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82" r:id="rId2"/>
    <p:sldId id="283"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2" r:id="rId32"/>
    <p:sldId id="313" r:id="rId33"/>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57932" autoAdjust="0"/>
  </p:normalViewPr>
  <p:slideViewPr>
    <p:cSldViewPr>
      <p:cViewPr varScale="1">
        <p:scale>
          <a:sx n="66" d="100"/>
          <a:sy n="66" d="100"/>
        </p:scale>
        <p:origin x="290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5" d="100"/>
          <a:sy n="115" d="100"/>
        </p:scale>
        <p:origin x="2412"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2" name="Rectangle 4"/>
          <p:cNvSpPr>
            <a:spLocks noGrp="1" noRot="1" noChangeAspect="1" noChangeArrowheads="1" noTextEdit="1"/>
          </p:cNvSpPr>
          <p:nvPr>
            <p:ph type="sldImg" idx="2"/>
          </p:nvPr>
        </p:nvSpPr>
        <p:spPr bwMode="auto">
          <a:xfrm>
            <a:off x="3905250" y="0"/>
            <a:ext cx="1333500" cy="10001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0" y="1009822"/>
            <a:ext cx="9141884" cy="561957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9" name="Rectangle 7"/>
          <p:cNvSpPr>
            <a:spLocks noGrp="1" noChangeArrowheads="1"/>
          </p:cNvSpPr>
          <p:nvPr>
            <p:ph type="sldNum" sz="quarter" idx="5"/>
          </p:nvPr>
        </p:nvSpPr>
        <p:spPr bwMode="auto">
          <a:xfrm>
            <a:off x="5179484" y="6629400"/>
            <a:ext cx="3962400" cy="22741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F1B46F9-9730-4147-AE39-9D9A3C233E6F}" type="slidenum">
              <a:rPr lang="en-US" altLang="es-GT"/>
              <a:pPr/>
              <a:t>‹#›</a:t>
            </a:fld>
            <a:endParaRPr lang="en-US" altLang="es-G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Arial" charset="0"/>
                <a:ea typeface="+mn-ea"/>
                <a:cs typeface="+mn-cs"/>
              </a:rPr>
              <a:t>Some of us grew up watching that television show that every little boy loved called “The Lone Ranger”. It was definitely before my time, but I did grow up watching the reruns and enjoyed it. At the end of every single episode after the Lone Ranger had beaten the bad guy and rescued the ones in distress, he’d jump on Silver’s back and then what would he say? “Hi Ho, silver, away!” – And in every single episode, somebody would inevitably say, “Who was that masked man?”</a:t>
            </a:r>
            <a:endParaRPr lang="es-GT" dirty="0"/>
          </a:p>
        </p:txBody>
      </p:sp>
      <p:sp>
        <p:nvSpPr>
          <p:cNvPr id="4" name="Slide Number Placeholder 3"/>
          <p:cNvSpPr>
            <a:spLocks noGrp="1"/>
          </p:cNvSpPr>
          <p:nvPr>
            <p:ph type="sldNum" sz="quarter" idx="10"/>
          </p:nvPr>
        </p:nvSpPr>
        <p:spPr/>
        <p:txBody>
          <a:bodyPr/>
          <a:lstStyle/>
          <a:p>
            <a:fld id="{4F1B46F9-9730-4147-AE39-9D9A3C233E6F}" type="slidenum">
              <a:rPr lang="en-US" altLang="es-GT" smtClean="0"/>
              <a:pPr/>
              <a:t>1</a:t>
            </a:fld>
            <a:endParaRPr lang="en-US" altLang="es-GT"/>
          </a:p>
        </p:txBody>
      </p:sp>
    </p:spTree>
    <p:extLst>
      <p:ext uri="{BB962C8B-B14F-4D97-AF65-F5344CB8AC3E}">
        <p14:creationId xmlns:p14="http://schemas.microsoft.com/office/powerpoint/2010/main" val="276511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836E3D5-C185-42D4-9650-214B656B1305}" type="slidenum">
              <a:rPr lang="en-US" altLang="en-US"/>
              <a:pPr>
                <a:spcBef>
                  <a:spcPct val="0"/>
                </a:spcBef>
              </a:pPr>
              <a:t>10</a:t>
            </a:fld>
            <a:endParaRPr lang="en-US"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sz="1200" kern="1200" dirty="0">
                <a:solidFill>
                  <a:schemeClr val="tx1"/>
                </a:solidFill>
                <a:effectLst/>
                <a:latin typeface="Arial" charset="0"/>
                <a:ea typeface="+mn-ea"/>
                <a:cs typeface="+mn-cs"/>
              </a:rPr>
              <a:t>First, Is Jesus a legend? Meaning, did He even exist? Was there truly a man named Jesus of Nazareth who at the very least lived? Or is His existence the greatest hoax ever to be pulled off in human history? Because keep in mind the influence this man has had over our world. Time is measured by His birth – it’s why we use the acronyms BC and AD. Men and women have been tortured and have given their lives defending the story of Jesus Christ and His resurrection from the dead. So did He exist or should we just lump him into the same category as we would other legends like King Arthur and Robin Hood?</a:t>
            </a:r>
          </a:p>
          <a:p>
            <a:pPr lvl="0"/>
            <a:endParaRPr lang="en-US" altLang="en-US" sz="1200" kern="1200" dirty="0">
              <a:solidFill>
                <a:schemeClr val="tx1"/>
              </a:solidFill>
              <a:effectLst/>
              <a:latin typeface="Arial" charset="0"/>
              <a:ea typeface="+mn-ea"/>
              <a:cs typeface="+mn-cs"/>
            </a:endParaRPr>
          </a:p>
          <a:p>
            <a:pPr lvl="0"/>
            <a:r>
              <a:rPr lang="en-US" sz="1200" kern="1200" dirty="0">
                <a:solidFill>
                  <a:schemeClr val="tx1"/>
                </a:solidFill>
                <a:effectLst/>
                <a:latin typeface="Arial" charset="0"/>
                <a:ea typeface="+mn-ea"/>
                <a:cs typeface="+mn-cs"/>
              </a:rPr>
              <a:t>I will just go ahead and tell you that of all the positions to take about Jesus, this is the weakest one. No one even began suggesting that He was a legend until the 1800s and the one who suggested it was doing so not on the basis of evidence, but biased conjecture. The fact is that the testimonies and biographies of Jesus’s life, both from Christian and non-Christians, is too significant to be ignored.</a:t>
            </a:r>
            <a:endParaRPr lang="en-US" altLang="en-US" dirty="0">
              <a:latin typeface="Arial" panose="020B0604020202020204" pitchFamily="34" charset="0"/>
            </a:endParaRPr>
          </a:p>
        </p:txBody>
      </p:sp>
    </p:spTree>
    <p:extLst>
      <p:ext uri="{BB962C8B-B14F-4D97-AF65-F5344CB8AC3E}">
        <p14:creationId xmlns:p14="http://schemas.microsoft.com/office/powerpoint/2010/main" val="115353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7C28851-8891-4659-8179-562BBC584D9F}" type="slidenum">
              <a:rPr lang="en-US" altLang="en-US"/>
              <a:pPr>
                <a:spcBef>
                  <a:spcPct val="0"/>
                </a:spcBef>
              </a:pPr>
              <a:t>11</a:t>
            </a:fld>
            <a:endParaRPr lang="en-US"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sz="1200" kern="1200" dirty="0">
                <a:solidFill>
                  <a:schemeClr val="tx1"/>
                </a:solidFill>
                <a:effectLst/>
                <a:latin typeface="Arial" charset="0"/>
                <a:ea typeface="+mn-ea"/>
                <a:cs typeface="+mn-cs"/>
              </a:rPr>
              <a:t>First, Jesus had more biographies written about Him than any other person from the ancient world. The Roman emperor Tiberius died in 37AD and his earliest known biographies were written between 110 – 120 AD by Tacitus and Suetonius (70 – 80 year gap). Likewise, Alexander the Great died in 323BC and his earliest biography is from 130AD written by </a:t>
            </a:r>
            <a:r>
              <a:rPr lang="en-US" sz="1200" kern="1200" dirty="0" err="1">
                <a:solidFill>
                  <a:schemeClr val="tx1"/>
                </a:solidFill>
                <a:effectLst/>
                <a:latin typeface="Arial" charset="0"/>
                <a:ea typeface="+mn-ea"/>
                <a:cs typeface="+mn-cs"/>
              </a:rPr>
              <a:t>Arrian</a:t>
            </a:r>
            <a:r>
              <a:rPr lang="en-US" sz="1200" kern="1200" dirty="0">
                <a:solidFill>
                  <a:schemeClr val="tx1"/>
                </a:solidFill>
                <a:effectLst/>
                <a:latin typeface="Arial" charset="0"/>
                <a:ea typeface="+mn-ea"/>
                <a:cs typeface="+mn-cs"/>
              </a:rPr>
              <a:t> (450 year gap). But Jesus has four biographies written about Him, and all were written within a generation of His death. This was too quick a time for any legendary material to develop that would corrupt the facts of His life. So by comparing Jesus’ biographies to other ancient secular history, we can measure the rate at which legend is added and one generation is simply too quick a time.</a:t>
            </a:r>
          </a:p>
          <a:p>
            <a:pPr lvl="0"/>
            <a:endParaRPr lang="en-US" altLang="en-US" sz="1200" kern="1200" dirty="0">
              <a:solidFill>
                <a:schemeClr val="tx1"/>
              </a:solidFill>
              <a:effectLst/>
              <a:latin typeface="Arial" charset="0"/>
              <a:ea typeface="+mn-ea"/>
              <a:cs typeface="+mn-cs"/>
            </a:endParaRPr>
          </a:p>
          <a:p>
            <a:pPr lvl="0"/>
            <a:r>
              <a:rPr lang="en-US" sz="1200" kern="1200" dirty="0">
                <a:solidFill>
                  <a:schemeClr val="tx1"/>
                </a:solidFill>
                <a:effectLst/>
                <a:latin typeface="Arial" charset="0"/>
                <a:ea typeface="+mn-ea"/>
                <a:cs typeface="+mn-cs"/>
              </a:rPr>
              <a:t>Secondly, consider the actual biographies, the gospel accounts of Matthew, Mark, Luke, and John. Each of these gospels were written by four different men giving their four different perspectives to four different groups of people. Matthew’s gospel was written for a Jewish audience, Mark’s was written to the Romans, and Luke’s account was written for Gentiles. John’s gospel was different than all of them in that it was written for everyone regardless of culture. But what makes the evidence of these four gospel accounts so strong is both the unity </a:t>
            </a:r>
            <a:r>
              <a:rPr lang="en-US" sz="1200" u="sng" kern="1200" dirty="0">
                <a:solidFill>
                  <a:schemeClr val="tx1"/>
                </a:solidFill>
                <a:effectLst/>
                <a:latin typeface="Arial" charset="0"/>
                <a:ea typeface="+mn-ea"/>
                <a:cs typeface="+mn-cs"/>
              </a:rPr>
              <a:t>and</a:t>
            </a:r>
            <a:r>
              <a:rPr lang="en-US" sz="1200" kern="1200" dirty="0">
                <a:solidFill>
                  <a:schemeClr val="tx1"/>
                </a:solidFill>
                <a:effectLst/>
                <a:latin typeface="Arial" charset="0"/>
                <a:ea typeface="+mn-ea"/>
                <a:cs typeface="+mn-cs"/>
              </a:rPr>
              <a:t> diversity of their account. By unity, I mean they all tell the same story and they all arrive to the same conclusion about Jesus of Nazareth. But they were also diverse in that some gospels are more detailed in specific areas than in other gospels. Some tell the same story, but from a slightly different point of view. Skeptics will say that the differences in the gospel accounts actually weaken their credibility and that if they were true eye-witness accounts, they’d all be exactly alike in every detail. But the skeptics who make this claim haven’t really thought this through. In our judicial system, when witnesses are called to testify for or against another individual, there are things that a judge or jury will naturally look out for. Imagine that four witnesses come on the witness stand and describe a story or situation, and their testimonies are word for word the same as the others. What conclusion would we reach about them? We would claim that these witnesses had collaborated with one another prior to testifying or that someone had told them exactly what to say – and so in that situation, their testimony couldn’t be trusted. We call that collusion. However, we would trust their testimonies if all of them had witnessed the same event independent from one another, described the same event, beginning to end, but the details were a bit different. This is why we trust the gospels, not in spite of its diversity, but because of it. It is the gospels’ diversity that gives these four men’s testimonies credibility and not the other way around.</a:t>
            </a:r>
          </a:p>
          <a:p>
            <a:pPr lvl="0"/>
            <a:endParaRPr lang="en-US" altLang="en-US" sz="1200" kern="1200" dirty="0">
              <a:solidFill>
                <a:schemeClr val="tx1"/>
              </a:solidFill>
              <a:effectLst/>
              <a:latin typeface="Arial" charset="0"/>
              <a:ea typeface="+mn-ea"/>
              <a:cs typeface="+mn-cs"/>
            </a:endParaRPr>
          </a:p>
          <a:p>
            <a:pPr lvl="0"/>
            <a:r>
              <a:rPr lang="en-US" sz="1200" kern="1200" dirty="0">
                <a:solidFill>
                  <a:schemeClr val="tx1"/>
                </a:solidFill>
                <a:effectLst/>
                <a:latin typeface="Arial" charset="0"/>
                <a:ea typeface="+mn-ea"/>
                <a:cs typeface="+mn-cs"/>
              </a:rPr>
              <a:t>Third, there was no motive for the apostles inventing a legendary Jesus. Pagans and Jews were hostile to the message of Jesus being God. Politically, Rome viewed the deity of Christ as subversive to the state and that is why they routinely killed Christians who wouldn’t bow to the emperor in worship. So while the message certainly brought Christians hope, it also placed a giant target on their head and so there wasn’t strong motive for them inventing such a message and then dying for a lie.</a:t>
            </a:r>
            <a:endParaRPr lang="en-US" altLang="en-US" dirty="0">
              <a:latin typeface="Arial" panose="020B0604020202020204" pitchFamily="34" charset="0"/>
            </a:endParaRPr>
          </a:p>
        </p:txBody>
      </p:sp>
    </p:spTree>
    <p:extLst>
      <p:ext uri="{BB962C8B-B14F-4D97-AF65-F5344CB8AC3E}">
        <p14:creationId xmlns:p14="http://schemas.microsoft.com/office/powerpoint/2010/main" val="1854570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A109A44-640D-4CC5-96BD-E753ED8F6AC8}" type="slidenum">
              <a:rPr lang="en-US" altLang="en-US"/>
              <a:pPr>
                <a:spcBef>
                  <a:spcPct val="0"/>
                </a:spcBef>
              </a:pPr>
              <a:t>12</a:t>
            </a:fld>
            <a:endParaRPr lang="en-US"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sz="1200" kern="1200" dirty="0">
                <a:solidFill>
                  <a:schemeClr val="tx1"/>
                </a:solidFill>
                <a:effectLst/>
                <a:latin typeface="Arial" charset="0"/>
                <a:ea typeface="+mn-ea"/>
                <a:cs typeface="+mn-cs"/>
              </a:rPr>
              <a:t>Fourth, the apostles of Jesus didn’t change the story even when it would’ve benefited their reputation to do so. The apostles wrote that they themselves were unintelligent (Mark 9:32), uneducated (Acts 4:13), uncaring (Mark 14:37), cowardly (Matt 26:33-35), and doubtful (Matt 28:17). Peter was even called “Satan” by Jesus in Mark 8:33. And it was Peter’s account of the gospel that Mark is recording. The apostles placed women at the empty tomb of Jesus as the first eye-witnesses of the resurrection during a time period when women were second class citizens unable to even testify in a court of law.</a:t>
            </a:r>
            <a:endParaRPr lang="en-US" altLang="en-US" dirty="0">
              <a:latin typeface="Arial" panose="020B0604020202020204" pitchFamily="34" charset="0"/>
            </a:endParaRPr>
          </a:p>
        </p:txBody>
      </p:sp>
    </p:spTree>
    <p:extLst>
      <p:ext uri="{BB962C8B-B14F-4D97-AF65-F5344CB8AC3E}">
        <p14:creationId xmlns:p14="http://schemas.microsoft.com/office/powerpoint/2010/main" val="2958703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D897A7F-D7C9-49FA-BFBA-FA357D9223D7}" type="slidenum">
              <a:rPr lang="en-US" altLang="en-US"/>
              <a:pPr>
                <a:spcBef>
                  <a:spcPct val="0"/>
                </a:spcBef>
              </a:pPr>
              <a:t>13</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sz="1200" kern="1200" dirty="0">
                <a:solidFill>
                  <a:schemeClr val="tx1"/>
                </a:solidFill>
                <a:effectLst/>
                <a:latin typeface="Arial" charset="0"/>
                <a:ea typeface="+mn-ea"/>
                <a:cs typeface="+mn-cs"/>
              </a:rPr>
              <a:t>The apostles wrote that Jesus was accused of being deranged (Mark 3:21), deceitful (John 7:12), drunk (Matt 11:19), and demon-possessed (Mark 3:22) by both his enemies and his family. They even record in the gospels that many of Jesus’ followers deserted Him (John 6:66). It would have been far easier for the apostles to simply leave out these details if they were only interested in developing legendary material. The fact they didn’t lends to its credibility.</a:t>
            </a:r>
            <a:endParaRPr lang="en-US" altLang="en-US" dirty="0">
              <a:latin typeface="Arial" panose="020B0604020202020204" pitchFamily="34" charset="0"/>
            </a:endParaRPr>
          </a:p>
        </p:txBody>
      </p:sp>
    </p:spTree>
    <p:extLst>
      <p:ext uri="{BB962C8B-B14F-4D97-AF65-F5344CB8AC3E}">
        <p14:creationId xmlns:p14="http://schemas.microsoft.com/office/powerpoint/2010/main" val="1749671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E5EC413-BB28-4791-8173-351C26B0F762}" type="slidenum">
              <a:rPr lang="en-US" altLang="en-US"/>
              <a:pPr>
                <a:spcBef>
                  <a:spcPct val="0"/>
                </a:spcBef>
              </a:pPr>
              <a:t>14</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sz="1200" kern="1200" dirty="0">
                <a:solidFill>
                  <a:schemeClr val="tx1"/>
                </a:solidFill>
                <a:effectLst/>
                <a:latin typeface="Arial" charset="0"/>
                <a:ea typeface="+mn-ea"/>
                <a:cs typeface="+mn-cs"/>
              </a:rPr>
              <a:t>And then fifth, we have plenty of secular, historical records that prove the existence of Jesus even from those who were not believers in what He taught or what He claimed about Himself.</a:t>
            </a:r>
          </a:p>
          <a:p>
            <a:pPr lvl="0"/>
            <a:endParaRPr lang="en-US" sz="1200" kern="1200" dirty="0">
              <a:solidFill>
                <a:schemeClr val="tx1"/>
              </a:solidFill>
              <a:effectLst/>
              <a:latin typeface="Arial" charset="0"/>
              <a:ea typeface="+mn-ea"/>
              <a:cs typeface="+mn-cs"/>
            </a:endParaRPr>
          </a:p>
          <a:p>
            <a:pPr lvl="0"/>
            <a:r>
              <a:rPr lang="en-US" sz="1200" kern="1200" dirty="0">
                <a:solidFill>
                  <a:schemeClr val="tx1"/>
                </a:solidFill>
                <a:effectLst/>
                <a:latin typeface="Arial" charset="0"/>
                <a:ea typeface="+mn-ea"/>
                <a:cs typeface="+mn-cs"/>
              </a:rPr>
              <a:t>Tacitus (AD 55 – 120), considered the greatest historian of ancient Rome, wrote of Nero who “punished with the most exquisite tortures, the persons commonly called Christians, who were hated for their enormities. </a:t>
            </a:r>
            <a:r>
              <a:rPr lang="en-US" sz="1200" kern="1200" dirty="0" err="1">
                <a:solidFill>
                  <a:schemeClr val="tx1"/>
                </a:solidFill>
                <a:effectLst/>
                <a:latin typeface="Arial" charset="0"/>
                <a:ea typeface="+mn-ea"/>
                <a:cs typeface="+mn-cs"/>
              </a:rPr>
              <a:t>Christus</a:t>
            </a:r>
            <a:r>
              <a:rPr lang="en-US" sz="1200" kern="1200" dirty="0">
                <a:solidFill>
                  <a:schemeClr val="tx1"/>
                </a:solidFill>
                <a:effectLst/>
                <a:latin typeface="Arial" charset="0"/>
                <a:ea typeface="+mn-ea"/>
                <a:cs typeface="+mn-cs"/>
              </a:rPr>
              <a:t> [Christ], the founder of the name, was put to death by Pontius Pilate, procurator of Judea in the reign of Tiberius: but the pernicious superstition, repressed for a time, broke out again, not only through Judea, where the mischief originated, but through the city of Rome also.”</a:t>
            </a:r>
          </a:p>
          <a:p>
            <a:pPr lvl="0"/>
            <a:endParaRPr lang="es-GT" sz="1100" kern="1200" dirty="0">
              <a:solidFill>
                <a:schemeClr val="tx1"/>
              </a:solidFill>
              <a:effectLst/>
              <a:latin typeface="Arial" charset="0"/>
              <a:ea typeface="+mn-ea"/>
              <a:cs typeface="+mn-cs"/>
            </a:endParaRPr>
          </a:p>
          <a:p>
            <a:pPr lvl="0"/>
            <a:r>
              <a:rPr lang="en-US" sz="1200" kern="1200" dirty="0">
                <a:solidFill>
                  <a:schemeClr val="tx1"/>
                </a:solidFill>
                <a:effectLst/>
                <a:latin typeface="Arial" charset="0"/>
                <a:ea typeface="+mn-ea"/>
                <a:cs typeface="+mn-cs"/>
              </a:rPr>
              <a:t>Josephus (AD 38 – 100), the famous Jewish historian, wrote about Jesus in his “Jewish Antiquities”, saying that Jesus was a wise man who did surprising feats, taught many, won over followers from among Jews and Greeks, that Jesus was believed to be the Messiah, was accused by the Jewish leaders, was condemned to be crucified by Pilate, and was considered to be resurrected.</a:t>
            </a:r>
          </a:p>
          <a:p>
            <a:pPr lvl="0"/>
            <a:endParaRPr lang="es-GT" sz="1100" kern="1200" dirty="0">
              <a:solidFill>
                <a:schemeClr val="tx1"/>
              </a:solidFill>
              <a:effectLst/>
              <a:latin typeface="Arial" charset="0"/>
              <a:ea typeface="+mn-ea"/>
              <a:cs typeface="+mn-cs"/>
            </a:endParaRPr>
          </a:p>
          <a:p>
            <a:pPr lvl="0"/>
            <a:r>
              <a:rPr lang="en-US" sz="1200" kern="1200" dirty="0">
                <a:solidFill>
                  <a:schemeClr val="tx1"/>
                </a:solidFill>
                <a:effectLst/>
                <a:latin typeface="Arial" charset="0"/>
                <a:ea typeface="+mn-ea"/>
                <a:cs typeface="+mn-cs"/>
              </a:rPr>
              <a:t>The Talmudists wrote between (AD 70 – 200) “We learn that Jesus was conceived out of wedlock, gathered disciples, made blasphemous claims about himself, and worked miracles, but these miracles are attributed to sorcery and not to God.”</a:t>
            </a:r>
          </a:p>
          <a:p>
            <a:pPr lvl="0"/>
            <a:endParaRPr lang="es-GT" sz="1100" kern="1200" dirty="0">
              <a:solidFill>
                <a:schemeClr val="tx1"/>
              </a:solidFill>
              <a:effectLst/>
              <a:latin typeface="Arial" charset="0"/>
              <a:ea typeface="+mn-ea"/>
              <a:cs typeface="+mn-cs"/>
            </a:endParaRPr>
          </a:p>
          <a:p>
            <a:pPr lvl="0"/>
            <a:r>
              <a:rPr lang="en-US" sz="1200" kern="1200" dirty="0">
                <a:solidFill>
                  <a:schemeClr val="tx1"/>
                </a:solidFill>
                <a:effectLst/>
                <a:latin typeface="Arial" charset="0"/>
                <a:ea typeface="+mn-ea"/>
                <a:cs typeface="+mn-cs"/>
              </a:rPr>
              <a:t>Suetonius (AD 64) “Since the Jews constantly made disturbances at the instigation of </a:t>
            </a:r>
            <a:r>
              <a:rPr lang="en-US" sz="1200" kern="1200" dirty="0" err="1">
                <a:solidFill>
                  <a:schemeClr val="tx1"/>
                </a:solidFill>
                <a:effectLst/>
                <a:latin typeface="Arial" charset="0"/>
                <a:ea typeface="+mn-ea"/>
                <a:cs typeface="+mn-cs"/>
              </a:rPr>
              <a:t>Chrestus</a:t>
            </a:r>
            <a:r>
              <a:rPr lang="en-US" sz="1200" kern="1200" dirty="0">
                <a:solidFill>
                  <a:schemeClr val="tx1"/>
                </a:solidFill>
                <a:effectLst/>
                <a:latin typeface="Arial" charset="0"/>
                <a:ea typeface="+mn-ea"/>
                <a:cs typeface="+mn-cs"/>
              </a:rPr>
              <a:t> [Christ], he expelled them from Rome.”</a:t>
            </a:r>
          </a:p>
          <a:p>
            <a:pPr lvl="0"/>
            <a:endParaRPr lang="es-GT" sz="1100" kern="1200" dirty="0">
              <a:solidFill>
                <a:schemeClr val="tx1"/>
              </a:solidFill>
              <a:effectLst/>
              <a:latin typeface="Arial" charset="0"/>
              <a:ea typeface="+mn-ea"/>
              <a:cs typeface="+mn-cs"/>
            </a:endParaRPr>
          </a:p>
          <a:p>
            <a:pPr lvl="0"/>
            <a:r>
              <a:rPr lang="en-US" sz="1200" kern="1200" dirty="0" err="1">
                <a:solidFill>
                  <a:schemeClr val="tx1"/>
                </a:solidFill>
                <a:effectLst/>
                <a:latin typeface="Arial" charset="0"/>
                <a:ea typeface="+mn-ea"/>
                <a:cs typeface="+mn-cs"/>
              </a:rPr>
              <a:t>Celsus</a:t>
            </a:r>
            <a:r>
              <a:rPr lang="en-US" sz="1200" kern="1200" dirty="0">
                <a:solidFill>
                  <a:schemeClr val="tx1"/>
                </a:solidFill>
                <a:effectLst/>
                <a:latin typeface="Arial" charset="0"/>
                <a:ea typeface="+mn-ea"/>
                <a:cs typeface="+mn-cs"/>
              </a:rPr>
              <a:t> (AD 200) accuses Jesus of being a magician and a sorcerer.</a:t>
            </a:r>
          </a:p>
        </p:txBody>
      </p:sp>
    </p:spTree>
    <p:extLst>
      <p:ext uri="{BB962C8B-B14F-4D97-AF65-F5344CB8AC3E}">
        <p14:creationId xmlns:p14="http://schemas.microsoft.com/office/powerpoint/2010/main" val="14974487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14057D9-0B50-4AAE-A3A4-A17F4082700A}" type="slidenum">
              <a:rPr lang="en-US" altLang="en-US"/>
              <a:pPr>
                <a:spcBef>
                  <a:spcPct val="0"/>
                </a:spcBef>
              </a:pPr>
              <a:t>15</a:t>
            </a:fld>
            <a:endParaRPr lang="en-U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sz="1200" kern="1200" dirty="0">
                <a:solidFill>
                  <a:schemeClr val="tx1"/>
                </a:solidFill>
                <a:effectLst/>
                <a:latin typeface="Arial" charset="0"/>
                <a:ea typeface="+mn-ea"/>
                <a:cs typeface="+mn-cs"/>
              </a:rPr>
              <a:t>Thallus (AD 52) was one of the first Gentile writers and he wrote to try and explain away the darkness that occurred when Jesus died on the cross.</a:t>
            </a:r>
          </a:p>
          <a:p>
            <a:pPr lvl="0"/>
            <a:endParaRPr lang="es-GT" sz="110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Mara bar </a:t>
            </a:r>
            <a:r>
              <a:rPr lang="en-US" sz="1200" kern="1200" dirty="0" err="1">
                <a:solidFill>
                  <a:schemeClr val="tx1"/>
                </a:solidFill>
                <a:effectLst/>
                <a:latin typeface="Arial" charset="0"/>
                <a:ea typeface="+mn-ea"/>
                <a:cs typeface="+mn-cs"/>
              </a:rPr>
              <a:t>Serapian</a:t>
            </a:r>
            <a:r>
              <a:rPr lang="en-US" sz="1200" kern="1200" dirty="0">
                <a:solidFill>
                  <a:schemeClr val="tx1"/>
                </a:solidFill>
                <a:effectLst/>
                <a:latin typeface="Arial" charset="0"/>
                <a:ea typeface="+mn-ea"/>
                <a:cs typeface="+mn-cs"/>
              </a:rPr>
              <a:t> (AD 73) “What else can we say, when the wise are forcibly dragged off by tyrants, their wisdom is captured by insults, and their minds are oppressed and without defense? What advantage did the Athenians gain from murdering Socrates? Famine and plague came upon them as a punishment for their crime. What advantage did the men of Samos gain from burning Pythagoras? In a moment their land was covered with sand. What advantage did the Jews gain from executing their wise king? It was just after that their kingdom was abolished. God justly avenged these three wise men: the Athenians died of hunger; the </a:t>
            </a:r>
            <a:r>
              <a:rPr lang="en-US" sz="1200" kern="1200" dirty="0" err="1">
                <a:solidFill>
                  <a:schemeClr val="tx1"/>
                </a:solidFill>
                <a:effectLst/>
                <a:latin typeface="Arial" charset="0"/>
                <a:ea typeface="+mn-ea"/>
                <a:cs typeface="+mn-cs"/>
              </a:rPr>
              <a:t>Samians</a:t>
            </a:r>
            <a:r>
              <a:rPr lang="en-US" sz="1200" kern="1200" dirty="0">
                <a:solidFill>
                  <a:schemeClr val="tx1"/>
                </a:solidFill>
                <a:effectLst/>
                <a:latin typeface="Arial" charset="0"/>
                <a:ea typeface="+mn-ea"/>
                <a:cs typeface="+mn-cs"/>
              </a:rPr>
              <a:t> were overwhelmed by the sea and the Jews, desolate and driven from their own kingdom, live in complete dispersion. But Socrates is not dead, because of Plato; neither is Pythagoras, because of the statue of Juno; nor is the wise king, because of the ‘new law’ he laid down.”</a:t>
            </a:r>
          </a:p>
          <a:p>
            <a:endParaRPr lang="en-US" altLang="en-US" sz="1200" kern="1200" dirty="0">
              <a:solidFill>
                <a:schemeClr val="tx1"/>
              </a:solidFill>
              <a:effectLst/>
              <a:latin typeface="Arial" charset="0"/>
              <a:ea typeface="+mn-ea"/>
              <a:cs typeface="+mn-cs"/>
            </a:endParaRPr>
          </a:p>
          <a:p>
            <a:pPr lvl="0"/>
            <a:r>
              <a:rPr lang="en-US" sz="1200" kern="1200" dirty="0">
                <a:solidFill>
                  <a:schemeClr val="tx1"/>
                </a:solidFill>
                <a:effectLst/>
                <a:latin typeface="Arial" charset="0"/>
                <a:ea typeface="+mn-ea"/>
                <a:cs typeface="+mn-cs"/>
              </a:rPr>
              <a:t>The bottom line is this: the evidence for Jesus’ existence is so abundant in both Christian and non-Christian sources, it’s inconceivable to suggest He was legend. If you’re going to take that position, you’re in an incredibly small crowd of people who have no evidence to stand on other than biased skepticism. So if they’re going to take this position, they’ve got to produce early non-Christian references that suggests such a position. But there are none. Even those who believed Him to be a phony did not deny that He existed or that He claimed the things that He claimed. </a:t>
            </a:r>
            <a:endParaRPr lang="en-US" altLang="en-US" dirty="0">
              <a:latin typeface="Arial" panose="020B0604020202020204" pitchFamily="34" charset="0"/>
            </a:endParaRPr>
          </a:p>
        </p:txBody>
      </p:sp>
    </p:spTree>
    <p:extLst>
      <p:ext uri="{BB962C8B-B14F-4D97-AF65-F5344CB8AC3E}">
        <p14:creationId xmlns:p14="http://schemas.microsoft.com/office/powerpoint/2010/main" val="2148146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57705B1-3D6C-4DB0-AAD6-2D05A24FD3EF}" type="slidenum">
              <a:rPr lang="en-US" altLang="en-US"/>
              <a:pPr>
                <a:spcBef>
                  <a:spcPct val="0"/>
                </a:spcBef>
              </a:pPr>
              <a:t>16</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And so I need to know who Jesus is. There’s never been a man who has spoken like Him. And so let’s let Him answer who He is by going to His actual words.</a:t>
            </a: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3899751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41DFE13-F0AF-4DBD-B232-DEF0F5D03737}" type="slidenum">
              <a:rPr lang="en-US" altLang="en-US"/>
              <a:pPr>
                <a:spcBef>
                  <a:spcPct val="0"/>
                </a:spcBef>
              </a:pPr>
              <a:t>17</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sz="1200" kern="1200" dirty="0">
                <a:solidFill>
                  <a:schemeClr val="tx1"/>
                </a:solidFill>
                <a:effectLst/>
                <a:latin typeface="Arial" charset="0"/>
                <a:ea typeface="+mn-ea"/>
                <a:cs typeface="+mn-cs"/>
              </a:rPr>
              <a:t>In Mark 14, Jesus is on trial and the high priest is questioning Him about who He is – </a:t>
            </a:r>
            <a:r>
              <a:rPr lang="en-US" sz="1200" b="1" kern="1200" dirty="0">
                <a:solidFill>
                  <a:schemeClr val="tx1"/>
                </a:solidFill>
                <a:effectLst/>
                <a:latin typeface="Arial" charset="0"/>
                <a:ea typeface="+mn-ea"/>
                <a:cs typeface="+mn-cs"/>
              </a:rPr>
              <a:t>Mark 14:61</a:t>
            </a:r>
            <a:r>
              <a:rPr lang="en-US" sz="1200" kern="1200" dirty="0">
                <a:solidFill>
                  <a:schemeClr val="tx1"/>
                </a:solidFill>
                <a:effectLst/>
                <a:latin typeface="Arial" charset="0"/>
                <a:ea typeface="+mn-ea"/>
                <a:cs typeface="+mn-cs"/>
              </a:rPr>
              <a:t> – That term “blessed one” is referring to God. They didn’t want to mention the name of God in this case so they call Him instead “The Blessed One”. And they are asking Him, “Are you </a:t>
            </a:r>
            <a:r>
              <a:rPr lang="en-US" sz="1200" u="sng" kern="1200" dirty="0">
                <a:solidFill>
                  <a:schemeClr val="tx1"/>
                </a:solidFill>
                <a:effectLst/>
                <a:latin typeface="Arial" charset="0"/>
                <a:ea typeface="+mn-ea"/>
                <a:cs typeface="+mn-cs"/>
              </a:rPr>
              <a:t>the</a:t>
            </a:r>
            <a:r>
              <a:rPr lang="en-US" sz="1200" kern="1200" dirty="0">
                <a:solidFill>
                  <a:schemeClr val="tx1"/>
                </a:solidFill>
                <a:effectLst/>
                <a:latin typeface="Arial" charset="0"/>
                <a:ea typeface="+mn-ea"/>
                <a:cs typeface="+mn-cs"/>
              </a:rPr>
              <a:t> Son of </a:t>
            </a:r>
            <a:r>
              <a:rPr lang="en-US" sz="1200" u="sng" kern="1200" dirty="0">
                <a:solidFill>
                  <a:schemeClr val="tx1"/>
                </a:solidFill>
                <a:effectLst/>
                <a:latin typeface="Arial" charset="0"/>
                <a:ea typeface="+mn-ea"/>
                <a:cs typeface="+mn-cs"/>
              </a:rPr>
              <a:t>the</a:t>
            </a:r>
            <a:r>
              <a:rPr lang="en-US" sz="1200" kern="1200" dirty="0">
                <a:solidFill>
                  <a:schemeClr val="tx1"/>
                </a:solidFill>
                <a:effectLst/>
                <a:latin typeface="Arial" charset="0"/>
                <a:ea typeface="+mn-ea"/>
                <a:cs typeface="+mn-cs"/>
              </a:rPr>
              <a:t> Blessed One?” Not “Are you a son of God?” or “a son of a god”. They are asking if He is the </a:t>
            </a:r>
            <a:r>
              <a:rPr lang="en-US" sz="1200" u="sng" kern="1200" dirty="0">
                <a:solidFill>
                  <a:schemeClr val="tx1"/>
                </a:solidFill>
                <a:effectLst/>
                <a:latin typeface="Arial" charset="0"/>
                <a:ea typeface="+mn-ea"/>
                <a:cs typeface="+mn-cs"/>
              </a:rPr>
              <a:t>unique</a:t>
            </a:r>
            <a:r>
              <a:rPr lang="en-US" sz="1200" kern="1200" dirty="0">
                <a:solidFill>
                  <a:schemeClr val="tx1"/>
                </a:solidFill>
                <a:effectLst/>
                <a:latin typeface="Arial" charset="0"/>
                <a:ea typeface="+mn-ea"/>
                <a:cs typeface="+mn-cs"/>
              </a:rPr>
              <a:t> one – </a:t>
            </a:r>
            <a:r>
              <a:rPr lang="en-US" sz="1200" b="1" kern="1200" dirty="0">
                <a:solidFill>
                  <a:schemeClr val="tx1"/>
                </a:solidFill>
                <a:effectLst/>
                <a:latin typeface="Arial" charset="0"/>
                <a:ea typeface="+mn-ea"/>
                <a:cs typeface="+mn-cs"/>
              </a:rPr>
              <a:t>Mark 14:62a</a:t>
            </a:r>
            <a:r>
              <a:rPr lang="en-US" sz="1200" kern="1200" dirty="0">
                <a:solidFill>
                  <a:schemeClr val="tx1"/>
                </a:solidFill>
                <a:effectLst/>
                <a:latin typeface="Arial" charset="0"/>
                <a:ea typeface="+mn-ea"/>
                <a:cs typeface="+mn-cs"/>
              </a:rPr>
              <a:t> – He doesn’t say “I could be” or “I might be” or “I think I am”. He says, “I am”. The reason I’m emphasizing the statement like I am is because there are people who like to say that Jesus never claimed to be the Son of God. They’ll claim that this was thrust upon Him by other people who misunderstood His place and that all He wanted to be was a prophet, a follower of God, and a good man. But here, He admits to being the Son of God – “I am”.</a:t>
            </a:r>
          </a:p>
          <a:p>
            <a:pPr lvl="0"/>
            <a:endParaRPr lang="es-GT" sz="1100" kern="1200" dirty="0">
              <a:solidFill>
                <a:schemeClr val="tx1"/>
              </a:solidFill>
              <a:effectLst/>
              <a:latin typeface="Arial" charset="0"/>
              <a:ea typeface="+mn-ea"/>
              <a:cs typeface="+mn-cs"/>
            </a:endParaRPr>
          </a:p>
          <a:p>
            <a:pPr lvl="0"/>
            <a:r>
              <a:rPr lang="en-US" sz="1200" kern="1200" dirty="0">
                <a:solidFill>
                  <a:schemeClr val="tx1"/>
                </a:solidFill>
                <a:effectLst/>
                <a:latin typeface="Arial" charset="0"/>
                <a:ea typeface="+mn-ea"/>
                <a:cs typeface="+mn-cs"/>
              </a:rPr>
              <a:t>In fact, this is the same thing He says to Peter in </a:t>
            </a:r>
            <a:r>
              <a:rPr lang="en-US" sz="1200" b="1" kern="1200" dirty="0">
                <a:solidFill>
                  <a:schemeClr val="tx1"/>
                </a:solidFill>
                <a:effectLst/>
                <a:latin typeface="Arial" charset="0"/>
                <a:ea typeface="+mn-ea"/>
                <a:cs typeface="+mn-cs"/>
              </a:rPr>
              <a:t>Matt 16:15-16</a:t>
            </a:r>
            <a:r>
              <a:rPr lang="en-US" sz="1200" kern="1200" dirty="0">
                <a:solidFill>
                  <a:schemeClr val="tx1"/>
                </a:solidFill>
                <a:effectLst/>
                <a:latin typeface="Arial" charset="0"/>
                <a:ea typeface="+mn-ea"/>
                <a:cs typeface="+mn-cs"/>
              </a:rPr>
              <a:t> – Jesus doesn’t tell Peter, “Well, you overstated that. That’s not really correct.” – </a:t>
            </a:r>
            <a:r>
              <a:rPr lang="en-US" sz="1200" b="1" kern="1200" dirty="0">
                <a:solidFill>
                  <a:schemeClr val="tx1"/>
                </a:solidFill>
                <a:effectLst/>
                <a:latin typeface="Arial" charset="0"/>
                <a:ea typeface="+mn-ea"/>
                <a:cs typeface="+mn-cs"/>
              </a:rPr>
              <a:t>Matt 16:17 </a:t>
            </a:r>
            <a:r>
              <a:rPr lang="en-US" sz="1200" kern="1200" dirty="0">
                <a:solidFill>
                  <a:schemeClr val="tx1"/>
                </a:solidFill>
                <a:effectLst/>
                <a:latin typeface="Arial" charset="0"/>
                <a:ea typeface="+mn-ea"/>
                <a:cs typeface="+mn-cs"/>
              </a:rPr>
              <a:t>– He is admitting here, “Yes, I am the Son of God”.</a:t>
            </a:r>
            <a:endParaRPr lang="en-US" altLang="en-US" dirty="0">
              <a:latin typeface="Arial" panose="020B0604020202020204" pitchFamily="34" charset="0"/>
            </a:endParaRPr>
          </a:p>
        </p:txBody>
      </p:sp>
    </p:spTree>
    <p:extLst>
      <p:ext uri="{BB962C8B-B14F-4D97-AF65-F5344CB8AC3E}">
        <p14:creationId xmlns:p14="http://schemas.microsoft.com/office/powerpoint/2010/main" val="20345301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D9FE539-5DCE-4FD8-A73A-2BB223F64F50}" type="slidenum">
              <a:rPr lang="en-US" altLang="en-US"/>
              <a:pPr>
                <a:spcBef>
                  <a:spcPct val="0"/>
                </a:spcBef>
              </a:pPr>
              <a:t>18</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sz="1200" b="1" kern="1200" dirty="0">
                <a:solidFill>
                  <a:schemeClr val="tx1"/>
                </a:solidFill>
                <a:effectLst/>
                <a:latin typeface="Arial" charset="0"/>
                <a:ea typeface="+mn-ea"/>
                <a:cs typeface="+mn-cs"/>
              </a:rPr>
              <a:t>John 8:58</a:t>
            </a:r>
            <a:r>
              <a:rPr lang="en-US" sz="1200" kern="1200" dirty="0">
                <a:solidFill>
                  <a:schemeClr val="tx1"/>
                </a:solidFill>
                <a:effectLst/>
                <a:latin typeface="Arial" charset="0"/>
                <a:ea typeface="+mn-ea"/>
                <a:cs typeface="+mn-cs"/>
              </a:rPr>
              <a:t> – Now before we go further, let’s talk about this verse. On the surface, it sounds like bad grammar doesn’t it? It looks like He is mixing His tenses and that He should be saying “Before Abraham was, I was” not “before Abraham was, I am” – but this isn’t about grammar. It’s not a phrase, it is a title. “I am” is the name of God. Why would He pick a name like that? Because it means that God is always in the present tense. Go back as far as you want and God is there. Go as forward in time as you want and God is there. Who is in the past? “I am”. Who is in the present? “I am.” Who is in the future? “I am”. Go back to the 1950s and where is Ryan Hasty? “Not even thought of.” What about in the year 3000? “Won’t even be here”. Right now I’m here. But He is the great “I am” because He is always there. It is an exclusive name for God with no beginning and no end, the same way in which God introduced Himself to Moses by the burning bush in Ex 3. So Jesus is taking upon Himself the name of God. And if you don’t think the context warrants that, look at vs. 59 and how the Jews responded to that statement. </a:t>
            </a:r>
            <a:r>
              <a:rPr lang="en-US" sz="1200" b="1" kern="1200" dirty="0">
                <a:solidFill>
                  <a:schemeClr val="tx1"/>
                </a:solidFill>
                <a:effectLst/>
                <a:latin typeface="Arial" charset="0"/>
                <a:ea typeface="+mn-ea"/>
                <a:cs typeface="+mn-cs"/>
              </a:rPr>
              <a:t>John 8:59a</a:t>
            </a:r>
            <a:r>
              <a:rPr lang="en-US" sz="1200" kern="1200" dirty="0">
                <a:solidFill>
                  <a:schemeClr val="tx1"/>
                </a:solidFill>
                <a:effectLst/>
                <a:latin typeface="Arial" charset="0"/>
                <a:ea typeface="+mn-ea"/>
                <a:cs typeface="+mn-cs"/>
              </a:rPr>
              <a:t> –</a:t>
            </a:r>
            <a:r>
              <a:rPr lang="en-US" sz="1200" kern="1200" baseline="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Why? Because they understood what He was saying, that He was claiming divinity. And any man under Jewish  Law who would take divinity upon Himself was to be publically executed by stoning.</a:t>
            </a:r>
          </a:p>
          <a:p>
            <a:pPr lvl="0"/>
            <a:endParaRPr lang="en-US" altLang="en-US" sz="1200" kern="1200" dirty="0">
              <a:solidFill>
                <a:schemeClr val="tx1"/>
              </a:solidFill>
              <a:effectLst/>
              <a:latin typeface="Arial" charset="0"/>
              <a:ea typeface="+mn-ea"/>
              <a:cs typeface="+mn-cs"/>
            </a:endParaRPr>
          </a:p>
          <a:p>
            <a:pPr lvl="0"/>
            <a:r>
              <a:rPr lang="en-US" sz="1200" b="1" kern="1200" dirty="0">
                <a:solidFill>
                  <a:schemeClr val="tx1"/>
                </a:solidFill>
                <a:effectLst/>
                <a:latin typeface="Arial" charset="0"/>
                <a:ea typeface="+mn-ea"/>
                <a:cs typeface="+mn-cs"/>
              </a:rPr>
              <a:t>John 10:30-33</a:t>
            </a:r>
            <a:r>
              <a:rPr lang="en-US" sz="1200" kern="1200" dirty="0">
                <a:solidFill>
                  <a:schemeClr val="tx1"/>
                </a:solidFill>
                <a:effectLst/>
                <a:latin typeface="Arial" charset="0"/>
                <a:ea typeface="+mn-ea"/>
                <a:cs typeface="+mn-cs"/>
              </a:rPr>
              <a:t> – See, the Jews understood what He meant by that phrase, “I and the Father are on.” And Jesus doesn’t respond to their attempts to stone Him with, “I’ve been misquoted! I didn’t say that!” – He instead acknowledges that that is who He is.</a:t>
            </a:r>
            <a:endParaRPr lang="en-US" altLang="en-US" dirty="0">
              <a:latin typeface="Arial" panose="020B0604020202020204" pitchFamily="34" charset="0"/>
            </a:endParaRPr>
          </a:p>
        </p:txBody>
      </p:sp>
    </p:spTree>
    <p:extLst>
      <p:ext uri="{BB962C8B-B14F-4D97-AF65-F5344CB8AC3E}">
        <p14:creationId xmlns:p14="http://schemas.microsoft.com/office/powerpoint/2010/main" val="4807571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C104B32-EAEA-4148-BEC2-229C600E825B}" type="slidenum">
              <a:rPr lang="en-US" altLang="en-US"/>
              <a:pPr>
                <a:spcBef>
                  <a:spcPct val="0"/>
                </a:spcBef>
              </a:pPr>
              <a:t>19</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sz="1200" kern="1200" dirty="0">
                <a:solidFill>
                  <a:schemeClr val="tx1"/>
                </a:solidFill>
                <a:effectLst/>
                <a:latin typeface="Arial" charset="0"/>
                <a:ea typeface="+mn-ea"/>
                <a:cs typeface="+mn-cs"/>
              </a:rPr>
              <a:t>And then in John 20, when Thomas encounters the resurrected Lord, He says this – </a:t>
            </a:r>
            <a:r>
              <a:rPr lang="en-US" sz="1200" b="1" kern="1200" dirty="0">
                <a:solidFill>
                  <a:schemeClr val="tx1"/>
                </a:solidFill>
                <a:effectLst/>
                <a:latin typeface="Arial" charset="0"/>
                <a:ea typeface="+mn-ea"/>
                <a:cs typeface="+mn-cs"/>
              </a:rPr>
              <a:t>John 20:28</a:t>
            </a:r>
            <a:r>
              <a:rPr lang="en-US" sz="1200" kern="1200" dirty="0">
                <a:solidFill>
                  <a:schemeClr val="tx1"/>
                </a:solidFill>
                <a:effectLst/>
                <a:latin typeface="Arial" charset="0"/>
                <a:ea typeface="+mn-ea"/>
                <a:cs typeface="+mn-cs"/>
              </a:rPr>
              <a:t> – And then notice Jesus’ response – </a:t>
            </a:r>
            <a:r>
              <a:rPr lang="en-US" sz="1200" b="1" kern="1200" dirty="0">
                <a:solidFill>
                  <a:schemeClr val="tx1"/>
                </a:solidFill>
                <a:effectLst/>
                <a:latin typeface="Arial" charset="0"/>
                <a:ea typeface="+mn-ea"/>
                <a:cs typeface="+mn-cs"/>
              </a:rPr>
              <a:t>John 20:29a</a:t>
            </a:r>
            <a:r>
              <a:rPr lang="en-US" sz="1200" kern="1200" dirty="0">
                <a:solidFill>
                  <a:schemeClr val="tx1"/>
                </a:solidFill>
                <a:effectLst/>
                <a:latin typeface="Arial" charset="0"/>
                <a:ea typeface="+mn-ea"/>
                <a:cs typeface="+mn-cs"/>
              </a:rPr>
              <a:t> – Believed what? Believed that He is God and that He came to Earth as God and dwelt among men, the Great Emmanuel.</a:t>
            </a:r>
          </a:p>
          <a:p>
            <a:pPr lvl="0"/>
            <a:endParaRPr lang="en-US" altLang="en-US" sz="1200" kern="1200" dirty="0">
              <a:solidFill>
                <a:schemeClr val="tx1"/>
              </a:solidFill>
              <a:effectLst/>
              <a:latin typeface="Arial" charset="0"/>
              <a:ea typeface="+mn-ea"/>
              <a:cs typeface="+mn-cs"/>
            </a:endParaRPr>
          </a:p>
          <a:p>
            <a:pPr lvl="0"/>
            <a:r>
              <a:rPr lang="en-US" sz="1200" kern="1200" dirty="0">
                <a:solidFill>
                  <a:schemeClr val="tx1"/>
                </a:solidFill>
                <a:effectLst/>
                <a:latin typeface="Arial" charset="0"/>
                <a:ea typeface="+mn-ea"/>
                <a:cs typeface="+mn-cs"/>
              </a:rPr>
              <a:t>And not only that, but Jesus accepted people’s worship. He never corrected them when they did so.</a:t>
            </a:r>
            <a:endParaRPr lang="en-US" altLang="en-US" dirty="0">
              <a:latin typeface="Arial" panose="020B0604020202020204" pitchFamily="34" charset="0"/>
            </a:endParaRPr>
          </a:p>
        </p:txBody>
      </p:sp>
    </p:spTree>
    <p:extLst>
      <p:ext uri="{BB962C8B-B14F-4D97-AF65-F5344CB8AC3E}">
        <p14:creationId xmlns:p14="http://schemas.microsoft.com/office/powerpoint/2010/main" val="907651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5F068AF-6FD2-4C7A-A787-C69F795EAF04}" type="slidenum">
              <a:rPr lang="en-US" altLang="en-US"/>
              <a:pPr>
                <a:spcBef>
                  <a:spcPct val="0"/>
                </a:spcBef>
              </a:pPr>
              <a:t>2</a:t>
            </a:fld>
            <a:endParaRPr lang="en-US" alt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sz="1200" kern="1200" dirty="0">
                <a:solidFill>
                  <a:schemeClr val="tx1"/>
                </a:solidFill>
                <a:effectLst/>
                <a:latin typeface="Arial" charset="0"/>
                <a:ea typeface="+mn-ea"/>
                <a:cs typeface="+mn-cs"/>
              </a:rPr>
              <a:t>In this lesson, we’re going to focus on the Person who everyone needs to answer the question, “Who was He?” That Person is Jesus Christ. </a:t>
            </a:r>
            <a:endParaRPr lang="en-US" altLang="en-US" dirty="0">
              <a:latin typeface="Arial" panose="020B0604020202020204" pitchFamily="34" charset="0"/>
            </a:endParaRPr>
          </a:p>
        </p:txBody>
      </p:sp>
    </p:spTree>
    <p:extLst>
      <p:ext uri="{BB962C8B-B14F-4D97-AF65-F5344CB8AC3E}">
        <p14:creationId xmlns:p14="http://schemas.microsoft.com/office/powerpoint/2010/main" val="18574274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6C18C7D-D480-4FE1-B461-48E1441F80D2}" type="slidenum">
              <a:rPr lang="en-US" altLang="en-US"/>
              <a:pPr>
                <a:spcBef>
                  <a:spcPct val="0"/>
                </a:spcBef>
              </a:pPr>
              <a:t>20</a:t>
            </a:fld>
            <a:endParaRPr lang="en-US"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sz="1200" kern="1200" dirty="0">
                <a:solidFill>
                  <a:schemeClr val="tx1"/>
                </a:solidFill>
                <a:effectLst/>
                <a:latin typeface="Arial" charset="0"/>
                <a:ea typeface="+mn-ea"/>
                <a:cs typeface="+mn-cs"/>
              </a:rPr>
              <a:t>Now the question becomes this: what do we do with these claims in scripture? We really only have two choices. These claims are either true or they are false. They have to be one or the other. Now if these claims are false, we have two options for why they are, given that the reliability of the NT is certain. First, if it is false and He knew it was false, that would make Him a liar.</a:t>
            </a:r>
            <a:endParaRPr lang="en-US" altLang="en-US" dirty="0">
              <a:latin typeface="Arial" panose="020B0604020202020204" pitchFamily="34" charset="0"/>
            </a:endParaRPr>
          </a:p>
        </p:txBody>
      </p:sp>
    </p:spTree>
    <p:extLst>
      <p:ext uri="{BB962C8B-B14F-4D97-AF65-F5344CB8AC3E}">
        <p14:creationId xmlns:p14="http://schemas.microsoft.com/office/powerpoint/2010/main" val="13347167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9748940-F438-4EFE-96A3-1D703578F3E2}" type="slidenum">
              <a:rPr lang="en-US" altLang="en-US"/>
              <a:pPr>
                <a:spcBef>
                  <a:spcPct val="0"/>
                </a:spcBef>
              </a:pPr>
              <a:t>21</a:t>
            </a:fld>
            <a:endParaRPr lang="en-US"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sz="1200" kern="1200" dirty="0">
                <a:solidFill>
                  <a:schemeClr val="tx1"/>
                </a:solidFill>
                <a:effectLst/>
                <a:latin typeface="Arial" charset="0"/>
                <a:ea typeface="+mn-ea"/>
                <a:cs typeface="+mn-cs"/>
              </a:rPr>
              <a:t>So, “could Jesus have been a liar?’” In other words, “Maybe He existed, but surely He was just another charlatan with grandiose ideas and an ego big enough to say anything in order to gain a following”. Well, I want us to think about the consequences of holding this particular position. If Jesus claimed to be God, but knew He was not, it also means this:</a:t>
            </a:r>
          </a:p>
          <a:p>
            <a:pPr lvl="0"/>
            <a:endParaRPr lang="en-US" sz="1200" kern="1200" dirty="0">
              <a:solidFill>
                <a:schemeClr val="tx1"/>
              </a:solidFill>
              <a:effectLst/>
              <a:latin typeface="Arial" charset="0"/>
              <a:ea typeface="+mn-ea"/>
              <a:cs typeface="+mn-cs"/>
            </a:endParaRPr>
          </a:p>
          <a:p>
            <a:pPr lvl="0"/>
            <a:r>
              <a:rPr lang="en-US" sz="1200" kern="1200" dirty="0">
                <a:solidFill>
                  <a:schemeClr val="tx1"/>
                </a:solidFill>
                <a:effectLst/>
                <a:latin typeface="Arial" charset="0"/>
                <a:ea typeface="+mn-ea"/>
                <a:cs typeface="+mn-cs"/>
              </a:rPr>
              <a:t>He knowingly led people to eternal damnation. The OT is very clear on what was to happen to those who begin false movements. Also, it means Jesus was the worst kind of hypocrite because he is pretending to be someone that He is not and trying to bring others under His fold. And if Jesus was a liar than it would make Him the greatest fool to have lived because He took His teachings to the cross itself and endured the most wretched torture a man could experience all the while defending a claim He knew to be false. People die for things that they believe to be true, but they never willingly give their life for that which they know to be false.</a:t>
            </a:r>
            <a:endParaRPr lang="en-US" altLang="en-US" dirty="0">
              <a:latin typeface="Arial" panose="020B0604020202020204" pitchFamily="34" charset="0"/>
            </a:endParaRPr>
          </a:p>
        </p:txBody>
      </p:sp>
    </p:spTree>
    <p:extLst>
      <p:ext uri="{BB962C8B-B14F-4D97-AF65-F5344CB8AC3E}">
        <p14:creationId xmlns:p14="http://schemas.microsoft.com/office/powerpoint/2010/main" val="38612910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5E304EC-30BE-4EFA-8E4E-BE95A75CAC2F}" type="slidenum">
              <a:rPr lang="en-US" altLang="en-US"/>
              <a:pPr>
                <a:spcBef>
                  <a:spcPct val="0"/>
                </a:spcBef>
              </a:pPr>
              <a:t>22</a:t>
            </a:fld>
            <a:endParaRPr lang="en-US" alt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sz="1200" kern="1200" dirty="0">
                <a:solidFill>
                  <a:schemeClr val="tx1"/>
                </a:solidFill>
                <a:effectLst/>
                <a:latin typeface="Arial" charset="0"/>
                <a:ea typeface="+mn-ea"/>
                <a:cs typeface="+mn-cs"/>
              </a:rPr>
              <a:t>But I want to suggest to you that the evidence of His character does not fit that of a pathological liar. First of all, Jesus taught his followers to be honest at all costs – </a:t>
            </a:r>
            <a:r>
              <a:rPr lang="en-US" sz="1200" b="1" kern="1200" dirty="0">
                <a:solidFill>
                  <a:schemeClr val="tx1"/>
                </a:solidFill>
                <a:effectLst/>
                <a:latin typeface="Arial" charset="0"/>
                <a:ea typeface="+mn-ea"/>
                <a:cs typeface="+mn-cs"/>
              </a:rPr>
              <a:t>Matt 5:37</a:t>
            </a:r>
            <a:r>
              <a:rPr lang="en-US" sz="1200" kern="1200" dirty="0">
                <a:solidFill>
                  <a:schemeClr val="tx1"/>
                </a:solidFill>
                <a:effectLst/>
                <a:latin typeface="Arial" charset="0"/>
                <a:ea typeface="+mn-ea"/>
                <a:cs typeface="+mn-cs"/>
              </a:rPr>
              <a:t> – He also taught His followers to give sacrificially to others – </a:t>
            </a:r>
            <a:r>
              <a:rPr lang="en-US" sz="1200" b="1" kern="1200" dirty="0">
                <a:solidFill>
                  <a:schemeClr val="tx1"/>
                </a:solidFill>
                <a:effectLst/>
                <a:latin typeface="Arial" charset="0"/>
                <a:ea typeface="+mn-ea"/>
                <a:cs typeface="+mn-cs"/>
              </a:rPr>
              <a:t>John 15:13</a:t>
            </a:r>
            <a:r>
              <a:rPr lang="en-US" sz="1200" kern="1200" dirty="0">
                <a:solidFill>
                  <a:schemeClr val="tx1"/>
                </a:solidFill>
                <a:effectLst/>
                <a:latin typeface="Arial" charset="0"/>
                <a:ea typeface="+mn-ea"/>
                <a:cs typeface="+mn-cs"/>
              </a:rPr>
              <a:t> – And He taught His followers the importance of giving – </a:t>
            </a:r>
            <a:r>
              <a:rPr lang="en-US" sz="1200" b="1" kern="1200" dirty="0">
                <a:solidFill>
                  <a:schemeClr val="tx1"/>
                </a:solidFill>
                <a:effectLst/>
                <a:latin typeface="Arial" charset="0"/>
                <a:ea typeface="+mn-ea"/>
                <a:cs typeface="+mn-cs"/>
              </a:rPr>
              <a:t>Matt 5:40-42</a:t>
            </a:r>
            <a:r>
              <a:rPr lang="en-US" sz="1200" kern="1200" dirty="0">
                <a:solidFill>
                  <a:schemeClr val="tx1"/>
                </a:solidFill>
                <a:effectLst/>
                <a:latin typeface="Arial" charset="0"/>
                <a:ea typeface="+mn-ea"/>
                <a:cs typeface="+mn-cs"/>
              </a:rPr>
              <a:t> – But it’s not just the fact that He taught these things; Jesus lived by these things. He was brutally honest to all He engaged with, even when it cost Him personally. The record of His life is clear that not only did He die for mankind, but He also sacrificed His daily life to help others and to teach others to the point where He was sleep deprived and had to rise from sleep at odd hours of the morning just so He could spend private time praying to God. It was His consistency with His teaching that drew so many men to want to know Him and follow Him. If He had been a hypocrite, no one would have given Him the time of day.</a:t>
            </a:r>
            <a:endParaRPr lang="en-US" altLang="en-US" dirty="0">
              <a:latin typeface="Arial" panose="020B0604020202020204" pitchFamily="34" charset="0"/>
            </a:endParaRPr>
          </a:p>
        </p:txBody>
      </p:sp>
    </p:spTree>
    <p:extLst>
      <p:ext uri="{BB962C8B-B14F-4D97-AF65-F5344CB8AC3E}">
        <p14:creationId xmlns:p14="http://schemas.microsoft.com/office/powerpoint/2010/main" val="1848003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37C9367-0980-4443-BE35-BE9F30A1E79F}" type="slidenum">
              <a:rPr lang="en-US" altLang="en-US"/>
              <a:pPr>
                <a:spcBef>
                  <a:spcPct val="0"/>
                </a:spcBef>
              </a:pPr>
              <a:t>23</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sz="1200" kern="1200" dirty="0">
                <a:solidFill>
                  <a:schemeClr val="tx1"/>
                </a:solidFill>
                <a:effectLst/>
                <a:latin typeface="Arial" charset="0"/>
                <a:ea typeface="+mn-ea"/>
                <a:cs typeface="+mn-cs"/>
              </a:rPr>
              <a:t>You have to understand why people are liars in the first place. Think about times when you weren’t honest in your life. Why’d you do it? Isn’t it always for some kind of personal gain? Isn’t it always to bail us out of a tricky situation, or to spare the feelings of another individual or to strengthen relationships and preserve social standing, keep us out of trouble, or maybe even save our neck? But Jesus never did this. He was so honest, people stopped following Him. He was so truthful, that it cost Him relationships and He hurt people’s feelings. And He certainly didn’t lie when it could have saved His life, the one time when, from an earthly perspective at least, He needed to lie! He took His claims to His temporary grave. Men lie when it brings them earthly gain and earthly fame and Jesus never had any of that in His time here on Earth.</a:t>
            </a:r>
          </a:p>
          <a:p>
            <a:pPr lvl="0"/>
            <a:endParaRPr lang="en-US" altLang="en-US" sz="1200" kern="1200" dirty="0">
              <a:solidFill>
                <a:schemeClr val="tx1"/>
              </a:solidFill>
              <a:effectLst/>
              <a:latin typeface="Arial" charset="0"/>
              <a:ea typeface="+mn-ea"/>
              <a:cs typeface="+mn-cs"/>
            </a:endParaRPr>
          </a:p>
          <a:p>
            <a:pPr lvl="0"/>
            <a:r>
              <a:rPr lang="en-US" sz="1200" kern="1200" dirty="0">
                <a:solidFill>
                  <a:schemeClr val="tx1"/>
                </a:solidFill>
                <a:effectLst/>
                <a:latin typeface="Arial" charset="0"/>
                <a:ea typeface="+mn-ea"/>
                <a:cs typeface="+mn-cs"/>
              </a:rPr>
              <a:t>Here’s something else to think about, if Jesus was lying merely to gain a following, why would he attempt to start a movement in the one country where it was most frowned upon and where the population was inferior to other countries? In other words, why Judea? Why not go to Egypt or Greece? You had a much higher population of people by which to deceive and from whom to gain a following. Not only that, but they already believe in various gods so you wouldn’t have the fierce persecution in those places like you would in monotheistic Judea. Those would have been the most strategic places to go if you were trying to start a new movement because the opposition would have been limited. But He didn’t do that.</a:t>
            </a:r>
            <a:endParaRPr lang="en-US" altLang="en-US" dirty="0">
              <a:latin typeface="Arial" panose="020B0604020202020204" pitchFamily="34" charset="0"/>
            </a:endParaRPr>
          </a:p>
        </p:txBody>
      </p:sp>
    </p:spTree>
    <p:extLst>
      <p:ext uri="{BB962C8B-B14F-4D97-AF65-F5344CB8AC3E}">
        <p14:creationId xmlns:p14="http://schemas.microsoft.com/office/powerpoint/2010/main" val="29503945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4A734DE-36C7-4F78-85F5-B2772854EC80}" type="slidenum">
              <a:rPr lang="en-US" altLang="en-US"/>
              <a:pPr>
                <a:spcBef>
                  <a:spcPct val="0"/>
                </a:spcBef>
              </a:pPr>
              <a:t>24</a:t>
            </a:fld>
            <a:endParaRPr lang="en-US"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sz="1200" kern="1200" dirty="0">
                <a:solidFill>
                  <a:schemeClr val="tx1"/>
                </a:solidFill>
                <a:effectLst/>
                <a:latin typeface="Arial" charset="0"/>
                <a:ea typeface="+mn-ea"/>
                <a:cs typeface="+mn-cs"/>
              </a:rPr>
              <a:t>One historian named Philip </a:t>
            </a:r>
            <a:r>
              <a:rPr lang="en-US" sz="1200" kern="1200" dirty="0" err="1">
                <a:solidFill>
                  <a:schemeClr val="tx1"/>
                </a:solidFill>
                <a:effectLst/>
                <a:latin typeface="Arial" charset="0"/>
                <a:ea typeface="+mn-ea"/>
                <a:cs typeface="+mn-cs"/>
              </a:rPr>
              <a:t>Schaff</a:t>
            </a:r>
            <a:r>
              <a:rPr lang="en-US" sz="1200" kern="1200" dirty="0">
                <a:solidFill>
                  <a:schemeClr val="tx1"/>
                </a:solidFill>
                <a:effectLst/>
                <a:latin typeface="Arial" charset="0"/>
                <a:ea typeface="+mn-ea"/>
                <a:cs typeface="+mn-cs"/>
              </a:rPr>
              <a:t>, in answering the question of whether Jesus was a liar, had this very profound statement to make:</a:t>
            </a:r>
          </a:p>
          <a:p>
            <a:pPr lvl="0"/>
            <a:endParaRPr lang="es-GT" sz="1100" kern="1200" dirty="0">
              <a:solidFill>
                <a:schemeClr val="tx1"/>
              </a:solidFill>
              <a:effectLst/>
              <a:latin typeface="Arial" charset="0"/>
              <a:ea typeface="+mn-ea"/>
              <a:cs typeface="+mn-cs"/>
            </a:endParaRPr>
          </a:p>
          <a:p>
            <a:pPr lvl="0"/>
            <a:r>
              <a:rPr lang="en-US" sz="1200" kern="1200" dirty="0">
                <a:solidFill>
                  <a:schemeClr val="tx1"/>
                </a:solidFill>
                <a:effectLst/>
                <a:latin typeface="Arial" charset="0"/>
                <a:ea typeface="+mn-ea"/>
                <a:cs typeface="+mn-cs"/>
              </a:rPr>
              <a:t>“How, in the name of logic, common sense, and experience, could an imposter ‑ that is a deceitful, selfish, depraved man ‑ have invented, and consistently maintained from the beginning to end, the purest and noblest character known in history with the most perfect air of truth and reality? How could He have conceived and successfully carried out a plan of unparalleled beneficence, moral magnitude, and sublimity, and sacrificed His own life for it, in the face of the strongest prejudices of His people and age?”</a:t>
            </a:r>
          </a:p>
          <a:p>
            <a:pPr lvl="0"/>
            <a:endParaRPr lang="es-GT" sz="110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The point is that if we’re going to use the actual biographical accounts of Jesus, the evidence is just nonexistent that He was a liar – not this man, not with His teaching and consistent moral character.</a:t>
            </a:r>
            <a:endParaRPr lang="en-US" altLang="en-US" dirty="0">
              <a:latin typeface="Arial" panose="020B0604020202020204" pitchFamily="34" charset="0"/>
            </a:endParaRPr>
          </a:p>
        </p:txBody>
      </p:sp>
    </p:spTree>
    <p:extLst>
      <p:ext uri="{BB962C8B-B14F-4D97-AF65-F5344CB8AC3E}">
        <p14:creationId xmlns:p14="http://schemas.microsoft.com/office/powerpoint/2010/main" val="11485579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B38D037-BDFA-4E2F-9A74-1FB452F3DDDF}" type="slidenum">
              <a:rPr lang="en-US" altLang="en-US"/>
              <a:pPr>
                <a:spcBef>
                  <a:spcPct val="0"/>
                </a:spcBef>
              </a:pPr>
              <a:t>25</a:t>
            </a:fld>
            <a:endParaRPr lang="en-US"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sz="1200" kern="1200" dirty="0">
                <a:solidFill>
                  <a:schemeClr val="tx1"/>
                </a:solidFill>
                <a:effectLst/>
                <a:latin typeface="Arial" charset="0"/>
                <a:ea typeface="+mn-ea"/>
                <a:cs typeface="+mn-cs"/>
              </a:rPr>
              <a:t>But what if Jesus thought He was God and it wasn’t true though He thought it was? Well, that’s probably the best definition of lunacy that I know of. We can all claim things that we’re mistaken about, I understand that. I used to think I was really cool. So we can all be wrong about some things. But this is bigger than that type of deception because in this case He doesn’t just think He’s gifted, He thinks He’s God. He thinks He can do things that God does. He thinks He has knowledge God has. That’s no small mistake. That’s no small error or minor adjustment He needs to make. He thinks He can heal people. He thinks He can forgive sins. He thinks He can die and then be resurrected. If He is not God but thought that He was, that is delusion and it’s the best definition of lunacy I know of. And if He is in that position, He would be a person incapable of rational thought.</a:t>
            </a:r>
            <a:endParaRPr lang="en-US" altLang="en-US" dirty="0">
              <a:latin typeface="Arial" panose="020B0604020202020204" pitchFamily="34" charset="0"/>
            </a:endParaRPr>
          </a:p>
        </p:txBody>
      </p:sp>
    </p:spTree>
    <p:extLst>
      <p:ext uri="{BB962C8B-B14F-4D97-AF65-F5344CB8AC3E}">
        <p14:creationId xmlns:p14="http://schemas.microsoft.com/office/powerpoint/2010/main" val="33660972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2F3CC50-BCDB-4FF4-BAFF-AAB5D1FB30D5}" type="slidenum">
              <a:rPr lang="en-US" altLang="en-US"/>
              <a:pPr>
                <a:spcBef>
                  <a:spcPct val="0"/>
                </a:spcBef>
              </a:pPr>
              <a:t>26</a:t>
            </a:fld>
            <a:endParaRPr lang="en-US" alt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sz="1200" kern="1200" dirty="0">
                <a:solidFill>
                  <a:schemeClr val="tx1"/>
                </a:solidFill>
                <a:effectLst/>
                <a:latin typeface="Arial" charset="0"/>
                <a:ea typeface="+mn-ea"/>
                <a:cs typeface="+mn-cs"/>
              </a:rPr>
              <a:t>And yet, His teaching has propagated throughout the entire world to every generation. So how do you explain the fact that generation after generation of people have embraced His teaching for 2000 years? Most of us remember Jim Jones. Jim Jones misled 900 people to take their lives because they believed him to be the chosen prophet of God. But to my knowledge, no one is preaching Jim Jones’ doctrine today. Why? Because we know He was crazy. We know the same about David Koresh; nobody to my knowledge still accepts him for the claims he made about himself. But today, we are 2000 years removed from Jesus’ time on earth, and millions upon millions of people are absolutely convinced that He is the Son of God.</a:t>
            </a:r>
          </a:p>
          <a:p>
            <a:pPr lvl="0"/>
            <a:endParaRPr lang="en-US" altLang="en-US" sz="1200" kern="1200" dirty="0">
              <a:solidFill>
                <a:schemeClr val="tx1"/>
              </a:solidFill>
              <a:effectLst/>
              <a:latin typeface="Arial" charset="0"/>
              <a:ea typeface="+mn-ea"/>
              <a:cs typeface="+mn-cs"/>
            </a:endParaRPr>
          </a:p>
          <a:p>
            <a:pPr lvl="0"/>
            <a:endParaRPr lang="en-US" altLang="en-US" dirty="0">
              <a:latin typeface="Arial" panose="020B0604020202020204" pitchFamily="34" charset="0"/>
            </a:endParaRPr>
          </a:p>
        </p:txBody>
      </p:sp>
    </p:spTree>
    <p:extLst>
      <p:ext uri="{BB962C8B-B14F-4D97-AF65-F5344CB8AC3E}">
        <p14:creationId xmlns:p14="http://schemas.microsoft.com/office/powerpoint/2010/main" val="12198755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07F67AA-C024-461A-8C57-ED6BDEA7AE69}" type="slidenum">
              <a:rPr lang="en-US" altLang="en-US"/>
              <a:pPr>
                <a:spcBef>
                  <a:spcPct val="0"/>
                </a:spcBef>
              </a:pPr>
              <a:t>27</a:t>
            </a:fld>
            <a:endParaRPr lang="en-US" alt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sz="1200" kern="1200" dirty="0">
                <a:solidFill>
                  <a:schemeClr val="tx1"/>
                </a:solidFill>
                <a:effectLst/>
                <a:latin typeface="Arial" charset="0"/>
                <a:ea typeface="+mn-ea"/>
                <a:cs typeface="+mn-cs"/>
              </a:rPr>
              <a:t>In the gospels, Jesus’ character does not fit that of a lunatic. For one, He showed none of the symptoms of madness that generally accompany people who have mental disorders. There was no paranoia, schizophrenia, and He was never rash or impulsive. Rather, Jesus was calm, collected, and always composed even when the heat was on. </a:t>
            </a:r>
          </a:p>
          <a:p>
            <a:pPr lvl="0"/>
            <a:endParaRPr lang="en-US" sz="1200" kern="1200" dirty="0">
              <a:solidFill>
                <a:schemeClr val="tx1"/>
              </a:solidFill>
              <a:effectLst/>
              <a:latin typeface="Arial" charset="0"/>
              <a:ea typeface="+mn-ea"/>
              <a:cs typeface="+mn-cs"/>
            </a:endParaRPr>
          </a:p>
          <a:p>
            <a:pPr lvl="0"/>
            <a:r>
              <a:rPr lang="en-US" sz="1200" kern="1200" dirty="0">
                <a:solidFill>
                  <a:schemeClr val="tx1"/>
                </a:solidFill>
                <a:effectLst/>
                <a:latin typeface="Arial" charset="0"/>
                <a:ea typeface="+mn-ea"/>
                <a:cs typeface="+mn-cs"/>
              </a:rPr>
              <a:t>If He were a lunatic, do you know where the evidence of that would have eventually shown up? It would have shown up on the cross. His lunacy would have been most evident when He was being tortured to death, mocked, ridiculed, and humiliated in front of the masses. But on the cross, He was self-assured, He was in complete control of His senses, forgiving towards others – so amazing was His composure, that the centurion upon seeing how He died in Mark 15:39, said, “Truly this man was the Son of God.” </a:t>
            </a:r>
          </a:p>
          <a:p>
            <a:pPr lvl="0"/>
            <a:endParaRPr lang="en-US" sz="1200" kern="1200" dirty="0">
              <a:solidFill>
                <a:schemeClr val="tx1"/>
              </a:solidFill>
              <a:effectLst/>
              <a:latin typeface="Arial" charset="0"/>
              <a:ea typeface="+mn-ea"/>
              <a:cs typeface="+mn-cs"/>
            </a:endParaRPr>
          </a:p>
          <a:p>
            <a:pPr lvl="0"/>
            <a:r>
              <a:rPr lang="en-US" sz="1200" kern="1200" dirty="0">
                <a:solidFill>
                  <a:schemeClr val="tx1"/>
                </a:solidFill>
                <a:effectLst/>
                <a:latin typeface="Arial" charset="0"/>
                <a:ea typeface="+mn-ea"/>
                <a:cs typeface="+mn-cs"/>
              </a:rPr>
              <a:t>The teaching of Jesus was so profound, so insightful, so intelligent, and so reliable, He couldn’t have been delusional. Never had a man spoken as He had. And think about this.</a:t>
            </a:r>
          </a:p>
          <a:p>
            <a:pPr lvl="0"/>
            <a:endParaRPr lang="en-US" sz="1200" kern="1200" dirty="0">
              <a:solidFill>
                <a:schemeClr val="tx1"/>
              </a:solidFill>
              <a:effectLst/>
              <a:latin typeface="Arial" charset="0"/>
              <a:ea typeface="+mn-ea"/>
              <a:cs typeface="+mn-cs"/>
            </a:endParaRPr>
          </a:p>
          <a:p>
            <a:pPr lvl="0"/>
            <a:r>
              <a:rPr lang="en-US" sz="1200" kern="1200" dirty="0">
                <a:solidFill>
                  <a:schemeClr val="tx1"/>
                </a:solidFill>
                <a:effectLst/>
                <a:latin typeface="Arial" charset="0"/>
                <a:ea typeface="+mn-ea"/>
                <a:cs typeface="+mn-cs"/>
              </a:rPr>
              <a:t>Jesus’ teaching has set countless people free from mental illness, from alcoholism, from drug addiction. Jesus’ teaching has caused sinners to become saints, the spiritually dead to become alive again. This is not the fruit of a crazy person.</a:t>
            </a:r>
            <a:endParaRPr lang="en-US" altLang="en-US" dirty="0">
              <a:latin typeface="Arial" panose="020B0604020202020204" pitchFamily="34" charset="0"/>
            </a:endParaRPr>
          </a:p>
        </p:txBody>
      </p:sp>
    </p:spTree>
    <p:extLst>
      <p:ext uri="{BB962C8B-B14F-4D97-AF65-F5344CB8AC3E}">
        <p14:creationId xmlns:p14="http://schemas.microsoft.com/office/powerpoint/2010/main" val="26031004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4C61F57-7CB2-4C0F-B4C3-6A7D3EE3A33E}" type="slidenum">
              <a:rPr lang="en-US" altLang="en-US"/>
              <a:pPr>
                <a:spcBef>
                  <a:spcPct val="0"/>
                </a:spcBef>
              </a:pPr>
              <a:t>28</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sz="1200" kern="1200" dirty="0">
                <a:solidFill>
                  <a:schemeClr val="tx1"/>
                </a:solidFill>
                <a:effectLst/>
                <a:latin typeface="Arial" charset="0"/>
                <a:ea typeface="+mn-ea"/>
                <a:cs typeface="+mn-cs"/>
              </a:rPr>
              <a:t>One Psychiatrist, in examining the gospel accounts, had this to say about Jesus:</a:t>
            </a:r>
          </a:p>
          <a:p>
            <a:pPr lvl="0"/>
            <a:endParaRPr lang="es-GT" sz="110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“If you were to take the sum total of all authoritative articles ever written by the most qualified of psychologists and psychiatrists on the subject of mental hygiene ‑ if you were to combine them and refine them, and cleave out the excess verbiage ‑ if you were to take the whole of the meat and none of the parsley, and if you were to have these unadulterated bits of pure scientific knowledge concisely expressed by the most capable of living poets, you would have an awkward and incomplete summation of the Sermon on the Mount. And it would suffer immeasurably through comparison. For nearly 2,000 years the Christian world has been holding in its hands the complete answer to its restless and fruitless yearnings. Here ... rests the blueprint for successful human life with optimism, mental health, and contentment.”</a:t>
            </a:r>
            <a:endParaRPr lang="en-US" altLang="en-US" dirty="0">
              <a:latin typeface="Arial" panose="020B0604020202020204" pitchFamily="34" charset="0"/>
            </a:endParaRPr>
          </a:p>
        </p:txBody>
      </p:sp>
    </p:spTree>
    <p:extLst>
      <p:ext uri="{BB962C8B-B14F-4D97-AF65-F5344CB8AC3E}">
        <p14:creationId xmlns:p14="http://schemas.microsoft.com/office/powerpoint/2010/main" val="35043620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20B6D27-8FDA-4FBF-968A-4EAEE8D66987}" type="slidenum">
              <a:rPr lang="en-US" altLang="en-US"/>
              <a:pPr>
                <a:spcBef>
                  <a:spcPct val="0"/>
                </a:spcBef>
              </a:pPr>
              <a:t>29</a:t>
            </a:fld>
            <a:endParaRPr lang="en-US" alt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kern="1200" dirty="0">
                <a:solidFill>
                  <a:schemeClr val="tx1"/>
                </a:solidFill>
                <a:effectLst/>
                <a:latin typeface="Arial" charset="0"/>
                <a:ea typeface="+mn-ea"/>
                <a:cs typeface="+mn-cs"/>
              </a:rPr>
              <a:t>This is the only option that is reasonable.</a:t>
            </a:r>
            <a:endParaRPr lang="en-US" altLang="en-US" dirty="0">
              <a:latin typeface="Arial" panose="020B0604020202020204" pitchFamily="34" charset="0"/>
            </a:endParaRPr>
          </a:p>
        </p:txBody>
      </p:sp>
    </p:spTree>
    <p:extLst>
      <p:ext uri="{BB962C8B-B14F-4D97-AF65-F5344CB8AC3E}">
        <p14:creationId xmlns:p14="http://schemas.microsoft.com/office/powerpoint/2010/main" val="2044824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Josh McDowell, in his book called “Evidence That Demands a Verdict”, worded it this way: “Was Jesus a legend, Lord, liar, or lunatic?” And when you really think about it, those are the </a:t>
            </a:r>
            <a:r>
              <a:rPr lang="en-US" sz="1200" u="sng" kern="1200" dirty="0">
                <a:solidFill>
                  <a:schemeClr val="tx1"/>
                </a:solidFill>
                <a:effectLst/>
                <a:latin typeface="Arial" charset="0"/>
                <a:ea typeface="+mn-ea"/>
                <a:cs typeface="+mn-cs"/>
              </a:rPr>
              <a:t>only</a:t>
            </a:r>
            <a:r>
              <a:rPr lang="en-US" sz="1200" kern="1200" dirty="0">
                <a:solidFill>
                  <a:schemeClr val="tx1"/>
                </a:solidFill>
                <a:effectLst/>
                <a:latin typeface="Arial" charset="0"/>
                <a:ea typeface="+mn-ea"/>
                <a:cs typeface="+mn-cs"/>
              </a:rPr>
              <a:t> four possibilities. In all the years I’ve taught on Christian Evidences and considered the Person of Jesus Christ, I can’t surmise any other options besides these.</a:t>
            </a:r>
            <a:endParaRPr lang="en-US" altLang="en-US"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4F1B46F9-9730-4147-AE39-9D9A3C233E6F}" type="slidenum">
              <a:rPr lang="en-US" altLang="es-GT" smtClean="0"/>
              <a:pPr/>
              <a:t>3</a:t>
            </a:fld>
            <a:endParaRPr lang="en-US" altLang="es-GT"/>
          </a:p>
        </p:txBody>
      </p:sp>
    </p:spTree>
    <p:extLst>
      <p:ext uri="{BB962C8B-B14F-4D97-AF65-F5344CB8AC3E}">
        <p14:creationId xmlns:p14="http://schemas.microsoft.com/office/powerpoint/2010/main" val="15251490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4A6D0E2-100F-47B2-902D-8B81E1A400DC}" type="slidenum">
              <a:rPr lang="en-US" altLang="en-US"/>
              <a:pPr>
                <a:spcBef>
                  <a:spcPct val="0"/>
                </a:spcBef>
              </a:pPr>
              <a:t>30</a:t>
            </a:fld>
            <a:endParaRPr lang="en-US" alt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sz="1200" kern="1200" dirty="0">
                <a:solidFill>
                  <a:schemeClr val="tx1"/>
                </a:solidFill>
                <a:effectLst/>
                <a:latin typeface="Arial" charset="0"/>
                <a:ea typeface="+mn-ea"/>
                <a:cs typeface="+mn-cs"/>
              </a:rPr>
              <a:t>You may think there are other options. For example, some will say, “No, I think He was a good man, a good moral teacher and people really just got carried away with calling Him the Son of God”. </a:t>
            </a:r>
          </a:p>
          <a:p>
            <a:pPr lvl="0"/>
            <a:endParaRPr lang="en-US" sz="1200" kern="1200" dirty="0">
              <a:solidFill>
                <a:schemeClr val="tx1"/>
              </a:solidFill>
              <a:effectLst/>
              <a:latin typeface="Arial" charset="0"/>
              <a:ea typeface="+mn-ea"/>
              <a:cs typeface="+mn-cs"/>
            </a:endParaRPr>
          </a:p>
          <a:p>
            <a:pPr lvl="0"/>
            <a:r>
              <a:rPr lang="en-US" sz="1200" kern="1200" dirty="0">
                <a:solidFill>
                  <a:schemeClr val="tx1"/>
                </a:solidFill>
                <a:effectLst/>
                <a:latin typeface="Arial" charset="0"/>
                <a:ea typeface="+mn-ea"/>
                <a:cs typeface="+mn-cs"/>
              </a:rPr>
              <a:t>C. S. Lewis – “I am trying here to prevent anyone saying the really foolish thing that people often say about Him: I’m ready to accept Jesus as a great moral teacher, but I don’t accept his claim to be God. That is the one thing we must not say. A man who was merely a man and said the sort of things Jesus said would not be a great moral teacher. He would either be a lunatic – on the level with the man who says he is a poached egg – or else he would be the Devil of Hell. You must make your choice. Either this man was, and is, the Son of God, or else a madman or something worse. You can shut him up for a fool, you can spit at him and kill him as a demon or you can fall at his feet and call him Lord and God, but let us not come with any patronizing nonsense about his being a great human teacher. He has not left that open to us. He did not intend to.”</a:t>
            </a:r>
          </a:p>
          <a:p>
            <a:pPr lvl="0"/>
            <a:endParaRPr lang="es-GT" sz="1100" kern="1200" dirty="0">
              <a:solidFill>
                <a:schemeClr val="tx1"/>
              </a:solidFill>
              <a:effectLst/>
              <a:latin typeface="Arial" charset="0"/>
              <a:ea typeface="+mn-ea"/>
              <a:cs typeface="+mn-cs"/>
            </a:endParaRPr>
          </a:p>
          <a:p>
            <a:pPr lvl="0"/>
            <a:r>
              <a:rPr lang="en-US" sz="1200" kern="1200" dirty="0">
                <a:solidFill>
                  <a:schemeClr val="tx1"/>
                </a:solidFill>
                <a:effectLst/>
                <a:latin typeface="Arial" charset="0"/>
                <a:ea typeface="+mn-ea"/>
                <a:cs typeface="+mn-cs"/>
              </a:rPr>
              <a:t>It’s not an option, folks. I just don’t believe you can come away from this lesson rationally claiming, “I just think He was merely a good man”. That option is not left open to us because He Himself is saying, “I am God.” He can’t be a liar, He can’t be a lunatic, and He is most certainly not a legend.</a:t>
            </a:r>
            <a:endParaRPr lang="en-US" altLang="en-US" dirty="0">
              <a:latin typeface="Arial" panose="020B0604020202020204" pitchFamily="34" charset="0"/>
            </a:endParaRPr>
          </a:p>
        </p:txBody>
      </p:sp>
    </p:spTree>
    <p:extLst>
      <p:ext uri="{BB962C8B-B14F-4D97-AF65-F5344CB8AC3E}">
        <p14:creationId xmlns:p14="http://schemas.microsoft.com/office/powerpoint/2010/main" val="40323739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Arial" charset="0"/>
                <a:ea typeface="+mn-ea"/>
                <a:cs typeface="+mn-cs"/>
              </a:rPr>
              <a:t>This means He is Lord. He is the Son of God. And this means, that every single one of us has to decide for ourselves what we’re going to do with that information. And if your choice is that it is false, then certainly you’ll want to disclaim everything He said but you’re also going to have to explain how this so-called liar or lunatic is still proclaimed and followed by so many people, more than any other religious leader in the history of the world. But if it’s true, you can believe He is Lord and follow Him or you can deny it and risk the eternal consequences. Those are your choices. </a:t>
            </a:r>
          </a:p>
          <a:p>
            <a:pPr lvl="0"/>
            <a:endParaRPr lang="en-US" sz="1200" b="1" kern="1200" dirty="0">
              <a:solidFill>
                <a:schemeClr val="tx1"/>
              </a:solidFill>
              <a:effectLst/>
              <a:latin typeface="Arial" charset="0"/>
              <a:ea typeface="+mn-ea"/>
              <a:cs typeface="+mn-cs"/>
            </a:endParaRPr>
          </a:p>
          <a:p>
            <a:pPr lvl="0"/>
            <a:r>
              <a:rPr lang="en-US" sz="1200" b="1" kern="1200" dirty="0">
                <a:solidFill>
                  <a:schemeClr val="tx1"/>
                </a:solidFill>
                <a:effectLst/>
                <a:latin typeface="Arial" charset="0"/>
                <a:ea typeface="+mn-ea"/>
                <a:cs typeface="+mn-cs"/>
              </a:rPr>
              <a:t>John 12:32</a:t>
            </a:r>
            <a:r>
              <a:rPr lang="en-US" sz="1200" kern="1200" dirty="0">
                <a:solidFill>
                  <a:schemeClr val="tx1"/>
                </a:solidFill>
                <a:effectLst/>
                <a:latin typeface="Arial" charset="0"/>
                <a:ea typeface="+mn-ea"/>
                <a:cs typeface="+mn-cs"/>
              </a:rPr>
              <a:t> – “And I, if I am lifted up from the earth, will draw all men to Myself.” – That was His purpose. We might ask, “What gives Him the right?” He’s God. So you can follow Him or you can deny Him but I’ll tell you what you cannot do, and that is claim neutrality toward Him. This isn’t an issue over whether I should vote in an upcoming election or not because I don’t like either candidate; that is a choice you can make. This choice about Jesus, though, is different.</a:t>
            </a:r>
            <a:endParaRPr lang="es-GT" dirty="0"/>
          </a:p>
        </p:txBody>
      </p:sp>
      <p:sp>
        <p:nvSpPr>
          <p:cNvPr id="4" name="Slide Number Placeholder 3"/>
          <p:cNvSpPr>
            <a:spLocks noGrp="1"/>
          </p:cNvSpPr>
          <p:nvPr>
            <p:ph type="sldNum" sz="quarter" idx="10"/>
          </p:nvPr>
        </p:nvSpPr>
        <p:spPr/>
        <p:txBody>
          <a:bodyPr/>
          <a:lstStyle/>
          <a:p>
            <a:fld id="{4F1B46F9-9730-4147-AE39-9D9A3C233E6F}" type="slidenum">
              <a:rPr lang="en-US" altLang="es-GT" smtClean="0"/>
              <a:pPr/>
              <a:t>31</a:t>
            </a:fld>
            <a:endParaRPr lang="en-US" altLang="es-GT"/>
          </a:p>
        </p:txBody>
      </p:sp>
    </p:spTree>
    <p:extLst>
      <p:ext uri="{BB962C8B-B14F-4D97-AF65-F5344CB8AC3E}">
        <p14:creationId xmlns:p14="http://schemas.microsoft.com/office/powerpoint/2010/main" val="36995296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EF0C6D7-3254-428C-AAED-6504959760AD}" type="slidenum">
              <a:rPr lang="en-US" altLang="en-US"/>
              <a:pPr>
                <a:spcBef>
                  <a:spcPct val="0"/>
                </a:spcBef>
              </a:pPr>
              <a:t>32</a:t>
            </a:fld>
            <a:endParaRPr lang="en-US" alt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sz="1200" kern="1200" dirty="0">
                <a:solidFill>
                  <a:schemeClr val="tx1"/>
                </a:solidFill>
                <a:effectLst/>
                <a:latin typeface="Arial" charset="0"/>
                <a:ea typeface="+mn-ea"/>
                <a:cs typeface="+mn-cs"/>
              </a:rPr>
              <a:t>If, though, you conclude that He is the Son of God, what does that mean to you? What do you have to do? Let’s let Jesus Himself tell us:</a:t>
            </a:r>
          </a:p>
          <a:p>
            <a:pPr lvl="0"/>
            <a:endParaRPr lang="es-GT" sz="1100" kern="1200" dirty="0">
              <a:solidFill>
                <a:schemeClr val="tx1"/>
              </a:solidFill>
              <a:effectLst/>
              <a:latin typeface="Arial" charset="0"/>
              <a:ea typeface="+mn-ea"/>
              <a:cs typeface="+mn-cs"/>
            </a:endParaRPr>
          </a:p>
          <a:p>
            <a:pPr lvl="0"/>
            <a:r>
              <a:rPr lang="en-US" sz="1200" b="1" kern="1200" dirty="0">
                <a:solidFill>
                  <a:schemeClr val="tx1"/>
                </a:solidFill>
                <a:effectLst/>
                <a:latin typeface="Arial" charset="0"/>
                <a:ea typeface="+mn-ea"/>
                <a:cs typeface="+mn-cs"/>
              </a:rPr>
              <a:t>John 8:24b</a:t>
            </a:r>
            <a:r>
              <a:rPr lang="en-US" sz="1200" kern="1200" dirty="0">
                <a:solidFill>
                  <a:schemeClr val="tx1"/>
                </a:solidFill>
                <a:effectLst/>
                <a:latin typeface="Arial" charset="0"/>
                <a:ea typeface="+mn-ea"/>
                <a:cs typeface="+mn-cs"/>
              </a:rPr>
              <a:t> – Now this won’t make a lot of sense if we don’t understand what sin is. But this is a serious statement because it means we’ll die in a state of perpetual separation from our Creator. And the place that the bible says is the destiny for those who are separated from God is everlasting torment – hell</a:t>
            </a:r>
          </a:p>
          <a:p>
            <a:pPr lvl="0"/>
            <a:endParaRPr lang="es-GT" sz="1100" kern="1200" dirty="0">
              <a:solidFill>
                <a:schemeClr val="tx1"/>
              </a:solidFill>
              <a:effectLst/>
              <a:latin typeface="Arial" charset="0"/>
              <a:ea typeface="+mn-ea"/>
              <a:cs typeface="+mn-cs"/>
            </a:endParaRPr>
          </a:p>
          <a:p>
            <a:pPr lvl="0"/>
            <a:r>
              <a:rPr lang="en-US" sz="1200" b="1" kern="1200" dirty="0">
                <a:solidFill>
                  <a:schemeClr val="tx1"/>
                </a:solidFill>
                <a:effectLst/>
                <a:latin typeface="Arial" charset="0"/>
                <a:ea typeface="+mn-ea"/>
                <a:cs typeface="+mn-cs"/>
              </a:rPr>
              <a:t>Luke 13:3b</a:t>
            </a:r>
            <a:r>
              <a:rPr lang="en-US" sz="1200" kern="1200" dirty="0">
                <a:solidFill>
                  <a:schemeClr val="tx1"/>
                </a:solidFill>
                <a:effectLst/>
                <a:latin typeface="Arial" charset="0"/>
                <a:ea typeface="+mn-ea"/>
                <a:cs typeface="+mn-cs"/>
              </a:rPr>
              <a:t> – Repentance means I understand I have been going the wrong way spiritually and now I want to go the right way. I’m resolved to go the right way no matter it takes. This doesn’t mean you’ll promise to be perfect and never sin again. God knows better. But it does mean you’re resolving to now start living for God, and not for yourself. And notice He says if we don’t do this, we will perish. This, again, is the idea of dying in our sins as He mentioned in John 8:24.</a:t>
            </a:r>
          </a:p>
          <a:p>
            <a:pPr lvl="0"/>
            <a:endParaRPr lang="es-GT" sz="1100" kern="1200" dirty="0">
              <a:solidFill>
                <a:schemeClr val="tx1"/>
              </a:solidFill>
              <a:effectLst/>
              <a:latin typeface="Arial" charset="0"/>
              <a:ea typeface="+mn-ea"/>
              <a:cs typeface="+mn-cs"/>
            </a:endParaRPr>
          </a:p>
          <a:p>
            <a:pPr lvl="0"/>
            <a:r>
              <a:rPr lang="en-US" sz="1200" b="1" kern="1200" dirty="0">
                <a:solidFill>
                  <a:schemeClr val="tx1"/>
                </a:solidFill>
                <a:effectLst/>
                <a:latin typeface="Arial" charset="0"/>
                <a:ea typeface="+mn-ea"/>
                <a:cs typeface="+mn-cs"/>
              </a:rPr>
              <a:t>Matt 10:32-33</a:t>
            </a:r>
            <a:r>
              <a:rPr lang="en-US" sz="1200" kern="1200" dirty="0">
                <a:solidFill>
                  <a:schemeClr val="tx1"/>
                </a:solidFill>
                <a:effectLst/>
                <a:latin typeface="Arial" charset="0"/>
                <a:ea typeface="+mn-ea"/>
                <a:cs typeface="+mn-cs"/>
              </a:rPr>
              <a:t> – Confessing simply meets I’m admitting or saying the same thing that the evidence is saying. So to confess Christ means we’re saying the same thing that He is saying about Himself. Jesus says that He is the Son of God and therefore we must be willing to admit and confess that same fact about Him.</a:t>
            </a:r>
          </a:p>
          <a:p>
            <a:pPr lvl="0"/>
            <a:endParaRPr lang="en-US" sz="1200" b="1" kern="1200" dirty="0">
              <a:solidFill>
                <a:schemeClr val="tx1"/>
              </a:solidFill>
              <a:effectLst/>
              <a:latin typeface="Arial" charset="0"/>
              <a:ea typeface="+mn-ea"/>
              <a:cs typeface="+mn-cs"/>
            </a:endParaRPr>
          </a:p>
          <a:p>
            <a:pPr lvl="0"/>
            <a:r>
              <a:rPr lang="en-US" sz="1200" b="1" kern="1200" dirty="0">
                <a:solidFill>
                  <a:schemeClr val="tx1"/>
                </a:solidFill>
                <a:effectLst/>
                <a:latin typeface="Arial" charset="0"/>
                <a:ea typeface="+mn-ea"/>
                <a:cs typeface="+mn-cs"/>
              </a:rPr>
              <a:t>Mark 16:16a</a:t>
            </a:r>
            <a:r>
              <a:rPr lang="en-US" sz="1200" kern="1200" dirty="0">
                <a:solidFill>
                  <a:schemeClr val="tx1"/>
                </a:solidFill>
                <a:effectLst/>
                <a:latin typeface="Arial" charset="0"/>
                <a:ea typeface="+mn-ea"/>
                <a:cs typeface="+mn-cs"/>
              </a:rPr>
              <a:t> – That is what Jesus said, not me. I didn’t write that, but I believe it because it’s what He said</a:t>
            </a:r>
          </a:p>
          <a:p>
            <a:pPr lvl="0"/>
            <a:endParaRPr lang="en-US" altLang="en-US" sz="1200" kern="1200" dirty="0">
              <a:solidFill>
                <a:schemeClr val="tx1"/>
              </a:solidFill>
              <a:effectLst/>
              <a:latin typeface="Arial" charset="0"/>
              <a:ea typeface="+mn-ea"/>
              <a:cs typeface="+mn-cs"/>
            </a:endParaRPr>
          </a:p>
          <a:p>
            <a:pPr lvl="0"/>
            <a:r>
              <a:rPr lang="en-US" sz="1200" kern="1200" dirty="0">
                <a:solidFill>
                  <a:schemeClr val="tx1"/>
                </a:solidFill>
                <a:effectLst/>
                <a:latin typeface="Arial" charset="0"/>
                <a:ea typeface="+mn-ea"/>
                <a:cs typeface="+mn-cs"/>
              </a:rPr>
              <a:t>If you haven’t done this, these things that Jesus said one must to do in order to become a Christian, the question you must ask yourself is why? Is it because you don’t believe the evidence supports His claim? Ok, fine. But why? What contrary evidence do you have to support your stance? And if you do believe that Jesus is the Son of God and haven’t obeyed this gospel and you don’t have any intention of doing so, you really need to ask yourself what is hindering you? Because while Jesus’ goal is to draw all men to Himself, there are forces of darkness working behind the scenes as well, and He is called Satan. Don’t let Satan pull your strings. Don’t let him play you.</a:t>
            </a:r>
            <a:endParaRPr lang="en-US" altLang="en-US" dirty="0">
              <a:latin typeface="Arial" panose="020B0604020202020204" pitchFamily="34" charset="0"/>
            </a:endParaRPr>
          </a:p>
        </p:txBody>
      </p:sp>
    </p:spTree>
    <p:extLst>
      <p:ext uri="{BB962C8B-B14F-4D97-AF65-F5344CB8AC3E}">
        <p14:creationId xmlns:p14="http://schemas.microsoft.com/office/powerpoint/2010/main" val="1841135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Arial" charset="0"/>
                <a:ea typeface="+mn-ea"/>
                <a:cs typeface="+mn-cs"/>
              </a:rPr>
              <a:t>Interestingly, everyone wanted to know who Jesus was. Jesus’ enemies wanted to know who He was. Typically, when you’re an enemy of someone, you couldn’t care less who they are because they’re your enemy and you don’t want to know them. But the enemies of Jesus wanted to know. In </a:t>
            </a:r>
            <a:r>
              <a:rPr lang="en-US" sz="1200" b="1" kern="1200" dirty="0">
                <a:solidFill>
                  <a:schemeClr val="tx1"/>
                </a:solidFill>
                <a:effectLst/>
                <a:latin typeface="Arial" charset="0"/>
                <a:ea typeface="+mn-ea"/>
                <a:cs typeface="+mn-cs"/>
              </a:rPr>
              <a:t>Matt 4:3</a:t>
            </a:r>
            <a:r>
              <a:rPr lang="en-US" sz="1200" kern="1200" dirty="0">
                <a:solidFill>
                  <a:schemeClr val="tx1"/>
                </a:solidFill>
                <a:effectLst/>
                <a:latin typeface="Arial" charset="0"/>
                <a:ea typeface="+mn-ea"/>
                <a:cs typeface="+mn-cs"/>
              </a:rPr>
              <a:t>, when Satan approaches Jesus in the wilderness to tempt Him, he says, “If you’re the Son of God, [prove it].” In </a:t>
            </a:r>
            <a:r>
              <a:rPr lang="en-US" sz="1200" b="1" kern="1200" dirty="0">
                <a:solidFill>
                  <a:schemeClr val="tx1"/>
                </a:solidFill>
                <a:effectLst/>
                <a:latin typeface="Arial" charset="0"/>
                <a:ea typeface="+mn-ea"/>
                <a:cs typeface="+mn-cs"/>
              </a:rPr>
              <a:t>Luke 5:21</a:t>
            </a:r>
            <a:r>
              <a:rPr lang="en-US" sz="1200" kern="1200" dirty="0">
                <a:solidFill>
                  <a:schemeClr val="tx1"/>
                </a:solidFill>
                <a:effectLst/>
                <a:latin typeface="Arial" charset="0"/>
                <a:ea typeface="+mn-ea"/>
                <a:cs typeface="+mn-cs"/>
              </a:rPr>
              <a:t>, the scribes and Pharisees ask, “Who is this man who speaks blasphemies?” In </a:t>
            </a:r>
            <a:r>
              <a:rPr lang="en-US" sz="1200" b="1" kern="1200" dirty="0">
                <a:solidFill>
                  <a:schemeClr val="tx1"/>
                </a:solidFill>
                <a:effectLst/>
                <a:latin typeface="Arial" charset="0"/>
                <a:ea typeface="+mn-ea"/>
                <a:cs typeface="+mn-cs"/>
              </a:rPr>
              <a:t>Luke 9:9</a:t>
            </a:r>
            <a:r>
              <a:rPr lang="en-US" sz="1200" kern="1200" dirty="0">
                <a:solidFill>
                  <a:schemeClr val="tx1"/>
                </a:solidFill>
                <a:effectLst/>
                <a:latin typeface="Arial" charset="0"/>
                <a:ea typeface="+mn-ea"/>
                <a:cs typeface="+mn-cs"/>
              </a:rPr>
              <a:t>, King Herod said. “Who is this man about whom I hear such things?” So it’s interesting that the enemies of Jesus wanted to know who He was. They are not His friends. Yet they didn’t just dismiss Him. They wanted to know who He was.</a:t>
            </a:r>
            <a:endParaRPr lang="es-GT" dirty="0"/>
          </a:p>
        </p:txBody>
      </p:sp>
      <p:sp>
        <p:nvSpPr>
          <p:cNvPr id="4" name="Slide Number Placeholder 3"/>
          <p:cNvSpPr>
            <a:spLocks noGrp="1"/>
          </p:cNvSpPr>
          <p:nvPr>
            <p:ph type="sldNum" sz="quarter" idx="10"/>
          </p:nvPr>
        </p:nvSpPr>
        <p:spPr/>
        <p:txBody>
          <a:bodyPr/>
          <a:lstStyle/>
          <a:p>
            <a:fld id="{4F1B46F9-9730-4147-AE39-9D9A3C233E6F}" type="slidenum">
              <a:rPr lang="en-US" altLang="es-GT" smtClean="0"/>
              <a:pPr/>
              <a:t>4</a:t>
            </a:fld>
            <a:endParaRPr lang="en-US" altLang="es-GT"/>
          </a:p>
        </p:txBody>
      </p:sp>
    </p:spTree>
    <p:extLst>
      <p:ext uri="{BB962C8B-B14F-4D97-AF65-F5344CB8AC3E}">
        <p14:creationId xmlns:p14="http://schemas.microsoft.com/office/powerpoint/2010/main" val="2606765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Arial" charset="0"/>
                <a:ea typeface="+mn-ea"/>
                <a:cs typeface="+mn-cs"/>
              </a:rPr>
              <a:t>There were also people wanting to know who Jesus was that were neutral. These people weren’t necessarily pro Jesus or anti Jesus, they were merely on the sidelines wanting to know. In </a:t>
            </a:r>
            <a:r>
              <a:rPr lang="en-US" sz="1200" b="1" kern="1200" dirty="0">
                <a:solidFill>
                  <a:schemeClr val="tx1"/>
                </a:solidFill>
                <a:effectLst/>
                <a:latin typeface="Arial" charset="0"/>
                <a:ea typeface="+mn-ea"/>
                <a:cs typeface="+mn-cs"/>
              </a:rPr>
              <a:t>Luke 7:49</a:t>
            </a:r>
            <a:r>
              <a:rPr lang="en-US" sz="1200" kern="1200" dirty="0">
                <a:solidFill>
                  <a:schemeClr val="tx1"/>
                </a:solidFill>
                <a:effectLst/>
                <a:latin typeface="Arial" charset="0"/>
                <a:ea typeface="+mn-ea"/>
                <a:cs typeface="+mn-cs"/>
              </a:rPr>
              <a:t>, people who were at Simon’s house for that big party said, “Who is this man who forgives sins?” They didn’t know anything about Him, but they were intrigued by His actions and His words and wanted to know who He was. In </a:t>
            </a:r>
            <a:r>
              <a:rPr lang="en-US" sz="1200" b="1" kern="1200" dirty="0">
                <a:solidFill>
                  <a:schemeClr val="tx1"/>
                </a:solidFill>
                <a:effectLst/>
                <a:latin typeface="Arial" charset="0"/>
                <a:ea typeface="+mn-ea"/>
                <a:cs typeface="+mn-cs"/>
              </a:rPr>
              <a:t>Matt 21:10</a:t>
            </a:r>
            <a:r>
              <a:rPr lang="en-US" sz="1200" kern="1200" dirty="0">
                <a:solidFill>
                  <a:schemeClr val="tx1"/>
                </a:solidFill>
                <a:effectLst/>
                <a:latin typeface="Arial" charset="0"/>
                <a:ea typeface="+mn-ea"/>
                <a:cs typeface="+mn-cs"/>
              </a:rPr>
              <a:t>, all the city was stirred saying, “Who is this?” The Lone Ranger had one person per episode asking, but this is an entire city seeking to know who Jesus was. In </a:t>
            </a:r>
            <a:r>
              <a:rPr lang="en-US" sz="1200" b="1" kern="1200" dirty="0">
                <a:solidFill>
                  <a:schemeClr val="tx1"/>
                </a:solidFill>
                <a:effectLst/>
                <a:latin typeface="Arial" charset="0"/>
                <a:ea typeface="+mn-ea"/>
                <a:cs typeface="+mn-cs"/>
              </a:rPr>
              <a:t>John 8:25</a:t>
            </a:r>
            <a:r>
              <a:rPr lang="en-US" sz="1200" kern="1200" dirty="0">
                <a:solidFill>
                  <a:schemeClr val="tx1"/>
                </a:solidFill>
                <a:effectLst/>
                <a:latin typeface="Arial" charset="0"/>
                <a:ea typeface="+mn-ea"/>
                <a:cs typeface="+mn-cs"/>
              </a:rPr>
              <a:t>, the Jews say very simply, “Who are you?” In </a:t>
            </a:r>
            <a:r>
              <a:rPr lang="en-US" sz="1200" b="1" kern="1200" dirty="0">
                <a:solidFill>
                  <a:schemeClr val="tx1"/>
                </a:solidFill>
                <a:effectLst/>
                <a:latin typeface="Arial" charset="0"/>
                <a:ea typeface="+mn-ea"/>
                <a:cs typeface="+mn-cs"/>
              </a:rPr>
              <a:t>John 12:34</a:t>
            </a:r>
            <a:r>
              <a:rPr lang="en-US" sz="1200" kern="1200" dirty="0">
                <a:solidFill>
                  <a:schemeClr val="tx1"/>
                </a:solidFill>
                <a:effectLst/>
                <a:latin typeface="Arial" charset="0"/>
                <a:ea typeface="+mn-ea"/>
                <a:cs typeface="+mn-cs"/>
              </a:rPr>
              <a:t>, the crowds say, “Who is this Son of Man?”</a:t>
            </a:r>
            <a:endParaRPr lang="es-GT" dirty="0"/>
          </a:p>
        </p:txBody>
      </p:sp>
      <p:sp>
        <p:nvSpPr>
          <p:cNvPr id="4" name="Slide Number Placeholder 3"/>
          <p:cNvSpPr>
            <a:spLocks noGrp="1"/>
          </p:cNvSpPr>
          <p:nvPr>
            <p:ph type="sldNum" sz="quarter" idx="10"/>
          </p:nvPr>
        </p:nvSpPr>
        <p:spPr/>
        <p:txBody>
          <a:bodyPr/>
          <a:lstStyle/>
          <a:p>
            <a:fld id="{4F1B46F9-9730-4147-AE39-9D9A3C233E6F}" type="slidenum">
              <a:rPr lang="en-US" altLang="es-GT" smtClean="0"/>
              <a:pPr/>
              <a:t>5</a:t>
            </a:fld>
            <a:endParaRPr lang="en-US" altLang="es-GT"/>
          </a:p>
        </p:txBody>
      </p:sp>
    </p:spTree>
    <p:extLst>
      <p:ext uri="{BB962C8B-B14F-4D97-AF65-F5344CB8AC3E}">
        <p14:creationId xmlns:p14="http://schemas.microsoft.com/office/powerpoint/2010/main" val="3287585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Arial" charset="0"/>
                <a:ea typeface="+mn-ea"/>
                <a:cs typeface="+mn-cs"/>
              </a:rPr>
              <a:t>So the enemies wanted to know, the neutrals wanted to know, and then the interested wanted to know. There were people who were very interested in Jesus and therefore wanted to know more about Him. People like Zacchaeus in </a:t>
            </a:r>
            <a:r>
              <a:rPr lang="en-US" sz="1200" b="1" kern="1200" dirty="0">
                <a:solidFill>
                  <a:schemeClr val="tx1"/>
                </a:solidFill>
                <a:effectLst/>
                <a:latin typeface="Arial" charset="0"/>
                <a:ea typeface="+mn-ea"/>
                <a:cs typeface="+mn-cs"/>
              </a:rPr>
              <a:t>Luke 19</a:t>
            </a:r>
            <a:r>
              <a:rPr lang="en-US" sz="1200" kern="1200" dirty="0">
                <a:solidFill>
                  <a:schemeClr val="tx1"/>
                </a:solidFill>
                <a:effectLst/>
                <a:latin typeface="Arial" charset="0"/>
                <a:ea typeface="+mn-ea"/>
                <a:cs typeface="+mn-cs"/>
              </a:rPr>
              <a:t> who climbed a tree to get a glimpse of Jesus so that he might learn a little more about him. People like the Samaritan woman of </a:t>
            </a:r>
            <a:r>
              <a:rPr lang="en-US" sz="1200" b="1" kern="1200" dirty="0">
                <a:solidFill>
                  <a:schemeClr val="tx1"/>
                </a:solidFill>
                <a:effectLst/>
                <a:latin typeface="Arial" charset="0"/>
                <a:ea typeface="+mn-ea"/>
                <a:cs typeface="+mn-cs"/>
              </a:rPr>
              <a:t>John 4</a:t>
            </a:r>
            <a:r>
              <a:rPr lang="en-US" sz="1200" kern="1200" dirty="0">
                <a:solidFill>
                  <a:schemeClr val="tx1"/>
                </a:solidFill>
                <a:effectLst/>
                <a:latin typeface="Arial" charset="0"/>
                <a:ea typeface="+mn-ea"/>
                <a:cs typeface="+mn-cs"/>
              </a:rPr>
              <a:t> who after speaking with Jesus goes back to her village and says, “This is not the Christ is it?” In other words,  “Who is this man?”</a:t>
            </a:r>
            <a:endParaRPr lang="es-GT" dirty="0"/>
          </a:p>
        </p:txBody>
      </p:sp>
      <p:sp>
        <p:nvSpPr>
          <p:cNvPr id="4" name="Slide Number Placeholder 3"/>
          <p:cNvSpPr>
            <a:spLocks noGrp="1"/>
          </p:cNvSpPr>
          <p:nvPr>
            <p:ph type="sldNum" sz="quarter" idx="10"/>
          </p:nvPr>
        </p:nvSpPr>
        <p:spPr/>
        <p:txBody>
          <a:bodyPr/>
          <a:lstStyle/>
          <a:p>
            <a:fld id="{4F1B46F9-9730-4147-AE39-9D9A3C233E6F}" type="slidenum">
              <a:rPr lang="en-US" altLang="es-GT" smtClean="0"/>
              <a:pPr/>
              <a:t>6</a:t>
            </a:fld>
            <a:endParaRPr lang="en-US" altLang="es-GT"/>
          </a:p>
        </p:txBody>
      </p:sp>
    </p:spTree>
    <p:extLst>
      <p:ext uri="{BB962C8B-B14F-4D97-AF65-F5344CB8AC3E}">
        <p14:creationId xmlns:p14="http://schemas.microsoft.com/office/powerpoint/2010/main" val="1924557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Arial" charset="0"/>
                <a:ea typeface="+mn-ea"/>
                <a:cs typeface="+mn-cs"/>
              </a:rPr>
              <a:t>And then there were people who were healed by Jesus that had no idea who He was, but they wanted to know. In </a:t>
            </a:r>
            <a:r>
              <a:rPr lang="en-US" sz="1200" b="1" kern="1200" dirty="0">
                <a:solidFill>
                  <a:schemeClr val="tx1"/>
                </a:solidFill>
                <a:effectLst/>
                <a:latin typeface="Arial" charset="0"/>
                <a:ea typeface="+mn-ea"/>
                <a:cs typeface="+mn-cs"/>
              </a:rPr>
              <a:t>John 5</a:t>
            </a:r>
            <a:r>
              <a:rPr lang="en-US" sz="1200" kern="1200" dirty="0">
                <a:solidFill>
                  <a:schemeClr val="tx1"/>
                </a:solidFill>
                <a:effectLst/>
                <a:latin typeface="Arial" charset="0"/>
                <a:ea typeface="+mn-ea"/>
                <a:cs typeface="+mn-cs"/>
              </a:rPr>
              <a:t>, the lame man wanted to know. “Who is it that healed me?” And when Jesus sad, “Do you want to know?” He said,” Yes I want to know.” In </a:t>
            </a:r>
            <a:r>
              <a:rPr lang="en-US" sz="1200" b="1" kern="1200" dirty="0">
                <a:solidFill>
                  <a:schemeClr val="tx1"/>
                </a:solidFill>
                <a:effectLst/>
                <a:latin typeface="Arial" charset="0"/>
                <a:ea typeface="+mn-ea"/>
                <a:cs typeface="+mn-cs"/>
              </a:rPr>
              <a:t>John 9:36</a:t>
            </a:r>
            <a:r>
              <a:rPr lang="en-US" sz="1200" kern="1200" dirty="0">
                <a:solidFill>
                  <a:schemeClr val="tx1"/>
                </a:solidFill>
                <a:effectLst/>
                <a:latin typeface="Arial" charset="0"/>
                <a:ea typeface="+mn-ea"/>
                <a:cs typeface="+mn-cs"/>
              </a:rPr>
              <a:t>, the blind man asked, “Who is the Lord that I may believe in Him?” So those healed by Jesus wanted to know Who He was.</a:t>
            </a:r>
            <a:endParaRPr lang="es-GT" dirty="0"/>
          </a:p>
        </p:txBody>
      </p:sp>
      <p:sp>
        <p:nvSpPr>
          <p:cNvPr id="4" name="Slide Number Placeholder 3"/>
          <p:cNvSpPr>
            <a:spLocks noGrp="1"/>
          </p:cNvSpPr>
          <p:nvPr>
            <p:ph type="sldNum" sz="quarter" idx="10"/>
          </p:nvPr>
        </p:nvSpPr>
        <p:spPr/>
        <p:txBody>
          <a:bodyPr/>
          <a:lstStyle/>
          <a:p>
            <a:fld id="{4F1B46F9-9730-4147-AE39-9D9A3C233E6F}" type="slidenum">
              <a:rPr lang="en-US" altLang="es-GT" smtClean="0"/>
              <a:pPr/>
              <a:t>7</a:t>
            </a:fld>
            <a:endParaRPr lang="en-US" altLang="es-GT"/>
          </a:p>
        </p:txBody>
      </p:sp>
    </p:spTree>
    <p:extLst>
      <p:ext uri="{BB962C8B-B14F-4D97-AF65-F5344CB8AC3E}">
        <p14:creationId xmlns:p14="http://schemas.microsoft.com/office/powerpoint/2010/main" val="439046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Arial" charset="0"/>
                <a:ea typeface="+mn-ea"/>
                <a:cs typeface="+mn-cs"/>
              </a:rPr>
              <a:t>And then the loyal followers wanted to know. In </a:t>
            </a:r>
            <a:r>
              <a:rPr lang="en-US" sz="1200" b="1" kern="1200" dirty="0">
                <a:solidFill>
                  <a:schemeClr val="tx1"/>
                </a:solidFill>
                <a:effectLst/>
                <a:latin typeface="Arial" charset="0"/>
                <a:ea typeface="+mn-ea"/>
                <a:cs typeface="+mn-cs"/>
              </a:rPr>
              <a:t>Matt 16</a:t>
            </a:r>
            <a:r>
              <a:rPr lang="en-US" sz="1200" kern="1200" dirty="0">
                <a:solidFill>
                  <a:schemeClr val="tx1"/>
                </a:solidFill>
                <a:effectLst/>
                <a:latin typeface="Arial" charset="0"/>
                <a:ea typeface="+mn-ea"/>
                <a:cs typeface="+mn-cs"/>
              </a:rPr>
              <a:t>, Jesus asked the apostles, “Who do people say that the Son of Man is?” and then they give Him some answers which causes Him to then ask, “Who do you say that I am?” And Peter then gives the answer that he gives. In </a:t>
            </a:r>
            <a:r>
              <a:rPr lang="en-US" sz="1200" b="1" kern="1200" dirty="0">
                <a:solidFill>
                  <a:schemeClr val="tx1"/>
                </a:solidFill>
                <a:effectLst/>
                <a:latin typeface="Arial" charset="0"/>
                <a:ea typeface="+mn-ea"/>
                <a:cs typeface="+mn-cs"/>
              </a:rPr>
              <a:t>Mark 4:41</a:t>
            </a:r>
            <a:r>
              <a:rPr lang="en-US" sz="1200" kern="1200" dirty="0">
                <a:solidFill>
                  <a:schemeClr val="tx1"/>
                </a:solidFill>
                <a:effectLst/>
                <a:latin typeface="Arial" charset="0"/>
                <a:ea typeface="+mn-ea"/>
                <a:cs typeface="+mn-cs"/>
              </a:rPr>
              <a:t>, we’re told they became afraid and said, “Who then is this, that even the wind and the sea obey Him?” This is the apostles asking this. In </a:t>
            </a:r>
            <a:r>
              <a:rPr lang="en-US" sz="1200" b="1" kern="1200" dirty="0">
                <a:solidFill>
                  <a:schemeClr val="tx1"/>
                </a:solidFill>
                <a:effectLst/>
                <a:latin typeface="Arial" charset="0"/>
                <a:ea typeface="+mn-ea"/>
                <a:cs typeface="+mn-cs"/>
              </a:rPr>
              <a:t>Matt 11:3</a:t>
            </a:r>
            <a:r>
              <a:rPr lang="en-US" sz="1200" kern="1200" dirty="0">
                <a:solidFill>
                  <a:schemeClr val="tx1"/>
                </a:solidFill>
                <a:effectLst/>
                <a:latin typeface="Arial" charset="0"/>
                <a:ea typeface="+mn-ea"/>
                <a:cs typeface="+mn-cs"/>
              </a:rPr>
              <a:t>, John the Baptist asks, “Are you the expected one or do we look for another?” Jesus had no greater friend than John the Baptist and even he said, “Who are you?”</a:t>
            </a:r>
            <a:endParaRPr lang="es-GT" dirty="0"/>
          </a:p>
        </p:txBody>
      </p:sp>
      <p:sp>
        <p:nvSpPr>
          <p:cNvPr id="4" name="Slide Number Placeholder 3"/>
          <p:cNvSpPr>
            <a:spLocks noGrp="1"/>
          </p:cNvSpPr>
          <p:nvPr>
            <p:ph type="sldNum" sz="quarter" idx="10"/>
          </p:nvPr>
        </p:nvSpPr>
        <p:spPr/>
        <p:txBody>
          <a:bodyPr/>
          <a:lstStyle/>
          <a:p>
            <a:fld id="{4F1B46F9-9730-4147-AE39-9D9A3C233E6F}" type="slidenum">
              <a:rPr lang="en-US" altLang="es-GT" smtClean="0"/>
              <a:pPr/>
              <a:t>8</a:t>
            </a:fld>
            <a:endParaRPr lang="en-US" altLang="es-GT"/>
          </a:p>
        </p:txBody>
      </p:sp>
    </p:spTree>
    <p:extLst>
      <p:ext uri="{BB962C8B-B14F-4D97-AF65-F5344CB8AC3E}">
        <p14:creationId xmlns:p14="http://schemas.microsoft.com/office/powerpoint/2010/main" val="1361221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2919957-93B4-4E5C-ADC6-DDAB6B499C82}" type="slidenum">
              <a:rPr lang="en-US" altLang="en-US"/>
              <a:pPr>
                <a:spcBef>
                  <a:spcPct val="0"/>
                </a:spcBef>
              </a:pPr>
              <a:t>9</a:t>
            </a:fld>
            <a:endParaRPr lang="en-US"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sz="1200" kern="1200" dirty="0">
                <a:solidFill>
                  <a:schemeClr val="tx1"/>
                </a:solidFill>
                <a:effectLst/>
                <a:latin typeface="Arial" charset="0"/>
                <a:ea typeface="+mn-ea"/>
                <a:cs typeface="+mn-cs"/>
              </a:rPr>
              <a:t>So, we see all of these passages of people asking who Jesus is and it begs the question, “Why is this important for us today?” Because, assuming He is not a legend, which we are going to address, at the very least He has died or left the earth, depending on what you believe about Him, and so from a worldly perspective that would put Him behind us. So why do we need to be asking this same question today?</a:t>
            </a:r>
          </a:p>
          <a:p>
            <a:pPr lvl="0"/>
            <a:endParaRPr lang="en-US" altLang="en-US" sz="1200" kern="1200" dirty="0">
              <a:solidFill>
                <a:schemeClr val="tx1"/>
              </a:solidFill>
              <a:effectLst/>
              <a:latin typeface="Arial" charset="0"/>
              <a:ea typeface="+mn-ea"/>
              <a:cs typeface="+mn-cs"/>
            </a:endParaRPr>
          </a:p>
          <a:p>
            <a:pPr lvl="0"/>
            <a:r>
              <a:rPr lang="en-US" sz="1200" kern="1200" dirty="0">
                <a:solidFill>
                  <a:schemeClr val="tx1"/>
                </a:solidFill>
                <a:effectLst/>
                <a:latin typeface="Arial" charset="0"/>
                <a:ea typeface="+mn-ea"/>
                <a:cs typeface="+mn-cs"/>
              </a:rPr>
              <a:t>Well, the first thing I say to skeptic is this: if you ‘ve never read those 4 biographical accounts of Jesus which we call the gospels, you need to do it. Because you just cannot appreciate why </a:t>
            </a:r>
            <a:r>
              <a:rPr lang="en-US" sz="1200" u="sng" kern="1200" dirty="0">
                <a:solidFill>
                  <a:schemeClr val="tx1"/>
                </a:solidFill>
                <a:effectLst/>
                <a:latin typeface="Arial" charset="0"/>
                <a:ea typeface="+mn-ea"/>
                <a:cs typeface="+mn-cs"/>
              </a:rPr>
              <a:t>this</a:t>
            </a:r>
            <a:r>
              <a:rPr lang="en-US" sz="1200" kern="1200" dirty="0">
                <a:solidFill>
                  <a:schemeClr val="tx1"/>
                </a:solidFill>
                <a:effectLst/>
                <a:latin typeface="Arial" charset="0"/>
                <a:ea typeface="+mn-ea"/>
                <a:cs typeface="+mn-cs"/>
              </a:rPr>
              <a:t> question about </a:t>
            </a:r>
            <a:r>
              <a:rPr lang="en-US" sz="1200" u="sng" kern="1200" dirty="0">
                <a:solidFill>
                  <a:schemeClr val="tx1"/>
                </a:solidFill>
                <a:effectLst/>
                <a:latin typeface="Arial" charset="0"/>
                <a:ea typeface="+mn-ea"/>
                <a:cs typeface="+mn-cs"/>
              </a:rPr>
              <a:t>this</a:t>
            </a:r>
            <a:r>
              <a:rPr lang="en-US" sz="1200" kern="1200" dirty="0">
                <a:solidFill>
                  <a:schemeClr val="tx1"/>
                </a:solidFill>
                <a:effectLst/>
                <a:latin typeface="Arial" charset="0"/>
                <a:ea typeface="+mn-ea"/>
                <a:cs typeface="+mn-cs"/>
              </a:rPr>
              <a:t> man is so important unless you know His story – </a:t>
            </a:r>
            <a:r>
              <a:rPr lang="en-US" sz="1200" u="sng" kern="1200" dirty="0">
                <a:solidFill>
                  <a:schemeClr val="tx1"/>
                </a:solidFill>
                <a:effectLst/>
                <a:latin typeface="Arial" charset="0"/>
                <a:ea typeface="+mn-ea"/>
                <a:cs typeface="+mn-cs"/>
              </a:rPr>
              <a:t>because there has never in history been a person like Jesus of Nazareth. </a:t>
            </a:r>
            <a:r>
              <a:rPr lang="en-US" sz="1200" kern="1200" dirty="0">
                <a:solidFill>
                  <a:schemeClr val="tx1"/>
                </a:solidFill>
                <a:effectLst/>
                <a:latin typeface="Arial" charset="0"/>
                <a:ea typeface="+mn-ea"/>
                <a:cs typeface="+mn-cs"/>
              </a:rPr>
              <a:t>Even those people who disagree on how He should be followed still all claim to follow Him. And that is very significant. But when you read those gospel accounts, you are going to try to attempt to answer that question. And you want to know why? </a:t>
            </a:r>
            <a:r>
              <a:rPr lang="en-US" sz="1200" u="sng" kern="1200" dirty="0">
                <a:solidFill>
                  <a:schemeClr val="tx1"/>
                </a:solidFill>
                <a:effectLst/>
                <a:latin typeface="Arial" charset="0"/>
                <a:ea typeface="+mn-ea"/>
                <a:cs typeface="+mn-cs"/>
              </a:rPr>
              <a:t>Because Jesus confuses us</a:t>
            </a:r>
            <a:r>
              <a:rPr lang="en-US" sz="1200" kern="1200" dirty="0">
                <a:solidFill>
                  <a:schemeClr val="tx1"/>
                </a:solidFill>
                <a:effectLst/>
                <a:latin typeface="Arial" charset="0"/>
                <a:ea typeface="+mn-ea"/>
                <a:cs typeface="+mn-cs"/>
              </a:rPr>
              <a:t>. He really does. When He tells us things like, “If your enemy strikes you, turn the other cheek” or “Love your enemies” or “Do unto others as you would have them do unto you”, these are not the kind of answers we’d expect. I’ve studied the gospel accounts for years and just when I feel like I’ve reached a point where I think I understand why He says what He says or does what He does, I find myself having to go back and reevaluate. Because the more I study Him, the more I’m astounded by His actions and by His words. He really confuses us. He does things we wouldn’t have expected and He says things we wouldn’t have predicted. Is it this way because He wants to confuse us? No, it’s because His ways are so much higher than our ways and His thoughts are so much higher than our thoughts that we just can’t comprehend it. We can come closer to it as we study, but we can’t perfectly comprehend it.</a:t>
            </a:r>
          </a:p>
          <a:p>
            <a:pPr lvl="0"/>
            <a:endParaRPr lang="en-US" altLang="en-US" sz="1200" kern="1200" dirty="0">
              <a:solidFill>
                <a:schemeClr val="tx1"/>
              </a:solidFill>
              <a:effectLst/>
              <a:latin typeface="Arial" charset="0"/>
              <a:ea typeface="+mn-ea"/>
              <a:cs typeface="+mn-cs"/>
            </a:endParaRPr>
          </a:p>
          <a:p>
            <a:pPr lvl="0"/>
            <a:r>
              <a:rPr lang="en-US" sz="1200" kern="1200" dirty="0">
                <a:solidFill>
                  <a:schemeClr val="tx1"/>
                </a:solidFill>
                <a:effectLst/>
                <a:latin typeface="Arial" charset="0"/>
                <a:ea typeface="+mn-ea"/>
                <a:cs typeface="+mn-cs"/>
              </a:rPr>
              <a:t>Jesus challenges us. He demands so much from us. When He says, ‘Take up your cross daily and follow me”, that’s a huge challenge. When He says, “If you love father and mother more than me, you’re not worthy of me”, that’s difficult. Jesus constantly tells us that we have to give up stuff, that we have to surrender ourselves, that we have to go the extra mile for other people. And He doesn’t just say “Come follow Me”. He says, “Come worship Me” and then He also says, “Come be like Me.”</a:t>
            </a:r>
          </a:p>
          <a:p>
            <a:pPr lvl="0"/>
            <a:endParaRPr lang="en-US" altLang="en-US" sz="1200" kern="1200" dirty="0">
              <a:solidFill>
                <a:schemeClr val="tx1"/>
              </a:solidFill>
              <a:effectLst/>
              <a:latin typeface="Arial" charset="0"/>
              <a:ea typeface="+mn-ea"/>
              <a:cs typeface="+mn-cs"/>
            </a:endParaRPr>
          </a:p>
          <a:p>
            <a:pPr lvl="0"/>
            <a:r>
              <a:rPr lang="en-US" altLang="en-US" sz="1200" kern="1200" dirty="0">
                <a:solidFill>
                  <a:schemeClr val="tx1"/>
                </a:solidFill>
                <a:effectLst/>
                <a:latin typeface="Arial" charset="0"/>
                <a:ea typeface="+mn-ea"/>
                <a:cs typeface="+mn-cs"/>
              </a:rPr>
              <a:t>Who is Jesus Christ?</a:t>
            </a:r>
            <a:endParaRPr lang="en-US" altLang="en-US" dirty="0">
              <a:latin typeface="Arial" panose="020B0604020202020204" pitchFamily="34" charset="0"/>
            </a:endParaRPr>
          </a:p>
        </p:txBody>
      </p:sp>
    </p:spTree>
    <p:extLst>
      <p:ext uri="{BB962C8B-B14F-4D97-AF65-F5344CB8AC3E}">
        <p14:creationId xmlns:p14="http://schemas.microsoft.com/office/powerpoint/2010/main" val="4192105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5DA5F00-3FED-4A45-974C-37778BA7BEEA}" type="slidenum">
              <a:rPr lang="en-US" altLang="es-GT"/>
              <a:pPr/>
              <a:t>‹#›</a:t>
            </a:fld>
            <a:endParaRPr lang="en-US" altLang="es-GT"/>
          </a:p>
        </p:txBody>
      </p:sp>
    </p:spTree>
    <p:extLst>
      <p:ext uri="{BB962C8B-B14F-4D97-AF65-F5344CB8AC3E}">
        <p14:creationId xmlns:p14="http://schemas.microsoft.com/office/powerpoint/2010/main" val="136467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77C5843-3691-48FC-AE8A-B97829DD81F0}" type="slidenum">
              <a:rPr lang="en-US" altLang="es-GT"/>
              <a:pPr/>
              <a:t>‹#›</a:t>
            </a:fld>
            <a:endParaRPr lang="en-US" altLang="es-GT"/>
          </a:p>
        </p:txBody>
      </p:sp>
    </p:spTree>
    <p:extLst>
      <p:ext uri="{BB962C8B-B14F-4D97-AF65-F5344CB8AC3E}">
        <p14:creationId xmlns:p14="http://schemas.microsoft.com/office/powerpoint/2010/main" val="4149256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AFF9ED6-B10C-4A98-B767-4DC61FB57725}" type="slidenum">
              <a:rPr lang="en-US" altLang="es-GT"/>
              <a:pPr/>
              <a:t>‹#›</a:t>
            </a:fld>
            <a:endParaRPr lang="en-US" altLang="es-GT"/>
          </a:p>
        </p:txBody>
      </p:sp>
    </p:spTree>
    <p:extLst>
      <p:ext uri="{BB962C8B-B14F-4D97-AF65-F5344CB8AC3E}">
        <p14:creationId xmlns:p14="http://schemas.microsoft.com/office/powerpoint/2010/main" val="1159940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01E2D83-65EA-47CD-A567-E41CA5EFE8F7}" type="slidenum">
              <a:rPr lang="en-US" altLang="es-GT"/>
              <a:pPr/>
              <a:t>‹#›</a:t>
            </a:fld>
            <a:endParaRPr lang="en-US" altLang="es-GT"/>
          </a:p>
        </p:txBody>
      </p:sp>
    </p:spTree>
    <p:extLst>
      <p:ext uri="{BB962C8B-B14F-4D97-AF65-F5344CB8AC3E}">
        <p14:creationId xmlns:p14="http://schemas.microsoft.com/office/powerpoint/2010/main" val="3538537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27B609A-DD3D-49B3-8B66-45113D28B8E8}" type="slidenum">
              <a:rPr lang="en-US" altLang="es-GT"/>
              <a:pPr/>
              <a:t>‹#›</a:t>
            </a:fld>
            <a:endParaRPr lang="en-US" altLang="es-GT"/>
          </a:p>
        </p:txBody>
      </p:sp>
    </p:spTree>
    <p:extLst>
      <p:ext uri="{BB962C8B-B14F-4D97-AF65-F5344CB8AC3E}">
        <p14:creationId xmlns:p14="http://schemas.microsoft.com/office/powerpoint/2010/main" val="1074682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18B4D4A-3311-4684-8E71-4FFF7E828BFB}" type="slidenum">
              <a:rPr lang="en-US" altLang="es-GT"/>
              <a:pPr/>
              <a:t>‹#›</a:t>
            </a:fld>
            <a:endParaRPr lang="en-US" altLang="es-GT"/>
          </a:p>
        </p:txBody>
      </p:sp>
    </p:spTree>
    <p:extLst>
      <p:ext uri="{BB962C8B-B14F-4D97-AF65-F5344CB8AC3E}">
        <p14:creationId xmlns:p14="http://schemas.microsoft.com/office/powerpoint/2010/main" val="73860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5977F4E3-4071-409A-B122-F25D7531033E}" type="slidenum">
              <a:rPr lang="en-US" altLang="es-GT"/>
              <a:pPr/>
              <a:t>‹#›</a:t>
            </a:fld>
            <a:endParaRPr lang="en-US" altLang="es-GT"/>
          </a:p>
        </p:txBody>
      </p:sp>
    </p:spTree>
    <p:extLst>
      <p:ext uri="{BB962C8B-B14F-4D97-AF65-F5344CB8AC3E}">
        <p14:creationId xmlns:p14="http://schemas.microsoft.com/office/powerpoint/2010/main" val="1853916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052473F6-AF09-4E97-A897-E74C5C2AB46A}" type="slidenum">
              <a:rPr lang="en-US" altLang="es-GT"/>
              <a:pPr/>
              <a:t>‹#›</a:t>
            </a:fld>
            <a:endParaRPr lang="en-US" altLang="es-GT"/>
          </a:p>
        </p:txBody>
      </p:sp>
    </p:spTree>
    <p:extLst>
      <p:ext uri="{BB962C8B-B14F-4D97-AF65-F5344CB8AC3E}">
        <p14:creationId xmlns:p14="http://schemas.microsoft.com/office/powerpoint/2010/main" val="2598905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9DDADE83-ACC2-41DC-8791-000C3E7B3C91}" type="slidenum">
              <a:rPr lang="en-US" altLang="es-GT"/>
              <a:pPr/>
              <a:t>‹#›</a:t>
            </a:fld>
            <a:endParaRPr lang="en-US" altLang="es-GT"/>
          </a:p>
        </p:txBody>
      </p:sp>
    </p:spTree>
    <p:extLst>
      <p:ext uri="{BB962C8B-B14F-4D97-AF65-F5344CB8AC3E}">
        <p14:creationId xmlns:p14="http://schemas.microsoft.com/office/powerpoint/2010/main" val="2311326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4BF73B9-FE83-4EC6-B369-05D86E4BBAF7}" type="slidenum">
              <a:rPr lang="en-US" altLang="es-GT"/>
              <a:pPr/>
              <a:t>‹#›</a:t>
            </a:fld>
            <a:endParaRPr lang="en-US" altLang="es-GT"/>
          </a:p>
        </p:txBody>
      </p:sp>
    </p:spTree>
    <p:extLst>
      <p:ext uri="{BB962C8B-B14F-4D97-AF65-F5344CB8AC3E}">
        <p14:creationId xmlns:p14="http://schemas.microsoft.com/office/powerpoint/2010/main" val="4160600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BE9D617-30A2-4703-9EF7-B0BF410E1B44}" type="slidenum">
              <a:rPr lang="en-US" altLang="es-GT"/>
              <a:pPr/>
              <a:t>‹#›</a:t>
            </a:fld>
            <a:endParaRPr lang="en-US" altLang="es-GT"/>
          </a:p>
        </p:txBody>
      </p:sp>
    </p:spTree>
    <p:extLst>
      <p:ext uri="{BB962C8B-B14F-4D97-AF65-F5344CB8AC3E}">
        <p14:creationId xmlns:p14="http://schemas.microsoft.com/office/powerpoint/2010/main" val="974928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05EC707-94AF-4E52-9701-A1493B2ED669}" type="slidenum">
              <a:rPr lang="en-US" altLang="es-GT"/>
              <a:pPr/>
              <a:t>‹#›</a:t>
            </a:fld>
            <a:endParaRPr lang="en-US" altLang="es-G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therecruitinglab.com/roundtable/wp-content/uploads/2013/04/the-lone-ranger_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13" y="0"/>
            <a:ext cx="45608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4572001" y="1066800"/>
            <a:ext cx="4571999" cy="4339650"/>
          </a:xfrm>
          <a:prstGeom prst="rect">
            <a:avLst/>
          </a:prstGeom>
          <a:noFill/>
        </p:spPr>
        <p:txBody>
          <a:bodyPr>
            <a:spAutoFit/>
          </a:bodyPr>
          <a:lstStyle/>
          <a:p>
            <a:pPr algn="ctr" eaLnBrk="1" hangingPunct="1">
              <a:defRPr/>
            </a:pPr>
            <a:r>
              <a:rPr lang="en-US" sz="69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rPr>
              <a:t>WHO WAS THAT MASKED MAN?</a:t>
            </a:r>
          </a:p>
        </p:txBody>
      </p:sp>
    </p:spTree>
    <p:extLst>
      <p:ext uri="{BB962C8B-B14F-4D97-AF65-F5344CB8AC3E}">
        <p14:creationId xmlns:p14="http://schemas.microsoft.com/office/powerpoint/2010/main" val="295306524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9144000" cy="1143000"/>
          </a:xfrm>
        </p:spPr>
        <p:txBody>
          <a:bodyPr/>
          <a:lstStyle/>
          <a:p>
            <a:pPr eaLnBrk="1" hangingPunct="1"/>
            <a:r>
              <a:rPr lang="en-US" altLang="en-US" sz="8000" b="1" u="sng">
                <a:latin typeface="Rockwell" panose="02060603020205020403" pitchFamily="18" charset="0"/>
              </a:rPr>
              <a:t>Outline</a:t>
            </a:r>
          </a:p>
        </p:txBody>
      </p:sp>
      <p:sp>
        <p:nvSpPr>
          <p:cNvPr id="14339" name="Rectangle 3"/>
          <p:cNvSpPr>
            <a:spLocks noGrp="1" noChangeArrowheads="1"/>
          </p:cNvSpPr>
          <p:nvPr>
            <p:ph type="body" idx="1"/>
          </p:nvPr>
        </p:nvSpPr>
        <p:spPr>
          <a:xfrm>
            <a:off x="0" y="1219200"/>
            <a:ext cx="9144000" cy="5638800"/>
          </a:xfrm>
        </p:spPr>
        <p:txBody>
          <a:bodyPr/>
          <a:lstStyle/>
          <a:p>
            <a:pPr eaLnBrk="1" hangingPunct="1"/>
            <a:r>
              <a:rPr lang="en-US" altLang="en-US" sz="4200">
                <a:latin typeface="Rockwell" panose="02060603020205020403" pitchFamily="18" charset="0"/>
              </a:rPr>
              <a:t>Is Jesus a Legend?</a:t>
            </a:r>
          </a:p>
          <a:p>
            <a:pPr eaLnBrk="1" hangingPunct="1"/>
            <a:endParaRPr lang="en-US" altLang="en-US" sz="5400">
              <a:latin typeface="Rockwell" panose="02060603020205020403" pitchFamily="18" charset="0"/>
            </a:endParaRPr>
          </a:p>
        </p:txBody>
      </p:sp>
    </p:spTree>
    <p:extLst>
      <p:ext uri="{BB962C8B-B14F-4D97-AF65-F5344CB8AC3E}">
        <p14:creationId xmlns:p14="http://schemas.microsoft.com/office/powerpoint/2010/main" val="4227625021"/>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4000" cy="914400"/>
          </a:xfrm>
        </p:spPr>
        <p:txBody>
          <a:bodyPr/>
          <a:lstStyle/>
          <a:p>
            <a:pPr eaLnBrk="1" hangingPunct="1"/>
            <a:r>
              <a:rPr lang="en-US" altLang="en-US" sz="7200" b="1" u="sng">
                <a:latin typeface="Rockwell" panose="02060603020205020403" pitchFamily="18" charset="0"/>
              </a:rPr>
              <a:t>Is Jesus a Legend?</a:t>
            </a:r>
          </a:p>
        </p:txBody>
      </p:sp>
      <p:sp>
        <p:nvSpPr>
          <p:cNvPr id="11267" name="Rectangle 3"/>
          <p:cNvSpPr>
            <a:spLocks noGrp="1" noChangeArrowheads="1"/>
          </p:cNvSpPr>
          <p:nvPr>
            <p:ph type="body" idx="1"/>
          </p:nvPr>
        </p:nvSpPr>
        <p:spPr>
          <a:xfrm>
            <a:off x="0" y="1143000"/>
            <a:ext cx="9144000" cy="5715000"/>
          </a:xfrm>
        </p:spPr>
        <p:txBody>
          <a:bodyPr/>
          <a:lstStyle/>
          <a:p>
            <a:pPr eaLnBrk="1" hangingPunct="1">
              <a:lnSpc>
                <a:spcPct val="80000"/>
              </a:lnSpc>
            </a:pPr>
            <a:r>
              <a:rPr lang="en-US" altLang="en-US" sz="2600" u="sng">
                <a:latin typeface="Rockwell" panose="02060603020205020403" pitchFamily="18" charset="0"/>
              </a:rPr>
              <a:t>Most biographies w/smallest time period in between</a:t>
            </a:r>
          </a:p>
          <a:p>
            <a:pPr lvl="1" eaLnBrk="1" hangingPunct="1">
              <a:lnSpc>
                <a:spcPct val="80000"/>
              </a:lnSpc>
            </a:pPr>
            <a:endParaRPr lang="en-US" altLang="en-US" sz="1000">
              <a:latin typeface="Rockwell" panose="02060603020205020403" pitchFamily="18" charset="0"/>
            </a:endParaRPr>
          </a:p>
          <a:p>
            <a:pPr lvl="1" eaLnBrk="1" hangingPunct="1">
              <a:lnSpc>
                <a:spcPct val="80000"/>
              </a:lnSpc>
            </a:pPr>
            <a:r>
              <a:rPr lang="en-US" altLang="en-US" sz="2200">
                <a:latin typeface="Rockwell" panose="02060603020205020403" pitchFamily="18" charset="0"/>
              </a:rPr>
              <a:t>Tiberius died 37AD, biography written 110 – 120AD</a:t>
            </a:r>
          </a:p>
          <a:p>
            <a:pPr lvl="1" eaLnBrk="1" hangingPunct="1">
              <a:lnSpc>
                <a:spcPct val="80000"/>
              </a:lnSpc>
            </a:pPr>
            <a:endParaRPr lang="en-US" altLang="en-US" sz="1000">
              <a:latin typeface="Rockwell" panose="02060603020205020403" pitchFamily="18" charset="0"/>
            </a:endParaRPr>
          </a:p>
          <a:p>
            <a:pPr lvl="1" eaLnBrk="1" hangingPunct="1">
              <a:lnSpc>
                <a:spcPct val="80000"/>
              </a:lnSpc>
            </a:pPr>
            <a:r>
              <a:rPr lang="en-US" altLang="en-US" sz="2200">
                <a:latin typeface="Rockwell" panose="02060603020205020403" pitchFamily="18" charset="0"/>
              </a:rPr>
              <a:t>Alexander the Great died 323BC, biography written 130AD</a:t>
            </a:r>
          </a:p>
          <a:p>
            <a:pPr lvl="1" eaLnBrk="1" hangingPunct="1">
              <a:lnSpc>
                <a:spcPct val="80000"/>
              </a:lnSpc>
            </a:pPr>
            <a:endParaRPr lang="en-US" altLang="en-US" sz="1000">
              <a:latin typeface="Rockwell" panose="02060603020205020403" pitchFamily="18" charset="0"/>
            </a:endParaRPr>
          </a:p>
          <a:p>
            <a:pPr lvl="1" eaLnBrk="1" hangingPunct="1">
              <a:lnSpc>
                <a:spcPct val="80000"/>
              </a:lnSpc>
            </a:pPr>
            <a:r>
              <a:rPr lang="en-US" altLang="en-US" sz="2200">
                <a:latin typeface="Rockwell" panose="02060603020205020403" pitchFamily="18" charset="0"/>
              </a:rPr>
              <a:t>Jesus died ~33AD, gospels were written within 30-40 years</a:t>
            </a:r>
          </a:p>
          <a:p>
            <a:pPr lvl="1" eaLnBrk="1" hangingPunct="1">
              <a:lnSpc>
                <a:spcPct val="80000"/>
              </a:lnSpc>
            </a:pPr>
            <a:endParaRPr lang="en-US" altLang="en-US" sz="2400">
              <a:latin typeface="Rockwell" panose="02060603020205020403" pitchFamily="18" charset="0"/>
            </a:endParaRPr>
          </a:p>
          <a:p>
            <a:pPr eaLnBrk="1" hangingPunct="1">
              <a:lnSpc>
                <a:spcPct val="80000"/>
              </a:lnSpc>
            </a:pPr>
            <a:r>
              <a:rPr lang="en-US" altLang="en-US" sz="2600" u="sng">
                <a:latin typeface="Rockwell" panose="02060603020205020403" pitchFamily="18" charset="0"/>
              </a:rPr>
              <a:t>Unity of the gospels</a:t>
            </a:r>
          </a:p>
          <a:p>
            <a:pPr lvl="1" eaLnBrk="1" hangingPunct="1">
              <a:lnSpc>
                <a:spcPct val="80000"/>
              </a:lnSpc>
            </a:pPr>
            <a:endParaRPr lang="en-US" altLang="en-US" sz="1000">
              <a:latin typeface="Rockwell" panose="02060603020205020403" pitchFamily="18" charset="0"/>
            </a:endParaRPr>
          </a:p>
          <a:p>
            <a:pPr lvl="1" eaLnBrk="1" hangingPunct="1">
              <a:lnSpc>
                <a:spcPct val="80000"/>
              </a:lnSpc>
            </a:pPr>
            <a:r>
              <a:rPr lang="en-US" altLang="en-US" sz="2200">
                <a:latin typeface="Rockwell" panose="02060603020205020403" pitchFamily="18" charset="0"/>
              </a:rPr>
              <a:t>Matt (Hebrews), Mark (Romans), Luke (Gentiles), John (All)</a:t>
            </a:r>
          </a:p>
          <a:p>
            <a:pPr lvl="1" eaLnBrk="1" hangingPunct="1">
              <a:lnSpc>
                <a:spcPct val="80000"/>
              </a:lnSpc>
            </a:pPr>
            <a:endParaRPr lang="en-US" altLang="en-US" sz="1000">
              <a:latin typeface="Rockwell" panose="02060603020205020403" pitchFamily="18" charset="0"/>
            </a:endParaRPr>
          </a:p>
          <a:p>
            <a:pPr lvl="1" eaLnBrk="1" hangingPunct="1">
              <a:lnSpc>
                <a:spcPct val="80000"/>
              </a:lnSpc>
            </a:pPr>
            <a:r>
              <a:rPr lang="en-US" altLang="en-US" sz="2200">
                <a:latin typeface="Rockwell" panose="02060603020205020403" pitchFamily="18" charset="0"/>
              </a:rPr>
              <a:t>Diversity and continuity</a:t>
            </a:r>
          </a:p>
          <a:p>
            <a:pPr lvl="1" eaLnBrk="1" hangingPunct="1">
              <a:lnSpc>
                <a:spcPct val="80000"/>
              </a:lnSpc>
            </a:pPr>
            <a:endParaRPr lang="en-US" altLang="en-US" sz="2400">
              <a:latin typeface="Rockwell" panose="02060603020205020403" pitchFamily="18" charset="0"/>
            </a:endParaRPr>
          </a:p>
          <a:p>
            <a:pPr eaLnBrk="1" hangingPunct="1">
              <a:lnSpc>
                <a:spcPct val="80000"/>
              </a:lnSpc>
            </a:pPr>
            <a:r>
              <a:rPr lang="en-US" altLang="en-US" sz="2600" u="sng">
                <a:latin typeface="Rockwell" panose="02060603020205020403" pitchFamily="18" charset="0"/>
              </a:rPr>
              <a:t>No motive for inventing a legendary Jesus</a:t>
            </a:r>
          </a:p>
          <a:p>
            <a:pPr lvl="1" eaLnBrk="1" hangingPunct="1">
              <a:lnSpc>
                <a:spcPct val="80000"/>
              </a:lnSpc>
            </a:pPr>
            <a:endParaRPr lang="en-US" altLang="en-US" sz="1000">
              <a:latin typeface="Rockwell" panose="02060603020205020403" pitchFamily="18" charset="0"/>
            </a:endParaRPr>
          </a:p>
          <a:p>
            <a:pPr lvl="1" eaLnBrk="1" hangingPunct="1">
              <a:lnSpc>
                <a:spcPct val="80000"/>
              </a:lnSpc>
            </a:pPr>
            <a:r>
              <a:rPr lang="en-US" altLang="en-US" sz="2200">
                <a:latin typeface="Rockwell" panose="02060603020205020403" pitchFamily="18" charset="0"/>
              </a:rPr>
              <a:t>Led to persecution, imprisonment, torture, and death</a:t>
            </a:r>
          </a:p>
          <a:p>
            <a:pPr lvl="1" eaLnBrk="1" hangingPunct="1">
              <a:lnSpc>
                <a:spcPct val="80000"/>
              </a:lnSpc>
            </a:pPr>
            <a:endParaRPr lang="en-US" altLang="en-US" sz="1000">
              <a:latin typeface="Rockwell" panose="02060603020205020403" pitchFamily="18" charset="0"/>
            </a:endParaRPr>
          </a:p>
          <a:p>
            <a:pPr lvl="1" eaLnBrk="1" hangingPunct="1">
              <a:lnSpc>
                <a:spcPct val="80000"/>
              </a:lnSpc>
            </a:pPr>
            <a:r>
              <a:rPr lang="en-US" altLang="en-US" sz="2200">
                <a:latin typeface="Rockwell" panose="02060603020205020403" pitchFamily="18" charset="0"/>
              </a:rPr>
              <a:t>Why put a giant target on your head?</a:t>
            </a:r>
          </a:p>
          <a:p>
            <a:pPr lvl="1" eaLnBrk="1" hangingPunct="1">
              <a:lnSpc>
                <a:spcPct val="80000"/>
              </a:lnSpc>
            </a:pPr>
            <a:endParaRPr lang="en-US" altLang="en-US" sz="2200">
              <a:latin typeface="Rockwell" panose="02060603020205020403" pitchFamily="18" charset="0"/>
            </a:endParaRPr>
          </a:p>
          <a:p>
            <a:pPr lvl="1" eaLnBrk="1" hangingPunct="1">
              <a:lnSpc>
                <a:spcPct val="80000"/>
              </a:lnSpc>
            </a:pPr>
            <a:endParaRPr lang="en-US" altLang="en-US" sz="2000">
              <a:latin typeface="Rockwell" panose="02060603020205020403" pitchFamily="18" charset="0"/>
            </a:endParaRPr>
          </a:p>
          <a:p>
            <a:pPr lvl="1" eaLnBrk="1" hangingPunct="1">
              <a:lnSpc>
                <a:spcPct val="80000"/>
              </a:lnSpc>
            </a:pPr>
            <a:endParaRPr lang="en-US" altLang="en-US" sz="2400">
              <a:latin typeface="Rockwell" panose="02060603020205020403" pitchFamily="18" charset="0"/>
            </a:endParaRPr>
          </a:p>
          <a:p>
            <a:pPr eaLnBrk="1" hangingPunct="1">
              <a:lnSpc>
                <a:spcPct val="80000"/>
              </a:lnSpc>
            </a:pPr>
            <a:endParaRPr lang="en-US" altLang="en-US" sz="2400">
              <a:latin typeface="Rockwell" panose="02060603020205020403" pitchFamily="18" charset="0"/>
            </a:endParaRPr>
          </a:p>
          <a:p>
            <a:pPr lvl="1" eaLnBrk="1" hangingPunct="1">
              <a:lnSpc>
                <a:spcPct val="80000"/>
              </a:lnSpc>
            </a:pPr>
            <a:endParaRPr lang="en-US" altLang="en-US" sz="2400">
              <a:latin typeface="Rockwell" panose="02060603020205020403" pitchFamily="18" charset="0"/>
            </a:endParaRPr>
          </a:p>
          <a:p>
            <a:pPr lvl="2" eaLnBrk="1" hangingPunct="1">
              <a:lnSpc>
                <a:spcPct val="80000"/>
              </a:lnSpc>
            </a:pPr>
            <a:endParaRPr lang="en-US" altLang="en-US" sz="2000">
              <a:latin typeface="Rockwell" panose="02060603020205020403" pitchFamily="18" charset="0"/>
            </a:endParaRPr>
          </a:p>
        </p:txBody>
      </p:sp>
    </p:spTree>
    <p:extLst>
      <p:ext uri="{BB962C8B-B14F-4D97-AF65-F5344CB8AC3E}">
        <p14:creationId xmlns:p14="http://schemas.microsoft.com/office/powerpoint/2010/main" val="371571480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267">
                                            <p:txEl>
                                              <p:pRg st="2" end="2"/>
                                            </p:txEl>
                                          </p:spTgt>
                                        </p:tgtEl>
                                        <p:attrNameLst>
                                          <p:attrName>style.visibility</p:attrName>
                                        </p:attrNameLst>
                                      </p:cBhvr>
                                      <p:to>
                                        <p:strVal val="visible"/>
                                      </p:to>
                                    </p:set>
                                    <p:animEffect transition="in" filter="fade">
                                      <p:cBhvr>
                                        <p:cTn id="10" dur="500"/>
                                        <p:tgtEl>
                                          <p:spTgt spid="11267">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1267">
                                            <p:txEl>
                                              <p:pRg st="4" end="4"/>
                                            </p:txEl>
                                          </p:spTgt>
                                        </p:tgtEl>
                                        <p:attrNameLst>
                                          <p:attrName>style.visibility</p:attrName>
                                        </p:attrNameLst>
                                      </p:cBhvr>
                                      <p:to>
                                        <p:strVal val="visible"/>
                                      </p:to>
                                    </p:set>
                                    <p:animEffect transition="in" filter="fade">
                                      <p:cBhvr>
                                        <p:cTn id="13" dur="500"/>
                                        <p:tgtEl>
                                          <p:spTgt spid="11267">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1267">
                                            <p:txEl>
                                              <p:pRg st="6" end="6"/>
                                            </p:txEl>
                                          </p:spTgt>
                                        </p:tgtEl>
                                        <p:attrNameLst>
                                          <p:attrName>style.visibility</p:attrName>
                                        </p:attrNameLst>
                                      </p:cBhvr>
                                      <p:to>
                                        <p:strVal val="visible"/>
                                      </p:to>
                                    </p:set>
                                    <p:animEffect transition="in" filter="fade">
                                      <p:cBhvr>
                                        <p:cTn id="16" dur="500"/>
                                        <p:tgtEl>
                                          <p:spTgt spid="11267">
                                            <p:txEl>
                                              <p:pRg st="6" end="6"/>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11267">
                                            <p:txEl>
                                              <p:pRg st="8" end="8"/>
                                            </p:txEl>
                                          </p:spTgt>
                                        </p:tgtEl>
                                        <p:attrNameLst>
                                          <p:attrName>style.visibility</p:attrName>
                                        </p:attrNameLst>
                                      </p:cBhvr>
                                      <p:to>
                                        <p:strVal val="visible"/>
                                      </p:to>
                                    </p:set>
                                    <p:animEffect transition="in" filter="fade">
                                      <p:cBhvr>
                                        <p:cTn id="21" dur="500"/>
                                        <p:tgtEl>
                                          <p:spTgt spid="11267">
                                            <p:txEl>
                                              <p:pRg st="8" end="8"/>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1267">
                                            <p:txEl>
                                              <p:pRg st="10" end="10"/>
                                            </p:txEl>
                                          </p:spTgt>
                                        </p:tgtEl>
                                        <p:attrNameLst>
                                          <p:attrName>style.visibility</p:attrName>
                                        </p:attrNameLst>
                                      </p:cBhvr>
                                      <p:to>
                                        <p:strVal val="visible"/>
                                      </p:to>
                                    </p:set>
                                    <p:animEffect transition="in" filter="fade">
                                      <p:cBhvr>
                                        <p:cTn id="24" dur="500"/>
                                        <p:tgtEl>
                                          <p:spTgt spid="11267">
                                            <p:txEl>
                                              <p:pRg st="10" end="1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1267">
                                            <p:txEl>
                                              <p:pRg st="12" end="12"/>
                                            </p:txEl>
                                          </p:spTgt>
                                        </p:tgtEl>
                                        <p:attrNameLst>
                                          <p:attrName>style.visibility</p:attrName>
                                        </p:attrNameLst>
                                      </p:cBhvr>
                                      <p:to>
                                        <p:strVal val="visible"/>
                                      </p:to>
                                    </p:set>
                                    <p:animEffect transition="in" filter="fade">
                                      <p:cBhvr>
                                        <p:cTn id="27" dur="500"/>
                                        <p:tgtEl>
                                          <p:spTgt spid="11267">
                                            <p:txEl>
                                              <p:pRg st="12" end="1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1267">
                                            <p:txEl>
                                              <p:pRg st="14" end="14"/>
                                            </p:txEl>
                                          </p:spTgt>
                                        </p:tgtEl>
                                        <p:attrNameLst>
                                          <p:attrName>style.visibility</p:attrName>
                                        </p:attrNameLst>
                                      </p:cBhvr>
                                      <p:to>
                                        <p:strVal val="visible"/>
                                      </p:to>
                                    </p:set>
                                    <p:animEffect transition="in" filter="fade">
                                      <p:cBhvr>
                                        <p:cTn id="32" dur="500"/>
                                        <p:tgtEl>
                                          <p:spTgt spid="11267">
                                            <p:txEl>
                                              <p:pRg st="14" end="14"/>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11267">
                                            <p:txEl>
                                              <p:pRg st="16" end="16"/>
                                            </p:txEl>
                                          </p:spTgt>
                                        </p:tgtEl>
                                        <p:attrNameLst>
                                          <p:attrName>style.visibility</p:attrName>
                                        </p:attrNameLst>
                                      </p:cBhvr>
                                      <p:to>
                                        <p:strVal val="visible"/>
                                      </p:to>
                                    </p:set>
                                    <p:animEffect transition="in" filter="fade">
                                      <p:cBhvr>
                                        <p:cTn id="35" dur="500"/>
                                        <p:tgtEl>
                                          <p:spTgt spid="11267">
                                            <p:txEl>
                                              <p:pRg st="16" end="16"/>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11267">
                                            <p:txEl>
                                              <p:pRg st="18" end="18"/>
                                            </p:txEl>
                                          </p:spTgt>
                                        </p:tgtEl>
                                        <p:attrNameLst>
                                          <p:attrName>style.visibility</p:attrName>
                                        </p:attrNameLst>
                                      </p:cBhvr>
                                      <p:to>
                                        <p:strVal val="visible"/>
                                      </p:to>
                                    </p:set>
                                    <p:animEffect transition="in" filter="fade">
                                      <p:cBhvr>
                                        <p:cTn id="38" dur="500"/>
                                        <p:tgtEl>
                                          <p:spTgt spid="11267">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914400"/>
          </a:xfrm>
        </p:spPr>
        <p:txBody>
          <a:bodyPr/>
          <a:lstStyle/>
          <a:p>
            <a:pPr eaLnBrk="1" hangingPunct="1"/>
            <a:r>
              <a:rPr lang="en-US" altLang="en-US" sz="7200" b="1" u="sng">
                <a:latin typeface="Rockwell" panose="02060603020205020403" pitchFamily="18" charset="0"/>
              </a:rPr>
              <a:t>Is Jesus a Legend?</a:t>
            </a:r>
          </a:p>
        </p:txBody>
      </p:sp>
      <p:sp>
        <p:nvSpPr>
          <p:cNvPr id="18435" name="Rectangle 3"/>
          <p:cNvSpPr>
            <a:spLocks noGrp="1" noChangeArrowheads="1"/>
          </p:cNvSpPr>
          <p:nvPr>
            <p:ph type="body" idx="1"/>
          </p:nvPr>
        </p:nvSpPr>
        <p:spPr>
          <a:xfrm>
            <a:off x="0" y="1143000"/>
            <a:ext cx="9144000" cy="5715000"/>
          </a:xfrm>
        </p:spPr>
        <p:txBody>
          <a:bodyPr/>
          <a:lstStyle/>
          <a:p>
            <a:pPr eaLnBrk="1" hangingPunct="1">
              <a:lnSpc>
                <a:spcPct val="80000"/>
              </a:lnSpc>
            </a:pPr>
            <a:r>
              <a:rPr lang="en-US" altLang="en-US" sz="2700" u="sng">
                <a:latin typeface="Rockwell" panose="02060603020205020403" pitchFamily="18" charset="0"/>
              </a:rPr>
              <a:t>Apostles recorded uncomplimentary facts</a:t>
            </a:r>
          </a:p>
          <a:p>
            <a:pPr lvl="1" eaLnBrk="1" hangingPunct="1">
              <a:lnSpc>
                <a:spcPct val="80000"/>
              </a:lnSpc>
            </a:pPr>
            <a:endParaRPr lang="en-US" altLang="en-US" sz="600" u="sng">
              <a:latin typeface="Rockwell" panose="02060603020205020403" pitchFamily="18" charset="0"/>
            </a:endParaRPr>
          </a:p>
          <a:p>
            <a:pPr lvl="1" eaLnBrk="1" hangingPunct="1">
              <a:lnSpc>
                <a:spcPct val="80000"/>
              </a:lnSpc>
            </a:pPr>
            <a:r>
              <a:rPr lang="en-US" altLang="en-US" sz="2000" b="1">
                <a:latin typeface="Rockwell" panose="02060603020205020403" pitchFamily="18" charset="0"/>
              </a:rPr>
              <a:t>Mark 9:32</a:t>
            </a:r>
            <a:r>
              <a:rPr lang="en-US" altLang="en-US" sz="2000">
                <a:latin typeface="Rockwell" panose="02060603020205020403" pitchFamily="18" charset="0"/>
              </a:rPr>
              <a:t> – “But they did not understand this statement, and </a:t>
            </a:r>
            <a:r>
              <a:rPr lang="en-US" altLang="en-US" sz="2000" u="sng">
                <a:latin typeface="Rockwell" panose="02060603020205020403" pitchFamily="18" charset="0"/>
              </a:rPr>
              <a:t>they were afraid</a:t>
            </a:r>
            <a:r>
              <a:rPr lang="en-US" altLang="en-US" sz="2000">
                <a:latin typeface="Rockwell" panose="02060603020205020403" pitchFamily="18" charset="0"/>
              </a:rPr>
              <a:t> to ask Him.”</a:t>
            </a:r>
          </a:p>
          <a:p>
            <a:pPr lvl="1" eaLnBrk="1" hangingPunct="1">
              <a:lnSpc>
                <a:spcPct val="80000"/>
              </a:lnSpc>
            </a:pPr>
            <a:endParaRPr lang="en-US" altLang="en-US" sz="600">
              <a:latin typeface="Rockwell" panose="02060603020205020403" pitchFamily="18" charset="0"/>
            </a:endParaRPr>
          </a:p>
          <a:p>
            <a:pPr lvl="1" eaLnBrk="1" hangingPunct="1">
              <a:lnSpc>
                <a:spcPct val="80000"/>
              </a:lnSpc>
            </a:pPr>
            <a:r>
              <a:rPr lang="en-US" altLang="en-US" sz="2000" b="1">
                <a:latin typeface="Rockwell" panose="02060603020205020403" pitchFamily="18" charset="0"/>
              </a:rPr>
              <a:t>Acts 4:13</a:t>
            </a:r>
            <a:r>
              <a:rPr lang="en-US" altLang="en-US" sz="2000">
                <a:latin typeface="Rockwell" panose="02060603020205020403" pitchFamily="18" charset="0"/>
              </a:rPr>
              <a:t> – “Now as they observed the confidence of Peter and John and understood that </a:t>
            </a:r>
            <a:r>
              <a:rPr lang="en-US" altLang="en-US" sz="2000" u="sng">
                <a:latin typeface="Rockwell" panose="02060603020205020403" pitchFamily="18" charset="0"/>
              </a:rPr>
              <a:t>they were uneducated and untrained men</a:t>
            </a:r>
            <a:r>
              <a:rPr lang="en-US" altLang="en-US" sz="2000">
                <a:latin typeface="Rockwell" panose="02060603020205020403" pitchFamily="18" charset="0"/>
              </a:rPr>
              <a:t>, they were amazed, and began to recognize them as having been with Jesus.”</a:t>
            </a:r>
          </a:p>
          <a:p>
            <a:pPr lvl="1" eaLnBrk="1" hangingPunct="1">
              <a:lnSpc>
                <a:spcPct val="80000"/>
              </a:lnSpc>
            </a:pPr>
            <a:endParaRPr lang="en-US" altLang="en-US" sz="600">
              <a:latin typeface="Rockwell" panose="02060603020205020403" pitchFamily="18" charset="0"/>
            </a:endParaRPr>
          </a:p>
          <a:p>
            <a:pPr lvl="1" eaLnBrk="1" hangingPunct="1">
              <a:lnSpc>
                <a:spcPct val="80000"/>
              </a:lnSpc>
            </a:pPr>
            <a:r>
              <a:rPr lang="en-US" altLang="en-US" sz="2000" b="1">
                <a:latin typeface="Rockwell" panose="02060603020205020403" pitchFamily="18" charset="0"/>
              </a:rPr>
              <a:t>Mark 14:37</a:t>
            </a:r>
            <a:r>
              <a:rPr lang="en-US" altLang="en-US" sz="2000">
                <a:latin typeface="Rockwell" panose="02060603020205020403" pitchFamily="18" charset="0"/>
              </a:rPr>
              <a:t> – “And He came and </a:t>
            </a:r>
            <a:r>
              <a:rPr lang="en-US" altLang="en-US" sz="2000" u="sng">
                <a:latin typeface="Rockwell" panose="02060603020205020403" pitchFamily="18" charset="0"/>
              </a:rPr>
              <a:t>found them sleeping</a:t>
            </a:r>
            <a:r>
              <a:rPr lang="en-US" altLang="en-US" sz="2000">
                <a:latin typeface="Rockwell" panose="02060603020205020403" pitchFamily="18" charset="0"/>
              </a:rPr>
              <a:t>, and said to Peter, ‘Simon, are you asleep? Could you not keep watch for one hour?’”</a:t>
            </a:r>
          </a:p>
          <a:p>
            <a:pPr lvl="1" eaLnBrk="1" hangingPunct="1">
              <a:lnSpc>
                <a:spcPct val="80000"/>
              </a:lnSpc>
            </a:pPr>
            <a:endParaRPr lang="en-US" altLang="en-US" sz="600">
              <a:latin typeface="Rockwell" panose="02060603020205020403" pitchFamily="18" charset="0"/>
            </a:endParaRPr>
          </a:p>
          <a:p>
            <a:pPr lvl="1" eaLnBrk="1" hangingPunct="1">
              <a:lnSpc>
                <a:spcPct val="80000"/>
              </a:lnSpc>
            </a:pPr>
            <a:r>
              <a:rPr lang="en-US" altLang="en-US" sz="2000" b="1">
                <a:latin typeface="Rockwell" panose="02060603020205020403" pitchFamily="18" charset="0"/>
              </a:rPr>
              <a:t>Matt 26:73-74</a:t>
            </a:r>
            <a:r>
              <a:rPr lang="en-US" altLang="en-US" sz="2000">
                <a:latin typeface="Rockwell" panose="02060603020205020403" pitchFamily="18" charset="0"/>
              </a:rPr>
              <a:t> – “A little later the bystanders came up and said to Peter, ‘Surely you too are one of them; for even the way you talk gives you away.’ </a:t>
            </a:r>
            <a:r>
              <a:rPr lang="en-US" altLang="en-US" sz="2000" u="sng">
                <a:latin typeface="Rockwell" panose="02060603020205020403" pitchFamily="18" charset="0"/>
              </a:rPr>
              <a:t>Then he began to curse and swear, ‘I do not know the man!’</a:t>
            </a:r>
            <a:r>
              <a:rPr lang="en-US" altLang="en-US" sz="2000">
                <a:latin typeface="Rockwell" panose="02060603020205020403" pitchFamily="18" charset="0"/>
              </a:rPr>
              <a:t> And immediately a rooster crowed.”</a:t>
            </a:r>
          </a:p>
          <a:p>
            <a:pPr lvl="1" eaLnBrk="1" hangingPunct="1">
              <a:lnSpc>
                <a:spcPct val="80000"/>
              </a:lnSpc>
            </a:pPr>
            <a:endParaRPr lang="en-US" altLang="en-US" sz="600">
              <a:latin typeface="Rockwell" panose="02060603020205020403" pitchFamily="18" charset="0"/>
            </a:endParaRPr>
          </a:p>
          <a:p>
            <a:pPr lvl="1" eaLnBrk="1" hangingPunct="1">
              <a:lnSpc>
                <a:spcPct val="80000"/>
              </a:lnSpc>
            </a:pPr>
            <a:r>
              <a:rPr lang="en-US" altLang="en-US" sz="2000" b="1">
                <a:latin typeface="Rockwell" panose="02060603020205020403" pitchFamily="18" charset="0"/>
              </a:rPr>
              <a:t>Matt 28:17</a:t>
            </a:r>
            <a:r>
              <a:rPr lang="en-US" altLang="en-US" sz="2000">
                <a:latin typeface="Rockwell" panose="02060603020205020403" pitchFamily="18" charset="0"/>
              </a:rPr>
              <a:t> – “When they saw Him, they worshiped Him; </a:t>
            </a:r>
            <a:r>
              <a:rPr lang="en-US" altLang="en-US" sz="2000" u="sng">
                <a:latin typeface="Rockwell" panose="02060603020205020403" pitchFamily="18" charset="0"/>
              </a:rPr>
              <a:t>but some were doubtful</a:t>
            </a:r>
            <a:r>
              <a:rPr lang="en-US" altLang="en-US" sz="2000">
                <a:latin typeface="Rockwell" panose="02060603020205020403" pitchFamily="18" charset="0"/>
              </a:rPr>
              <a:t>.”</a:t>
            </a:r>
            <a:endParaRPr lang="en-US" altLang="en-US" sz="1000">
              <a:latin typeface="Rockwell" panose="02060603020205020403" pitchFamily="18" charset="0"/>
            </a:endParaRPr>
          </a:p>
          <a:p>
            <a:pPr lvl="1" eaLnBrk="1" hangingPunct="1">
              <a:lnSpc>
                <a:spcPct val="80000"/>
              </a:lnSpc>
            </a:pPr>
            <a:endParaRPr lang="en-US" altLang="en-US" sz="600">
              <a:latin typeface="Rockwell" panose="02060603020205020403" pitchFamily="18" charset="0"/>
            </a:endParaRPr>
          </a:p>
          <a:p>
            <a:pPr lvl="1" eaLnBrk="1" hangingPunct="1">
              <a:lnSpc>
                <a:spcPct val="80000"/>
              </a:lnSpc>
            </a:pPr>
            <a:r>
              <a:rPr lang="en-US" altLang="en-US" sz="2000" b="1">
                <a:latin typeface="Rockwell" panose="02060603020205020403" pitchFamily="18" charset="0"/>
              </a:rPr>
              <a:t>Mark 8:33</a:t>
            </a:r>
            <a:r>
              <a:rPr lang="en-US" altLang="en-US" sz="2000">
                <a:latin typeface="Rockwell" panose="02060603020205020403" pitchFamily="18" charset="0"/>
              </a:rPr>
              <a:t> – “But turning around and seeing His disciples, He rebuked Peter and said, ‘</a:t>
            </a:r>
            <a:r>
              <a:rPr lang="en-US" altLang="en-US" sz="2000" u="sng">
                <a:latin typeface="Rockwell" panose="02060603020205020403" pitchFamily="18" charset="0"/>
              </a:rPr>
              <a:t>Get behind Me, Satan</a:t>
            </a:r>
            <a:r>
              <a:rPr lang="en-US" altLang="en-US" sz="2000">
                <a:latin typeface="Rockwell" panose="02060603020205020403" pitchFamily="18" charset="0"/>
              </a:rPr>
              <a:t>; for you are not setting your mind on God’s interests, but man’s.’”</a:t>
            </a:r>
          </a:p>
          <a:p>
            <a:pPr lvl="1" eaLnBrk="1" hangingPunct="1">
              <a:lnSpc>
                <a:spcPct val="80000"/>
              </a:lnSpc>
            </a:pPr>
            <a:endParaRPr lang="en-US" altLang="en-US" sz="1800">
              <a:latin typeface="Rockwell" panose="02060603020205020403" pitchFamily="18" charset="0"/>
            </a:endParaRPr>
          </a:p>
          <a:p>
            <a:pPr lvl="1" eaLnBrk="1" hangingPunct="1">
              <a:lnSpc>
                <a:spcPct val="80000"/>
              </a:lnSpc>
            </a:pPr>
            <a:endParaRPr lang="en-US" altLang="en-US" sz="2000">
              <a:latin typeface="Rockwell" panose="02060603020205020403" pitchFamily="18" charset="0"/>
            </a:endParaRPr>
          </a:p>
          <a:p>
            <a:pPr lvl="1" eaLnBrk="1" hangingPunct="1">
              <a:lnSpc>
                <a:spcPct val="80000"/>
              </a:lnSpc>
            </a:pPr>
            <a:endParaRPr lang="en-US" altLang="en-US" sz="2400">
              <a:latin typeface="Rockwell" panose="02060603020205020403" pitchFamily="18" charset="0"/>
            </a:endParaRPr>
          </a:p>
          <a:p>
            <a:pPr eaLnBrk="1" hangingPunct="1">
              <a:lnSpc>
                <a:spcPct val="80000"/>
              </a:lnSpc>
            </a:pPr>
            <a:endParaRPr lang="en-US" altLang="en-US" sz="2400">
              <a:latin typeface="Rockwell" panose="02060603020205020403" pitchFamily="18" charset="0"/>
            </a:endParaRPr>
          </a:p>
          <a:p>
            <a:pPr lvl="1" eaLnBrk="1" hangingPunct="1">
              <a:lnSpc>
                <a:spcPct val="80000"/>
              </a:lnSpc>
            </a:pPr>
            <a:endParaRPr lang="en-US" altLang="en-US" sz="2400">
              <a:latin typeface="Rockwell" panose="02060603020205020403" pitchFamily="18" charset="0"/>
            </a:endParaRPr>
          </a:p>
          <a:p>
            <a:pPr lvl="2" eaLnBrk="1" hangingPunct="1">
              <a:lnSpc>
                <a:spcPct val="80000"/>
              </a:lnSpc>
            </a:pPr>
            <a:endParaRPr lang="en-US" altLang="en-US" sz="2000">
              <a:latin typeface="Rockwell" panose="02060603020205020403" pitchFamily="18" charset="0"/>
            </a:endParaRPr>
          </a:p>
        </p:txBody>
      </p:sp>
    </p:spTree>
    <p:extLst>
      <p:ext uri="{BB962C8B-B14F-4D97-AF65-F5344CB8AC3E}">
        <p14:creationId xmlns:p14="http://schemas.microsoft.com/office/powerpoint/2010/main" val="3078717958"/>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914400"/>
          </a:xfrm>
        </p:spPr>
        <p:txBody>
          <a:bodyPr/>
          <a:lstStyle/>
          <a:p>
            <a:pPr eaLnBrk="1" hangingPunct="1"/>
            <a:r>
              <a:rPr lang="en-US" altLang="en-US" sz="7200" b="1" u="sng">
                <a:latin typeface="Rockwell" panose="02060603020205020403" pitchFamily="18" charset="0"/>
              </a:rPr>
              <a:t>Is Jesus a Legend?</a:t>
            </a:r>
          </a:p>
        </p:txBody>
      </p:sp>
      <p:sp>
        <p:nvSpPr>
          <p:cNvPr id="20483" name="Rectangle 3"/>
          <p:cNvSpPr>
            <a:spLocks noGrp="1" noChangeArrowheads="1"/>
          </p:cNvSpPr>
          <p:nvPr>
            <p:ph type="body" idx="1"/>
          </p:nvPr>
        </p:nvSpPr>
        <p:spPr>
          <a:xfrm>
            <a:off x="0" y="1143000"/>
            <a:ext cx="9144000" cy="5715000"/>
          </a:xfrm>
        </p:spPr>
        <p:txBody>
          <a:bodyPr/>
          <a:lstStyle/>
          <a:p>
            <a:pPr eaLnBrk="1" hangingPunct="1">
              <a:lnSpc>
                <a:spcPct val="80000"/>
              </a:lnSpc>
            </a:pPr>
            <a:r>
              <a:rPr lang="en-US" altLang="en-US" sz="2700" u="sng">
                <a:latin typeface="Rockwell" panose="02060603020205020403" pitchFamily="18" charset="0"/>
              </a:rPr>
              <a:t>Apostles recorded uncomplimentary facts</a:t>
            </a:r>
          </a:p>
          <a:p>
            <a:pPr lvl="1" eaLnBrk="1" hangingPunct="1">
              <a:lnSpc>
                <a:spcPct val="80000"/>
              </a:lnSpc>
            </a:pPr>
            <a:endParaRPr lang="en-US" altLang="en-US" sz="1000" b="1">
              <a:latin typeface="Rockwell" panose="02060603020205020403" pitchFamily="18" charset="0"/>
            </a:endParaRPr>
          </a:p>
          <a:p>
            <a:pPr lvl="1" eaLnBrk="1" hangingPunct="1">
              <a:lnSpc>
                <a:spcPct val="80000"/>
              </a:lnSpc>
            </a:pPr>
            <a:r>
              <a:rPr lang="en-US" altLang="en-US" sz="2000" b="1">
                <a:latin typeface="Rockwell" panose="02060603020205020403" pitchFamily="18" charset="0"/>
              </a:rPr>
              <a:t>Mark 3:21</a:t>
            </a:r>
            <a:r>
              <a:rPr lang="en-US" altLang="en-US" sz="2000">
                <a:latin typeface="Rockwell" panose="02060603020205020403" pitchFamily="18" charset="0"/>
              </a:rPr>
              <a:t> – “When His own people heard of this, they went out to take custody of Him; for they were saying, ‘He has lost His senses.’”</a:t>
            </a:r>
          </a:p>
          <a:p>
            <a:pPr lvl="1" eaLnBrk="1" hangingPunct="1">
              <a:lnSpc>
                <a:spcPct val="80000"/>
              </a:lnSpc>
            </a:pPr>
            <a:endParaRPr lang="en-US" altLang="en-US" sz="1000">
              <a:latin typeface="Rockwell" panose="02060603020205020403" pitchFamily="18" charset="0"/>
            </a:endParaRPr>
          </a:p>
          <a:p>
            <a:pPr lvl="1" eaLnBrk="1" hangingPunct="1">
              <a:lnSpc>
                <a:spcPct val="80000"/>
              </a:lnSpc>
            </a:pPr>
            <a:r>
              <a:rPr lang="en-US" altLang="en-US" sz="2000" b="1">
                <a:latin typeface="Rockwell" panose="02060603020205020403" pitchFamily="18" charset="0"/>
              </a:rPr>
              <a:t>John 7:12</a:t>
            </a:r>
            <a:r>
              <a:rPr lang="en-US" altLang="en-US" sz="2000">
                <a:latin typeface="Rockwell" panose="02060603020205020403" pitchFamily="18" charset="0"/>
              </a:rPr>
              <a:t> – “There was much grumbling among the crowds concerning Him; some were saying, ‘He is a good man’; others were saying, ‘</a:t>
            </a:r>
            <a:r>
              <a:rPr lang="en-US" altLang="en-US" sz="2000" u="sng">
                <a:latin typeface="Rockwell" panose="02060603020205020403" pitchFamily="18" charset="0"/>
              </a:rPr>
              <a:t>No, on the contrary, He leads the people astray</a:t>
            </a:r>
            <a:r>
              <a:rPr lang="en-US" altLang="en-US" sz="2000">
                <a:latin typeface="Rockwell" panose="02060603020205020403" pitchFamily="18" charset="0"/>
              </a:rPr>
              <a:t>.’”</a:t>
            </a:r>
          </a:p>
          <a:p>
            <a:pPr lvl="1" eaLnBrk="1" hangingPunct="1">
              <a:lnSpc>
                <a:spcPct val="80000"/>
              </a:lnSpc>
            </a:pPr>
            <a:endParaRPr lang="en-US" altLang="en-US" sz="1000">
              <a:latin typeface="Rockwell" panose="02060603020205020403" pitchFamily="18" charset="0"/>
            </a:endParaRPr>
          </a:p>
          <a:p>
            <a:pPr lvl="1" eaLnBrk="1" hangingPunct="1">
              <a:lnSpc>
                <a:spcPct val="80000"/>
              </a:lnSpc>
            </a:pPr>
            <a:r>
              <a:rPr lang="en-US" altLang="en-US" sz="2000" b="1">
                <a:latin typeface="Rockwell" panose="02060603020205020403" pitchFamily="18" charset="0"/>
              </a:rPr>
              <a:t>Matt 11:19</a:t>
            </a:r>
            <a:r>
              <a:rPr lang="en-US" altLang="en-US" sz="2000">
                <a:latin typeface="Rockwell" panose="02060603020205020403" pitchFamily="18" charset="0"/>
              </a:rPr>
              <a:t> – “The Son of Man came eating and drinking, and they say, ‘</a:t>
            </a:r>
            <a:r>
              <a:rPr lang="en-US" altLang="en-US" sz="2000" u="sng">
                <a:latin typeface="Rockwell" panose="02060603020205020403" pitchFamily="18" charset="0"/>
              </a:rPr>
              <a:t>Behold, a gluttonous man and a drunkard</a:t>
            </a:r>
            <a:r>
              <a:rPr lang="en-US" altLang="en-US" sz="2000">
                <a:latin typeface="Rockwell" panose="02060603020205020403" pitchFamily="18" charset="0"/>
              </a:rPr>
              <a:t>, a friend of tax collectors and sinners!’ Yet wisdom is vindicated by her deeds.”</a:t>
            </a:r>
          </a:p>
          <a:p>
            <a:pPr lvl="1" eaLnBrk="1" hangingPunct="1">
              <a:lnSpc>
                <a:spcPct val="80000"/>
              </a:lnSpc>
            </a:pPr>
            <a:endParaRPr lang="en-US" altLang="en-US" sz="1000">
              <a:latin typeface="Rockwell" panose="02060603020205020403" pitchFamily="18" charset="0"/>
            </a:endParaRPr>
          </a:p>
          <a:p>
            <a:pPr lvl="1" eaLnBrk="1" hangingPunct="1">
              <a:lnSpc>
                <a:spcPct val="80000"/>
              </a:lnSpc>
            </a:pPr>
            <a:r>
              <a:rPr lang="en-US" altLang="en-US" sz="2000" b="1">
                <a:latin typeface="Rockwell" panose="02060603020205020403" pitchFamily="18" charset="0"/>
              </a:rPr>
              <a:t>Mark 3:22</a:t>
            </a:r>
            <a:r>
              <a:rPr lang="en-US" altLang="en-US" sz="2000">
                <a:latin typeface="Rockwell" panose="02060603020205020403" pitchFamily="18" charset="0"/>
              </a:rPr>
              <a:t> – “The scribes who came down from Jerusalem were saying, ‘</a:t>
            </a:r>
            <a:r>
              <a:rPr lang="en-US" altLang="en-US" sz="2000" u="sng">
                <a:latin typeface="Rockwell" panose="02060603020205020403" pitchFamily="18" charset="0"/>
              </a:rPr>
              <a:t>He is possessed by Beelzebul</a:t>
            </a:r>
            <a:r>
              <a:rPr lang="en-US" altLang="en-US" sz="2000">
                <a:latin typeface="Rockwell" panose="02060603020205020403" pitchFamily="18" charset="0"/>
              </a:rPr>
              <a:t>,” and “He casts out the demons by the ruler of the demons.’”</a:t>
            </a:r>
          </a:p>
          <a:p>
            <a:pPr lvl="1" eaLnBrk="1" hangingPunct="1">
              <a:lnSpc>
                <a:spcPct val="80000"/>
              </a:lnSpc>
            </a:pPr>
            <a:endParaRPr lang="en-US" altLang="en-US" sz="1000">
              <a:latin typeface="Rockwell" panose="02060603020205020403" pitchFamily="18" charset="0"/>
            </a:endParaRPr>
          </a:p>
          <a:p>
            <a:pPr lvl="1" eaLnBrk="1" hangingPunct="1">
              <a:lnSpc>
                <a:spcPct val="80000"/>
              </a:lnSpc>
            </a:pPr>
            <a:r>
              <a:rPr lang="en-US" altLang="en-US" sz="2000" b="1">
                <a:latin typeface="Rockwell" panose="02060603020205020403" pitchFamily="18" charset="0"/>
              </a:rPr>
              <a:t>John 8:48</a:t>
            </a:r>
            <a:r>
              <a:rPr lang="en-US" altLang="en-US" sz="2000">
                <a:latin typeface="Rockwell" panose="02060603020205020403" pitchFamily="18" charset="0"/>
              </a:rPr>
              <a:t> – “The Jews answered and said to Him, ‘Do we not say rightly that </a:t>
            </a:r>
            <a:r>
              <a:rPr lang="en-US" altLang="en-US" sz="2000" u="sng">
                <a:latin typeface="Rockwell" panose="02060603020205020403" pitchFamily="18" charset="0"/>
              </a:rPr>
              <a:t>You are a Samaritan and have a demon</a:t>
            </a:r>
            <a:r>
              <a:rPr lang="en-US" altLang="en-US" sz="2000">
                <a:latin typeface="Rockwell" panose="02060603020205020403" pitchFamily="18" charset="0"/>
              </a:rPr>
              <a:t>?’”</a:t>
            </a:r>
          </a:p>
          <a:p>
            <a:pPr lvl="1" eaLnBrk="1" hangingPunct="1">
              <a:lnSpc>
                <a:spcPct val="80000"/>
              </a:lnSpc>
            </a:pPr>
            <a:endParaRPr lang="en-US" altLang="en-US" sz="1000">
              <a:latin typeface="Rockwell" panose="02060603020205020403" pitchFamily="18" charset="0"/>
            </a:endParaRPr>
          </a:p>
          <a:p>
            <a:pPr lvl="1" eaLnBrk="1" hangingPunct="1">
              <a:lnSpc>
                <a:spcPct val="80000"/>
              </a:lnSpc>
            </a:pPr>
            <a:r>
              <a:rPr lang="en-US" altLang="en-US" sz="2000" b="1">
                <a:latin typeface="Rockwell" panose="02060603020205020403" pitchFamily="18" charset="0"/>
              </a:rPr>
              <a:t>John 6:66</a:t>
            </a:r>
            <a:r>
              <a:rPr lang="en-US" altLang="en-US" sz="2000">
                <a:latin typeface="Rockwell" panose="02060603020205020403" pitchFamily="18" charset="0"/>
              </a:rPr>
              <a:t> – “As a result of this </a:t>
            </a:r>
            <a:r>
              <a:rPr lang="en-US" altLang="en-US" sz="2000" u="sng">
                <a:latin typeface="Rockwell" panose="02060603020205020403" pitchFamily="18" charset="0"/>
              </a:rPr>
              <a:t>many of His disciples withdrew and were not walking with Him anymore</a:t>
            </a:r>
            <a:r>
              <a:rPr lang="en-US" altLang="en-US" sz="2000">
                <a:latin typeface="Rockwell" panose="02060603020205020403" pitchFamily="18" charset="0"/>
              </a:rPr>
              <a:t>.”</a:t>
            </a:r>
          </a:p>
          <a:p>
            <a:pPr lvl="1" eaLnBrk="1" hangingPunct="1">
              <a:lnSpc>
                <a:spcPct val="80000"/>
              </a:lnSpc>
            </a:pPr>
            <a:endParaRPr lang="en-US" altLang="en-US" sz="2000">
              <a:latin typeface="Rockwell" panose="02060603020205020403" pitchFamily="18" charset="0"/>
            </a:endParaRPr>
          </a:p>
          <a:p>
            <a:pPr lvl="1" eaLnBrk="1" hangingPunct="1">
              <a:lnSpc>
                <a:spcPct val="80000"/>
              </a:lnSpc>
            </a:pPr>
            <a:endParaRPr lang="en-US" altLang="en-US" sz="2400">
              <a:latin typeface="Rockwell" panose="02060603020205020403" pitchFamily="18" charset="0"/>
            </a:endParaRPr>
          </a:p>
          <a:p>
            <a:pPr eaLnBrk="1" hangingPunct="1">
              <a:lnSpc>
                <a:spcPct val="80000"/>
              </a:lnSpc>
            </a:pPr>
            <a:endParaRPr lang="en-US" altLang="en-US" sz="2400">
              <a:latin typeface="Rockwell" panose="02060603020205020403" pitchFamily="18" charset="0"/>
            </a:endParaRPr>
          </a:p>
          <a:p>
            <a:pPr lvl="1" eaLnBrk="1" hangingPunct="1">
              <a:lnSpc>
                <a:spcPct val="80000"/>
              </a:lnSpc>
            </a:pPr>
            <a:endParaRPr lang="en-US" altLang="en-US" sz="2400">
              <a:latin typeface="Rockwell" panose="02060603020205020403" pitchFamily="18" charset="0"/>
            </a:endParaRPr>
          </a:p>
          <a:p>
            <a:pPr lvl="2" eaLnBrk="1" hangingPunct="1">
              <a:lnSpc>
                <a:spcPct val="80000"/>
              </a:lnSpc>
            </a:pPr>
            <a:endParaRPr lang="en-US" altLang="en-US" sz="2000">
              <a:latin typeface="Rockwell" panose="02060603020205020403" pitchFamily="18" charset="0"/>
            </a:endParaRPr>
          </a:p>
        </p:txBody>
      </p:sp>
    </p:spTree>
    <p:extLst>
      <p:ext uri="{BB962C8B-B14F-4D97-AF65-F5344CB8AC3E}">
        <p14:creationId xmlns:p14="http://schemas.microsoft.com/office/powerpoint/2010/main" val="3544978616"/>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0" y="1143000"/>
            <a:ext cx="9144000" cy="5715000"/>
          </a:xfrm>
        </p:spPr>
        <p:txBody>
          <a:bodyPr/>
          <a:lstStyle/>
          <a:p>
            <a:pPr eaLnBrk="1" hangingPunct="1">
              <a:lnSpc>
                <a:spcPct val="80000"/>
              </a:lnSpc>
            </a:pPr>
            <a:r>
              <a:rPr lang="en-US" altLang="en-US" sz="2200" u="sng">
                <a:latin typeface="Rockwell" panose="02060603020205020403" pitchFamily="18" charset="0"/>
              </a:rPr>
              <a:t>Secular, non-Christian records that mention Jesus</a:t>
            </a:r>
          </a:p>
          <a:p>
            <a:pPr lvl="1" eaLnBrk="1" hangingPunct="1">
              <a:lnSpc>
                <a:spcPct val="80000"/>
              </a:lnSpc>
            </a:pPr>
            <a:endParaRPr lang="en-US" altLang="en-US" sz="1000">
              <a:latin typeface="Rockwell" panose="02060603020205020403" pitchFamily="18" charset="0"/>
            </a:endParaRPr>
          </a:p>
          <a:p>
            <a:pPr lvl="1" eaLnBrk="1" hangingPunct="1">
              <a:lnSpc>
                <a:spcPct val="80000"/>
              </a:lnSpc>
            </a:pPr>
            <a:r>
              <a:rPr lang="en-US" altLang="en-US" sz="1800" b="1">
                <a:latin typeface="Rockwell" panose="02060603020205020403" pitchFamily="18" charset="0"/>
              </a:rPr>
              <a:t>Tacitus</a:t>
            </a:r>
            <a:r>
              <a:rPr lang="en-US" altLang="en-US" sz="1800">
                <a:latin typeface="Rockwell" panose="02060603020205020403" pitchFamily="18" charset="0"/>
              </a:rPr>
              <a:t> (A.D. 55-120), considered the greatest historian of ancient Rome, wrote of Nero who “punished with the most exquisite tortures, the persons commonly called Christians, who were hated for their enormities. Christus [Christ], the founder of the name, was put to death by Pontius Pilate, procurator of Judea in the reign of Tiberius: but the pernicious superstition, repressed for a time, broke out again, not only through Judea, where the mischief originated, but through the city of Rome also.”</a:t>
            </a:r>
          </a:p>
          <a:p>
            <a:pPr lvl="1" eaLnBrk="1" hangingPunct="1">
              <a:lnSpc>
                <a:spcPct val="80000"/>
              </a:lnSpc>
            </a:pPr>
            <a:endParaRPr lang="en-US" altLang="en-US" sz="1000">
              <a:latin typeface="Rockwell" panose="02060603020205020403" pitchFamily="18" charset="0"/>
            </a:endParaRPr>
          </a:p>
          <a:p>
            <a:pPr lvl="1" eaLnBrk="1" hangingPunct="1">
              <a:lnSpc>
                <a:spcPct val="80000"/>
              </a:lnSpc>
            </a:pPr>
            <a:r>
              <a:rPr lang="en-US" altLang="en-US" sz="1800" b="1">
                <a:latin typeface="Rockwell" panose="02060603020205020403" pitchFamily="18" charset="0"/>
              </a:rPr>
              <a:t>Josephus</a:t>
            </a:r>
            <a:r>
              <a:rPr lang="en-US" altLang="en-US" sz="1800">
                <a:latin typeface="Rockwell" panose="02060603020205020403" pitchFamily="18" charset="0"/>
              </a:rPr>
              <a:t> (A.D. 38-100+), famous Jewish historian, wrote about Jesus in his </a:t>
            </a:r>
            <a:r>
              <a:rPr lang="en-US" altLang="en-US" sz="1800" i="1">
                <a:latin typeface="Rockwell" panose="02060603020205020403" pitchFamily="18" charset="0"/>
              </a:rPr>
              <a:t>Jewish Antiquities,</a:t>
            </a:r>
            <a:r>
              <a:rPr lang="en-US" altLang="en-US" sz="1800">
                <a:latin typeface="Rockwell" panose="02060603020205020403" pitchFamily="18" charset="0"/>
              </a:rPr>
              <a:t> saying that Jesus was a wise man who did surprising feats, taught many, won over followers from among Jews and Greeks, that Jesus was believed to be the Messiah, was accused by the Jewish leaders, was condemned to be crucified by Pilate, and was considered to be resurrected.</a:t>
            </a:r>
          </a:p>
          <a:p>
            <a:pPr lvl="1" eaLnBrk="1" hangingPunct="1">
              <a:lnSpc>
                <a:spcPct val="80000"/>
              </a:lnSpc>
            </a:pPr>
            <a:endParaRPr lang="en-US" altLang="en-US" sz="1000">
              <a:latin typeface="Rockwell" panose="02060603020205020403" pitchFamily="18" charset="0"/>
            </a:endParaRPr>
          </a:p>
          <a:p>
            <a:pPr lvl="1" eaLnBrk="1" hangingPunct="1">
              <a:lnSpc>
                <a:spcPct val="80000"/>
              </a:lnSpc>
            </a:pPr>
            <a:r>
              <a:rPr lang="en-US" altLang="en-US" sz="1800" b="1">
                <a:latin typeface="Rockwell" panose="02060603020205020403" pitchFamily="18" charset="0"/>
              </a:rPr>
              <a:t>Jewish Talmud</a:t>
            </a:r>
            <a:r>
              <a:rPr lang="en-US" altLang="en-US" sz="1800">
                <a:latin typeface="Rockwell" panose="02060603020205020403" pitchFamily="18" charset="0"/>
              </a:rPr>
              <a:t>:  (A.D. 70-200) “We learn that Jesus was conceived out of wedlock, gathered disciples, made blasphemous claims about himself, and worked miracles, but these miracles are attributed to sorcery and not to God.”</a:t>
            </a:r>
          </a:p>
          <a:p>
            <a:pPr lvl="1" eaLnBrk="1" hangingPunct="1">
              <a:lnSpc>
                <a:spcPct val="80000"/>
              </a:lnSpc>
            </a:pPr>
            <a:endParaRPr lang="en-US" altLang="en-US" sz="1000">
              <a:latin typeface="Rockwell" panose="02060603020205020403" pitchFamily="18" charset="0"/>
            </a:endParaRPr>
          </a:p>
          <a:p>
            <a:pPr lvl="1" eaLnBrk="1" hangingPunct="1">
              <a:lnSpc>
                <a:spcPct val="80000"/>
              </a:lnSpc>
            </a:pPr>
            <a:r>
              <a:rPr lang="en-US" altLang="en-US" sz="1800" b="1">
                <a:latin typeface="Rockwell" panose="02060603020205020403" pitchFamily="18" charset="0"/>
              </a:rPr>
              <a:t>Suetonius</a:t>
            </a:r>
            <a:r>
              <a:rPr lang="en-US" altLang="en-US" sz="1800">
                <a:latin typeface="Rockwell" panose="02060603020205020403" pitchFamily="18" charset="0"/>
              </a:rPr>
              <a:t>: (A.D. 64) “</a:t>
            </a:r>
            <a:r>
              <a:rPr lang="en-US" altLang="en-US" sz="2000">
                <a:latin typeface="Rockwell" panose="02060603020205020403" pitchFamily="18" charset="0"/>
              </a:rPr>
              <a:t>Since the Jews constantly made disturbances at the instigation of Chrestus [Christ], he expelled them from Rome.</a:t>
            </a:r>
            <a:r>
              <a:rPr lang="en-US" altLang="en-US" sz="1800">
                <a:latin typeface="Rockwell" panose="02060603020205020403" pitchFamily="18" charset="0"/>
              </a:rPr>
              <a:t>”</a:t>
            </a:r>
          </a:p>
          <a:p>
            <a:pPr lvl="1" eaLnBrk="1" hangingPunct="1">
              <a:lnSpc>
                <a:spcPct val="80000"/>
              </a:lnSpc>
            </a:pPr>
            <a:endParaRPr lang="en-US" altLang="en-US" sz="1000">
              <a:latin typeface="Rockwell" panose="02060603020205020403" pitchFamily="18" charset="0"/>
            </a:endParaRPr>
          </a:p>
          <a:p>
            <a:pPr lvl="1" eaLnBrk="1" hangingPunct="1">
              <a:lnSpc>
                <a:spcPct val="80000"/>
              </a:lnSpc>
            </a:pPr>
            <a:r>
              <a:rPr lang="en-US" altLang="en-US" sz="1800" b="1">
                <a:latin typeface="Rockwell" panose="02060603020205020403" pitchFamily="18" charset="0"/>
              </a:rPr>
              <a:t>Celsus</a:t>
            </a:r>
            <a:r>
              <a:rPr lang="en-US" altLang="en-US" sz="1800">
                <a:latin typeface="Rockwell" panose="02060603020205020403" pitchFamily="18" charset="0"/>
              </a:rPr>
              <a:t>: (A.D. 200) Accuses Jesus of being a magician and a sorcerer.</a:t>
            </a:r>
          </a:p>
          <a:p>
            <a:pPr lvl="1" eaLnBrk="1" hangingPunct="1">
              <a:lnSpc>
                <a:spcPct val="80000"/>
              </a:lnSpc>
            </a:pPr>
            <a:endParaRPr lang="en-US" altLang="en-US" sz="1800">
              <a:latin typeface="Rockwell" panose="02060603020205020403" pitchFamily="18" charset="0"/>
            </a:endParaRPr>
          </a:p>
          <a:p>
            <a:pPr eaLnBrk="1" hangingPunct="1">
              <a:lnSpc>
                <a:spcPct val="80000"/>
              </a:lnSpc>
            </a:pPr>
            <a:endParaRPr lang="en-US" altLang="en-US" sz="2200">
              <a:latin typeface="Rockwell" panose="02060603020205020403" pitchFamily="18" charset="0"/>
            </a:endParaRPr>
          </a:p>
        </p:txBody>
      </p:sp>
      <p:sp>
        <p:nvSpPr>
          <p:cNvPr id="22531" name="Rectangle 2"/>
          <p:cNvSpPr>
            <a:spLocks noGrp="1" noChangeArrowheads="1"/>
          </p:cNvSpPr>
          <p:nvPr>
            <p:ph type="title"/>
          </p:nvPr>
        </p:nvSpPr>
        <p:spPr>
          <a:xfrm>
            <a:off x="0" y="0"/>
            <a:ext cx="9144000" cy="914400"/>
          </a:xfrm>
        </p:spPr>
        <p:txBody>
          <a:bodyPr/>
          <a:lstStyle/>
          <a:p>
            <a:pPr eaLnBrk="1" hangingPunct="1"/>
            <a:r>
              <a:rPr lang="en-US" altLang="en-US" sz="7200" b="1" u="sng">
                <a:latin typeface="Rockwell" panose="02060603020205020403" pitchFamily="18" charset="0"/>
              </a:rPr>
              <a:t>Is Jesus a Legend?</a:t>
            </a:r>
          </a:p>
        </p:txBody>
      </p:sp>
    </p:spTree>
    <p:extLst>
      <p:ext uri="{BB962C8B-B14F-4D97-AF65-F5344CB8AC3E}">
        <p14:creationId xmlns:p14="http://schemas.microsoft.com/office/powerpoint/2010/main" val="3986687915"/>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0" y="990600"/>
            <a:ext cx="9144000" cy="5867400"/>
          </a:xfrm>
        </p:spPr>
        <p:txBody>
          <a:bodyPr/>
          <a:lstStyle/>
          <a:p>
            <a:pPr eaLnBrk="1" hangingPunct="1"/>
            <a:r>
              <a:rPr lang="en-US" altLang="en-US" sz="2200" u="sng">
                <a:latin typeface="Rockwell" panose="02060603020205020403" pitchFamily="18" charset="0"/>
              </a:rPr>
              <a:t>Secular, non-Christian records that mention Jesus</a:t>
            </a:r>
          </a:p>
          <a:p>
            <a:pPr lvl="1" eaLnBrk="1" hangingPunct="1"/>
            <a:endParaRPr lang="en-US" altLang="en-US" sz="1000" b="1">
              <a:latin typeface="Rockwell" panose="02060603020205020403" pitchFamily="18" charset="0"/>
            </a:endParaRPr>
          </a:p>
          <a:p>
            <a:pPr lvl="1" eaLnBrk="1" hangingPunct="1"/>
            <a:r>
              <a:rPr lang="en-US" altLang="en-US" sz="1800" b="1">
                <a:latin typeface="Rockwell" panose="02060603020205020403" pitchFamily="18" charset="0"/>
              </a:rPr>
              <a:t>Thallus</a:t>
            </a:r>
            <a:r>
              <a:rPr lang="en-US" altLang="en-US" sz="1800">
                <a:latin typeface="Rockwell" panose="02060603020205020403" pitchFamily="18" charset="0"/>
              </a:rPr>
              <a:t>: (A.D. 52) One of the first Gentile writers, wrote to try and explain away the darkness that occurred when Jesus died.</a:t>
            </a:r>
          </a:p>
          <a:p>
            <a:pPr lvl="1" eaLnBrk="1" hangingPunct="1"/>
            <a:endParaRPr lang="en-US" altLang="en-US" sz="1000">
              <a:latin typeface="Rockwell" panose="02060603020205020403" pitchFamily="18" charset="0"/>
            </a:endParaRPr>
          </a:p>
          <a:p>
            <a:pPr lvl="1" eaLnBrk="1" hangingPunct="1"/>
            <a:r>
              <a:rPr lang="en-US" altLang="en-US" sz="1800" b="1">
                <a:latin typeface="Rockwell" panose="02060603020205020403" pitchFamily="18" charset="0"/>
              </a:rPr>
              <a:t>Mara bar Serapion</a:t>
            </a:r>
            <a:r>
              <a:rPr lang="en-US" altLang="en-US" sz="1800">
                <a:latin typeface="Rockwell" panose="02060603020205020403" pitchFamily="18" charset="0"/>
              </a:rPr>
              <a:t>: (A.D. 73) “What else can we say, when the wise are forcibly dragged off by tyrants, their wisdom is captured by insults, and their minds are oppressed and without defense? What advantage did the Athenians gain from murdering Socrates? Famine and plague came upon them as a punishment for their crime. What advantage did the men of Samos gain from burning Pythagoras? In a moment their land was covered with sand. What advantage did the Jews gain from executing their wise king? It was just after that their kingdom was abolished. God justly avenged these three wise men: the Athenians died of hunger; the Samians were overwhelmed by the sea and the Jews, desolate and driven from their own kingdom, live in complete dispersion. But Socrates is not dead, because of Plato; neither is Pythagoras, because of the statue of Juno; nor is the wise king, because of the ‘new law’ he laid down.”</a:t>
            </a:r>
          </a:p>
        </p:txBody>
      </p:sp>
      <p:sp>
        <p:nvSpPr>
          <p:cNvPr id="24579" name="Rectangle 2"/>
          <p:cNvSpPr>
            <a:spLocks noGrp="1" noChangeArrowheads="1"/>
          </p:cNvSpPr>
          <p:nvPr>
            <p:ph type="title"/>
          </p:nvPr>
        </p:nvSpPr>
        <p:spPr>
          <a:xfrm>
            <a:off x="0" y="0"/>
            <a:ext cx="9144000" cy="914400"/>
          </a:xfrm>
        </p:spPr>
        <p:txBody>
          <a:bodyPr/>
          <a:lstStyle/>
          <a:p>
            <a:pPr eaLnBrk="1" hangingPunct="1"/>
            <a:r>
              <a:rPr lang="en-US" altLang="en-US" sz="7200" b="1" u="sng">
                <a:latin typeface="Rockwell" panose="02060603020205020403" pitchFamily="18" charset="0"/>
              </a:rPr>
              <a:t>Is Jesus a Legend?</a:t>
            </a:r>
          </a:p>
        </p:txBody>
      </p:sp>
    </p:spTree>
    <p:extLst>
      <p:ext uri="{BB962C8B-B14F-4D97-AF65-F5344CB8AC3E}">
        <p14:creationId xmlns:p14="http://schemas.microsoft.com/office/powerpoint/2010/main" val="3541119425"/>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1143000"/>
          </a:xfrm>
        </p:spPr>
        <p:txBody>
          <a:bodyPr/>
          <a:lstStyle/>
          <a:p>
            <a:pPr eaLnBrk="1" hangingPunct="1"/>
            <a:r>
              <a:rPr lang="en-US" altLang="en-US" sz="8000" b="1" u="sng">
                <a:latin typeface="Rockwell" panose="02060603020205020403" pitchFamily="18" charset="0"/>
              </a:rPr>
              <a:t>Outline</a:t>
            </a:r>
          </a:p>
        </p:txBody>
      </p:sp>
      <p:sp>
        <p:nvSpPr>
          <p:cNvPr id="26627" name="Rectangle 3"/>
          <p:cNvSpPr>
            <a:spLocks noGrp="1" noChangeArrowheads="1"/>
          </p:cNvSpPr>
          <p:nvPr>
            <p:ph type="body" idx="1"/>
          </p:nvPr>
        </p:nvSpPr>
        <p:spPr>
          <a:xfrm>
            <a:off x="0" y="1219200"/>
            <a:ext cx="9144000" cy="5638800"/>
          </a:xfrm>
        </p:spPr>
        <p:txBody>
          <a:bodyPr/>
          <a:lstStyle/>
          <a:p>
            <a:pPr eaLnBrk="1" hangingPunct="1"/>
            <a:r>
              <a:rPr lang="en-US" altLang="en-US" sz="4200" dirty="0">
                <a:latin typeface="Rockwell" panose="02060603020205020403" pitchFamily="18" charset="0"/>
              </a:rPr>
              <a:t>Is Jesus a Legend?</a:t>
            </a:r>
          </a:p>
          <a:p>
            <a:pPr eaLnBrk="1" hangingPunct="1"/>
            <a:endParaRPr lang="en-US" altLang="en-US" sz="1600" dirty="0">
              <a:latin typeface="Rockwell" panose="02060603020205020403" pitchFamily="18" charset="0"/>
            </a:endParaRPr>
          </a:p>
          <a:p>
            <a:pPr eaLnBrk="1" hangingPunct="1"/>
            <a:r>
              <a:rPr lang="en-US" altLang="en-US" sz="4200" dirty="0">
                <a:latin typeface="Rockwell" panose="02060603020205020403" pitchFamily="18" charset="0"/>
              </a:rPr>
              <a:t>What Did Jesus Say About Himself?</a:t>
            </a:r>
          </a:p>
          <a:p>
            <a:pPr eaLnBrk="1" hangingPunct="1"/>
            <a:endParaRPr lang="en-US" altLang="en-US" sz="5400" dirty="0">
              <a:latin typeface="Rockwell" panose="02060603020205020403" pitchFamily="18" charset="0"/>
            </a:endParaRPr>
          </a:p>
        </p:txBody>
      </p:sp>
    </p:spTree>
    <p:extLst>
      <p:ext uri="{BB962C8B-B14F-4D97-AF65-F5344CB8AC3E}">
        <p14:creationId xmlns:p14="http://schemas.microsoft.com/office/powerpoint/2010/main" val="661517183"/>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17463"/>
            <a:ext cx="9144000" cy="855663"/>
          </a:xfrm>
        </p:spPr>
        <p:txBody>
          <a:bodyPr/>
          <a:lstStyle/>
          <a:p>
            <a:pPr eaLnBrk="1" hangingPunct="1"/>
            <a:r>
              <a:rPr lang="en-US" altLang="en-US" sz="4000" b="1" u="sng">
                <a:latin typeface="Rockwell" panose="02060603020205020403" pitchFamily="18" charset="0"/>
              </a:rPr>
              <a:t>What Did Jesus Say About Himself?</a:t>
            </a:r>
          </a:p>
        </p:txBody>
      </p:sp>
      <p:sp>
        <p:nvSpPr>
          <p:cNvPr id="14339" name="Rectangle 3"/>
          <p:cNvSpPr>
            <a:spLocks noGrp="1" noChangeArrowheads="1"/>
          </p:cNvSpPr>
          <p:nvPr>
            <p:ph type="body" idx="1"/>
          </p:nvPr>
        </p:nvSpPr>
        <p:spPr>
          <a:xfrm>
            <a:off x="0" y="990600"/>
            <a:ext cx="9144000" cy="5867400"/>
          </a:xfrm>
        </p:spPr>
        <p:txBody>
          <a:bodyPr/>
          <a:lstStyle/>
          <a:p>
            <a:pPr eaLnBrk="1" hangingPunct="1">
              <a:lnSpc>
                <a:spcPct val="90000"/>
              </a:lnSpc>
              <a:defRPr/>
            </a:pPr>
            <a:r>
              <a:rPr lang="en-US" altLang="en-US" sz="3000" b="1" dirty="0">
                <a:latin typeface="Rockwell" panose="02060603020205020403" pitchFamily="18" charset="0"/>
              </a:rPr>
              <a:t>Mark 14:61-62</a:t>
            </a:r>
            <a:r>
              <a:rPr lang="en-US" altLang="en-US" sz="3000" dirty="0">
                <a:latin typeface="Rockwell" panose="02060603020205020403" pitchFamily="18" charset="0"/>
              </a:rPr>
              <a:t> – “</a:t>
            </a:r>
            <a:r>
              <a:rPr lang="en-US" sz="3000" dirty="0">
                <a:latin typeface="Rockwell" panose="02060603020205020403" pitchFamily="18" charset="0"/>
              </a:rPr>
              <a:t>But He kept silent and did not answer. Again the high priest was questioning Him, and saying to Him, ‘Are You the Christ, the Son of the Blessed One?’ And Jesus said, ‘</a:t>
            </a:r>
            <a:r>
              <a:rPr lang="en-US" sz="3000" u="sng" dirty="0">
                <a:latin typeface="Rockwell" panose="02060603020205020403" pitchFamily="18" charset="0"/>
              </a:rPr>
              <a:t>I am</a:t>
            </a:r>
            <a:r>
              <a:rPr lang="en-US" sz="3000" dirty="0">
                <a:latin typeface="Rockwell" panose="02060603020205020403" pitchFamily="18" charset="0"/>
              </a:rPr>
              <a:t>; and you shall see </a:t>
            </a:r>
            <a:r>
              <a:rPr lang="en-US" sz="3000" cap="small" dirty="0">
                <a:latin typeface="Rockwell" panose="02060603020205020403" pitchFamily="18" charset="0"/>
              </a:rPr>
              <a:t>the Son of Man sitting at the right hand of Power</a:t>
            </a:r>
            <a:r>
              <a:rPr lang="en-US" sz="3000" dirty="0">
                <a:latin typeface="Rockwell" panose="02060603020205020403" pitchFamily="18" charset="0"/>
              </a:rPr>
              <a:t>, and </a:t>
            </a:r>
            <a:r>
              <a:rPr lang="en-US" sz="3000" cap="small" dirty="0">
                <a:latin typeface="Rockwell" panose="02060603020205020403" pitchFamily="18" charset="0"/>
              </a:rPr>
              <a:t>coming with the clouds of heaven</a:t>
            </a:r>
            <a:r>
              <a:rPr lang="en-US" sz="3000" dirty="0">
                <a:latin typeface="Rockwell" panose="02060603020205020403" pitchFamily="18" charset="0"/>
              </a:rPr>
              <a:t>.’”</a:t>
            </a:r>
          </a:p>
          <a:p>
            <a:pPr eaLnBrk="1" hangingPunct="1">
              <a:lnSpc>
                <a:spcPct val="90000"/>
              </a:lnSpc>
              <a:defRPr/>
            </a:pPr>
            <a:endParaRPr lang="en-US" altLang="en-US" sz="1200" dirty="0">
              <a:latin typeface="Rockwell" panose="02060603020205020403" pitchFamily="18" charset="0"/>
            </a:endParaRPr>
          </a:p>
          <a:p>
            <a:pPr eaLnBrk="1" hangingPunct="1">
              <a:lnSpc>
                <a:spcPct val="90000"/>
              </a:lnSpc>
              <a:defRPr/>
            </a:pPr>
            <a:r>
              <a:rPr lang="en-US" altLang="en-US" sz="3000" b="1" dirty="0">
                <a:latin typeface="Rockwell" panose="02060603020205020403" pitchFamily="18" charset="0"/>
              </a:rPr>
              <a:t>Matt 16:15-17</a:t>
            </a:r>
            <a:r>
              <a:rPr lang="en-US" altLang="en-US" sz="3000" dirty="0">
                <a:latin typeface="Rockwell" panose="02060603020205020403" pitchFamily="18" charset="0"/>
              </a:rPr>
              <a:t> – “</a:t>
            </a:r>
            <a:r>
              <a:rPr lang="en-US" sz="3000" dirty="0">
                <a:latin typeface="Rockwell" panose="02060603020205020403" pitchFamily="18" charset="0"/>
              </a:rPr>
              <a:t>He said to them, ‘But who do you say that I am?’ Simon Peter answered, ‘You are the Christ, the Son of the living God.’ And Jesus said to him, ‘Blessed are you, Simon </a:t>
            </a:r>
            <a:r>
              <a:rPr lang="en-US" sz="3000" dirty="0" err="1">
                <a:latin typeface="Rockwell" panose="02060603020205020403" pitchFamily="18" charset="0"/>
              </a:rPr>
              <a:t>Barjona</a:t>
            </a:r>
            <a:r>
              <a:rPr lang="en-US" sz="3000" dirty="0">
                <a:latin typeface="Rockwell" panose="02060603020205020403" pitchFamily="18" charset="0"/>
              </a:rPr>
              <a:t>, because flesh and blood did not reveal this to you, but My Father who is in heaven.”</a:t>
            </a:r>
            <a:endParaRPr lang="en-US" altLang="en-US" sz="3000" dirty="0">
              <a:latin typeface="Rockwell" panose="02060603020205020403" pitchFamily="18" charset="0"/>
            </a:endParaRPr>
          </a:p>
        </p:txBody>
      </p:sp>
    </p:spTree>
    <p:extLst>
      <p:ext uri="{BB962C8B-B14F-4D97-AF65-F5344CB8AC3E}">
        <p14:creationId xmlns:p14="http://schemas.microsoft.com/office/powerpoint/2010/main" val="353732476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fade">
                                      <p:cBhvr>
                                        <p:cTn id="12"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17463"/>
            <a:ext cx="9144000" cy="855663"/>
          </a:xfrm>
        </p:spPr>
        <p:txBody>
          <a:bodyPr/>
          <a:lstStyle/>
          <a:p>
            <a:pPr eaLnBrk="1" hangingPunct="1"/>
            <a:r>
              <a:rPr lang="en-US" altLang="en-US" sz="4000" b="1" u="sng">
                <a:latin typeface="Rockwell" panose="02060603020205020403" pitchFamily="18" charset="0"/>
              </a:rPr>
              <a:t>What Did Jesus Say About Himself?</a:t>
            </a:r>
          </a:p>
        </p:txBody>
      </p:sp>
      <p:sp>
        <p:nvSpPr>
          <p:cNvPr id="14339" name="Rectangle 3"/>
          <p:cNvSpPr>
            <a:spLocks noGrp="1" noChangeArrowheads="1"/>
          </p:cNvSpPr>
          <p:nvPr>
            <p:ph type="body" idx="1"/>
          </p:nvPr>
        </p:nvSpPr>
        <p:spPr>
          <a:xfrm>
            <a:off x="0" y="990600"/>
            <a:ext cx="9144000" cy="5867400"/>
          </a:xfrm>
        </p:spPr>
        <p:txBody>
          <a:bodyPr/>
          <a:lstStyle/>
          <a:p>
            <a:pPr eaLnBrk="1" hangingPunct="1">
              <a:lnSpc>
                <a:spcPct val="90000"/>
              </a:lnSpc>
            </a:pPr>
            <a:r>
              <a:rPr lang="en-US" altLang="en-US" sz="2900" b="1">
                <a:latin typeface="Rockwell" panose="02060603020205020403" pitchFamily="18" charset="0"/>
              </a:rPr>
              <a:t>John 8:58-59</a:t>
            </a:r>
            <a:r>
              <a:rPr lang="en-US" altLang="en-US" sz="2900">
                <a:latin typeface="Rockwell" panose="02060603020205020403" pitchFamily="18" charset="0"/>
              </a:rPr>
              <a:t> – “Jesus said to them, ‘Truly, truly, I say to you, before Abraham was born, I am.’ Therefore they picked up stones to throw at Him, but Jesus hid Himself and went out of the temple.”</a:t>
            </a:r>
          </a:p>
          <a:p>
            <a:pPr eaLnBrk="1" hangingPunct="1">
              <a:lnSpc>
                <a:spcPct val="90000"/>
              </a:lnSpc>
            </a:pPr>
            <a:endParaRPr lang="en-US" altLang="en-US" sz="1200">
              <a:latin typeface="Rockwell" panose="02060603020205020403" pitchFamily="18" charset="0"/>
            </a:endParaRPr>
          </a:p>
          <a:p>
            <a:r>
              <a:rPr lang="en-US" altLang="en-US" sz="2900" b="1">
                <a:latin typeface="Rockwell" panose="02060603020205020403" pitchFamily="18" charset="0"/>
              </a:rPr>
              <a:t>John 10:30-33</a:t>
            </a:r>
            <a:r>
              <a:rPr lang="en-US" altLang="en-US" sz="2900">
                <a:latin typeface="Rockwell" panose="02060603020205020403" pitchFamily="18" charset="0"/>
              </a:rPr>
              <a:t> – “‘I and the Father are one.’ The Jews picked up stones again to stone Him. Jesus answered them, ‘I showed you many good works from the Father; for which of them are you stoning Me?’ The Jews answered Him, ‘For a good work we do not stone You, but for blasphemy; and because You, being a man, make Yourself out to be God.’”</a:t>
            </a:r>
          </a:p>
        </p:txBody>
      </p:sp>
    </p:spTree>
    <p:extLst>
      <p:ext uri="{BB962C8B-B14F-4D97-AF65-F5344CB8AC3E}">
        <p14:creationId xmlns:p14="http://schemas.microsoft.com/office/powerpoint/2010/main" val="398776820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fade">
                                      <p:cBhvr>
                                        <p:cTn id="12"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17463"/>
            <a:ext cx="9144000" cy="855663"/>
          </a:xfrm>
        </p:spPr>
        <p:txBody>
          <a:bodyPr/>
          <a:lstStyle/>
          <a:p>
            <a:pPr eaLnBrk="1" hangingPunct="1"/>
            <a:r>
              <a:rPr lang="en-US" altLang="en-US" sz="4000" b="1" u="sng">
                <a:latin typeface="Rockwell" panose="02060603020205020403" pitchFamily="18" charset="0"/>
              </a:rPr>
              <a:t>What Did Jesus Say About Himself?</a:t>
            </a:r>
          </a:p>
        </p:txBody>
      </p:sp>
      <p:sp>
        <p:nvSpPr>
          <p:cNvPr id="14339" name="Rectangle 3"/>
          <p:cNvSpPr>
            <a:spLocks noGrp="1" noChangeArrowheads="1"/>
          </p:cNvSpPr>
          <p:nvPr>
            <p:ph type="body" idx="1"/>
          </p:nvPr>
        </p:nvSpPr>
        <p:spPr>
          <a:xfrm>
            <a:off x="0" y="990600"/>
            <a:ext cx="9144000" cy="5867400"/>
          </a:xfrm>
        </p:spPr>
        <p:txBody>
          <a:bodyPr/>
          <a:lstStyle/>
          <a:p>
            <a:pPr eaLnBrk="1" hangingPunct="1">
              <a:lnSpc>
                <a:spcPct val="90000"/>
              </a:lnSpc>
            </a:pPr>
            <a:r>
              <a:rPr lang="en-US" altLang="en-US" sz="2600" b="1">
                <a:latin typeface="Rockwell" panose="02060603020205020403" pitchFamily="18" charset="0"/>
              </a:rPr>
              <a:t>John 20:28-29</a:t>
            </a:r>
            <a:r>
              <a:rPr lang="en-US" altLang="en-US" sz="2600">
                <a:latin typeface="Rockwell" panose="02060603020205020403" pitchFamily="18" charset="0"/>
              </a:rPr>
              <a:t> – “Thomas answered and said to Him, ‘</a:t>
            </a:r>
            <a:r>
              <a:rPr lang="en-US" altLang="en-US" sz="2600" u="sng">
                <a:latin typeface="Rockwell" panose="02060603020205020403" pitchFamily="18" charset="0"/>
              </a:rPr>
              <a:t>My Lord and my God!</a:t>
            </a:r>
            <a:r>
              <a:rPr lang="en-US" altLang="en-US" sz="2600">
                <a:latin typeface="Rockwell" panose="02060603020205020403" pitchFamily="18" charset="0"/>
              </a:rPr>
              <a:t>’ Jesus said to him, ‘Because you have seen Me, have you believed? Blessed are they who did not see, and yet believed.’”</a:t>
            </a:r>
          </a:p>
          <a:p>
            <a:pPr eaLnBrk="1" hangingPunct="1">
              <a:lnSpc>
                <a:spcPct val="90000"/>
              </a:lnSpc>
            </a:pPr>
            <a:endParaRPr lang="en-US" altLang="en-US" sz="600">
              <a:latin typeface="Rockwell" panose="02060603020205020403" pitchFamily="18" charset="0"/>
            </a:endParaRPr>
          </a:p>
          <a:p>
            <a:pPr eaLnBrk="1" hangingPunct="1">
              <a:lnSpc>
                <a:spcPct val="90000"/>
              </a:lnSpc>
            </a:pPr>
            <a:r>
              <a:rPr lang="en-US" altLang="en-US" sz="2600" b="1">
                <a:latin typeface="Rockwell" panose="02060603020205020403" pitchFamily="18" charset="0"/>
              </a:rPr>
              <a:t>Matt 28:9-10</a:t>
            </a:r>
            <a:r>
              <a:rPr lang="en-US" altLang="en-US" sz="2600">
                <a:latin typeface="Rockwell" panose="02060603020205020403" pitchFamily="18" charset="0"/>
              </a:rPr>
              <a:t> – “And behold, Jesus met them and greeted them. </a:t>
            </a:r>
            <a:r>
              <a:rPr lang="en-US" altLang="en-US" sz="2600" u="sng">
                <a:latin typeface="Rockwell" panose="02060603020205020403" pitchFamily="18" charset="0"/>
              </a:rPr>
              <a:t>And they came up and took hold of His feet and worshiped Him</a:t>
            </a:r>
            <a:r>
              <a:rPr lang="en-US" altLang="en-US" sz="2600">
                <a:latin typeface="Rockwell" panose="02060603020205020403" pitchFamily="18" charset="0"/>
              </a:rPr>
              <a:t>. Then Jesus said to them, ‘Do not be afraid; go and take word to My brethren to leave for Galilee, and there they will see Me.’”</a:t>
            </a:r>
          </a:p>
          <a:p>
            <a:pPr eaLnBrk="1" hangingPunct="1">
              <a:lnSpc>
                <a:spcPct val="90000"/>
              </a:lnSpc>
            </a:pPr>
            <a:endParaRPr lang="en-US" altLang="en-US" sz="600">
              <a:latin typeface="Rockwell" panose="02060603020205020403" pitchFamily="18" charset="0"/>
            </a:endParaRPr>
          </a:p>
          <a:p>
            <a:pPr eaLnBrk="1" hangingPunct="1">
              <a:lnSpc>
                <a:spcPct val="90000"/>
              </a:lnSpc>
            </a:pPr>
            <a:r>
              <a:rPr lang="en-US" altLang="en-US" sz="2600" b="1">
                <a:latin typeface="Rockwell" panose="02060603020205020403" pitchFamily="18" charset="0"/>
              </a:rPr>
              <a:t>John 9:35-38</a:t>
            </a:r>
            <a:r>
              <a:rPr lang="en-US" altLang="en-US" sz="2600">
                <a:latin typeface="Rockwell" panose="02060603020205020403" pitchFamily="18" charset="0"/>
              </a:rPr>
              <a:t> – “Jesus heard that they had put him out, and finding him, He said, ‘Do you believe in the Son of Man?’ He answered, ‘Who is He, Lord, that I may believe in Him?’ Jesus said to him, ‘You have both seen Him, and He is the one who is talking with you.’ And he said, ‘Lord, I believe.’ </a:t>
            </a:r>
            <a:r>
              <a:rPr lang="en-US" altLang="en-US" sz="2600" u="sng">
                <a:latin typeface="Rockwell" panose="02060603020205020403" pitchFamily="18" charset="0"/>
              </a:rPr>
              <a:t>And he worshiped Him.</a:t>
            </a:r>
            <a:r>
              <a:rPr lang="en-US" altLang="en-US" sz="2600">
                <a:latin typeface="Rockwell" panose="02060603020205020403" pitchFamily="18" charset="0"/>
              </a:rPr>
              <a:t>”</a:t>
            </a:r>
          </a:p>
        </p:txBody>
      </p:sp>
    </p:spTree>
    <p:extLst>
      <p:ext uri="{BB962C8B-B14F-4D97-AF65-F5344CB8AC3E}">
        <p14:creationId xmlns:p14="http://schemas.microsoft.com/office/powerpoint/2010/main" val="357794156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fade">
                                      <p:cBhvr>
                                        <p:cTn id="12" dur="500"/>
                                        <p:tgtEl>
                                          <p:spTgt spid="14339">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4339">
                                            <p:txEl>
                                              <p:pRg st="4" end="4"/>
                                            </p:txEl>
                                          </p:spTgt>
                                        </p:tgtEl>
                                        <p:attrNameLst>
                                          <p:attrName>style.visibility</p:attrName>
                                        </p:attrNameLst>
                                      </p:cBhvr>
                                      <p:to>
                                        <p:strVal val="visible"/>
                                      </p:to>
                                    </p:set>
                                    <p:animEffect transition="in" filter="fade">
                                      <p:cBhvr>
                                        <p:cTn id="15" dur="5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0884189"/>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0"/>
            <a:ext cx="9144000" cy="1143000"/>
          </a:xfrm>
        </p:spPr>
        <p:txBody>
          <a:bodyPr/>
          <a:lstStyle/>
          <a:p>
            <a:pPr eaLnBrk="1" hangingPunct="1"/>
            <a:r>
              <a:rPr lang="en-US" altLang="en-US" sz="8000" b="1" u="sng">
                <a:latin typeface="Rockwell" panose="02060603020205020403" pitchFamily="18" charset="0"/>
              </a:rPr>
              <a:t>Outline</a:t>
            </a:r>
          </a:p>
        </p:txBody>
      </p:sp>
      <p:sp>
        <p:nvSpPr>
          <p:cNvPr id="34819" name="Rectangle 3"/>
          <p:cNvSpPr>
            <a:spLocks noGrp="1" noChangeArrowheads="1"/>
          </p:cNvSpPr>
          <p:nvPr>
            <p:ph type="body" idx="1"/>
          </p:nvPr>
        </p:nvSpPr>
        <p:spPr>
          <a:xfrm>
            <a:off x="0" y="1219200"/>
            <a:ext cx="9144000" cy="5638800"/>
          </a:xfrm>
        </p:spPr>
        <p:txBody>
          <a:bodyPr/>
          <a:lstStyle/>
          <a:p>
            <a:pPr eaLnBrk="1" hangingPunct="1"/>
            <a:r>
              <a:rPr lang="en-US" altLang="en-US" sz="4200">
                <a:latin typeface="Rockwell" panose="02060603020205020403" pitchFamily="18" charset="0"/>
              </a:rPr>
              <a:t>Is Jesus a Legend?</a:t>
            </a:r>
          </a:p>
          <a:p>
            <a:pPr eaLnBrk="1" hangingPunct="1"/>
            <a:endParaRPr lang="en-US" altLang="en-US" sz="1600">
              <a:latin typeface="Rockwell" panose="02060603020205020403" pitchFamily="18" charset="0"/>
            </a:endParaRPr>
          </a:p>
          <a:p>
            <a:pPr eaLnBrk="1" hangingPunct="1"/>
            <a:r>
              <a:rPr lang="en-US" altLang="en-US" sz="4200">
                <a:latin typeface="Rockwell" panose="02060603020205020403" pitchFamily="18" charset="0"/>
              </a:rPr>
              <a:t>What Did Jesus Say About Himself?</a:t>
            </a:r>
          </a:p>
          <a:p>
            <a:pPr eaLnBrk="1" hangingPunct="1"/>
            <a:endParaRPr lang="en-US" altLang="en-US" sz="1600">
              <a:latin typeface="Rockwell" panose="02060603020205020403" pitchFamily="18" charset="0"/>
            </a:endParaRPr>
          </a:p>
          <a:p>
            <a:pPr eaLnBrk="1" hangingPunct="1"/>
            <a:r>
              <a:rPr lang="en-US" altLang="en-US" sz="4200">
                <a:latin typeface="Rockwell" panose="02060603020205020403" pitchFamily="18" charset="0"/>
              </a:rPr>
              <a:t>Was Jesus a Liar?</a:t>
            </a:r>
          </a:p>
          <a:p>
            <a:pPr eaLnBrk="1" hangingPunct="1"/>
            <a:endParaRPr lang="en-US" altLang="en-US" sz="5400">
              <a:latin typeface="Rockwell" panose="02060603020205020403" pitchFamily="18" charset="0"/>
            </a:endParaRPr>
          </a:p>
        </p:txBody>
      </p:sp>
    </p:spTree>
    <p:extLst>
      <p:ext uri="{BB962C8B-B14F-4D97-AF65-F5344CB8AC3E}">
        <p14:creationId xmlns:p14="http://schemas.microsoft.com/office/powerpoint/2010/main" val="4186156646"/>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17463"/>
            <a:ext cx="9144000" cy="855663"/>
          </a:xfrm>
        </p:spPr>
        <p:txBody>
          <a:bodyPr/>
          <a:lstStyle/>
          <a:p>
            <a:pPr eaLnBrk="1" hangingPunct="1"/>
            <a:r>
              <a:rPr lang="en-US" altLang="en-US" sz="7500" b="1" u="sng">
                <a:latin typeface="Rockwell" panose="02060603020205020403" pitchFamily="18" charset="0"/>
              </a:rPr>
              <a:t>Was Jesus a Liar?</a:t>
            </a:r>
          </a:p>
        </p:txBody>
      </p:sp>
      <p:sp>
        <p:nvSpPr>
          <p:cNvPr id="14339" name="Rectangle 3"/>
          <p:cNvSpPr>
            <a:spLocks noGrp="1" noChangeArrowheads="1"/>
          </p:cNvSpPr>
          <p:nvPr>
            <p:ph type="body" idx="1"/>
          </p:nvPr>
        </p:nvSpPr>
        <p:spPr>
          <a:xfrm>
            <a:off x="0" y="1066800"/>
            <a:ext cx="9144000" cy="5791200"/>
          </a:xfrm>
        </p:spPr>
        <p:txBody>
          <a:bodyPr/>
          <a:lstStyle/>
          <a:p>
            <a:pPr eaLnBrk="1" hangingPunct="1">
              <a:lnSpc>
                <a:spcPct val="90000"/>
              </a:lnSpc>
              <a:defRPr/>
            </a:pPr>
            <a:r>
              <a:rPr lang="en-US" altLang="en-US" dirty="0">
                <a:latin typeface="Rockwell" panose="02060603020205020403" pitchFamily="18" charset="0"/>
              </a:rPr>
              <a:t>“If Jesus claimed to be God, but knew He was not, He was a liar.”</a:t>
            </a:r>
          </a:p>
          <a:p>
            <a:pPr eaLnBrk="1" hangingPunct="1">
              <a:lnSpc>
                <a:spcPct val="90000"/>
              </a:lnSpc>
              <a:defRPr/>
            </a:pPr>
            <a:endParaRPr lang="en-US" altLang="en-US" dirty="0">
              <a:latin typeface="Rockwell" panose="02060603020205020403" pitchFamily="18" charset="0"/>
            </a:endParaRPr>
          </a:p>
          <a:p>
            <a:pPr eaLnBrk="1" hangingPunct="1">
              <a:lnSpc>
                <a:spcPct val="90000"/>
              </a:lnSpc>
              <a:defRPr/>
            </a:pPr>
            <a:r>
              <a:rPr lang="en-US" altLang="en-US" dirty="0">
                <a:latin typeface="Rockwell" panose="02060603020205020403" pitchFamily="18" charset="0"/>
              </a:rPr>
              <a:t>Consequences:</a:t>
            </a:r>
          </a:p>
          <a:p>
            <a:pPr marL="0" indent="0" eaLnBrk="1" hangingPunct="1">
              <a:lnSpc>
                <a:spcPct val="90000"/>
              </a:lnSpc>
              <a:buFontTx/>
              <a:buNone/>
              <a:defRPr/>
            </a:pPr>
            <a:endParaRPr lang="en-US" altLang="en-US" dirty="0">
              <a:latin typeface="Rockwell" panose="02060603020205020403" pitchFamily="18" charset="0"/>
            </a:endParaRPr>
          </a:p>
          <a:p>
            <a:pPr lvl="1" eaLnBrk="1" hangingPunct="1">
              <a:lnSpc>
                <a:spcPct val="90000"/>
              </a:lnSpc>
              <a:defRPr/>
            </a:pPr>
            <a:r>
              <a:rPr lang="en-US" altLang="en-US" dirty="0">
                <a:latin typeface="Rockwell" panose="02060603020205020403" pitchFamily="18" charset="0"/>
              </a:rPr>
              <a:t>He knowingly led people to eternal damnation</a:t>
            </a:r>
          </a:p>
          <a:p>
            <a:pPr lvl="1" eaLnBrk="1" hangingPunct="1">
              <a:lnSpc>
                <a:spcPct val="90000"/>
              </a:lnSpc>
              <a:defRPr/>
            </a:pPr>
            <a:endParaRPr lang="en-US" altLang="en-US" dirty="0">
              <a:latin typeface="Rockwell" panose="02060603020205020403" pitchFamily="18" charset="0"/>
            </a:endParaRPr>
          </a:p>
          <a:p>
            <a:pPr lvl="1" eaLnBrk="1" hangingPunct="1">
              <a:lnSpc>
                <a:spcPct val="90000"/>
              </a:lnSpc>
              <a:defRPr/>
            </a:pPr>
            <a:r>
              <a:rPr lang="en-US" altLang="en-US" dirty="0">
                <a:latin typeface="Rockwell" panose="02060603020205020403" pitchFamily="18" charset="0"/>
              </a:rPr>
              <a:t>He was a hypocrite</a:t>
            </a:r>
          </a:p>
          <a:p>
            <a:pPr lvl="1" eaLnBrk="1" hangingPunct="1">
              <a:lnSpc>
                <a:spcPct val="90000"/>
              </a:lnSpc>
              <a:defRPr/>
            </a:pPr>
            <a:endParaRPr lang="en-US" altLang="en-US" dirty="0">
              <a:latin typeface="Rockwell" panose="02060603020205020403" pitchFamily="18" charset="0"/>
            </a:endParaRPr>
          </a:p>
          <a:p>
            <a:pPr lvl="1" eaLnBrk="1" hangingPunct="1">
              <a:lnSpc>
                <a:spcPct val="90000"/>
              </a:lnSpc>
              <a:defRPr/>
            </a:pPr>
            <a:r>
              <a:rPr lang="en-US" altLang="en-US" dirty="0">
                <a:latin typeface="Rockwell" panose="02060603020205020403" pitchFamily="18" charset="0"/>
              </a:rPr>
              <a:t>He was a fool for undergoing crucifixion and death</a:t>
            </a:r>
          </a:p>
        </p:txBody>
      </p:sp>
    </p:spTree>
    <p:extLst>
      <p:ext uri="{BB962C8B-B14F-4D97-AF65-F5344CB8AC3E}">
        <p14:creationId xmlns:p14="http://schemas.microsoft.com/office/powerpoint/2010/main" val="3678914086"/>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0" y="1066800"/>
            <a:ext cx="9144000" cy="5791200"/>
          </a:xfrm>
        </p:spPr>
        <p:txBody>
          <a:bodyPr/>
          <a:lstStyle/>
          <a:p>
            <a:pPr eaLnBrk="1" hangingPunct="1">
              <a:lnSpc>
                <a:spcPct val="90000"/>
              </a:lnSpc>
            </a:pPr>
            <a:r>
              <a:rPr lang="en-US" altLang="en-US" u="sng">
                <a:latin typeface="Rockwell" panose="02060603020205020403" pitchFamily="18" charset="0"/>
              </a:rPr>
              <a:t>Jesus does not fit the character of a liar</a:t>
            </a:r>
          </a:p>
          <a:p>
            <a:pPr lvl="1" eaLnBrk="1" hangingPunct="1">
              <a:lnSpc>
                <a:spcPct val="90000"/>
              </a:lnSpc>
            </a:pPr>
            <a:endParaRPr lang="en-US" altLang="en-US" sz="1200">
              <a:latin typeface="Rockwell" panose="02060603020205020403" pitchFamily="18" charset="0"/>
            </a:endParaRPr>
          </a:p>
          <a:p>
            <a:pPr lvl="1" eaLnBrk="1" hangingPunct="1">
              <a:lnSpc>
                <a:spcPct val="90000"/>
              </a:lnSpc>
            </a:pPr>
            <a:r>
              <a:rPr lang="en-US" altLang="en-US" sz="2700">
                <a:latin typeface="Rockwell" panose="02060603020205020403" pitchFamily="18" charset="0"/>
              </a:rPr>
              <a:t>He consistently taught His followers to be honest at all costs, to give sacrificially to others, and to share unconditionally</a:t>
            </a:r>
          </a:p>
          <a:p>
            <a:pPr lvl="2" eaLnBrk="1" hangingPunct="1">
              <a:lnSpc>
                <a:spcPct val="90000"/>
              </a:lnSpc>
            </a:pPr>
            <a:endParaRPr lang="en-US" altLang="en-US" sz="1000">
              <a:latin typeface="Rockwell" panose="02060603020205020403" pitchFamily="18" charset="0"/>
            </a:endParaRPr>
          </a:p>
          <a:p>
            <a:pPr lvl="2" eaLnBrk="1" hangingPunct="1">
              <a:lnSpc>
                <a:spcPct val="90000"/>
              </a:lnSpc>
            </a:pPr>
            <a:r>
              <a:rPr lang="en-US" altLang="en-US" sz="2200" b="1">
                <a:latin typeface="Rockwell" panose="02060603020205020403" pitchFamily="18" charset="0"/>
              </a:rPr>
              <a:t>Matt 5:37</a:t>
            </a:r>
            <a:r>
              <a:rPr lang="en-US" altLang="en-US" sz="2200">
                <a:latin typeface="Rockwell" panose="02060603020205020403" pitchFamily="18" charset="0"/>
              </a:rPr>
              <a:t> – “But let your statement be, ‘Yes, yes’ or ‘No, no’; anything beyond these is of evil.”</a:t>
            </a:r>
          </a:p>
          <a:p>
            <a:pPr lvl="2" eaLnBrk="1" hangingPunct="1">
              <a:lnSpc>
                <a:spcPct val="90000"/>
              </a:lnSpc>
            </a:pPr>
            <a:endParaRPr lang="en-US" altLang="en-US" sz="1000">
              <a:latin typeface="Rockwell" panose="02060603020205020403" pitchFamily="18" charset="0"/>
            </a:endParaRPr>
          </a:p>
          <a:p>
            <a:pPr lvl="2" eaLnBrk="1" hangingPunct="1">
              <a:lnSpc>
                <a:spcPct val="90000"/>
              </a:lnSpc>
            </a:pPr>
            <a:r>
              <a:rPr lang="en-US" altLang="en-US" sz="2200" b="1">
                <a:latin typeface="Rockwell" panose="02060603020205020403" pitchFamily="18" charset="0"/>
              </a:rPr>
              <a:t>John 15:13</a:t>
            </a:r>
            <a:r>
              <a:rPr lang="en-US" altLang="en-US" sz="2200">
                <a:latin typeface="Rockwell" panose="02060603020205020403" pitchFamily="18" charset="0"/>
              </a:rPr>
              <a:t> – “Greater love has no one than this, that one lay down his life for his friends.”</a:t>
            </a:r>
          </a:p>
          <a:p>
            <a:pPr lvl="2" eaLnBrk="1" hangingPunct="1">
              <a:lnSpc>
                <a:spcPct val="90000"/>
              </a:lnSpc>
            </a:pPr>
            <a:endParaRPr lang="en-US" altLang="en-US" sz="1000">
              <a:latin typeface="Rockwell" panose="02060603020205020403" pitchFamily="18" charset="0"/>
            </a:endParaRPr>
          </a:p>
          <a:p>
            <a:pPr lvl="2" eaLnBrk="1" hangingPunct="1">
              <a:lnSpc>
                <a:spcPct val="90000"/>
              </a:lnSpc>
            </a:pPr>
            <a:r>
              <a:rPr lang="en-US" altLang="en-US" sz="2200" b="1">
                <a:latin typeface="Rockwell" panose="02060603020205020403" pitchFamily="18" charset="0"/>
              </a:rPr>
              <a:t>Matt 5:40-42</a:t>
            </a:r>
            <a:r>
              <a:rPr lang="en-US" altLang="en-US" sz="2200">
                <a:latin typeface="Rockwell" panose="02060603020205020403" pitchFamily="18" charset="0"/>
              </a:rPr>
              <a:t> – “If anyone wants to sue you and take your shirt, let him have your coat also. Whoever forces you to go one mile, go with him two. Give to him who asks of you, and do not turn away from him who wants to borrow from you.”</a:t>
            </a:r>
          </a:p>
          <a:p>
            <a:pPr lvl="2" eaLnBrk="1" hangingPunct="1">
              <a:lnSpc>
                <a:spcPct val="90000"/>
              </a:lnSpc>
            </a:pPr>
            <a:endParaRPr lang="en-US" altLang="en-US" sz="1000">
              <a:latin typeface="Rockwell" panose="02060603020205020403" pitchFamily="18" charset="0"/>
            </a:endParaRPr>
          </a:p>
          <a:p>
            <a:pPr lvl="1" eaLnBrk="1" hangingPunct="1">
              <a:lnSpc>
                <a:spcPct val="90000"/>
              </a:lnSpc>
            </a:pPr>
            <a:r>
              <a:rPr lang="en-US" altLang="en-US" sz="2700">
                <a:latin typeface="Rockwell" panose="02060603020205020403" pitchFamily="18" charset="0"/>
              </a:rPr>
              <a:t>He not only taught these things; He lived by them</a:t>
            </a:r>
          </a:p>
        </p:txBody>
      </p:sp>
      <p:sp>
        <p:nvSpPr>
          <p:cNvPr id="38915" name="Rectangle 2"/>
          <p:cNvSpPr>
            <a:spLocks noGrp="1" noChangeArrowheads="1"/>
          </p:cNvSpPr>
          <p:nvPr>
            <p:ph type="title"/>
          </p:nvPr>
        </p:nvSpPr>
        <p:spPr>
          <a:xfrm>
            <a:off x="0" y="-17463"/>
            <a:ext cx="9144000" cy="855663"/>
          </a:xfrm>
        </p:spPr>
        <p:txBody>
          <a:bodyPr/>
          <a:lstStyle/>
          <a:p>
            <a:pPr eaLnBrk="1" hangingPunct="1"/>
            <a:r>
              <a:rPr lang="en-US" altLang="en-US" sz="7500" b="1" u="sng">
                <a:latin typeface="Rockwell" panose="02060603020205020403" pitchFamily="18" charset="0"/>
              </a:rPr>
              <a:t>Was Jesus a Liar?</a:t>
            </a:r>
          </a:p>
        </p:txBody>
      </p:sp>
    </p:spTree>
    <p:extLst>
      <p:ext uri="{BB962C8B-B14F-4D97-AF65-F5344CB8AC3E}">
        <p14:creationId xmlns:p14="http://schemas.microsoft.com/office/powerpoint/2010/main" val="404588093"/>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0" y="1066800"/>
            <a:ext cx="9144000" cy="5791200"/>
          </a:xfrm>
        </p:spPr>
        <p:txBody>
          <a:bodyPr/>
          <a:lstStyle/>
          <a:p>
            <a:pPr eaLnBrk="1" hangingPunct="1"/>
            <a:r>
              <a:rPr lang="en-US" altLang="en-US">
                <a:latin typeface="Rockwell" panose="02060603020205020403" pitchFamily="18" charset="0"/>
              </a:rPr>
              <a:t>J</a:t>
            </a:r>
            <a:r>
              <a:rPr lang="en-US" altLang="en-US" u="sng">
                <a:latin typeface="Rockwell" panose="02060603020205020403" pitchFamily="18" charset="0"/>
              </a:rPr>
              <a:t>esus does not fit the character of a liar</a:t>
            </a:r>
          </a:p>
          <a:p>
            <a:pPr eaLnBrk="1" hangingPunct="1"/>
            <a:endParaRPr lang="en-US" altLang="en-US">
              <a:latin typeface="Rockwell" panose="02060603020205020403" pitchFamily="18" charset="0"/>
            </a:endParaRPr>
          </a:p>
          <a:p>
            <a:pPr lvl="1" eaLnBrk="1" hangingPunct="1"/>
            <a:r>
              <a:rPr lang="en-US" altLang="en-US">
                <a:latin typeface="Rockwell" panose="02060603020205020403" pitchFamily="18" charset="0"/>
              </a:rPr>
              <a:t>Men do not live monumental lies when it brings them no material gain and no immediate fame</a:t>
            </a:r>
          </a:p>
          <a:p>
            <a:pPr lvl="1" eaLnBrk="1" hangingPunct="1"/>
            <a:endParaRPr lang="en-US" altLang="en-US">
              <a:latin typeface="Rockwell" panose="02060603020205020403" pitchFamily="18" charset="0"/>
            </a:endParaRPr>
          </a:p>
          <a:p>
            <a:pPr lvl="1" eaLnBrk="1" hangingPunct="1"/>
            <a:r>
              <a:rPr lang="en-US" altLang="en-US">
                <a:latin typeface="Rockwell" panose="02060603020205020403" pitchFamily="18" charset="0"/>
              </a:rPr>
              <a:t>If He wanted people to follow Him, why would He go to the Jewish nation instead of Egypt or Greece?</a:t>
            </a:r>
          </a:p>
          <a:p>
            <a:pPr lvl="2" eaLnBrk="1" hangingPunct="1"/>
            <a:r>
              <a:rPr lang="en-US" altLang="en-US">
                <a:latin typeface="Rockwell" panose="02060603020205020403" pitchFamily="18" charset="0"/>
              </a:rPr>
              <a:t>Much higher population</a:t>
            </a:r>
          </a:p>
          <a:p>
            <a:pPr lvl="2" eaLnBrk="1" hangingPunct="1"/>
            <a:r>
              <a:rPr lang="en-US" altLang="en-US">
                <a:latin typeface="Rockwell" panose="02060603020205020403" pitchFamily="18" charset="0"/>
              </a:rPr>
              <a:t>They already believed in various gods</a:t>
            </a:r>
          </a:p>
        </p:txBody>
      </p:sp>
      <p:sp>
        <p:nvSpPr>
          <p:cNvPr id="40963" name="Rectangle 2"/>
          <p:cNvSpPr>
            <a:spLocks noGrp="1" noChangeArrowheads="1"/>
          </p:cNvSpPr>
          <p:nvPr>
            <p:ph type="title"/>
          </p:nvPr>
        </p:nvSpPr>
        <p:spPr>
          <a:xfrm>
            <a:off x="0" y="-17463"/>
            <a:ext cx="9144000" cy="855663"/>
          </a:xfrm>
        </p:spPr>
        <p:txBody>
          <a:bodyPr/>
          <a:lstStyle/>
          <a:p>
            <a:pPr eaLnBrk="1" hangingPunct="1"/>
            <a:r>
              <a:rPr lang="en-US" altLang="en-US" sz="7500" b="1" u="sng">
                <a:latin typeface="Rockwell" panose="02060603020205020403" pitchFamily="18" charset="0"/>
              </a:rPr>
              <a:t>Was Jesus a Liar?</a:t>
            </a:r>
          </a:p>
        </p:txBody>
      </p:sp>
    </p:spTree>
    <p:extLst>
      <p:ext uri="{BB962C8B-B14F-4D97-AF65-F5344CB8AC3E}">
        <p14:creationId xmlns:p14="http://schemas.microsoft.com/office/powerpoint/2010/main" val="96060770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8435">
                                            <p:txEl>
                                              <p:pRg st="2" end="2"/>
                                            </p:txEl>
                                          </p:spTgt>
                                        </p:tgtEl>
                                        <p:attrNameLst>
                                          <p:attrName>style.visibility</p:attrName>
                                        </p:attrNameLst>
                                      </p:cBhvr>
                                      <p:to>
                                        <p:strVal val="visible"/>
                                      </p:to>
                                    </p:set>
                                    <p:animEffect transition="in" filter="dissolve">
                                      <p:cBhvr>
                                        <p:cTn id="7" dur="500"/>
                                        <p:tgtEl>
                                          <p:spTgt spid="18435">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8435">
                                            <p:txEl>
                                              <p:pRg st="4" end="4"/>
                                            </p:txEl>
                                          </p:spTgt>
                                        </p:tgtEl>
                                        <p:attrNameLst>
                                          <p:attrName>style.visibility</p:attrName>
                                        </p:attrNameLst>
                                      </p:cBhvr>
                                      <p:to>
                                        <p:strVal val="visible"/>
                                      </p:to>
                                    </p:set>
                                    <p:animEffect transition="in" filter="dissolve">
                                      <p:cBhvr>
                                        <p:cTn id="12" dur="500"/>
                                        <p:tgtEl>
                                          <p:spTgt spid="18435">
                                            <p:txEl>
                                              <p:pRg st="4" end="4"/>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18435">
                                            <p:txEl>
                                              <p:pRg st="5" end="5"/>
                                            </p:txEl>
                                          </p:spTgt>
                                        </p:tgtEl>
                                        <p:attrNameLst>
                                          <p:attrName>style.visibility</p:attrName>
                                        </p:attrNameLst>
                                      </p:cBhvr>
                                      <p:to>
                                        <p:strVal val="visible"/>
                                      </p:to>
                                    </p:set>
                                    <p:animEffect transition="in" filter="dissolve">
                                      <p:cBhvr>
                                        <p:cTn id="15" dur="500"/>
                                        <p:tgtEl>
                                          <p:spTgt spid="18435">
                                            <p:txEl>
                                              <p:pRg st="5" end="5"/>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18435">
                                            <p:txEl>
                                              <p:pRg st="6" end="6"/>
                                            </p:txEl>
                                          </p:spTgt>
                                        </p:tgtEl>
                                        <p:attrNameLst>
                                          <p:attrName>style.visibility</p:attrName>
                                        </p:attrNameLst>
                                      </p:cBhvr>
                                      <p:to>
                                        <p:strVal val="visible"/>
                                      </p:to>
                                    </p:set>
                                    <p:animEffect transition="in" filter="dissolve">
                                      <p:cBhvr>
                                        <p:cTn id="18" dur="500"/>
                                        <p:tgtEl>
                                          <p:spTgt spid="1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a:xfrm>
            <a:off x="0" y="1066800"/>
            <a:ext cx="9144000" cy="5791200"/>
          </a:xfrm>
        </p:spPr>
        <p:txBody>
          <a:bodyPr/>
          <a:lstStyle/>
          <a:p>
            <a:pPr eaLnBrk="1" hangingPunct="1">
              <a:lnSpc>
                <a:spcPct val="90000"/>
              </a:lnSpc>
            </a:pPr>
            <a:r>
              <a:rPr lang="en-US" altLang="en-US">
                <a:latin typeface="Rockwell" panose="02060603020205020403" pitchFamily="18" charset="0"/>
              </a:rPr>
              <a:t>Philip Schaff (Historian) - “How, in the name of logic, common sense, and experience, could an imposter ‑ that is a deceitful, selfish, depraved man ‑ have invented, and consistently maintained from the beginning to end, the purest and noblest character known in history with the most perfect air of truth and reality? How could He have conceived and successfully carried out a plan of unparalleled beneficence, moral magnitude, and sublimity, and sacrificed His own life for it, in the face of the strongest prejudices of His people and age?”</a:t>
            </a:r>
          </a:p>
        </p:txBody>
      </p:sp>
      <p:sp>
        <p:nvSpPr>
          <p:cNvPr id="43011" name="Rectangle 2"/>
          <p:cNvSpPr>
            <a:spLocks noGrp="1" noChangeArrowheads="1"/>
          </p:cNvSpPr>
          <p:nvPr>
            <p:ph type="title"/>
          </p:nvPr>
        </p:nvSpPr>
        <p:spPr>
          <a:xfrm>
            <a:off x="0" y="-17463"/>
            <a:ext cx="9144000" cy="855663"/>
          </a:xfrm>
        </p:spPr>
        <p:txBody>
          <a:bodyPr/>
          <a:lstStyle/>
          <a:p>
            <a:pPr eaLnBrk="1" hangingPunct="1"/>
            <a:r>
              <a:rPr lang="en-US" altLang="en-US" sz="7500" b="1" u="sng">
                <a:latin typeface="Rockwell" panose="02060603020205020403" pitchFamily="18" charset="0"/>
              </a:rPr>
              <a:t>Was Jesus a Liar?</a:t>
            </a:r>
          </a:p>
        </p:txBody>
      </p:sp>
    </p:spTree>
    <p:extLst>
      <p:ext uri="{BB962C8B-B14F-4D97-AF65-F5344CB8AC3E}">
        <p14:creationId xmlns:p14="http://schemas.microsoft.com/office/powerpoint/2010/main" val="699888536"/>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0"/>
            <a:ext cx="9144000" cy="1143000"/>
          </a:xfrm>
        </p:spPr>
        <p:txBody>
          <a:bodyPr/>
          <a:lstStyle/>
          <a:p>
            <a:pPr eaLnBrk="1" hangingPunct="1"/>
            <a:r>
              <a:rPr lang="en-US" altLang="en-US" sz="8000" b="1" u="sng">
                <a:latin typeface="Rockwell" panose="02060603020205020403" pitchFamily="18" charset="0"/>
              </a:rPr>
              <a:t>Outline</a:t>
            </a:r>
          </a:p>
        </p:txBody>
      </p:sp>
      <p:sp>
        <p:nvSpPr>
          <p:cNvPr id="45059" name="Rectangle 3"/>
          <p:cNvSpPr>
            <a:spLocks noGrp="1" noChangeArrowheads="1"/>
          </p:cNvSpPr>
          <p:nvPr>
            <p:ph type="body" idx="1"/>
          </p:nvPr>
        </p:nvSpPr>
        <p:spPr>
          <a:xfrm>
            <a:off x="0" y="1219200"/>
            <a:ext cx="9144000" cy="5638800"/>
          </a:xfrm>
        </p:spPr>
        <p:txBody>
          <a:bodyPr/>
          <a:lstStyle/>
          <a:p>
            <a:pPr eaLnBrk="1" hangingPunct="1"/>
            <a:r>
              <a:rPr lang="en-US" altLang="en-US" sz="4200">
                <a:latin typeface="Rockwell" panose="02060603020205020403" pitchFamily="18" charset="0"/>
              </a:rPr>
              <a:t>Is Jesus a Legend?</a:t>
            </a:r>
          </a:p>
          <a:p>
            <a:pPr eaLnBrk="1" hangingPunct="1"/>
            <a:endParaRPr lang="en-US" altLang="en-US" sz="1600">
              <a:latin typeface="Rockwell" panose="02060603020205020403" pitchFamily="18" charset="0"/>
            </a:endParaRPr>
          </a:p>
          <a:p>
            <a:pPr eaLnBrk="1" hangingPunct="1"/>
            <a:r>
              <a:rPr lang="en-US" altLang="en-US" sz="4200">
                <a:latin typeface="Rockwell" panose="02060603020205020403" pitchFamily="18" charset="0"/>
              </a:rPr>
              <a:t>What Did Jesus Say About Himself?</a:t>
            </a:r>
          </a:p>
          <a:p>
            <a:pPr eaLnBrk="1" hangingPunct="1"/>
            <a:endParaRPr lang="en-US" altLang="en-US" sz="1600">
              <a:latin typeface="Rockwell" panose="02060603020205020403" pitchFamily="18" charset="0"/>
            </a:endParaRPr>
          </a:p>
          <a:p>
            <a:pPr eaLnBrk="1" hangingPunct="1"/>
            <a:r>
              <a:rPr lang="en-US" altLang="en-US" sz="4200">
                <a:latin typeface="Rockwell" panose="02060603020205020403" pitchFamily="18" charset="0"/>
              </a:rPr>
              <a:t>Was Jesus a Liar?</a:t>
            </a:r>
          </a:p>
          <a:p>
            <a:pPr eaLnBrk="1" hangingPunct="1"/>
            <a:endParaRPr lang="en-US" altLang="en-US" sz="1600">
              <a:latin typeface="Rockwell" panose="02060603020205020403" pitchFamily="18" charset="0"/>
            </a:endParaRPr>
          </a:p>
          <a:p>
            <a:pPr eaLnBrk="1" hangingPunct="1"/>
            <a:r>
              <a:rPr lang="en-US" altLang="en-US" sz="4200">
                <a:latin typeface="Rockwell" panose="02060603020205020403" pitchFamily="18" charset="0"/>
              </a:rPr>
              <a:t>Was Jesus a Lunatic?</a:t>
            </a:r>
          </a:p>
          <a:p>
            <a:pPr eaLnBrk="1" hangingPunct="1"/>
            <a:endParaRPr lang="en-US" altLang="en-US" sz="5400">
              <a:latin typeface="Rockwell" panose="02060603020205020403" pitchFamily="18" charset="0"/>
            </a:endParaRPr>
          </a:p>
        </p:txBody>
      </p:sp>
    </p:spTree>
    <p:extLst>
      <p:ext uri="{BB962C8B-B14F-4D97-AF65-F5344CB8AC3E}">
        <p14:creationId xmlns:p14="http://schemas.microsoft.com/office/powerpoint/2010/main" val="3768671023"/>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0"/>
            <a:ext cx="9144000" cy="914400"/>
          </a:xfrm>
        </p:spPr>
        <p:txBody>
          <a:bodyPr/>
          <a:lstStyle/>
          <a:p>
            <a:pPr eaLnBrk="1" hangingPunct="1"/>
            <a:r>
              <a:rPr lang="en-US" altLang="en-US" sz="6500" b="1" u="sng">
                <a:latin typeface="Rockwell" panose="02060603020205020403" pitchFamily="18" charset="0"/>
              </a:rPr>
              <a:t>Was Jesus a Lunatic?</a:t>
            </a:r>
          </a:p>
        </p:txBody>
      </p:sp>
      <p:sp>
        <p:nvSpPr>
          <p:cNvPr id="47107" name="Rectangle 3"/>
          <p:cNvSpPr>
            <a:spLocks noGrp="1" noChangeArrowheads="1"/>
          </p:cNvSpPr>
          <p:nvPr>
            <p:ph type="body" idx="1"/>
          </p:nvPr>
        </p:nvSpPr>
        <p:spPr>
          <a:xfrm>
            <a:off x="0" y="1219200"/>
            <a:ext cx="9144000" cy="5638800"/>
          </a:xfrm>
        </p:spPr>
        <p:txBody>
          <a:bodyPr/>
          <a:lstStyle/>
          <a:p>
            <a:pPr eaLnBrk="1" hangingPunct="1"/>
            <a:r>
              <a:rPr lang="en-US" altLang="en-US">
                <a:latin typeface="Rockwell" panose="02060603020205020403" pitchFamily="18" charset="0"/>
              </a:rPr>
              <a:t>“If Jesus wasn’t a liar, but actually thought He was God, that makes Him a lunatic.”</a:t>
            </a:r>
          </a:p>
          <a:p>
            <a:pPr eaLnBrk="1" hangingPunct="1"/>
            <a:endParaRPr lang="en-US" altLang="en-US">
              <a:latin typeface="Rockwell" panose="02060603020205020403" pitchFamily="18" charset="0"/>
            </a:endParaRPr>
          </a:p>
          <a:p>
            <a:pPr lvl="1" eaLnBrk="1" hangingPunct="1"/>
            <a:r>
              <a:rPr lang="en-US" altLang="en-US">
                <a:latin typeface="Rockwell" panose="02060603020205020403" pitchFamily="18" charset="0"/>
              </a:rPr>
              <a:t>Many people throughout history have claimed divine status but were obviously mad</a:t>
            </a:r>
          </a:p>
          <a:p>
            <a:pPr lvl="2" eaLnBrk="1" hangingPunct="1"/>
            <a:r>
              <a:rPr lang="en-US" altLang="en-US">
                <a:latin typeface="Rockwell" panose="02060603020205020403" pitchFamily="18" charset="0"/>
              </a:rPr>
              <a:t>Jim Jones, David Koresh, David Berg, Hobart, Freeman</a:t>
            </a:r>
          </a:p>
          <a:p>
            <a:pPr lvl="1" eaLnBrk="1" hangingPunct="1"/>
            <a:endParaRPr lang="en-US" altLang="en-US">
              <a:latin typeface="Rockwell" panose="02060603020205020403" pitchFamily="18" charset="0"/>
            </a:endParaRPr>
          </a:p>
          <a:p>
            <a:pPr lvl="1" eaLnBrk="1" hangingPunct="1"/>
            <a:r>
              <a:rPr lang="en-US" altLang="en-US">
                <a:latin typeface="Rockwell" panose="02060603020205020403" pitchFamily="18" charset="0"/>
              </a:rPr>
              <a:t>Men of this nature…</a:t>
            </a:r>
          </a:p>
          <a:p>
            <a:pPr lvl="2" eaLnBrk="1" hangingPunct="1"/>
            <a:r>
              <a:rPr lang="en-US" altLang="en-US">
                <a:latin typeface="Rockwell" panose="02060603020205020403" pitchFamily="18" charset="0"/>
              </a:rPr>
              <a:t>Are usually locked up as not to hurt themselves</a:t>
            </a:r>
          </a:p>
          <a:p>
            <a:pPr lvl="2" eaLnBrk="1" hangingPunct="1"/>
            <a:r>
              <a:rPr lang="en-US" altLang="en-US">
                <a:latin typeface="Rockwell" panose="02060603020205020403" pitchFamily="18" charset="0"/>
              </a:rPr>
              <a:t>Are eventually recognized as crazy</a:t>
            </a:r>
          </a:p>
          <a:p>
            <a:pPr lvl="2" eaLnBrk="1" hangingPunct="1"/>
            <a:r>
              <a:rPr lang="en-US" altLang="en-US">
                <a:latin typeface="Rockwell" panose="02060603020205020403" pitchFamily="18" charset="0"/>
              </a:rPr>
              <a:t>Influence fizzles away over a short period of time</a:t>
            </a:r>
          </a:p>
          <a:p>
            <a:pPr lvl="1" eaLnBrk="1" hangingPunct="1"/>
            <a:endParaRPr lang="en-US" altLang="en-US">
              <a:latin typeface="Rockwell" panose="02060603020205020403" pitchFamily="18" charset="0"/>
            </a:endParaRPr>
          </a:p>
        </p:txBody>
      </p:sp>
    </p:spTree>
    <p:extLst>
      <p:ext uri="{BB962C8B-B14F-4D97-AF65-F5344CB8AC3E}">
        <p14:creationId xmlns:p14="http://schemas.microsoft.com/office/powerpoint/2010/main" val="205310179"/>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0"/>
            <a:ext cx="9144000" cy="990600"/>
          </a:xfrm>
        </p:spPr>
        <p:txBody>
          <a:bodyPr/>
          <a:lstStyle/>
          <a:p>
            <a:pPr eaLnBrk="1" hangingPunct="1"/>
            <a:r>
              <a:rPr lang="en-US" altLang="en-US" sz="6500" b="1" u="sng">
                <a:latin typeface="Rockwell" panose="02060603020205020403" pitchFamily="18" charset="0"/>
              </a:rPr>
              <a:t>Was Jesus a Lunatic?</a:t>
            </a:r>
          </a:p>
        </p:txBody>
      </p:sp>
      <p:sp>
        <p:nvSpPr>
          <p:cNvPr id="49155" name="Rectangle 3"/>
          <p:cNvSpPr>
            <a:spLocks noGrp="1" noChangeArrowheads="1"/>
          </p:cNvSpPr>
          <p:nvPr>
            <p:ph type="body" idx="1"/>
          </p:nvPr>
        </p:nvSpPr>
        <p:spPr>
          <a:xfrm>
            <a:off x="0" y="1143000"/>
            <a:ext cx="9144000" cy="5715000"/>
          </a:xfrm>
        </p:spPr>
        <p:txBody>
          <a:bodyPr/>
          <a:lstStyle/>
          <a:p>
            <a:pPr eaLnBrk="1" hangingPunct="1">
              <a:lnSpc>
                <a:spcPct val="80000"/>
              </a:lnSpc>
            </a:pPr>
            <a:r>
              <a:rPr lang="en-US" altLang="en-US" sz="2800">
                <a:latin typeface="Rockwell" panose="02060603020205020403" pitchFamily="18" charset="0"/>
              </a:rPr>
              <a:t>Jesus does not fit the character of a lunatic</a:t>
            </a:r>
          </a:p>
          <a:p>
            <a:pPr eaLnBrk="1" hangingPunct="1">
              <a:lnSpc>
                <a:spcPct val="80000"/>
              </a:lnSpc>
            </a:pPr>
            <a:endParaRPr lang="en-US" altLang="en-US" sz="2800">
              <a:latin typeface="Rockwell" panose="02060603020205020403" pitchFamily="18" charset="0"/>
            </a:endParaRPr>
          </a:p>
          <a:p>
            <a:pPr lvl="1" eaLnBrk="1" hangingPunct="1">
              <a:lnSpc>
                <a:spcPct val="80000"/>
              </a:lnSpc>
            </a:pPr>
            <a:r>
              <a:rPr lang="en-US" altLang="en-US" sz="2400">
                <a:latin typeface="Rockwell" panose="02060603020205020403" pitchFamily="18" charset="0"/>
              </a:rPr>
              <a:t>He showed none of the symptoms of madness common to people with mental disorders: paranoia, schizophrenia, rash and impulsive, etc.</a:t>
            </a:r>
          </a:p>
          <a:p>
            <a:pPr lvl="1" eaLnBrk="1" hangingPunct="1">
              <a:lnSpc>
                <a:spcPct val="80000"/>
              </a:lnSpc>
            </a:pPr>
            <a:endParaRPr lang="en-US" altLang="en-US" sz="2400">
              <a:latin typeface="Rockwell" panose="02060603020205020403" pitchFamily="18" charset="0"/>
            </a:endParaRPr>
          </a:p>
          <a:p>
            <a:pPr lvl="1" eaLnBrk="1" hangingPunct="1">
              <a:lnSpc>
                <a:spcPct val="80000"/>
              </a:lnSpc>
            </a:pPr>
            <a:r>
              <a:rPr lang="en-US" altLang="en-US" sz="2400">
                <a:latin typeface="Rockwell" panose="02060603020205020403" pitchFamily="18" charset="0"/>
              </a:rPr>
              <a:t>His madness would have been most evident on the cross, yet he was self-assured and in complete control of His senses</a:t>
            </a:r>
          </a:p>
          <a:p>
            <a:pPr lvl="1" eaLnBrk="1" hangingPunct="1">
              <a:lnSpc>
                <a:spcPct val="80000"/>
              </a:lnSpc>
            </a:pPr>
            <a:endParaRPr lang="en-US" altLang="en-US" sz="2400">
              <a:latin typeface="Rockwell" panose="02060603020205020403" pitchFamily="18" charset="0"/>
            </a:endParaRPr>
          </a:p>
          <a:p>
            <a:pPr lvl="1" eaLnBrk="1" hangingPunct="1">
              <a:lnSpc>
                <a:spcPct val="80000"/>
              </a:lnSpc>
            </a:pPr>
            <a:r>
              <a:rPr lang="en-US" altLang="en-US" sz="2400">
                <a:latin typeface="Rockwell" panose="02060603020205020403" pitchFamily="18" charset="0"/>
              </a:rPr>
              <a:t>His teaching/advice was always profound, insightful, intelligent, and reliable</a:t>
            </a:r>
          </a:p>
          <a:p>
            <a:pPr lvl="1" eaLnBrk="1" hangingPunct="1">
              <a:lnSpc>
                <a:spcPct val="80000"/>
              </a:lnSpc>
            </a:pPr>
            <a:endParaRPr lang="en-US" altLang="en-US" sz="2400">
              <a:latin typeface="Rockwell" panose="02060603020205020403" pitchFamily="18" charset="0"/>
            </a:endParaRPr>
          </a:p>
          <a:p>
            <a:pPr lvl="1" eaLnBrk="1" hangingPunct="1">
              <a:lnSpc>
                <a:spcPct val="80000"/>
              </a:lnSpc>
            </a:pPr>
            <a:r>
              <a:rPr lang="en-US" altLang="en-US" sz="2400">
                <a:latin typeface="Rockwell" panose="02060603020205020403" pitchFamily="18" charset="0"/>
              </a:rPr>
              <a:t>His teaching has set countless people free from mental illness, drugs, and alcohol</a:t>
            </a:r>
          </a:p>
        </p:txBody>
      </p:sp>
    </p:spTree>
    <p:extLst>
      <p:ext uri="{BB962C8B-B14F-4D97-AF65-F5344CB8AC3E}">
        <p14:creationId xmlns:p14="http://schemas.microsoft.com/office/powerpoint/2010/main" val="1785747391"/>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9144000" cy="838200"/>
          </a:xfrm>
        </p:spPr>
        <p:txBody>
          <a:bodyPr/>
          <a:lstStyle/>
          <a:p>
            <a:pPr eaLnBrk="1" hangingPunct="1"/>
            <a:r>
              <a:rPr lang="en-US" altLang="en-US" sz="6500" b="1" u="sng">
                <a:latin typeface="Rockwell" panose="02060603020205020403" pitchFamily="18" charset="0"/>
              </a:rPr>
              <a:t>Was Jesus a Lunatic?</a:t>
            </a:r>
          </a:p>
        </p:txBody>
      </p:sp>
      <p:sp>
        <p:nvSpPr>
          <p:cNvPr id="51203" name="Rectangle 3"/>
          <p:cNvSpPr>
            <a:spLocks noGrp="1" noChangeArrowheads="1"/>
          </p:cNvSpPr>
          <p:nvPr>
            <p:ph type="body" idx="1"/>
          </p:nvPr>
        </p:nvSpPr>
        <p:spPr>
          <a:xfrm>
            <a:off x="0" y="990600"/>
            <a:ext cx="9144000" cy="5867400"/>
          </a:xfrm>
        </p:spPr>
        <p:txBody>
          <a:bodyPr/>
          <a:lstStyle/>
          <a:p>
            <a:pPr eaLnBrk="1" hangingPunct="1">
              <a:lnSpc>
                <a:spcPct val="80000"/>
              </a:lnSpc>
            </a:pPr>
            <a:r>
              <a:rPr lang="en-US" altLang="en-US" sz="2800">
                <a:latin typeface="Rockwell" panose="02060603020205020403" pitchFamily="18" charset="0"/>
              </a:rPr>
              <a:t>Psychiatrist J. T. Fisher - “If you were to take the sum total of all authoritative articles ever written by the most qualified of psychologists and psychiatrists on the subject of mental hygiene ‑ if you were to combine them and refine them, and cleave out the excess verbiage ‑ if you were to take the whole of the meat and none of the parsley, and if you were to have these unadulterated bits of pure scientific knowledge concisely expressed by the most capable of living poets, you would have an awkward and incomplete summation of the Sermon on the Mount. And it would suffer immeasurably through comparison. For nearly 2,000 years the Christian world has been holding in its hands the complete answer to its restless and fruitless yearnings. Here ... rests the blueprint for successful human life with optimism, mental health, and contentment."</a:t>
            </a:r>
          </a:p>
        </p:txBody>
      </p:sp>
    </p:spTree>
    <p:extLst>
      <p:ext uri="{BB962C8B-B14F-4D97-AF65-F5344CB8AC3E}">
        <p14:creationId xmlns:p14="http://schemas.microsoft.com/office/powerpoint/2010/main" val="4199307074"/>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0"/>
            <a:ext cx="9144000" cy="1143000"/>
          </a:xfrm>
        </p:spPr>
        <p:txBody>
          <a:bodyPr/>
          <a:lstStyle/>
          <a:p>
            <a:pPr eaLnBrk="1" hangingPunct="1"/>
            <a:r>
              <a:rPr lang="en-US" altLang="en-US" sz="8000" b="1" u="sng">
                <a:latin typeface="Rockwell" panose="02060603020205020403" pitchFamily="18" charset="0"/>
              </a:rPr>
              <a:t>Outline</a:t>
            </a:r>
          </a:p>
        </p:txBody>
      </p:sp>
      <p:sp>
        <p:nvSpPr>
          <p:cNvPr id="53251" name="Rectangle 3"/>
          <p:cNvSpPr>
            <a:spLocks noGrp="1" noChangeArrowheads="1"/>
          </p:cNvSpPr>
          <p:nvPr>
            <p:ph type="body" idx="1"/>
          </p:nvPr>
        </p:nvSpPr>
        <p:spPr>
          <a:xfrm>
            <a:off x="0" y="1219200"/>
            <a:ext cx="9144000" cy="5638800"/>
          </a:xfrm>
        </p:spPr>
        <p:txBody>
          <a:bodyPr/>
          <a:lstStyle/>
          <a:p>
            <a:pPr eaLnBrk="1" hangingPunct="1"/>
            <a:r>
              <a:rPr lang="en-US" altLang="en-US" sz="4200">
                <a:latin typeface="Rockwell" panose="02060603020205020403" pitchFamily="18" charset="0"/>
              </a:rPr>
              <a:t>Is Jesus a Legend?</a:t>
            </a:r>
          </a:p>
          <a:p>
            <a:pPr eaLnBrk="1" hangingPunct="1"/>
            <a:endParaRPr lang="en-US" altLang="en-US" sz="1600">
              <a:latin typeface="Rockwell" panose="02060603020205020403" pitchFamily="18" charset="0"/>
            </a:endParaRPr>
          </a:p>
          <a:p>
            <a:pPr eaLnBrk="1" hangingPunct="1"/>
            <a:r>
              <a:rPr lang="en-US" altLang="en-US" sz="4200">
                <a:latin typeface="Rockwell" panose="02060603020205020403" pitchFamily="18" charset="0"/>
              </a:rPr>
              <a:t>What Did Jesus Say About Himself?</a:t>
            </a:r>
          </a:p>
          <a:p>
            <a:pPr eaLnBrk="1" hangingPunct="1"/>
            <a:endParaRPr lang="en-US" altLang="en-US" sz="1600">
              <a:latin typeface="Rockwell" panose="02060603020205020403" pitchFamily="18" charset="0"/>
            </a:endParaRPr>
          </a:p>
          <a:p>
            <a:pPr eaLnBrk="1" hangingPunct="1"/>
            <a:r>
              <a:rPr lang="en-US" altLang="en-US" sz="4200">
                <a:latin typeface="Rockwell" panose="02060603020205020403" pitchFamily="18" charset="0"/>
              </a:rPr>
              <a:t>Was Jesus a Liar?</a:t>
            </a:r>
          </a:p>
          <a:p>
            <a:pPr eaLnBrk="1" hangingPunct="1"/>
            <a:endParaRPr lang="en-US" altLang="en-US" sz="1600">
              <a:latin typeface="Rockwell" panose="02060603020205020403" pitchFamily="18" charset="0"/>
            </a:endParaRPr>
          </a:p>
          <a:p>
            <a:pPr eaLnBrk="1" hangingPunct="1"/>
            <a:r>
              <a:rPr lang="en-US" altLang="en-US" sz="4200">
                <a:latin typeface="Rockwell" panose="02060603020205020403" pitchFamily="18" charset="0"/>
              </a:rPr>
              <a:t>Was Jesus a Lunatic?</a:t>
            </a:r>
          </a:p>
          <a:p>
            <a:pPr eaLnBrk="1" hangingPunct="1"/>
            <a:endParaRPr lang="en-US" altLang="en-US" sz="1600">
              <a:latin typeface="Rockwell" panose="02060603020205020403" pitchFamily="18" charset="0"/>
            </a:endParaRPr>
          </a:p>
          <a:p>
            <a:pPr eaLnBrk="1" hangingPunct="1"/>
            <a:r>
              <a:rPr lang="en-US" altLang="en-US" sz="4200">
                <a:latin typeface="Rockwell" panose="02060603020205020403" pitchFamily="18" charset="0"/>
              </a:rPr>
              <a:t>Is Jesus Lord?</a:t>
            </a:r>
          </a:p>
          <a:p>
            <a:pPr eaLnBrk="1" hangingPunct="1"/>
            <a:endParaRPr lang="en-US" altLang="en-US" sz="5400">
              <a:latin typeface="Rockwell" panose="02060603020205020403" pitchFamily="18" charset="0"/>
            </a:endParaRPr>
          </a:p>
        </p:txBody>
      </p:sp>
    </p:spTree>
    <p:extLst>
      <p:ext uri="{BB962C8B-B14F-4D97-AF65-F5344CB8AC3E}">
        <p14:creationId xmlns:p14="http://schemas.microsoft.com/office/powerpoint/2010/main" val="749678136"/>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xfer.delsolchurch.com/albumart/LiarLunaticLord.jpg"/>
          <p:cNvPicPr>
            <a:picLocks noChangeAspect="1" noChangeArrowheads="1"/>
          </p:cNvPicPr>
          <p:nvPr/>
        </p:nvPicPr>
        <p:blipFill>
          <a:blip r:embed="rId3">
            <a:extLst>
              <a:ext uri="{28A0092B-C50C-407E-A947-70E740481C1C}">
                <a14:useLocalDpi xmlns:a14="http://schemas.microsoft.com/office/drawing/2010/main" val="0"/>
              </a:ext>
            </a:extLst>
          </a:blip>
          <a:srcRect b="13469"/>
          <a:stretch>
            <a:fillRect/>
          </a:stretch>
        </p:blipFill>
        <p:spPr bwMode="auto">
          <a:xfrm>
            <a:off x="0" y="7938"/>
            <a:ext cx="9144000" cy="685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6971415"/>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0" y="0"/>
            <a:ext cx="9144000" cy="838200"/>
          </a:xfrm>
        </p:spPr>
        <p:txBody>
          <a:bodyPr/>
          <a:lstStyle/>
          <a:p>
            <a:pPr eaLnBrk="1" hangingPunct="1"/>
            <a:r>
              <a:rPr lang="en-US" altLang="en-US" sz="7800" b="1" u="sng">
                <a:latin typeface="Rockwell" panose="02060603020205020403" pitchFamily="18" charset="0"/>
              </a:rPr>
              <a:t>Is Jesus Lord?</a:t>
            </a:r>
          </a:p>
        </p:txBody>
      </p:sp>
      <p:sp>
        <p:nvSpPr>
          <p:cNvPr id="28675" name="Rectangle 3"/>
          <p:cNvSpPr>
            <a:spLocks noGrp="1" noChangeArrowheads="1"/>
          </p:cNvSpPr>
          <p:nvPr>
            <p:ph type="body" idx="1"/>
          </p:nvPr>
        </p:nvSpPr>
        <p:spPr>
          <a:xfrm>
            <a:off x="0" y="990600"/>
            <a:ext cx="9144000" cy="5867400"/>
          </a:xfrm>
        </p:spPr>
        <p:txBody>
          <a:bodyPr/>
          <a:lstStyle/>
          <a:p>
            <a:pPr eaLnBrk="1" hangingPunct="1">
              <a:lnSpc>
                <a:spcPct val="90000"/>
              </a:lnSpc>
            </a:pPr>
            <a:r>
              <a:rPr lang="en-US" altLang="en-US" u="sng">
                <a:latin typeface="Rockwell" panose="02060603020205020403" pitchFamily="18" charset="0"/>
              </a:rPr>
              <a:t>This is the only alternative left</a:t>
            </a:r>
          </a:p>
          <a:p>
            <a:pPr lvl="1" eaLnBrk="1" hangingPunct="1">
              <a:lnSpc>
                <a:spcPct val="90000"/>
              </a:lnSpc>
            </a:pPr>
            <a:endParaRPr lang="en-US" altLang="en-US" sz="1000">
              <a:latin typeface="Rockwell" panose="02060603020205020403" pitchFamily="18" charset="0"/>
            </a:endParaRPr>
          </a:p>
          <a:p>
            <a:pPr lvl="1" eaLnBrk="1" hangingPunct="1">
              <a:lnSpc>
                <a:spcPct val="90000"/>
              </a:lnSpc>
            </a:pPr>
            <a:r>
              <a:rPr lang="en-US" altLang="en-US" sz="2200">
                <a:latin typeface="Rockwell" panose="02060603020205020403" pitchFamily="18" charset="0"/>
              </a:rPr>
              <a:t>He can’t have merely been a “good person” or merely a prophet – </a:t>
            </a:r>
            <a:r>
              <a:rPr lang="en-US" altLang="en-US" sz="2200" u="sng">
                <a:latin typeface="Rockwell" panose="02060603020205020403" pitchFamily="18" charset="0"/>
              </a:rPr>
              <a:t>He claimed otherwise</a:t>
            </a:r>
          </a:p>
          <a:p>
            <a:pPr lvl="1" eaLnBrk="1" hangingPunct="1">
              <a:lnSpc>
                <a:spcPct val="90000"/>
              </a:lnSpc>
            </a:pPr>
            <a:endParaRPr lang="en-US" altLang="en-US" sz="1000">
              <a:latin typeface="Rockwell" panose="02060603020205020403" pitchFamily="18" charset="0"/>
            </a:endParaRPr>
          </a:p>
          <a:p>
            <a:pPr lvl="1" eaLnBrk="1" hangingPunct="1">
              <a:lnSpc>
                <a:spcPct val="90000"/>
              </a:lnSpc>
            </a:pPr>
            <a:r>
              <a:rPr lang="en-US" altLang="en-US" sz="2200">
                <a:latin typeface="Rockwell" panose="02060603020205020403" pitchFamily="18" charset="0"/>
              </a:rPr>
              <a:t>C. S. Lewis – “I am trying here to prevent anyone saying the really foolish thing that people often say about Him: I’m ready to accept Jesus as a great moral teacher, but I don’t accept his claim to be God. That is the one thing we must not say. A man who was merely a man and said the sort of things Jesus said would not be a great moral teacher. He would either be a lunatic – on the level with the man who says he is a poached egg – or else he would be the Devil of Hell. You must make your choice. Either this man was, and is, the Son of God, or else a madman or something worse. You can shut him up for a fool, you can spit at him and kill him as a demon or you can fall at his feet and call him Lord and God, but let us not come with any patronizing nonsense about his being a great human teacher. He has not left that open to us. He did not intend to.”</a:t>
            </a:r>
          </a:p>
          <a:p>
            <a:pPr lvl="1" eaLnBrk="1" hangingPunct="1">
              <a:lnSpc>
                <a:spcPct val="90000"/>
              </a:lnSpc>
            </a:pPr>
            <a:endParaRPr lang="en-US" altLang="en-US" sz="1600">
              <a:latin typeface="Rockwell" panose="02060603020205020403" pitchFamily="18" charset="0"/>
            </a:endParaRPr>
          </a:p>
        </p:txBody>
      </p:sp>
    </p:spTree>
    <p:extLst>
      <p:ext uri="{BB962C8B-B14F-4D97-AF65-F5344CB8AC3E}">
        <p14:creationId xmlns:p14="http://schemas.microsoft.com/office/powerpoint/2010/main" val="270961448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dissolve">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8675">
                                            <p:txEl>
                                              <p:pRg st="2" end="2"/>
                                            </p:txEl>
                                          </p:spTgt>
                                        </p:tgtEl>
                                        <p:attrNameLst>
                                          <p:attrName>style.visibility</p:attrName>
                                        </p:attrNameLst>
                                      </p:cBhvr>
                                      <p:to>
                                        <p:strVal val="visible"/>
                                      </p:to>
                                    </p:set>
                                    <p:animEffect transition="in" filter="dissolve">
                                      <p:cBhvr>
                                        <p:cTn id="12" dur="500"/>
                                        <p:tgtEl>
                                          <p:spTgt spid="286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8675">
                                            <p:txEl>
                                              <p:pRg st="4" end="4"/>
                                            </p:txEl>
                                          </p:spTgt>
                                        </p:tgtEl>
                                        <p:attrNameLst>
                                          <p:attrName>style.visibility</p:attrName>
                                        </p:attrNameLst>
                                      </p:cBhvr>
                                      <p:to>
                                        <p:strVal val="visible"/>
                                      </p:to>
                                    </p:set>
                                    <p:animEffect transition="in" filter="dissolve">
                                      <p:cBhvr>
                                        <p:cTn id="17" dur="500"/>
                                        <p:tgtEl>
                                          <p:spTgt spid="286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http://2fd86r84ivj28wjlg2k30391.wpengine.netdna-cdn.com/wp-content/uploads/2015/12/what-will-you-do-with-jesus-300x16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4817293"/>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0" y="914400"/>
            <a:ext cx="9144000" cy="5943600"/>
          </a:xfrm>
        </p:spPr>
        <p:txBody>
          <a:bodyPr/>
          <a:lstStyle/>
          <a:p>
            <a:pPr eaLnBrk="1" hangingPunct="1"/>
            <a:r>
              <a:rPr lang="en-US" altLang="en-US">
                <a:latin typeface="Rockwell" panose="02060603020205020403" pitchFamily="18" charset="0"/>
              </a:rPr>
              <a:t>If Jesus is the Son of God, you must:</a:t>
            </a:r>
          </a:p>
          <a:p>
            <a:pPr lvl="1" eaLnBrk="1" hangingPunct="1"/>
            <a:endParaRPr lang="en-US" altLang="en-US" sz="600">
              <a:latin typeface="Rockwell" panose="02060603020205020403" pitchFamily="18" charset="0"/>
            </a:endParaRPr>
          </a:p>
          <a:p>
            <a:pPr lvl="1" eaLnBrk="1" hangingPunct="1"/>
            <a:r>
              <a:rPr lang="en-US" altLang="en-US" sz="2500" u="sng">
                <a:latin typeface="Rockwell" panose="02060603020205020403" pitchFamily="18" charset="0"/>
              </a:rPr>
              <a:t>Believe</a:t>
            </a:r>
          </a:p>
          <a:p>
            <a:pPr lvl="2" eaLnBrk="1" hangingPunct="1"/>
            <a:r>
              <a:rPr lang="en-US" altLang="en-US" sz="2100" b="1">
                <a:latin typeface="Rockwell" panose="02060603020205020403" pitchFamily="18" charset="0"/>
              </a:rPr>
              <a:t>John 8:24b</a:t>
            </a:r>
            <a:r>
              <a:rPr lang="en-US" altLang="en-US" sz="2100">
                <a:latin typeface="Rockwell" panose="02060603020205020403" pitchFamily="18" charset="0"/>
              </a:rPr>
              <a:t> – “…unless you believe that I am He, you will die in your sins.”</a:t>
            </a:r>
          </a:p>
          <a:p>
            <a:pPr lvl="1" eaLnBrk="1" hangingPunct="1"/>
            <a:r>
              <a:rPr lang="en-US" altLang="en-US" sz="2500" u="sng">
                <a:latin typeface="Rockwell" panose="02060603020205020403" pitchFamily="18" charset="0"/>
              </a:rPr>
              <a:t>Repent</a:t>
            </a:r>
          </a:p>
          <a:p>
            <a:pPr lvl="2" eaLnBrk="1" hangingPunct="1"/>
            <a:r>
              <a:rPr lang="en-US" altLang="en-US" sz="2100" b="1">
                <a:latin typeface="Rockwell" panose="02060603020205020403" pitchFamily="18" charset="0"/>
              </a:rPr>
              <a:t>Luke 13:3b</a:t>
            </a:r>
            <a:r>
              <a:rPr lang="en-US" altLang="en-US" sz="2100">
                <a:latin typeface="Rockwell" panose="02060603020205020403" pitchFamily="18" charset="0"/>
              </a:rPr>
              <a:t> – “…unless you repent, you will all likewise perish.”</a:t>
            </a:r>
          </a:p>
          <a:p>
            <a:pPr lvl="1" eaLnBrk="1" hangingPunct="1"/>
            <a:r>
              <a:rPr lang="en-US" altLang="en-US" sz="2500" u="sng">
                <a:latin typeface="Rockwell" panose="02060603020205020403" pitchFamily="18" charset="0"/>
              </a:rPr>
              <a:t>Confess</a:t>
            </a:r>
          </a:p>
          <a:p>
            <a:pPr lvl="2" eaLnBrk="1" hangingPunct="1"/>
            <a:r>
              <a:rPr lang="en-US" altLang="en-US" sz="2100" b="1">
                <a:latin typeface="Rockwell" panose="02060603020205020403" pitchFamily="18" charset="0"/>
              </a:rPr>
              <a:t>Matt 10:32-33</a:t>
            </a:r>
            <a:r>
              <a:rPr lang="en-US" altLang="en-US" sz="2100">
                <a:latin typeface="Rockwell" panose="02060603020205020403" pitchFamily="18" charset="0"/>
              </a:rPr>
              <a:t> – “Therefore everyone who confesses Me before men, I will also confess him before My Father who is in heaven. But whoever denies Me before men, I will also deny him before My Father who is in heaven.”</a:t>
            </a:r>
          </a:p>
          <a:p>
            <a:pPr lvl="1" eaLnBrk="1" hangingPunct="1"/>
            <a:r>
              <a:rPr lang="en-US" altLang="en-US" sz="2500" u="sng">
                <a:latin typeface="Rockwell" panose="02060603020205020403" pitchFamily="18" charset="0"/>
              </a:rPr>
              <a:t>Be Baptized</a:t>
            </a:r>
          </a:p>
          <a:p>
            <a:pPr lvl="2" eaLnBrk="1" hangingPunct="1"/>
            <a:r>
              <a:rPr lang="en-US" altLang="en-US" sz="2100" b="1">
                <a:latin typeface="Rockwell" panose="02060603020205020403" pitchFamily="18" charset="0"/>
              </a:rPr>
              <a:t>Mark 16:16a</a:t>
            </a:r>
            <a:r>
              <a:rPr lang="en-US" altLang="en-US" sz="2100">
                <a:latin typeface="Rockwell" panose="02060603020205020403" pitchFamily="18" charset="0"/>
              </a:rPr>
              <a:t> – “He who has believed and has been baptized shall be saved.”</a:t>
            </a:r>
          </a:p>
        </p:txBody>
      </p:sp>
      <p:sp>
        <p:nvSpPr>
          <p:cNvPr id="58371" name="Rectangle 2"/>
          <p:cNvSpPr>
            <a:spLocks noGrp="1" noChangeArrowheads="1"/>
          </p:cNvSpPr>
          <p:nvPr>
            <p:ph type="title"/>
          </p:nvPr>
        </p:nvSpPr>
        <p:spPr>
          <a:xfrm>
            <a:off x="0" y="0"/>
            <a:ext cx="9144000" cy="838200"/>
          </a:xfrm>
        </p:spPr>
        <p:txBody>
          <a:bodyPr/>
          <a:lstStyle/>
          <a:p>
            <a:pPr eaLnBrk="1" hangingPunct="1"/>
            <a:r>
              <a:rPr lang="en-US" altLang="en-US" sz="7800" b="1" u="sng">
                <a:latin typeface="Rockwell" panose="02060603020205020403" pitchFamily="18" charset="0"/>
              </a:rPr>
              <a:t>Is Jesus Lord?</a:t>
            </a:r>
          </a:p>
        </p:txBody>
      </p:sp>
    </p:spTree>
    <p:extLst>
      <p:ext uri="{BB962C8B-B14F-4D97-AF65-F5344CB8AC3E}">
        <p14:creationId xmlns:p14="http://schemas.microsoft.com/office/powerpoint/2010/main" val="398639933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2771">
                                            <p:txEl>
                                              <p:pRg st="2" end="2"/>
                                            </p:txEl>
                                          </p:spTgt>
                                        </p:tgtEl>
                                        <p:attrNameLst>
                                          <p:attrName>style.visibility</p:attrName>
                                        </p:attrNameLst>
                                      </p:cBhvr>
                                      <p:to>
                                        <p:strVal val="visible"/>
                                      </p:to>
                                    </p:set>
                                    <p:animEffect transition="in" filter="dissolve">
                                      <p:cBhvr>
                                        <p:cTn id="7" dur="500"/>
                                        <p:tgtEl>
                                          <p:spTgt spid="32771">
                                            <p:txEl>
                                              <p:pRg st="2" end="2"/>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2771">
                                            <p:txEl>
                                              <p:pRg st="3" end="3"/>
                                            </p:txEl>
                                          </p:spTgt>
                                        </p:tgtEl>
                                        <p:attrNameLst>
                                          <p:attrName>style.visibility</p:attrName>
                                        </p:attrNameLst>
                                      </p:cBhvr>
                                      <p:to>
                                        <p:strVal val="visible"/>
                                      </p:to>
                                    </p:set>
                                    <p:animEffect transition="in" filter="dissolve">
                                      <p:cBhvr>
                                        <p:cTn id="10" dur="500"/>
                                        <p:tgtEl>
                                          <p:spTgt spid="32771">
                                            <p:txEl>
                                              <p:pRg st="3" end="3"/>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32771">
                                            <p:txEl>
                                              <p:pRg st="4" end="4"/>
                                            </p:txEl>
                                          </p:spTgt>
                                        </p:tgtEl>
                                        <p:attrNameLst>
                                          <p:attrName>style.visibility</p:attrName>
                                        </p:attrNameLst>
                                      </p:cBhvr>
                                      <p:to>
                                        <p:strVal val="visible"/>
                                      </p:to>
                                    </p:set>
                                    <p:animEffect transition="in" filter="dissolve">
                                      <p:cBhvr>
                                        <p:cTn id="15" dur="500"/>
                                        <p:tgtEl>
                                          <p:spTgt spid="32771">
                                            <p:txEl>
                                              <p:pRg st="4" end="4"/>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2771">
                                            <p:txEl>
                                              <p:pRg st="5" end="5"/>
                                            </p:txEl>
                                          </p:spTgt>
                                        </p:tgtEl>
                                        <p:attrNameLst>
                                          <p:attrName>style.visibility</p:attrName>
                                        </p:attrNameLst>
                                      </p:cBhvr>
                                      <p:to>
                                        <p:strVal val="visible"/>
                                      </p:to>
                                    </p:set>
                                    <p:animEffect transition="in" filter="dissolve">
                                      <p:cBhvr>
                                        <p:cTn id="18" dur="500"/>
                                        <p:tgtEl>
                                          <p:spTgt spid="32771">
                                            <p:txEl>
                                              <p:pRg st="5" end="5"/>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nodeType="clickEffect">
                                  <p:stCondLst>
                                    <p:cond delay="0"/>
                                  </p:stCondLst>
                                  <p:childTnLst>
                                    <p:set>
                                      <p:cBhvr>
                                        <p:cTn id="22" dur="1" fill="hold">
                                          <p:stCondLst>
                                            <p:cond delay="0"/>
                                          </p:stCondLst>
                                        </p:cTn>
                                        <p:tgtEl>
                                          <p:spTgt spid="32771">
                                            <p:txEl>
                                              <p:pRg st="6" end="6"/>
                                            </p:txEl>
                                          </p:spTgt>
                                        </p:tgtEl>
                                        <p:attrNameLst>
                                          <p:attrName>style.visibility</p:attrName>
                                        </p:attrNameLst>
                                      </p:cBhvr>
                                      <p:to>
                                        <p:strVal val="visible"/>
                                      </p:to>
                                    </p:set>
                                    <p:animEffect transition="in" filter="dissolve">
                                      <p:cBhvr>
                                        <p:cTn id="23" dur="500"/>
                                        <p:tgtEl>
                                          <p:spTgt spid="32771">
                                            <p:txEl>
                                              <p:pRg st="6" end="6"/>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32771">
                                            <p:txEl>
                                              <p:pRg st="7" end="7"/>
                                            </p:txEl>
                                          </p:spTgt>
                                        </p:tgtEl>
                                        <p:attrNameLst>
                                          <p:attrName>style.visibility</p:attrName>
                                        </p:attrNameLst>
                                      </p:cBhvr>
                                      <p:to>
                                        <p:strVal val="visible"/>
                                      </p:to>
                                    </p:set>
                                    <p:animEffect transition="in" filter="dissolve">
                                      <p:cBhvr>
                                        <p:cTn id="26" dur="500"/>
                                        <p:tgtEl>
                                          <p:spTgt spid="32771">
                                            <p:txEl>
                                              <p:pRg st="7" end="7"/>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nodeType="clickEffect">
                                  <p:stCondLst>
                                    <p:cond delay="0"/>
                                  </p:stCondLst>
                                  <p:childTnLst>
                                    <p:set>
                                      <p:cBhvr>
                                        <p:cTn id="30" dur="1" fill="hold">
                                          <p:stCondLst>
                                            <p:cond delay="0"/>
                                          </p:stCondLst>
                                        </p:cTn>
                                        <p:tgtEl>
                                          <p:spTgt spid="32771">
                                            <p:txEl>
                                              <p:pRg st="8" end="8"/>
                                            </p:txEl>
                                          </p:spTgt>
                                        </p:tgtEl>
                                        <p:attrNameLst>
                                          <p:attrName>style.visibility</p:attrName>
                                        </p:attrNameLst>
                                      </p:cBhvr>
                                      <p:to>
                                        <p:strVal val="visible"/>
                                      </p:to>
                                    </p:set>
                                    <p:animEffect transition="in" filter="dissolve">
                                      <p:cBhvr>
                                        <p:cTn id="31" dur="500"/>
                                        <p:tgtEl>
                                          <p:spTgt spid="32771">
                                            <p:txEl>
                                              <p:pRg st="8" end="8"/>
                                            </p:txEl>
                                          </p:spTgt>
                                        </p:tgtEl>
                                      </p:cBhvr>
                                    </p:animEffect>
                                  </p:childTnLst>
                                </p:cTn>
                              </p:par>
                              <p:par>
                                <p:cTn id="32" presetID="9" presetClass="entr" presetSubtype="0" fill="hold" nodeType="withEffect">
                                  <p:stCondLst>
                                    <p:cond delay="0"/>
                                  </p:stCondLst>
                                  <p:childTnLst>
                                    <p:set>
                                      <p:cBhvr>
                                        <p:cTn id="33" dur="1" fill="hold">
                                          <p:stCondLst>
                                            <p:cond delay="0"/>
                                          </p:stCondLst>
                                        </p:cTn>
                                        <p:tgtEl>
                                          <p:spTgt spid="32771">
                                            <p:txEl>
                                              <p:pRg st="9" end="9"/>
                                            </p:txEl>
                                          </p:spTgt>
                                        </p:tgtEl>
                                        <p:attrNameLst>
                                          <p:attrName>style.visibility</p:attrName>
                                        </p:attrNameLst>
                                      </p:cBhvr>
                                      <p:to>
                                        <p:strVal val="visible"/>
                                      </p:to>
                                    </p:set>
                                    <p:animEffect transition="in" filter="dissolve">
                                      <p:cBhvr>
                                        <p:cTn id="34" dur="500"/>
                                        <p:tgtEl>
                                          <p:spTgt spid="3277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0"/>
            <a:ext cx="9144000" cy="1143000"/>
          </a:xfrm>
        </p:spPr>
        <p:txBody>
          <a:bodyPr/>
          <a:lstStyle/>
          <a:p>
            <a:r>
              <a:rPr lang="en-US" altLang="en-US" sz="6500" b="1" u="sng">
                <a:latin typeface="Rockwell" panose="02060603020205020403" pitchFamily="18" charset="0"/>
              </a:rPr>
              <a:t>His Enemies</a:t>
            </a:r>
          </a:p>
        </p:txBody>
      </p:sp>
      <p:sp>
        <p:nvSpPr>
          <p:cNvPr id="7171" name="Content Placeholder 2"/>
          <p:cNvSpPr>
            <a:spLocks noGrp="1"/>
          </p:cNvSpPr>
          <p:nvPr>
            <p:ph idx="1"/>
          </p:nvPr>
        </p:nvSpPr>
        <p:spPr>
          <a:xfrm>
            <a:off x="-33338" y="1219200"/>
            <a:ext cx="9177338" cy="5638800"/>
          </a:xfrm>
        </p:spPr>
        <p:txBody>
          <a:bodyPr/>
          <a:lstStyle/>
          <a:p>
            <a:r>
              <a:rPr lang="en-US" altLang="en-US" b="1">
                <a:latin typeface="Rockwell" panose="02060603020205020403" pitchFamily="18" charset="0"/>
              </a:rPr>
              <a:t>Matt 4:3a</a:t>
            </a:r>
            <a:r>
              <a:rPr lang="en-US" altLang="en-US">
                <a:latin typeface="Rockwell" panose="02060603020205020403" pitchFamily="18" charset="0"/>
              </a:rPr>
              <a:t> – “And the tempter came and said to Him, ‘</a:t>
            </a:r>
            <a:r>
              <a:rPr lang="en-US" altLang="en-US" u="sng">
                <a:latin typeface="Rockwell" panose="02060603020205020403" pitchFamily="18" charset="0"/>
              </a:rPr>
              <a:t>If You are the Son of God</a:t>
            </a:r>
            <a:r>
              <a:rPr lang="en-US" altLang="en-US">
                <a:latin typeface="Rockwell" panose="02060603020205020403" pitchFamily="18" charset="0"/>
              </a:rPr>
              <a:t>…’”</a:t>
            </a:r>
          </a:p>
          <a:p>
            <a:endParaRPr lang="en-US" altLang="en-US" sz="1600">
              <a:latin typeface="Rockwell" panose="02060603020205020403" pitchFamily="18" charset="0"/>
            </a:endParaRPr>
          </a:p>
          <a:p>
            <a:r>
              <a:rPr lang="en-US" altLang="en-US" b="1">
                <a:latin typeface="Rockwell" panose="02060603020205020403" pitchFamily="18" charset="0"/>
              </a:rPr>
              <a:t>Luke 5:21a</a:t>
            </a:r>
            <a:r>
              <a:rPr lang="en-US" altLang="en-US">
                <a:latin typeface="Rockwell" panose="02060603020205020403" pitchFamily="18" charset="0"/>
              </a:rPr>
              <a:t> – “The scribes and the Pharisees began to reason, saying, ‘</a:t>
            </a:r>
            <a:r>
              <a:rPr lang="en-US" altLang="en-US" u="sng">
                <a:latin typeface="Rockwell" panose="02060603020205020403" pitchFamily="18" charset="0"/>
              </a:rPr>
              <a:t>Who is this man</a:t>
            </a:r>
            <a:r>
              <a:rPr lang="en-US" altLang="en-US">
                <a:latin typeface="Rockwell" panose="02060603020205020403" pitchFamily="18" charset="0"/>
              </a:rPr>
              <a:t> who speaks blasphemies?’”</a:t>
            </a:r>
          </a:p>
          <a:p>
            <a:endParaRPr lang="en-US" altLang="en-US" sz="1600">
              <a:latin typeface="Rockwell" panose="02060603020205020403" pitchFamily="18" charset="0"/>
            </a:endParaRPr>
          </a:p>
          <a:p>
            <a:r>
              <a:rPr lang="en-US" altLang="en-US" b="1">
                <a:latin typeface="Rockwell" panose="02060603020205020403" pitchFamily="18" charset="0"/>
              </a:rPr>
              <a:t>Luke 9:9</a:t>
            </a:r>
            <a:r>
              <a:rPr lang="en-US" altLang="en-US">
                <a:latin typeface="Rockwell" panose="02060603020205020403" pitchFamily="18" charset="0"/>
              </a:rPr>
              <a:t> – “Herod said, ‘I myself had John beheaded; but </a:t>
            </a:r>
            <a:r>
              <a:rPr lang="en-US" altLang="en-US" u="sng">
                <a:latin typeface="Rockwell" panose="02060603020205020403" pitchFamily="18" charset="0"/>
              </a:rPr>
              <a:t>who is this man</a:t>
            </a:r>
            <a:r>
              <a:rPr lang="en-US" altLang="en-US">
                <a:latin typeface="Rockwell" panose="02060603020205020403" pitchFamily="18" charset="0"/>
              </a:rPr>
              <a:t> about whom I hear such things?’ And he kept trying to see Him.”</a:t>
            </a:r>
          </a:p>
        </p:txBody>
      </p:sp>
    </p:spTree>
    <p:extLst>
      <p:ext uri="{BB962C8B-B14F-4D97-AF65-F5344CB8AC3E}">
        <p14:creationId xmlns:p14="http://schemas.microsoft.com/office/powerpoint/2010/main" val="773374504"/>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0"/>
            <a:ext cx="9144000" cy="1143000"/>
          </a:xfrm>
        </p:spPr>
        <p:txBody>
          <a:bodyPr/>
          <a:lstStyle/>
          <a:p>
            <a:r>
              <a:rPr lang="en-US" altLang="en-US" sz="6500" b="1" u="sng">
                <a:latin typeface="Rockwell" panose="02060603020205020403" pitchFamily="18" charset="0"/>
              </a:rPr>
              <a:t>The Neutral</a:t>
            </a:r>
          </a:p>
        </p:txBody>
      </p:sp>
      <p:sp>
        <p:nvSpPr>
          <p:cNvPr id="8195" name="Content Placeholder 2"/>
          <p:cNvSpPr>
            <a:spLocks noGrp="1"/>
          </p:cNvSpPr>
          <p:nvPr>
            <p:ph idx="1"/>
          </p:nvPr>
        </p:nvSpPr>
        <p:spPr>
          <a:xfrm>
            <a:off x="-33338" y="1219200"/>
            <a:ext cx="9177338" cy="5638800"/>
          </a:xfrm>
        </p:spPr>
        <p:txBody>
          <a:bodyPr/>
          <a:lstStyle/>
          <a:p>
            <a:r>
              <a:rPr lang="en-US" altLang="en-US" sz="2800" b="1">
                <a:latin typeface="Rockwell" panose="02060603020205020403" pitchFamily="18" charset="0"/>
              </a:rPr>
              <a:t>Luke 7:49</a:t>
            </a:r>
            <a:r>
              <a:rPr lang="en-US" altLang="en-US" sz="2800">
                <a:latin typeface="Rockwell" panose="02060603020205020403" pitchFamily="18" charset="0"/>
              </a:rPr>
              <a:t> – “Those who were reclining at the table with Him began to say to themselves, ‘</a:t>
            </a:r>
            <a:r>
              <a:rPr lang="en-US" altLang="en-US" sz="2800" u="sng">
                <a:latin typeface="Rockwell" panose="02060603020205020403" pitchFamily="18" charset="0"/>
              </a:rPr>
              <a:t>Who is this man</a:t>
            </a:r>
            <a:r>
              <a:rPr lang="en-US" altLang="en-US" sz="2800">
                <a:latin typeface="Rockwell" panose="02060603020205020403" pitchFamily="18" charset="0"/>
              </a:rPr>
              <a:t> who even forgives sins?’”</a:t>
            </a:r>
          </a:p>
          <a:p>
            <a:endParaRPr lang="en-US" altLang="en-US" sz="1000">
              <a:latin typeface="Rockwell" panose="02060603020205020403" pitchFamily="18" charset="0"/>
            </a:endParaRPr>
          </a:p>
          <a:p>
            <a:r>
              <a:rPr lang="en-US" altLang="en-US" sz="2800" b="1">
                <a:latin typeface="Rockwell" panose="02060603020205020403" pitchFamily="18" charset="0"/>
              </a:rPr>
              <a:t>Matt 21:10</a:t>
            </a:r>
            <a:r>
              <a:rPr lang="en-US" altLang="en-US" sz="2800">
                <a:latin typeface="Rockwell" panose="02060603020205020403" pitchFamily="18" charset="0"/>
              </a:rPr>
              <a:t> – “When He had entered Jerusalem, all the city was stirred, saying, ‘</a:t>
            </a:r>
            <a:r>
              <a:rPr lang="en-US" altLang="en-US" sz="2800" u="sng">
                <a:latin typeface="Rockwell" panose="02060603020205020403" pitchFamily="18" charset="0"/>
              </a:rPr>
              <a:t>Who is this</a:t>
            </a:r>
            <a:r>
              <a:rPr lang="en-US" altLang="en-US" sz="2800">
                <a:latin typeface="Rockwell" panose="02060603020205020403" pitchFamily="18" charset="0"/>
              </a:rPr>
              <a:t>?’”</a:t>
            </a:r>
          </a:p>
          <a:p>
            <a:endParaRPr lang="en-US" altLang="en-US" sz="1000">
              <a:latin typeface="Rockwell" panose="02060603020205020403" pitchFamily="18" charset="0"/>
            </a:endParaRPr>
          </a:p>
          <a:p>
            <a:r>
              <a:rPr lang="en-US" altLang="en-US" sz="2800" b="1">
                <a:latin typeface="Rockwell" panose="02060603020205020403" pitchFamily="18" charset="0"/>
              </a:rPr>
              <a:t>John 8:25</a:t>
            </a:r>
            <a:r>
              <a:rPr lang="en-US" altLang="en-US" sz="2800">
                <a:latin typeface="Rockwell" panose="02060603020205020403" pitchFamily="18" charset="0"/>
              </a:rPr>
              <a:t> – “So they were saying to Him, ‘</a:t>
            </a:r>
            <a:r>
              <a:rPr lang="en-US" altLang="en-US" sz="2800" u="sng">
                <a:latin typeface="Rockwell" panose="02060603020205020403" pitchFamily="18" charset="0"/>
              </a:rPr>
              <a:t>Who are You</a:t>
            </a:r>
            <a:r>
              <a:rPr lang="en-US" altLang="en-US" sz="2800">
                <a:latin typeface="Rockwell" panose="02060603020205020403" pitchFamily="18" charset="0"/>
              </a:rPr>
              <a:t>?’”</a:t>
            </a:r>
          </a:p>
          <a:p>
            <a:endParaRPr lang="en-US" altLang="en-US" sz="1000">
              <a:latin typeface="Rockwell" panose="02060603020205020403" pitchFamily="18" charset="0"/>
            </a:endParaRPr>
          </a:p>
          <a:p>
            <a:r>
              <a:rPr lang="en-US" altLang="en-US" sz="2800" b="1">
                <a:latin typeface="Rockwell" panose="02060603020205020403" pitchFamily="18" charset="0"/>
              </a:rPr>
              <a:t>John 12:34</a:t>
            </a:r>
            <a:r>
              <a:rPr lang="en-US" altLang="en-US" sz="2800">
                <a:latin typeface="Rockwell" panose="02060603020205020403" pitchFamily="18" charset="0"/>
              </a:rPr>
              <a:t> – “The crowd then answered Him, ‘We have heard out of the Law that the Christ is to remain forever; and how can You say, “The Son of Man must be lifted up”? </a:t>
            </a:r>
            <a:r>
              <a:rPr lang="en-US" altLang="en-US" sz="2800" u="sng">
                <a:latin typeface="Rockwell" panose="02060603020205020403" pitchFamily="18" charset="0"/>
              </a:rPr>
              <a:t>Who is this Son of Man</a:t>
            </a:r>
            <a:r>
              <a:rPr lang="en-US" altLang="en-US" sz="2800">
                <a:latin typeface="Rockwell" panose="02060603020205020403" pitchFamily="18" charset="0"/>
              </a:rPr>
              <a:t>?’”</a:t>
            </a:r>
          </a:p>
        </p:txBody>
      </p:sp>
    </p:spTree>
    <p:extLst>
      <p:ext uri="{BB962C8B-B14F-4D97-AF65-F5344CB8AC3E}">
        <p14:creationId xmlns:p14="http://schemas.microsoft.com/office/powerpoint/2010/main" val="2138320846"/>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0"/>
            <a:ext cx="9144000" cy="1143000"/>
          </a:xfrm>
        </p:spPr>
        <p:txBody>
          <a:bodyPr/>
          <a:lstStyle/>
          <a:p>
            <a:r>
              <a:rPr lang="en-US" altLang="en-US" sz="6500" b="1" u="sng">
                <a:latin typeface="Rockwell" panose="02060603020205020403" pitchFamily="18" charset="0"/>
              </a:rPr>
              <a:t>The Interested</a:t>
            </a:r>
          </a:p>
        </p:txBody>
      </p:sp>
      <p:sp>
        <p:nvSpPr>
          <p:cNvPr id="9219" name="Content Placeholder 2"/>
          <p:cNvSpPr>
            <a:spLocks noGrp="1"/>
          </p:cNvSpPr>
          <p:nvPr>
            <p:ph idx="1"/>
          </p:nvPr>
        </p:nvSpPr>
        <p:spPr>
          <a:xfrm>
            <a:off x="-33338" y="1219200"/>
            <a:ext cx="9177338" cy="5638800"/>
          </a:xfrm>
        </p:spPr>
        <p:txBody>
          <a:bodyPr/>
          <a:lstStyle/>
          <a:p>
            <a:r>
              <a:rPr lang="en-US" altLang="en-US" sz="2800" b="1">
                <a:latin typeface="Rockwell" panose="02060603020205020403" pitchFamily="18" charset="0"/>
              </a:rPr>
              <a:t>Luke 19:1-4</a:t>
            </a:r>
            <a:r>
              <a:rPr lang="en-US" altLang="en-US" sz="2800">
                <a:latin typeface="Rockwell" panose="02060603020205020403" pitchFamily="18" charset="0"/>
              </a:rPr>
              <a:t> – “He entered Jericho and was passing through. And there was a man called by the name of Zaccheus; he was a chief tax collector and he was rich. </a:t>
            </a:r>
            <a:r>
              <a:rPr lang="en-US" altLang="en-US" sz="2800" u="sng">
                <a:latin typeface="Rockwell" panose="02060603020205020403" pitchFamily="18" charset="0"/>
              </a:rPr>
              <a:t>Zaccheus was trying to see who Jesus was</a:t>
            </a:r>
            <a:r>
              <a:rPr lang="en-US" altLang="en-US" sz="2800">
                <a:latin typeface="Rockwell" panose="02060603020205020403" pitchFamily="18" charset="0"/>
              </a:rPr>
              <a:t>, and was unable because of the crowd, for he was small in stature. So he ran on ahead and climbed up into a sycamore tree </a:t>
            </a:r>
            <a:r>
              <a:rPr lang="en-US" altLang="en-US" sz="2800" u="sng">
                <a:latin typeface="Rockwell" panose="02060603020205020403" pitchFamily="18" charset="0"/>
              </a:rPr>
              <a:t>in order to see Him</a:t>
            </a:r>
            <a:r>
              <a:rPr lang="en-US" altLang="en-US" sz="2800">
                <a:latin typeface="Rockwell" panose="02060603020205020403" pitchFamily="18" charset="0"/>
              </a:rPr>
              <a:t>, for He was about to pass through that way.”</a:t>
            </a:r>
          </a:p>
          <a:p>
            <a:endParaRPr lang="en-US" altLang="en-US" sz="2800">
              <a:latin typeface="Rockwell" panose="02060603020205020403" pitchFamily="18" charset="0"/>
            </a:endParaRPr>
          </a:p>
          <a:p>
            <a:r>
              <a:rPr lang="en-US" altLang="en-US" sz="2800" b="1">
                <a:latin typeface="Rockwell" panose="02060603020205020403" pitchFamily="18" charset="0"/>
              </a:rPr>
              <a:t>John 4:29</a:t>
            </a:r>
            <a:r>
              <a:rPr lang="en-US" altLang="en-US" sz="2800">
                <a:latin typeface="Rockwell" panose="02060603020205020403" pitchFamily="18" charset="0"/>
              </a:rPr>
              <a:t> – “Come, see a man who told me all the things that I have done; </a:t>
            </a:r>
            <a:r>
              <a:rPr lang="en-US" altLang="en-US" sz="2800" u="sng">
                <a:latin typeface="Rockwell" panose="02060603020205020403" pitchFamily="18" charset="0"/>
              </a:rPr>
              <a:t>this is not the Christ, is it</a:t>
            </a:r>
            <a:r>
              <a:rPr lang="en-US" altLang="en-US" sz="2800">
                <a:latin typeface="Rockwell" panose="02060603020205020403" pitchFamily="18" charset="0"/>
              </a:rPr>
              <a:t>?”</a:t>
            </a:r>
          </a:p>
        </p:txBody>
      </p:sp>
    </p:spTree>
    <p:extLst>
      <p:ext uri="{BB962C8B-B14F-4D97-AF65-F5344CB8AC3E}">
        <p14:creationId xmlns:p14="http://schemas.microsoft.com/office/powerpoint/2010/main" val="2300338494"/>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0"/>
            <a:ext cx="9144000" cy="1143000"/>
          </a:xfrm>
        </p:spPr>
        <p:txBody>
          <a:bodyPr/>
          <a:lstStyle/>
          <a:p>
            <a:r>
              <a:rPr lang="en-US" altLang="en-US" sz="6500" b="1" u="sng">
                <a:latin typeface="Rockwell" panose="02060603020205020403" pitchFamily="18" charset="0"/>
              </a:rPr>
              <a:t>The Healed</a:t>
            </a:r>
          </a:p>
        </p:txBody>
      </p:sp>
      <p:sp>
        <p:nvSpPr>
          <p:cNvPr id="10243" name="Content Placeholder 2"/>
          <p:cNvSpPr>
            <a:spLocks noGrp="1"/>
          </p:cNvSpPr>
          <p:nvPr>
            <p:ph idx="1"/>
          </p:nvPr>
        </p:nvSpPr>
        <p:spPr>
          <a:xfrm>
            <a:off x="-33338" y="1219200"/>
            <a:ext cx="9177338" cy="5638800"/>
          </a:xfrm>
        </p:spPr>
        <p:txBody>
          <a:bodyPr/>
          <a:lstStyle/>
          <a:p>
            <a:r>
              <a:rPr lang="en-US" altLang="en-US" sz="2400" b="1" dirty="0">
                <a:latin typeface="Rockwell" panose="02060603020205020403" pitchFamily="18" charset="0"/>
              </a:rPr>
              <a:t>John 5:10-15</a:t>
            </a:r>
            <a:r>
              <a:rPr lang="en-US" altLang="en-US" sz="2400" dirty="0">
                <a:latin typeface="Rockwell" panose="02060603020205020403" pitchFamily="18" charset="0"/>
              </a:rPr>
              <a:t> – “So the Jews were saying to the man who was cured, “It is the Sabbath, and it is not permissible for you to carry your pallet.” </a:t>
            </a:r>
            <a:r>
              <a:rPr lang="en-US" altLang="en-US" sz="2400" baseline="30000" dirty="0">
                <a:latin typeface="Rockwell" panose="02060603020205020403" pitchFamily="18" charset="0"/>
              </a:rPr>
              <a:t>11 </a:t>
            </a:r>
            <a:r>
              <a:rPr lang="en-US" altLang="en-US" sz="2400" dirty="0">
                <a:latin typeface="Rockwell" panose="02060603020205020403" pitchFamily="18" charset="0"/>
              </a:rPr>
              <a:t>But he answered them, “He who made me well was the one who said to me, ‘Pick up your pallet and walk.’” </a:t>
            </a:r>
            <a:r>
              <a:rPr lang="en-US" altLang="en-US" sz="2400" baseline="30000" dirty="0">
                <a:latin typeface="Rockwell" panose="02060603020205020403" pitchFamily="18" charset="0"/>
              </a:rPr>
              <a:t>12 </a:t>
            </a:r>
            <a:r>
              <a:rPr lang="en-US" altLang="en-US" sz="2400" dirty="0">
                <a:latin typeface="Rockwell" panose="02060603020205020403" pitchFamily="18" charset="0"/>
              </a:rPr>
              <a:t>They asked him, “</a:t>
            </a:r>
            <a:r>
              <a:rPr lang="en-US" altLang="en-US" sz="2400" u="sng" dirty="0">
                <a:latin typeface="Rockwell" panose="02060603020205020403" pitchFamily="18" charset="0"/>
              </a:rPr>
              <a:t>Who is the man</a:t>
            </a:r>
            <a:r>
              <a:rPr lang="en-US" altLang="en-US" sz="2400" dirty="0">
                <a:latin typeface="Rockwell" panose="02060603020205020403" pitchFamily="18" charset="0"/>
              </a:rPr>
              <a:t> who said to you, ‘Pick up your pallet and walk’?” </a:t>
            </a:r>
            <a:r>
              <a:rPr lang="en-US" altLang="en-US" sz="2400" baseline="30000" dirty="0">
                <a:latin typeface="Rockwell" panose="02060603020205020403" pitchFamily="18" charset="0"/>
              </a:rPr>
              <a:t>13 </a:t>
            </a:r>
            <a:r>
              <a:rPr lang="en-US" altLang="en-US" sz="2400" u="sng" dirty="0">
                <a:latin typeface="Rockwell" panose="02060603020205020403" pitchFamily="18" charset="0"/>
              </a:rPr>
              <a:t>But the man who was healed did not know who it was</a:t>
            </a:r>
            <a:r>
              <a:rPr lang="en-US" altLang="en-US" sz="2400" dirty="0">
                <a:latin typeface="Rockwell" panose="02060603020205020403" pitchFamily="18" charset="0"/>
              </a:rPr>
              <a:t>, for Jesus had slipped away while there was a crowd in that place. </a:t>
            </a:r>
            <a:r>
              <a:rPr lang="en-US" altLang="en-US" sz="2400" baseline="30000" dirty="0">
                <a:latin typeface="Rockwell" panose="02060603020205020403" pitchFamily="18" charset="0"/>
              </a:rPr>
              <a:t>14 </a:t>
            </a:r>
            <a:r>
              <a:rPr lang="en-US" altLang="en-US" sz="2400" dirty="0">
                <a:latin typeface="Rockwell" panose="02060603020205020403" pitchFamily="18" charset="0"/>
              </a:rPr>
              <a:t>Afterward Jesus found him in the temple and said to him, “Behold, you have become well; do not sin anymore, so that nothing worse happens to you.” </a:t>
            </a:r>
            <a:r>
              <a:rPr lang="en-US" altLang="en-US" sz="2400" baseline="30000" dirty="0">
                <a:latin typeface="Rockwell" panose="02060603020205020403" pitchFamily="18" charset="0"/>
              </a:rPr>
              <a:t>15 </a:t>
            </a:r>
            <a:r>
              <a:rPr lang="en-US" altLang="en-US" sz="2400" dirty="0">
                <a:latin typeface="Rockwell" panose="02060603020205020403" pitchFamily="18" charset="0"/>
              </a:rPr>
              <a:t>The man went away, and told the Jews that </a:t>
            </a:r>
            <a:r>
              <a:rPr lang="en-US" altLang="en-US" sz="2400" u="sng" dirty="0">
                <a:latin typeface="Rockwell" panose="02060603020205020403" pitchFamily="18" charset="0"/>
              </a:rPr>
              <a:t>it was Jesus who had made him well</a:t>
            </a:r>
            <a:r>
              <a:rPr lang="en-US" altLang="en-US" sz="2400" dirty="0">
                <a:latin typeface="Rockwell" panose="02060603020205020403" pitchFamily="18" charset="0"/>
              </a:rPr>
              <a:t>. ”</a:t>
            </a:r>
          </a:p>
          <a:p>
            <a:endParaRPr lang="en-US" altLang="en-US" sz="1600" dirty="0">
              <a:latin typeface="Rockwell" panose="02060603020205020403" pitchFamily="18" charset="0"/>
            </a:endParaRPr>
          </a:p>
          <a:p>
            <a:r>
              <a:rPr lang="en-US" altLang="en-US" sz="2400" b="1" dirty="0">
                <a:latin typeface="Rockwell" panose="02060603020205020403" pitchFamily="18" charset="0"/>
              </a:rPr>
              <a:t>John 9:36</a:t>
            </a:r>
            <a:r>
              <a:rPr lang="en-US" altLang="en-US" sz="2400" dirty="0">
                <a:latin typeface="Rockwell" panose="02060603020205020403" pitchFamily="18" charset="0"/>
              </a:rPr>
              <a:t> – “</a:t>
            </a:r>
            <a:r>
              <a:rPr lang="en-US" altLang="en-US" sz="2400" u="sng" dirty="0">
                <a:latin typeface="Rockwell" panose="02060603020205020403" pitchFamily="18" charset="0"/>
              </a:rPr>
              <a:t>Who is He</a:t>
            </a:r>
            <a:r>
              <a:rPr lang="en-US" altLang="en-US" sz="2400" dirty="0">
                <a:latin typeface="Rockwell" panose="02060603020205020403" pitchFamily="18" charset="0"/>
              </a:rPr>
              <a:t>, Lord, that I may believe in Him?”</a:t>
            </a:r>
          </a:p>
          <a:p>
            <a:endParaRPr lang="en-US" altLang="en-US" sz="2800" dirty="0">
              <a:latin typeface="Rockwell" panose="02060603020205020403" pitchFamily="18" charset="0"/>
            </a:endParaRPr>
          </a:p>
          <a:p>
            <a:endParaRPr lang="en-US" altLang="en-US" sz="2800" dirty="0">
              <a:latin typeface="Rockwell" panose="02060603020205020403" pitchFamily="18" charset="0"/>
            </a:endParaRPr>
          </a:p>
        </p:txBody>
      </p:sp>
    </p:spTree>
    <p:extLst>
      <p:ext uri="{BB962C8B-B14F-4D97-AF65-F5344CB8AC3E}">
        <p14:creationId xmlns:p14="http://schemas.microsoft.com/office/powerpoint/2010/main" val="4004580048"/>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0"/>
            <a:ext cx="9144000" cy="1143000"/>
          </a:xfrm>
        </p:spPr>
        <p:txBody>
          <a:bodyPr/>
          <a:lstStyle/>
          <a:p>
            <a:r>
              <a:rPr lang="en-US" altLang="en-US" sz="6500" b="1" u="sng">
                <a:latin typeface="Rockwell" panose="02060603020205020403" pitchFamily="18" charset="0"/>
              </a:rPr>
              <a:t>The Followers</a:t>
            </a:r>
          </a:p>
        </p:txBody>
      </p:sp>
      <p:sp>
        <p:nvSpPr>
          <p:cNvPr id="11267" name="Content Placeholder 2"/>
          <p:cNvSpPr>
            <a:spLocks noGrp="1"/>
          </p:cNvSpPr>
          <p:nvPr>
            <p:ph idx="1"/>
          </p:nvPr>
        </p:nvSpPr>
        <p:spPr>
          <a:xfrm>
            <a:off x="0" y="1219200"/>
            <a:ext cx="9144000" cy="5638800"/>
          </a:xfrm>
        </p:spPr>
        <p:txBody>
          <a:bodyPr/>
          <a:lstStyle/>
          <a:p>
            <a:r>
              <a:rPr lang="en-US" altLang="en-US" sz="2600" b="1">
                <a:latin typeface="Rockwell" panose="02060603020205020403" pitchFamily="18" charset="0"/>
              </a:rPr>
              <a:t>Matt 16:13-16</a:t>
            </a:r>
            <a:r>
              <a:rPr lang="en-US" altLang="en-US" sz="2600">
                <a:latin typeface="Rockwell" panose="02060603020205020403" pitchFamily="18" charset="0"/>
              </a:rPr>
              <a:t> – “Now when Jesus came into the district of Caesarea Philippi, He was asking His disciples, ‘</a:t>
            </a:r>
            <a:r>
              <a:rPr lang="en-US" altLang="en-US" sz="2600" u="sng">
                <a:latin typeface="Rockwell" panose="02060603020205020403" pitchFamily="18" charset="0"/>
              </a:rPr>
              <a:t>Who do people say that the Son of Man is</a:t>
            </a:r>
            <a:r>
              <a:rPr lang="en-US" altLang="en-US" sz="2600">
                <a:latin typeface="Rockwell" panose="02060603020205020403" pitchFamily="18" charset="0"/>
              </a:rPr>
              <a:t>?’ And they said, ‘Some say John the Baptist; and others, Elijah; but still others, Jeremiah, or one of the prophets.’ He said to them, ‘</a:t>
            </a:r>
            <a:r>
              <a:rPr lang="en-US" altLang="en-US" sz="2600" u="sng">
                <a:latin typeface="Rockwell" panose="02060603020205020403" pitchFamily="18" charset="0"/>
              </a:rPr>
              <a:t>But who do you say that I am</a:t>
            </a:r>
            <a:r>
              <a:rPr lang="en-US" altLang="en-US" sz="2600">
                <a:latin typeface="Rockwell" panose="02060603020205020403" pitchFamily="18" charset="0"/>
              </a:rPr>
              <a:t>?’ Simon Peter answered, ‘You are the Christ, the Son of the living God.’”</a:t>
            </a:r>
          </a:p>
          <a:p>
            <a:endParaRPr lang="en-US" altLang="en-US" sz="800">
              <a:latin typeface="Rockwell" panose="02060603020205020403" pitchFamily="18" charset="0"/>
            </a:endParaRPr>
          </a:p>
          <a:p>
            <a:r>
              <a:rPr lang="en-US" altLang="en-US" sz="2600" b="1">
                <a:latin typeface="Rockwell" panose="02060603020205020403" pitchFamily="18" charset="0"/>
              </a:rPr>
              <a:t>Mark 4:41</a:t>
            </a:r>
            <a:r>
              <a:rPr lang="en-US" altLang="en-US" sz="2600">
                <a:latin typeface="Rockwell" panose="02060603020205020403" pitchFamily="18" charset="0"/>
              </a:rPr>
              <a:t> – “They became very much afraid and said to one another, ‘</a:t>
            </a:r>
            <a:r>
              <a:rPr lang="en-US" altLang="en-US" sz="2600" u="sng">
                <a:latin typeface="Rockwell" panose="02060603020205020403" pitchFamily="18" charset="0"/>
              </a:rPr>
              <a:t>Who then is this</a:t>
            </a:r>
            <a:r>
              <a:rPr lang="en-US" altLang="en-US" sz="2600">
                <a:latin typeface="Rockwell" panose="02060603020205020403" pitchFamily="18" charset="0"/>
              </a:rPr>
              <a:t>, that even the wind and the sea obey Him?’”</a:t>
            </a:r>
          </a:p>
          <a:p>
            <a:endParaRPr lang="en-US" altLang="en-US" sz="800">
              <a:latin typeface="Rockwell" panose="02060603020205020403" pitchFamily="18" charset="0"/>
            </a:endParaRPr>
          </a:p>
          <a:p>
            <a:r>
              <a:rPr lang="en-US" altLang="en-US" sz="2600" b="1">
                <a:latin typeface="Rockwell" panose="02060603020205020403" pitchFamily="18" charset="0"/>
              </a:rPr>
              <a:t>Matt 11:3</a:t>
            </a:r>
            <a:r>
              <a:rPr lang="en-US" altLang="en-US" sz="2600">
                <a:latin typeface="Rockwell" panose="02060603020205020403" pitchFamily="18" charset="0"/>
              </a:rPr>
              <a:t> – “</a:t>
            </a:r>
            <a:r>
              <a:rPr lang="en-US" altLang="en-US" sz="2600" u="sng">
                <a:latin typeface="Rockwell" panose="02060603020205020403" pitchFamily="18" charset="0"/>
              </a:rPr>
              <a:t>Are You the Expected One, or shall we look for someone else</a:t>
            </a:r>
            <a:r>
              <a:rPr lang="en-US" altLang="en-US" sz="2600">
                <a:latin typeface="Rockwell" panose="02060603020205020403" pitchFamily="18" charset="0"/>
              </a:rPr>
              <a:t>?”</a:t>
            </a:r>
          </a:p>
          <a:p>
            <a:endParaRPr lang="en-US" altLang="en-US" sz="2800">
              <a:latin typeface="Rockwell" panose="02060603020205020403" pitchFamily="18" charset="0"/>
            </a:endParaRPr>
          </a:p>
        </p:txBody>
      </p:sp>
    </p:spTree>
    <p:extLst>
      <p:ext uri="{BB962C8B-B14F-4D97-AF65-F5344CB8AC3E}">
        <p14:creationId xmlns:p14="http://schemas.microsoft.com/office/powerpoint/2010/main" val="2530348700"/>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7913684"/>
      </p:ext>
    </p:extLst>
  </p:cSld>
  <p:clrMapOvr>
    <a:masterClrMapping/>
  </p:clrMapOvr>
  <p:transition spd="med">
    <p:fade/>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4218</TotalTime>
  <Words>9890</Words>
  <Application>Microsoft Office PowerPoint</Application>
  <PresentationFormat>On-screen Show (4:3)</PresentationFormat>
  <Paragraphs>349</Paragraphs>
  <Slides>32</Slides>
  <Notes>32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Rockwell</vt:lpstr>
      <vt:lpstr>Default Design</vt:lpstr>
      <vt:lpstr>PowerPoint Presentation</vt:lpstr>
      <vt:lpstr>PowerPoint Presentation</vt:lpstr>
      <vt:lpstr>PowerPoint Presentation</vt:lpstr>
      <vt:lpstr>His Enemies</vt:lpstr>
      <vt:lpstr>The Neutral</vt:lpstr>
      <vt:lpstr>The Interested</vt:lpstr>
      <vt:lpstr>The Healed</vt:lpstr>
      <vt:lpstr>The Followers</vt:lpstr>
      <vt:lpstr>PowerPoint Presentation</vt:lpstr>
      <vt:lpstr>Outline</vt:lpstr>
      <vt:lpstr>Is Jesus a Legend?</vt:lpstr>
      <vt:lpstr>Is Jesus a Legend?</vt:lpstr>
      <vt:lpstr>Is Jesus a Legend?</vt:lpstr>
      <vt:lpstr>Is Jesus a Legend?</vt:lpstr>
      <vt:lpstr>Is Jesus a Legend?</vt:lpstr>
      <vt:lpstr>Outline</vt:lpstr>
      <vt:lpstr>What Did Jesus Say About Himself?</vt:lpstr>
      <vt:lpstr>What Did Jesus Say About Himself?</vt:lpstr>
      <vt:lpstr>What Did Jesus Say About Himself?</vt:lpstr>
      <vt:lpstr>Outline</vt:lpstr>
      <vt:lpstr>Was Jesus a Liar?</vt:lpstr>
      <vt:lpstr>Was Jesus a Liar?</vt:lpstr>
      <vt:lpstr>Was Jesus a Liar?</vt:lpstr>
      <vt:lpstr>Was Jesus a Liar?</vt:lpstr>
      <vt:lpstr>Outline</vt:lpstr>
      <vt:lpstr>Was Jesus a Lunatic?</vt:lpstr>
      <vt:lpstr>Was Jesus a Lunatic?</vt:lpstr>
      <vt:lpstr>Was Jesus a Lunatic?</vt:lpstr>
      <vt:lpstr>Outline</vt:lpstr>
      <vt:lpstr>Is Jesus Lord?</vt:lpstr>
      <vt:lpstr>PowerPoint Presentation</vt:lpstr>
      <vt:lpstr>Is Jesus Lord?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Hasty</dc:creator>
  <cp:lastModifiedBy>R H</cp:lastModifiedBy>
  <cp:revision>154</cp:revision>
  <cp:lastPrinted>2021-02-03T23:42:36Z</cp:lastPrinted>
  <dcterms:created xsi:type="dcterms:W3CDTF">2008-05-23T20:37:58Z</dcterms:created>
  <dcterms:modified xsi:type="dcterms:W3CDTF">2021-02-04T04:19:02Z</dcterms:modified>
</cp:coreProperties>
</file>