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6" r:id="rId3"/>
    <p:sldId id="285" r:id="rId4"/>
    <p:sldId id="296" r:id="rId5"/>
    <p:sldId id="261" r:id="rId6"/>
    <p:sldId id="260" r:id="rId7"/>
    <p:sldId id="262" r:id="rId8"/>
    <p:sldId id="263" r:id="rId9"/>
    <p:sldId id="286" r:id="rId10"/>
    <p:sldId id="264" r:id="rId11"/>
    <p:sldId id="290" r:id="rId12"/>
    <p:sldId id="258" r:id="rId13"/>
    <p:sldId id="267" r:id="rId14"/>
    <p:sldId id="291" r:id="rId15"/>
    <p:sldId id="287" r:id="rId16"/>
    <p:sldId id="288" r:id="rId17"/>
    <p:sldId id="297" r:id="rId18"/>
    <p:sldId id="298" r:id="rId19"/>
    <p:sldId id="289" r:id="rId20"/>
    <p:sldId id="292" r:id="rId21"/>
    <p:sldId id="265" r:id="rId22"/>
    <p:sldId id="293" r:id="rId23"/>
    <p:sldId id="294" r:id="rId24"/>
    <p:sldId id="295" r:id="rId25"/>
    <p:sldId id="266" r:id="rId26"/>
    <p:sldId id="268" r:id="rId27"/>
    <p:sldId id="273" r:id="rId28"/>
    <p:sldId id="274" r:id="rId29"/>
    <p:sldId id="275" r:id="rId30"/>
    <p:sldId id="276" r:id="rId31"/>
    <p:sldId id="277" r:id="rId32"/>
    <p:sldId id="303" r:id="rId33"/>
    <p:sldId id="270" r:id="rId34"/>
    <p:sldId id="278" r:id="rId35"/>
    <p:sldId id="279" r:id="rId36"/>
    <p:sldId id="280" r:id="rId37"/>
    <p:sldId id="282" r:id="rId38"/>
    <p:sldId id="269" r:id="rId39"/>
    <p:sldId id="299" r:id="rId40"/>
    <p:sldId id="300" r:id="rId41"/>
    <p:sldId id="301" r:id="rId42"/>
    <p:sldId id="302" r:id="rId43"/>
    <p:sldId id="25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42" autoAdjust="0"/>
    <p:restoredTop sz="73605" autoAdjust="0"/>
  </p:normalViewPr>
  <p:slideViewPr>
    <p:cSldViewPr>
      <p:cViewPr varScale="1">
        <p:scale>
          <a:sx n="85" d="100"/>
          <a:sy n="85" d="100"/>
        </p:scale>
        <p:origin x="24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5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DCD9AE-FC46-4B64-AE40-C13E7B38615D}" type="datetimeFigureOut">
              <a:rPr lang="en-US" smtClean="0"/>
              <a:t>6/23/2018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9B5A3D-F4E2-4685-B31D-31FBD655DEEB}" type="slidenum">
              <a:rPr lang="en-US" smtClean="0"/>
              <a:t>‹#›</a:t>
            </a:fld>
            <a:endParaRPr lang="en-US"/>
          </a:p>
        </p:txBody>
      </p:sp>
    </p:spTree>
    <p:extLst>
      <p:ext uri="{BB962C8B-B14F-4D97-AF65-F5344CB8AC3E}">
        <p14:creationId xmlns:p14="http://schemas.microsoft.com/office/powerpoint/2010/main" val="2792598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Josh 22, we find that the tribes of Reuben, Gad, and the half-tribe Manasseh have kept their word by helping their brothers take Canaan’s land. Joshua gives them permission to return to the east side of the Jordan, he blesses them, and then he instructs them not to depart from God’s law. But when Reuben, Gad, and Manasseh return, they build this large altar and the other tribes here about it and they think they’re given into idolatry and are so scared of God’s wrath that they’re ready to go to war with them. But when representatives of Israel went to talk to them, they found out that there was no intention of offering sacrifices on it, but that it simply be a memorial to remind both sides that they share a common inheritance in the Lord. Israel looked at it one way, because their past experiences almost dictated they do so. But when they examined the matter more closely, it wasn’t anything near reality.</a:t>
            </a:r>
          </a:p>
          <a:p>
            <a:endParaRPr lang="en-US" baseline="0" dirty="0" smtClean="0"/>
          </a:p>
          <a:p>
            <a:r>
              <a:rPr lang="en-US" baseline="0" dirty="0" smtClean="0"/>
              <a:t>This type of error in thinking is very much alive amongst Evolutions. They’ve trained their minds to view the world around them in one way and one way only. And it leads them to all kinds of misconceptions of which have gained popularity to such a degree that they are still taught in text books. We’re going to consider some of these misconceptions in this lesson, all of which have been debunked as proof of Evolution, and Evolutionists themselves admit these are not adequate proofs. However they are still taught in textbooks today. </a:t>
            </a:r>
            <a:endParaRPr lang="en-US" dirty="0"/>
          </a:p>
        </p:txBody>
      </p:sp>
      <p:sp>
        <p:nvSpPr>
          <p:cNvPr id="4" name="Slide Number Placeholder 3"/>
          <p:cNvSpPr>
            <a:spLocks noGrp="1"/>
          </p:cNvSpPr>
          <p:nvPr>
            <p:ph type="sldNum" sz="quarter" idx="10"/>
          </p:nvPr>
        </p:nvSpPr>
        <p:spPr/>
        <p:txBody>
          <a:bodyPr/>
          <a:lstStyle/>
          <a:p>
            <a:fld id="{749B5A3D-F4E2-4685-B31D-31FBD655DEEB}" type="slidenum">
              <a:rPr lang="en-US" smtClean="0"/>
              <a:t>1</a:t>
            </a:fld>
            <a:endParaRPr lang="en-US"/>
          </a:p>
        </p:txBody>
      </p:sp>
    </p:spTree>
    <p:extLst>
      <p:ext uri="{BB962C8B-B14F-4D97-AF65-F5344CB8AC3E}">
        <p14:creationId xmlns:p14="http://schemas.microsoft.com/office/powerpoint/2010/main" val="192182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Some Evolutionists will argue that Darwin didn’t believe embryology was evidence of Evolution. That is not true. He did.</a:t>
            </a:r>
          </a:p>
          <a:p>
            <a:endParaRPr lang="en-US" i="0" baseline="0" dirty="0" smtClean="0"/>
          </a:p>
          <a:p>
            <a:r>
              <a:rPr lang="en-US" i="0" baseline="0" dirty="0" smtClean="0"/>
              <a:t>Darwin in 1860 – “E</a:t>
            </a:r>
            <a:r>
              <a:rPr lang="en-US" dirty="0" smtClean="0"/>
              <a:t>mbryology is to me is by far the strongest single class of facts in favor of change of forms”</a:t>
            </a:r>
            <a:r>
              <a:rPr lang="en-US" i="0" baseline="0" dirty="0" smtClean="0"/>
              <a:t>.</a:t>
            </a:r>
          </a:p>
          <a:p>
            <a:endParaRPr lang="en-US" i="0" baseline="0" dirty="0" smtClean="0"/>
          </a:p>
          <a:p>
            <a:r>
              <a:rPr lang="en-US" i="0" baseline="0" dirty="0" smtClean="0"/>
              <a:t>So why is Embryology something Evolutionists like to turn to in order to support their position? Well, when an embryo begins to grow in a womb, whether it is human or animal, they develop these folds in their neck. So Evolutionists observe these folds and then, taking a page out of animal homology, say, “Look, gill slits! This proves that our ancestors used to be a fish. And, wow, look at those tails! This is the proof that we came from monkeys!” </a:t>
            </a:r>
          </a:p>
          <a:p>
            <a:endParaRPr lang="en-US" i="0" baseline="0" dirty="0" smtClean="0"/>
          </a:p>
          <a:p>
            <a:r>
              <a:rPr lang="en-US" i="0" baseline="0" dirty="0" smtClean="0"/>
              <a:t>We’ll talk about those things in more detail in a few minutes when we start discussing vestigial organs.</a:t>
            </a:r>
          </a:p>
        </p:txBody>
      </p:sp>
      <p:sp>
        <p:nvSpPr>
          <p:cNvPr id="4" name="Slide Number Placeholder 3"/>
          <p:cNvSpPr>
            <a:spLocks noGrp="1"/>
          </p:cNvSpPr>
          <p:nvPr>
            <p:ph type="sldNum" sz="quarter" idx="10"/>
          </p:nvPr>
        </p:nvSpPr>
        <p:spPr/>
        <p:txBody>
          <a:bodyPr/>
          <a:lstStyle/>
          <a:p>
            <a:fld id="{749B5A3D-F4E2-4685-B31D-31FBD655DEEB}" type="slidenum">
              <a:rPr lang="en-US" smtClean="0"/>
              <a:t>10</a:t>
            </a:fld>
            <a:endParaRPr lang="en-US"/>
          </a:p>
        </p:txBody>
      </p:sp>
    </p:spTree>
    <p:extLst>
      <p:ext uri="{BB962C8B-B14F-4D97-AF65-F5344CB8AC3E}">
        <p14:creationId xmlns:p14="http://schemas.microsoft.com/office/powerpoint/2010/main" val="3357751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Now this is as unscientific as you can get. To say that just because it resembles something else, that must mean it was inherited. But this is a favorite “proof” of Evolutionists and it is still taught in textbooks today.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What about this guy on the left? Does the fact he has a double chin mean he evolved from a fish simply because it looks a little bit like gills? The guy on the right has more than a double chin, though he’s putting on a bit of a show. How would you feel if you were one of these gentlemen and you were compared to a fish? It wouldn’t feel too good. But this is a window into the so-called science of Evolution find something that looks like something else, and then spin it to fit your worldview. It is as unscientific as you can get.</a:t>
            </a:r>
          </a:p>
          <a:p>
            <a:endParaRPr lang="en-US" dirty="0"/>
          </a:p>
        </p:txBody>
      </p:sp>
      <p:sp>
        <p:nvSpPr>
          <p:cNvPr id="4" name="Slide Number Placeholder 3"/>
          <p:cNvSpPr>
            <a:spLocks noGrp="1"/>
          </p:cNvSpPr>
          <p:nvPr>
            <p:ph type="sldNum" sz="quarter" idx="10"/>
          </p:nvPr>
        </p:nvSpPr>
        <p:spPr/>
        <p:txBody>
          <a:bodyPr/>
          <a:lstStyle/>
          <a:p>
            <a:fld id="{749B5A3D-F4E2-4685-B31D-31FBD655DEEB}" type="slidenum">
              <a:rPr lang="en-US" smtClean="0"/>
              <a:t>11</a:t>
            </a:fld>
            <a:endParaRPr lang="en-US"/>
          </a:p>
        </p:txBody>
      </p:sp>
    </p:spTree>
    <p:extLst>
      <p:ext uri="{BB962C8B-B14F-4D97-AF65-F5344CB8AC3E}">
        <p14:creationId xmlns:p14="http://schemas.microsoft.com/office/powerpoint/2010/main" val="2622480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person who began pushing this was Ernst Haeckel, otherwise known as “the bulldog</a:t>
            </a:r>
            <a:r>
              <a:rPr lang="en-US" baseline="0" dirty="0" smtClean="0"/>
              <a:t> of Darwinian Evolution”. Haeckel was a</a:t>
            </a:r>
            <a:r>
              <a:rPr lang="en-US" dirty="0" smtClean="0"/>
              <a:t> German</a:t>
            </a:r>
            <a:r>
              <a:rPr lang="en-US" baseline="0" dirty="0" smtClean="0"/>
              <a:t> Darwinist who</a:t>
            </a:r>
            <a:r>
              <a:rPr lang="en-US" dirty="0" smtClean="0"/>
              <a:t> in 1868</a:t>
            </a:r>
            <a:r>
              <a:rPr lang="en-US" baseline="0" dirty="0" smtClean="0"/>
              <a:t> came up with a series of prints to try and show that in the 3</a:t>
            </a:r>
            <a:r>
              <a:rPr lang="en-US" baseline="30000" dirty="0" smtClean="0"/>
              <a:t>rd</a:t>
            </a:r>
            <a:r>
              <a:rPr lang="en-US" baseline="0" dirty="0" smtClean="0"/>
              <a:t> stage of the embryo, the fish, hog, and human all look different. But if you go back to the first stage, he shows prints that makes it look like the embryos are the same.</a:t>
            </a:r>
          </a:p>
          <a:p>
            <a:endParaRPr lang="en-US" baseline="0" dirty="0" smtClean="0"/>
          </a:p>
          <a:p>
            <a:r>
              <a:rPr lang="en-US" baseline="0" dirty="0" smtClean="0"/>
              <a:t>So the theory was pushed that we all must have evolved from tadpoles because that’s what they looked like. There are school textbooks that still teach this today. </a:t>
            </a:r>
            <a:r>
              <a:rPr lang="en-US" u="sng" baseline="0" dirty="0" smtClean="0"/>
              <a:t>Anyone ever studied this and know what the problem with Haeckel’s assertion was?</a:t>
            </a:r>
            <a:endParaRPr lang="en-US" u="sng" dirty="0"/>
          </a:p>
        </p:txBody>
      </p:sp>
      <p:sp>
        <p:nvSpPr>
          <p:cNvPr id="4" name="Slide Number Placeholder 3"/>
          <p:cNvSpPr>
            <a:spLocks noGrp="1"/>
          </p:cNvSpPr>
          <p:nvPr>
            <p:ph type="sldNum" sz="quarter" idx="10"/>
          </p:nvPr>
        </p:nvSpPr>
        <p:spPr/>
        <p:txBody>
          <a:bodyPr/>
          <a:lstStyle/>
          <a:p>
            <a:fld id="{749B5A3D-F4E2-4685-B31D-31FBD655DEEB}" type="slidenum">
              <a:rPr lang="en-US" smtClean="0"/>
              <a:t>12</a:t>
            </a:fld>
            <a:endParaRPr lang="en-US"/>
          </a:p>
        </p:txBody>
      </p:sp>
    </p:spTree>
    <p:extLst>
      <p:ext uri="{BB962C8B-B14F-4D97-AF65-F5344CB8AC3E}">
        <p14:creationId xmlns:p14="http://schemas.microsoft.com/office/powerpoint/2010/main" val="313082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Haeckel faked the drawings. </a:t>
            </a:r>
          </a:p>
          <a:p>
            <a:endParaRPr lang="en-US" baseline="0" dirty="0" smtClean="0"/>
          </a:p>
          <a:p>
            <a:r>
              <a:rPr lang="en-US" baseline="0" dirty="0" smtClean="0"/>
              <a:t>The top drawings are what Haeckel showed the embryos looked like in the first stage. The bottom picture is what they really look like in the first stage. The Salamander is especially different…Haeckel left out 90% of what the embryo looks like to try and push his dogma for his friend Charles Darwin. Add this one to the list of frauds in Evolution. This is yet another example of an Evolutionist so bent on trying to push his worldview, that he is willing to fake the evidence to do so. </a:t>
            </a:r>
          </a:p>
        </p:txBody>
      </p:sp>
      <p:sp>
        <p:nvSpPr>
          <p:cNvPr id="4" name="Slide Number Placeholder 3"/>
          <p:cNvSpPr>
            <a:spLocks noGrp="1"/>
          </p:cNvSpPr>
          <p:nvPr>
            <p:ph type="sldNum" sz="quarter" idx="10"/>
          </p:nvPr>
        </p:nvSpPr>
        <p:spPr/>
        <p:txBody>
          <a:bodyPr/>
          <a:lstStyle/>
          <a:p>
            <a:fld id="{749B5A3D-F4E2-4685-B31D-31FBD655DEEB}" type="slidenum">
              <a:rPr lang="en-US" smtClean="0"/>
              <a:t>13</a:t>
            </a:fld>
            <a:endParaRPr lang="en-US"/>
          </a:p>
        </p:txBody>
      </p:sp>
    </p:spTree>
    <p:extLst>
      <p:ext uri="{BB962C8B-B14F-4D97-AF65-F5344CB8AC3E}">
        <p14:creationId xmlns:p14="http://schemas.microsoft.com/office/powerpoint/2010/main" val="3130827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March 2000 issue of </a:t>
            </a:r>
            <a:r>
              <a:rPr lang="en-US" i="0" dirty="0" smtClean="0"/>
              <a:t>Natural History</a:t>
            </a:r>
            <a:r>
              <a:rPr lang="en-US" dirty="0" smtClean="0"/>
              <a:t>, Stephen Jay Gould, a prolific Evolutionist</a:t>
            </a:r>
            <a:r>
              <a:rPr lang="en-US" baseline="0" dirty="0" smtClean="0"/>
              <a:t> of the 21</a:t>
            </a:r>
            <a:r>
              <a:rPr lang="en-US" baseline="30000" dirty="0" smtClean="0"/>
              <a:t>st</a:t>
            </a:r>
            <a:r>
              <a:rPr lang="en-US" baseline="0" dirty="0" smtClean="0"/>
              <a:t> century,</a:t>
            </a:r>
            <a:r>
              <a:rPr lang="en-US" dirty="0" smtClean="0"/>
              <a:t> argued that Haeckel “exaggerated the similarities by idealizations and omissions…it can only be called fraudulent” “simply copied the same figure over and over again”</a:t>
            </a:r>
            <a:r>
              <a:rPr lang="en-US" baseline="0" dirty="0" smtClean="0"/>
              <a:t> “</a:t>
            </a:r>
            <a:r>
              <a:rPr lang="en-US" dirty="0" smtClean="0"/>
              <a:t>We…have the right to be…astonished and ashamed by the…mindless…persistence of these drawings in…a large number</a:t>
            </a:r>
            <a:r>
              <a:rPr lang="en-US" baseline="0" dirty="0" smtClean="0"/>
              <a:t> of…</a:t>
            </a:r>
            <a:r>
              <a:rPr lang="en-US" dirty="0" smtClean="0"/>
              <a:t>modern textbooks.’</a:t>
            </a:r>
          </a:p>
          <a:p>
            <a:endParaRPr lang="en-US" dirty="0" smtClean="0"/>
          </a:p>
          <a:p>
            <a:r>
              <a:rPr lang="en-US" dirty="0" smtClean="0"/>
              <a:t>In 2000, an international team of scientists reexamined Haeckel’s drawings, Michael Richardson (speaking for them), called them “one of the most famous fakes in biology” (</a:t>
            </a:r>
            <a:r>
              <a:rPr lang="en-US" i="1" dirty="0" smtClean="0"/>
              <a:t>“Haeckel's Embryos: Fraud Rediscovered“</a:t>
            </a:r>
            <a:r>
              <a:rPr lang="en-US" i="0" dirty="0" smtClean="0"/>
              <a:t>”, Science</a:t>
            </a:r>
            <a:r>
              <a:rPr lang="en-US" dirty="0" smtClean="0"/>
              <a:t>).</a:t>
            </a:r>
          </a:p>
          <a:p>
            <a:endParaRPr lang="en-US" dirty="0" smtClean="0"/>
          </a:p>
          <a:p>
            <a:r>
              <a:rPr lang="en-US" dirty="0" smtClean="0"/>
              <a:t>This was such a scandal that Haeckel’s own university</a:t>
            </a:r>
            <a:r>
              <a:rPr lang="en-US" baseline="0" dirty="0" smtClean="0"/>
              <a:t> held a trial and convicted him of fraud. But guess what? It is still taught in many school science textbooks meaning that Evolutionists are still trying to deceive people into believing it. </a:t>
            </a:r>
            <a:endParaRPr lang="en-US" dirty="0" smtClean="0"/>
          </a:p>
        </p:txBody>
      </p:sp>
      <p:sp>
        <p:nvSpPr>
          <p:cNvPr id="4" name="Slide Number Placeholder 3"/>
          <p:cNvSpPr>
            <a:spLocks noGrp="1"/>
          </p:cNvSpPr>
          <p:nvPr>
            <p:ph type="sldNum" sz="quarter" idx="10"/>
          </p:nvPr>
        </p:nvSpPr>
        <p:spPr/>
        <p:txBody>
          <a:bodyPr/>
          <a:lstStyle/>
          <a:p>
            <a:fld id="{749B5A3D-F4E2-4685-B31D-31FBD655DEEB}" type="slidenum">
              <a:rPr lang="en-US" smtClean="0"/>
              <a:t>14</a:t>
            </a:fld>
            <a:endParaRPr lang="en-US"/>
          </a:p>
        </p:txBody>
      </p:sp>
    </p:spTree>
    <p:extLst>
      <p:ext uri="{BB962C8B-B14F-4D97-AF65-F5344CB8AC3E}">
        <p14:creationId xmlns:p14="http://schemas.microsoft.com/office/powerpoint/2010/main" val="1610197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leads us directly to a 3</a:t>
            </a:r>
            <a:r>
              <a:rPr lang="en-US" baseline="30000" dirty="0" smtClean="0"/>
              <a:t>rd</a:t>
            </a:r>
            <a:r>
              <a:rPr lang="en-US" baseline="0" dirty="0" smtClean="0"/>
              <a:t> misconception, and that is the so-called “vestigial organs”. Evolutionists will look at the human embryo and they’ll say something like, “If you want to believe in God, you’re going to have to admit that he didn’t do such a great job in Creation. Otherwise, why are there so many mistakes in human embryonic development? Why does a human embryo have gill slits like a fish that it never uses, a yolk sac like a chicken that it never uses, and a tail like a monkey that it doesn’t need? Obviously there is a common evolutionary ancestor!”</a:t>
            </a:r>
          </a:p>
          <a:p>
            <a:endParaRPr lang="en-US" baseline="0" dirty="0" smtClean="0"/>
          </a:p>
          <a:p>
            <a:r>
              <a:rPr lang="en-US" baseline="0" dirty="0" smtClean="0"/>
              <a:t>These are just 3 examples of so-called “vestigial organs”, what Darwinists push as useless leftovers from evolutionary ancestors, “vestiges”, if you will, that are reminders of bygone days when they claim our ancestors were apes, reptiles, and fish.</a:t>
            </a:r>
          </a:p>
          <a:p>
            <a:endParaRPr lang="en-US" baseline="0" dirty="0" smtClean="0"/>
          </a:p>
          <a:p>
            <a:r>
              <a:rPr lang="en-US" baseline="0" dirty="0" smtClean="0"/>
              <a:t>This is a subject that needs to be earnestly contended with. When I was growing up in the 80s, doctors were removing young children's tonsils left and right because they were deemed useless vestiges. However, with improvements in science, they’ve now come to the conclusion that they are helpful, needed functional parts of the body for fighting diseases. This has resulted in not just a few malpractice suits.</a:t>
            </a:r>
          </a:p>
          <a:p>
            <a:endParaRPr lang="en-US" baseline="0" dirty="0" smtClean="0"/>
          </a:p>
          <a:p>
            <a:r>
              <a:rPr lang="en-US" baseline="0" dirty="0" smtClean="0"/>
              <a:t>So what was once a seemingly impregnable argument for evolutionists has now been completely debunked. In fact, all 180 organs once listed as vestigial have now been shown to play significant roles in the human body.</a:t>
            </a:r>
          </a:p>
        </p:txBody>
      </p:sp>
      <p:sp>
        <p:nvSpPr>
          <p:cNvPr id="4" name="Slide Number Placeholder 3"/>
          <p:cNvSpPr>
            <a:spLocks noGrp="1"/>
          </p:cNvSpPr>
          <p:nvPr>
            <p:ph type="sldNum" sz="quarter" idx="10"/>
          </p:nvPr>
        </p:nvSpPr>
        <p:spPr/>
        <p:txBody>
          <a:bodyPr/>
          <a:lstStyle/>
          <a:p>
            <a:fld id="{749B5A3D-F4E2-4685-B31D-31FBD655DEEB}" type="slidenum">
              <a:rPr lang="en-US" smtClean="0"/>
              <a:t>15</a:t>
            </a:fld>
            <a:endParaRPr lang="en-US"/>
          </a:p>
        </p:txBody>
      </p:sp>
    </p:spTree>
    <p:extLst>
      <p:ext uri="{BB962C8B-B14F-4D97-AF65-F5344CB8AC3E}">
        <p14:creationId xmlns:p14="http://schemas.microsoft.com/office/powerpoint/2010/main" val="61025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start</a:t>
            </a:r>
            <a:r>
              <a:rPr lang="en-US" baseline="0" dirty="0" smtClean="0"/>
              <a:t> by looking at the 3 mentioned in the embryo:</a:t>
            </a:r>
          </a:p>
          <a:p>
            <a:endParaRPr lang="en-US" baseline="0" dirty="0" smtClean="0"/>
          </a:p>
          <a:p>
            <a:r>
              <a:rPr lang="en-US" baseline="0" dirty="0" smtClean="0"/>
              <a:t>Evolutionists observe the 4 slits in the neck area of a human embryo, and they say, “Why those look like gills from fish! They’re gill slits! This proves we’re descended from fish!”</a:t>
            </a:r>
            <a:endParaRPr lang="en-US" dirty="0" smtClean="0"/>
          </a:p>
          <a:p>
            <a:endParaRPr lang="en-US" dirty="0" smtClean="0"/>
          </a:p>
          <a:p>
            <a:r>
              <a:rPr lang="en-US" dirty="0" smtClean="0"/>
              <a:t>What are these so-called</a:t>
            </a:r>
            <a:r>
              <a:rPr lang="en-US" baseline="0" dirty="0" smtClean="0"/>
              <a:t> “gill slits”? They are no gills at all. The gills in a fish have blood vessels all around them that aid fish in absorbing oxygen from the water. But no such structure exists in humans of any age. These so-called “gill slits” are not left over vestiges from fish, they are simply wrinkles in the skin from which the throat poaches grow out and are absolutely essential for human anatomy. The palatine tonsils, the middle ear canals, the parathyroid, and the thymus glands all come from the 3</a:t>
            </a:r>
            <a:r>
              <a:rPr lang="en-US" baseline="30000" dirty="0" smtClean="0"/>
              <a:t>rd</a:t>
            </a:r>
            <a:r>
              <a:rPr lang="en-US" baseline="0" dirty="0" smtClean="0"/>
              <a:t> and 4</a:t>
            </a:r>
            <a:r>
              <a:rPr lang="en-US" baseline="30000" dirty="0" smtClean="0"/>
              <a:t>th</a:t>
            </a:r>
            <a:r>
              <a:rPr lang="en-US" baseline="0" dirty="0" smtClean="0"/>
              <a:t> slit. So these slits are not vestiges – they are essential for human development.</a:t>
            </a:r>
          </a:p>
        </p:txBody>
      </p:sp>
      <p:sp>
        <p:nvSpPr>
          <p:cNvPr id="4" name="Slide Number Placeholder 3"/>
          <p:cNvSpPr>
            <a:spLocks noGrp="1"/>
          </p:cNvSpPr>
          <p:nvPr>
            <p:ph type="sldNum" sz="quarter" idx="10"/>
          </p:nvPr>
        </p:nvSpPr>
        <p:spPr/>
        <p:txBody>
          <a:bodyPr/>
          <a:lstStyle/>
          <a:p>
            <a:fld id="{749B5A3D-F4E2-4685-B31D-31FBD655DEEB}" type="slidenum">
              <a:rPr lang="en-US" smtClean="0"/>
              <a:t>16</a:t>
            </a:fld>
            <a:endParaRPr lang="en-US"/>
          </a:p>
        </p:txBody>
      </p:sp>
    </p:spTree>
    <p:extLst>
      <p:ext uri="{BB962C8B-B14F-4D97-AF65-F5344CB8AC3E}">
        <p14:creationId xmlns:p14="http://schemas.microsoft.com/office/powerpoint/2010/main" val="2632720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“yolk sac” was so named because in a chicken, the yolk contains much of the food it depends on for growth. But human embryos become attached to their mother and she nourishes us. So if evolutionists are right, we should be able to go right into an embryo and just cut this yolk sack off and nothing should happen, right? Wrong.</a:t>
            </a:r>
          </a:p>
          <a:p>
            <a:endParaRPr lang="en-US" baseline="0" dirty="0" smtClean="0"/>
          </a:p>
          <a:p>
            <a:r>
              <a:rPr lang="en-US" baseline="0" dirty="0" smtClean="0"/>
              <a:t>The yolk sac is the source of our first blood cells and without it, we’d die. We want to have blood cells inside our bone marrow because blood cells are sensitive to radiation and bones offer some protection from that. But you also need blood in order to form bone marrow. This is a circular dilemma right? Where do we get the blood from first? Well, apparently God decided to use a similar structure to the yolk sac in chickens to provide it and since it lies conveniently outside the embryo, it can easily be discarded after it has served its temporary purpose.</a:t>
            </a:r>
          </a:p>
          <a:p>
            <a:endParaRPr lang="en-US" baseline="0" dirty="0" smtClean="0"/>
          </a:p>
          <a:p>
            <a:r>
              <a:rPr lang="en-US" baseline="0" dirty="0" smtClean="0"/>
              <a:t>Modern examples: scaffolding in construction, tile spacers, etc.</a:t>
            </a:r>
            <a:endParaRPr lang="en-US" dirty="0"/>
          </a:p>
        </p:txBody>
      </p:sp>
      <p:sp>
        <p:nvSpPr>
          <p:cNvPr id="4" name="Slide Number Placeholder 3"/>
          <p:cNvSpPr>
            <a:spLocks noGrp="1"/>
          </p:cNvSpPr>
          <p:nvPr>
            <p:ph type="sldNum" sz="quarter" idx="10"/>
          </p:nvPr>
        </p:nvSpPr>
        <p:spPr/>
        <p:txBody>
          <a:bodyPr/>
          <a:lstStyle/>
          <a:p>
            <a:fld id="{749B5A3D-F4E2-4685-B31D-31FBD655DEEB}" type="slidenum">
              <a:rPr lang="en-US" smtClean="0"/>
              <a:t>17</a:t>
            </a:fld>
            <a:endParaRPr lang="en-US"/>
          </a:p>
        </p:txBody>
      </p:sp>
    </p:spTree>
    <p:extLst>
      <p:ext uri="{BB962C8B-B14F-4D97-AF65-F5344CB8AC3E}">
        <p14:creationId xmlns:p14="http://schemas.microsoft.com/office/powerpoint/2010/main" val="2632720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about the so-called “tail”? If it’s just a leftover from the monkey, lets just cut it out of the embryo, right? That would be a bad idea. This so-called tail is what forms our sacrum and our coccyx. Anyone here ever fallen and injured their tail bone? You can hardly move from the pain. The sacrum and coccyx are some of the most important bones in the body because they form the crucial point of muscle attachment required to maintain upright posture as well as defecate with ease. The reason this sticks out like it does in the embryo is because the muscles and limbs don’t develop until stimulated by the spine. As the legs develop, they then surround and enclose the tail bone and it ends up right inside the body. </a:t>
            </a:r>
          </a:p>
          <a:p>
            <a:endParaRPr lang="en-US" baseline="0" dirty="0" smtClean="0"/>
          </a:p>
          <a:p>
            <a:r>
              <a:rPr lang="en-US" dirty="0" smtClean="0"/>
              <a:t>The coccyx</a:t>
            </a:r>
            <a:r>
              <a:rPr lang="en-US" baseline="0" dirty="0" smtClean="0"/>
              <a:t> has long been a popular one for Evolutionists to mention, but they seldom mention it anymore. </a:t>
            </a:r>
            <a:endParaRPr lang="en-US" dirty="0"/>
          </a:p>
        </p:txBody>
      </p:sp>
      <p:sp>
        <p:nvSpPr>
          <p:cNvPr id="4" name="Slide Number Placeholder 3"/>
          <p:cNvSpPr>
            <a:spLocks noGrp="1"/>
          </p:cNvSpPr>
          <p:nvPr>
            <p:ph type="sldNum" sz="quarter" idx="10"/>
          </p:nvPr>
        </p:nvSpPr>
        <p:spPr/>
        <p:txBody>
          <a:bodyPr/>
          <a:lstStyle/>
          <a:p>
            <a:fld id="{749B5A3D-F4E2-4685-B31D-31FBD655DEEB}" type="slidenum">
              <a:rPr lang="en-US" smtClean="0"/>
              <a:t>18</a:t>
            </a:fld>
            <a:endParaRPr lang="en-US"/>
          </a:p>
        </p:txBody>
      </p:sp>
    </p:spTree>
    <p:extLst>
      <p:ext uri="{BB962C8B-B14F-4D97-AF65-F5344CB8AC3E}">
        <p14:creationId xmlns:p14="http://schemas.microsoft.com/office/powerpoint/2010/main" val="2632720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some other so-called vestigial organs whose uses have now been discovered:</a:t>
            </a:r>
            <a:endParaRPr lang="en-US" dirty="0" smtClean="0"/>
          </a:p>
          <a:p>
            <a:endParaRPr lang="en-US" dirty="0" smtClean="0"/>
          </a:p>
          <a:p>
            <a:pPr marL="228600" indent="-228600">
              <a:buAutoNum type="arabicParenR"/>
            </a:pPr>
            <a:r>
              <a:rPr lang="en-US" dirty="0" smtClean="0"/>
              <a:t>Appendix – It has an immunological function;</a:t>
            </a:r>
            <a:r>
              <a:rPr lang="en-US" baseline="0" dirty="0" smtClean="0"/>
              <a:t> </a:t>
            </a:r>
            <a:r>
              <a:rPr lang="en-US" dirty="0" smtClean="0"/>
              <a:t>it’s a safe</a:t>
            </a:r>
            <a:r>
              <a:rPr lang="en-US" baseline="0" dirty="0" smtClean="0"/>
              <a:t> harbor for</a:t>
            </a:r>
            <a:r>
              <a:rPr lang="en-US" dirty="0" smtClean="0"/>
              <a:t> beneficial bacteria to hide when dangerous germs take over the gut. </a:t>
            </a:r>
          </a:p>
          <a:p>
            <a:pPr marL="228600" indent="-228600">
              <a:buAutoNum type="arabicParenR"/>
            </a:pPr>
            <a:endParaRPr lang="en-US" dirty="0" smtClean="0"/>
          </a:p>
          <a:p>
            <a:pPr marL="228600" indent="-228600">
              <a:buAutoNum type="arabicParenR"/>
            </a:pPr>
            <a:r>
              <a:rPr lang="en-US" dirty="0" smtClean="0"/>
              <a:t>Wisdom</a:t>
            </a:r>
            <a:r>
              <a:rPr lang="en-US" baseline="0" dirty="0" smtClean="0"/>
              <a:t> Teeth – Now Evolutionists claim that when our ancestors were apes, their jaws were bigger than ours and now that they’re smaller, we can’t fit the wisdom teeth anymore and have to have them removed. But studies have now shown that going from a course abrasive diet to a soft western diet, proper dental care, and genetic factors play a role in having them removed. </a:t>
            </a:r>
          </a:p>
          <a:p>
            <a:pPr marL="228600" indent="-228600">
              <a:buAutoNum type="arabicParenR"/>
            </a:pPr>
            <a:endParaRPr lang="en-US" baseline="0" dirty="0" smtClean="0"/>
          </a:p>
          <a:p>
            <a:pPr marL="228600" indent="-228600">
              <a:buAutoNum type="arabicParenR"/>
            </a:pPr>
            <a:r>
              <a:rPr lang="en-US" baseline="0" dirty="0" smtClean="0"/>
              <a:t>Sinuses – </a:t>
            </a:r>
            <a:r>
              <a:rPr lang="en-US" dirty="0" smtClean="0"/>
              <a:t>Many roles have been suggested: lightening the weight of the front of the skull, increasing resonance of the human voice, insulating the sensitive dental roots and eyes from the rapid temperature changes in the nasal cavity, and humidifying inhaled air.</a:t>
            </a:r>
            <a:endParaRPr lang="en-US" baseline="0" dirty="0" smtClean="0"/>
          </a:p>
          <a:p>
            <a:pPr marL="228600" indent="-228600">
              <a:buAutoNum type="arabicParenR"/>
            </a:pPr>
            <a:endParaRPr lang="en-US" baseline="0" dirty="0" smtClean="0"/>
          </a:p>
          <a:p>
            <a:pPr marL="228600" indent="-228600">
              <a:buAutoNum type="arabicParenR"/>
            </a:pPr>
            <a:r>
              <a:rPr lang="en-US" baseline="0" dirty="0" smtClean="0"/>
              <a:t>Body Hair – Body hair was once assumed to be left over vestigial structures from the apes, but we know now that the eyelashes keep sweat and debris out of our eyes, our head hair insulates us and protects from sunburn, and even our body hair performs sensory functions for the nerves in our skin and keep the pores of the skin open and healthy.</a:t>
            </a:r>
          </a:p>
          <a:p>
            <a:pPr marL="228600" indent="-228600">
              <a:buAutoNum type="arabicParenR"/>
            </a:pPr>
            <a:endParaRPr lang="en-US" baseline="0" dirty="0" smtClean="0"/>
          </a:p>
          <a:p>
            <a:pPr marL="0" indent="0">
              <a:buNone/>
            </a:pPr>
            <a:r>
              <a:rPr lang="en-US" baseline="0" dirty="0" smtClean="0"/>
              <a:t>There are several websites out there that list the other so-called vestigial structures and their uses.</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can we live</a:t>
            </a:r>
            <a:r>
              <a:rPr lang="en-US" baseline="0" dirty="0" smtClean="0"/>
              <a:t> without these? Of course, but does that mean we don’t need them? Can we live without our arms and legs? Yes, but don’t we also need them? You can remove them, you just might get a few more diseases or have a few more problems others don’t have.</a:t>
            </a:r>
          </a:p>
        </p:txBody>
      </p:sp>
      <p:sp>
        <p:nvSpPr>
          <p:cNvPr id="4" name="Slide Number Placeholder 3"/>
          <p:cNvSpPr>
            <a:spLocks noGrp="1"/>
          </p:cNvSpPr>
          <p:nvPr>
            <p:ph type="sldNum" sz="quarter" idx="10"/>
          </p:nvPr>
        </p:nvSpPr>
        <p:spPr/>
        <p:txBody>
          <a:bodyPr/>
          <a:lstStyle/>
          <a:p>
            <a:fld id="{749B5A3D-F4E2-4685-B31D-31FBD655DEEB}" type="slidenum">
              <a:rPr lang="en-US" smtClean="0"/>
              <a:t>19</a:t>
            </a:fld>
            <a:endParaRPr lang="en-US"/>
          </a:p>
        </p:txBody>
      </p:sp>
    </p:spTree>
    <p:extLst>
      <p:ext uri="{BB962C8B-B14F-4D97-AF65-F5344CB8AC3E}">
        <p14:creationId xmlns:p14="http://schemas.microsoft.com/office/powerpoint/2010/main" val="3090897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Animal Homology is one of the first things that schools teach children about evolution.</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study the living species in our world, you will observe that there are some similar organs and features among these species. </a:t>
            </a:r>
            <a:r>
              <a:rPr lang="en-US" baseline="0" dirty="0" smtClean="0"/>
              <a:t>For example, if we compare the b</a:t>
            </a:r>
            <a:r>
              <a:rPr lang="en-US" dirty="0" smtClean="0"/>
              <a:t>ones in the human arm</a:t>
            </a:r>
            <a:r>
              <a:rPr lang="en-US" baseline="0" dirty="0" smtClean="0"/>
              <a:t> to</a:t>
            </a:r>
            <a:r>
              <a:rPr lang="en-US" dirty="0" smtClean="0"/>
              <a:t> the forelimbs of horses and dogs,</a:t>
            </a:r>
            <a:r>
              <a:rPr lang="en-US" baseline="0" dirty="0" smtClean="0"/>
              <a:t> </a:t>
            </a:r>
            <a:r>
              <a:rPr lang="en-US" dirty="0" smtClean="0"/>
              <a:t>a penguin’s flipper, and a bat’s wing, we’ll see that they all share similarities in basic structural pattern.</a:t>
            </a:r>
            <a:r>
              <a:rPr lang="en-US" baseline="0" dirty="0" smtClean="0"/>
              <a:t> </a:t>
            </a:r>
            <a:r>
              <a:rPr lang="en-US" dirty="0" smtClean="0"/>
              <a:t>If we </a:t>
            </a:r>
            <a:r>
              <a:rPr lang="en-US" baseline="0" dirty="0" smtClean="0"/>
              <a:t>look at the skeletal anatomy of certain animals in nature, we’ll see many similarities. Now t</a:t>
            </a:r>
            <a:r>
              <a:rPr lang="en-US" dirty="0" smtClean="0"/>
              <a:t>his</a:t>
            </a:r>
            <a:r>
              <a:rPr lang="en-US" baseline="0" dirty="0" smtClean="0"/>
              <a:t> is something that has been observed for hundreds of years, but Charles Darwin was the first person to draw materialistic conclusions from this observation. </a:t>
            </a:r>
          </a:p>
          <a:p>
            <a:endParaRPr lang="en-US" baseline="0" dirty="0" smtClean="0"/>
          </a:p>
          <a:p>
            <a:r>
              <a:rPr lang="en-US" dirty="0" smtClean="0"/>
              <a:t>What we’re taught</a:t>
            </a:r>
            <a:r>
              <a:rPr lang="en-US" baseline="0" dirty="0" smtClean="0"/>
              <a:t> in school is that animal homology is indisputable proof that these animals all evolved from a common ancestor. But what we need to be asking Biology teachers is, “Why does it </a:t>
            </a:r>
            <a:r>
              <a:rPr lang="en-US" u="sng" baseline="0" dirty="0" smtClean="0"/>
              <a:t>have</a:t>
            </a:r>
            <a:r>
              <a:rPr lang="en-US" baseline="0" dirty="0" smtClean="0"/>
              <a:t> to mean that? Is this really the only viable explanation? Why can’t it mean they came from a common designer with a common plan?”</a:t>
            </a:r>
          </a:p>
          <a:p>
            <a:endParaRPr lang="en-US" baseline="0" dirty="0" smtClean="0"/>
          </a:p>
          <a:p>
            <a:r>
              <a:rPr lang="en-US" dirty="0" smtClean="0"/>
              <a:t>So these are the 2 hypotheses – either the</a:t>
            </a:r>
            <a:r>
              <a:rPr lang="en-US" baseline="0" dirty="0" smtClean="0"/>
              <a:t> similarities mean a common evolutionary ancestor, or they mean a common designer. Which is the better explanation?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Evolutionists will reason this way: “If someone designed these things, they’d all be different and there would be no similarities between them” which should elicit the following response: “How can someone who does not believe in God, and therefore does not know Him or His thoughts, presume to then understand His purposes and intentions?”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Creationists will reason this way: “If a common designer did in fact create the over 3 million species of animals we find on this planet, in 2 days time (day 5 and 6 of Creation), why would He not use similar blueprints and common elements in a world bound by static laws?”</a:t>
            </a:r>
          </a:p>
          <a:p>
            <a:endParaRPr lang="en-US" dirty="0" smtClean="0"/>
          </a:p>
        </p:txBody>
      </p:sp>
      <p:sp>
        <p:nvSpPr>
          <p:cNvPr id="4" name="Slide Number Placeholder 3"/>
          <p:cNvSpPr>
            <a:spLocks noGrp="1"/>
          </p:cNvSpPr>
          <p:nvPr>
            <p:ph type="sldNum" sz="quarter" idx="10"/>
          </p:nvPr>
        </p:nvSpPr>
        <p:spPr/>
        <p:txBody>
          <a:bodyPr/>
          <a:lstStyle/>
          <a:p>
            <a:fld id="{749B5A3D-F4E2-4685-B31D-31FBD655DEEB}" type="slidenum">
              <a:rPr lang="en-US" smtClean="0"/>
              <a:t>2</a:t>
            </a:fld>
            <a:endParaRPr lang="en-US"/>
          </a:p>
        </p:txBody>
      </p:sp>
    </p:spTree>
    <p:extLst>
      <p:ext uri="{BB962C8B-B14F-4D97-AF65-F5344CB8AC3E}">
        <p14:creationId xmlns:p14="http://schemas.microsoft.com/office/powerpoint/2010/main" val="3357751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Why do we need to contend w/Evolutionists about this?</a:t>
            </a:r>
          </a:p>
          <a:p>
            <a:pPr marL="0" indent="0">
              <a:buNone/>
            </a:pPr>
            <a:endParaRPr lang="en-US" baseline="0" dirty="0" smtClean="0"/>
          </a:p>
          <a:p>
            <a:r>
              <a:rPr lang="en-US" i="0" dirty="0" smtClean="0"/>
              <a:t>First, </a:t>
            </a:r>
            <a:r>
              <a:rPr lang="en-US" dirty="0" smtClean="0"/>
              <a:t>in principle it</a:t>
            </a:r>
            <a:r>
              <a:rPr lang="en-US" baseline="0" dirty="0" smtClean="0"/>
              <a:t> is</a:t>
            </a:r>
            <a:r>
              <a:rPr lang="en-US" dirty="0" smtClean="0"/>
              <a:t> impossible to prove that an organ is useless, because there is always the possibility that a use may be discovered in the future as science</a:t>
            </a:r>
            <a:r>
              <a:rPr lang="en-US" baseline="0" dirty="0" smtClean="0"/>
              <a:t> advances</a:t>
            </a:r>
            <a:r>
              <a:rPr lang="en-US" dirty="0" smtClean="0"/>
              <a:t>. This has happened with over a hundred alleged useless vestigial organs which are now known to be essential. So unless we’re prepared to admit that science has reached the</a:t>
            </a:r>
            <a:r>
              <a:rPr lang="en-US" baseline="0" dirty="0" smtClean="0"/>
              <a:t> zenith of discovery, Evolutionists should not be so rash to render something useless. However, seeing as how many worship scientism, sometimes scientists will dismiss such organs just to sound smarter.</a:t>
            </a:r>
            <a:endParaRPr lang="en-US" dirty="0" smtClean="0"/>
          </a:p>
          <a:p>
            <a:endParaRPr lang="en-US" dirty="0" smtClean="0"/>
          </a:p>
          <a:p>
            <a:r>
              <a:rPr lang="en-US" i="0" dirty="0" smtClean="0"/>
              <a:t>Second, even </a:t>
            </a:r>
            <a:r>
              <a:rPr lang="en-US" dirty="0" smtClean="0"/>
              <a:t>if the alleged vestigial organ were no longer needed, this would simply prove </a:t>
            </a:r>
            <a:r>
              <a:rPr lang="en-US" b="0" u="sng" dirty="0" smtClean="0"/>
              <a:t>devolution</a:t>
            </a:r>
            <a:r>
              <a:rPr lang="en-US" dirty="0" smtClean="0"/>
              <a:t> not </a:t>
            </a:r>
            <a:r>
              <a:rPr lang="en-US" b="0" u="sng" dirty="0" smtClean="0"/>
              <a:t>evolution</a:t>
            </a:r>
            <a:r>
              <a:rPr lang="en-US" dirty="0" smtClean="0"/>
              <a:t>. Why might the Creation model allow for deterioration</a:t>
            </a:r>
            <a:r>
              <a:rPr lang="en-US" baseline="0" dirty="0" smtClean="0"/>
              <a:t> of a perfect creation? Because we live in a</a:t>
            </a:r>
            <a:r>
              <a:rPr lang="en-US" dirty="0" smtClean="0"/>
              <a:t> fallen world don’t we? Even the second law of thermodynamics in</a:t>
            </a:r>
            <a:r>
              <a:rPr lang="en-US" baseline="0" dirty="0" smtClean="0"/>
              <a:t> a sense allows for it</a:t>
            </a:r>
            <a:r>
              <a:rPr lang="en-US" dirty="0" smtClean="0"/>
              <a:t>. But the molecules</a:t>
            </a:r>
            <a:r>
              <a:rPr lang="en-US" baseline="0" dirty="0" smtClean="0"/>
              <a:t> to man</a:t>
            </a:r>
            <a:r>
              <a:rPr lang="en-US" dirty="0" smtClean="0"/>
              <a:t> evolution model needs to find examples of “emerging” organs,</a:t>
            </a:r>
            <a:r>
              <a:rPr lang="en-US" baseline="0" dirty="0" smtClean="0"/>
              <a:t> </a:t>
            </a:r>
            <a:r>
              <a:rPr lang="en-US" dirty="0" smtClean="0"/>
              <a:t>those which </a:t>
            </a:r>
            <a:r>
              <a:rPr lang="en-US" b="0" dirty="0" smtClean="0"/>
              <a:t>increase</a:t>
            </a:r>
            <a:r>
              <a:rPr lang="en-US" dirty="0" smtClean="0"/>
              <a:t> in complexity. </a:t>
            </a:r>
          </a:p>
          <a:p>
            <a:pPr marL="0" indent="0">
              <a:buNone/>
            </a:pPr>
            <a:endParaRPr lang="en-US" dirty="0" smtClean="0"/>
          </a:p>
          <a:p>
            <a:pPr marL="0" indent="0">
              <a:buNone/>
            </a:pPr>
            <a:r>
              <a:rPr lang="en-US" dirty="0" smtClean="0"/>
              <a:t>With</a:t>
            </a:r>
            <a:r>
              <a:rPr lang="en-US" baseline="0" dirty="0" smtClean="0"/>
              <a:t> God as our designer, the only thing vestigial is really this argument.</a:t>
            </a:r>
            <a:endParaRPr lang="en-US" dirty="0"/>
          </a:p>
        </p:txBody>
      </p:sp>
      <p:sp>
        <p:nvSpPr>
          <p:cNvPr id="4" name="Slide Number Placeholder 3"/>
          <p:cNvSpPr>
            <a:spLocks noGrp="1"/>
          </p:cNvSpPr>
          <p:nvPr>
            <p:ph type="sldNum" sz="quarter" idx="10"/>
          </p:nvPr>
        </p:nvSpPr>
        <p:spPr/>
        <p:txBody>
          <a:bodyPr/>
          <a:lstStyle/>
          <a:p>
            <a:fld id="{749B5A3D-F4E2-4685-B31D-31FBD655DEEB}" type="slidenum">
              <a:rPr lang="en-US" smtClean="0"/>
              <a:t>20</a:t>
            </a:fld>
            <a:endParaRPr lang="en-US"/>
          </a:p>
        </p:txBody>
      </p:sp>
    </p:spTree>
    <p:extLst>
      <p:ext uri="{BB962C8B-B14F-4D97-AF65-F5344CB8AC3E}">
        <p14:creationId xmlns:p14="http://schemas.microsoft.com/office/powerpoint/2010/main" val="88698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English Peppered Moth example has been debunked for decades but it is still taught in school textbooks as evidence for Evolution. Here’s the story:</a:t>
            </a:r>
            <a:endParaRPr lang="en-US" dirty="0" smtClean="0"/>
          </a:p>
          <a:p>
            <a:endParaRPr lang="en-US" dirty="0" smtClean="0"/>
          </a:p>
          <a:p>
            <a:r>
              <a:rPr lang="en-US" dirty="0" smtClean="0"/>
              <a:t>There are 2 varieties of the English</a:t>
            </a:r>
            <a:r>
              <a:rPr lang="en-US" baseline="0" dirty="0" smtClean="0"/>
              <a:t> Peppered</a:t>
            </a:r>
            <a:r>
              <a:rPr lang="en-US" dirty="0" smtClean="0"/>
              <a:t> Moth, the white</a:t>
            </a:r>
            <a:r>
              <a:rPr lang="en-US" baseline="0" dirty="0" smtClean="0"/>
              <a:t> moth and the dark moth. Before the industrial revolution of the 18</a:t>
            </a:r>
            <a:r>
              <a:rPr lang="en-US" baseline="30000" dirty="0" smtClean="0"/>
              <a:t>th</a:t>
            </a:r>
            <a:r>
              <a:rPr lang="en-US" baseline="0" dirty="0" smtClean="0"/>
              <a:t> century, 95% of the moths were white and 5% of the moths were black because, as the story goes, the birds could see the black moths on the light colored trees and would eat them instead of the white moths. But then the industrial revolution hit and all the light colored trees became covered in dark soot, reversing the moth population. This resulted in the majority of the moths being dark and a small percentage being light because now the white moths showed up easier on the newly darkened trees while the dark moths could easily camouflage themselves.</a:t>
            </a:r>
          </a:p>
          <a:p>
            <a:endParaRPr lang="en-US" baseline="0" dirty="0" smtClean="0"/>
          </a:p>
          <a:p>
            <a:r>
              <a:rPr lang="en-US" baseline="0" dirty="0" smtClean="0"/>
              <a:t>Darwinists called this Evolution in action and it is taught in basically every single biology text book. I heard that its even in the British museum of Natural History. The man who supposedly discovered this and did the research on this and came up with the theory was Bernard Kettlewell.</a:t>
            </a:r>
          </a:p>
        </p:txBody>
      </p:sp>
      <p:sp>
        <p:nvSpPr>
          <p:cNvPr id="4" name="Slide Number Placeholder 3"/>
          <p:cNvSpPr>
            <a:spLocks noGrp="1"/>
          </p:cNvSpPr>
          <p:nvPr>
            <p:ph type="sldNum" sz="quarter" idx="10"/>
          </p:nvPr>
        </p:nvSpPr>
        <p:spPr/>
        <p:txBody>
          <a:bodyPr/>
          <a:lstStyle/>
          <a:p>
            <a:fld id="{749B5A3D-F4E2-4685-B31D-31FBD655DEEB}" type="slidenum">
              <a:rPr lang="en-US" smtClean="0"/>
              <a:t>21</a:t>
            </a:fld>
            <a:endParaRPr lang="en-US"/>
          </a:p>
        </p:txBody>
      </p:sp>
    </p:spTree>
    <p:extLst>
      <p:ext uri="{BB962C8B-B14F-4D97-AF65-F5344CB8AC3E}">
        <p14:creationId xmlns:p14="http://schemas.microsoft.com/office/powerpoint/2010/main" val="2177741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Well, the problem with this is that English Peppered Moths don’t rest on tree trunks. The moths in this picture, as well as the ones used in textbooks, are dead. They’ve either been pinned or glued. In 40 years of research, they’ve only found a handful actually resting on tree trunks. These moths fly at night and during the day take their rest high in the trees on the underside of branches out of sight from prey. Dr. Theodore Sergeant actually admitted to helping Bernard Kettlewell pin and glue the moths to the sides of these trees so that he could film the TV program where this was first introduced to the populace. They’ve never, though, been able to film one of these moths resting naturally on the side of a tree only to be eaten by birds. </a:t>
            </a:r>
          </a:p>
          <a:p>
            <a:endParaRPr lang="en-US" baseline="0" dirty="0" smtClean="0"/>
          </a:p>
          <a:p>
            <a:r>
              <a:rPr lang="en-US" baseline="0" dirty="0" smtClean="0"/>
              <a:t>Second, these moths don’t have the tendency to choose matching backgrounds. Dark moths don’t see a dark tree and decide to nest there. </a:t>
            </a:r>
          </a:p>
          <a:p>
            <a:endParaRPr lang="en-US" baseline="0" dirty="0" smtClean="0"/>
          </a:p>
          <a:p>
            <a:r>
              <a:rPr lang="en-US" baseline="0" dirty="0" smtClean="0"/>
              <a:t>Third, no one has been about to duplicate Bernard Kettlewell’s findings. And the reason is because Kettlewell manipulated his collection of data to obtain the desired result.</a:t>
            </a:r>
          </a:p>
          <a:p>
            <a:endParaRPr lang="en-US" baseline="0" dirty="0" smtClean="0"/>
          </a:p>
          <a:p>
            <a:r>
              <a:rPr lang="en-US" baseline="0" dirty="0" smtClean="0"/>
              <a:t>So does this prove Evolution? No, because even if Kettlewell was right and he had not manipulated the data, all it would prove was a moth changed into a moth. Natural selection in nature can be seen as producing variations within a kind, what we call microevolution. But this is a far cry from molecules to man evolution. </a:t>
            </a:r>
          </a:p>
          <a:p>
            <a:endParaRPr lang="en-US" baseline="0" dirty="0" smtClean="0"/>
          </a:p>
          <a:p>
            <a:r>
              <a:rPr lang="en-US" baseline="0" dirty="0" smtClean="0"/>
              <a:t>Ironically, Darwin, who evidence strongly suggests was racist, thought the Caucasian race was the superior race. But if a terrible UV storm were to hit, Caucasians would die and those with darker pigments and melanin in their skin would survive. And this too would not prove evolution, only variation within the human kind.</a:t>
            </a:r>
          </a:p>
        </p:txBody>
      </p:sp>
      <p:sp>
        <p:nvSpPr>
          <p:cNvPr id="4" name="Slide Number Placeholder 3"/>
          <p:cNvSpPr>
            <a:spLocks noGrp="1"/>
          </p:cNvSpPr>
          <p:nvPr>
            <p:ph type="sldNum" sz="quarter" idx="10"/>
          </p:nvPr>
        </p:nvSpPr>
        <p:spPr/>
        <p:txBody>
          <a:bodyPr/>
          <a:lstStyle/>
          <a:p>
            <a:fld id="{749B5A3D-F4E2-4685-B31D-31FBD655DEEB}" type="slidenum">
              <a:rPr lang="en-US" smtClean="0"/>
              <a:t>22</a:t>
            </a:fld>
            <a:endParaRPr lang="en-US"/>
          </a:p>
        </p:txBody>
      </p:sp>
    </p:spTree>
    <p:extLst>
      <p:ext uri="{BB962C8B-B14F-4D97-AF65-F5344CB8AC3E}">
        <p14:creationId xmlns:p14="http://schemas.microsoft.com/office/powerpoint/2010/main" val="2506108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Even Evolutionists have spoken out against the English Peppered Moth hoax.</a:t>
            </a:r>
          </a:p>
          <a:p>
            <a:endParaRPr lang="en-US" baseline="0" dirty="0" smtClean="0"/>
          </a:p>
          <a:p>
            <a:r>
              <a:rPr lang="en-US" baseline="0" dirty="0" smtClean="0"/>
              <a:t>L. Harrison Matthews, who wrote the introduction to Darwin’s Origin Of Species, said “</a:t>
            </a:r>
            <a:r>
              <a:rPr lang="en-US" sz="1200" kern="1200" dirty="0" smtClean="0">
                <a:solidFill>
                  <a:schemeClr val="tx1"/>
                </a:solidFill>
                <a:latin typeface="+mn-lt"/>
                <a:ea typeface="+mn-ea"/>
                <a:cs typeface="+mn-cs"/>
              </a:rPr>
              <a:t>The [peppered moth] experiments beautifully demonstrate natural selection — or survival of the fittest — in action, but they do not show evolution in progress</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then is this example still used in text books? Well, let’s hear what the foremost proponent of Evolution to be taught in schools says about this, the atheist Eugenie Scott. She admits that if students heard criticism of evolution, they might end up not believing in it – “</a:t>
            </a:r>
            <a:r>
              <a:rPr lang="en-US" sz="1200" b="0" i="0" kern="1200" dirty="0" smtClean="0">
                <a:solidFill>
                  <a:schemeClr val="tx1"/>
                </a:solidFill>
                <a:effectLst/>
                <a:latin typeface="+mn-lt"/>
                <a:ea typeface="+mn-ea"/>
                <a:cs typeface="+mn-cs"/>
              </a:rPr>
              <a:t>In my opinion, using creation and evolution as topics for critical-thinking exercises in primary and secondary schools is virtually guaranteed to confuse students about evolution and may lead them to reject one of the major themes in science.</a:t>
            </a:r>
            <a:r>
              <a:rPr lang="en-US" baseline="0" dirty="0" smtClean="0"/>
              <a:t>”</a:t>
            </a:r>
          </a:p>
          <a:p>
            <a:endParaRPr lang="en-US" baseline="0" dirty="0" smtClean="0"/>
          </a:p>
          <a:p>
            <a:r>
              <a:rPr lang="en-US" baseline="0" dirty="0" smtClean="0"/>
              <a:t>In another quote, which I neglected to include, she also noted that though she knows it doesn’t teach evolution, she said that there is no greater example to teach young people than the moth because its such a simple illustration for them to understand. Which group is doing pseudo-science? The Creationists or Evolutionists?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https://answersingenesis.org/natural-selection/much-ado-about-moths/</a:t>
            </a:r>
            <a:endParaRPr lang="en-US" dirty="0"/>
          </a:p>
        </p:txBody>
      </p:sp>
      <p:sp>
        <p:nvSpPr>
          <p:cNvPr id="4" name="Slide Number Placeholder 3"/>
          <p:cNvSpPr>
            <a:spLocks noGrp="1"/>
          </p:cNvSpPr>
          <p:nvPr>
            <p:ph type="sldNum" sz="quarter" idx="10"/>
          </p:nvPr>
        </p:nvSpPr>
        <p:spPr/>
        <p:txBody>
          <a:bodyPr/>
          <a:lstStyle/>
          <a:p>
            <a:fld id="{749B5A3D-F4E2-4685-B31D-31FBD655DEEB}" type="slidenum">
              <a:rPr lang="en-US" smtClean="0"/>
              <a:t>23</a:t>
            </a:fld>
            <a:endParaRPr lang="en-US"/>
          </a:p>
        </p:txBody>
      </p:sp>
    </p:spTree>
    <p:extLst>
      <p:ext uri="{BB962C8B-B14F-4D97-AF65-F5344CB8AC3E}">
        <p14:creationId xmlns:p14="http://schemas.microsoft.com/office/powerpoint/2010/main" val="339940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1999, Canadian textbook-writer Bob Ritter, who </a:t>
            </a:r>
            <a:r>
              <a:rPr lang="en-US" sz="1200" b="0" i="0" u="sng" kern="1200" dirty="0" smtClean="0">
                <a:solidFill>
                  <a:schemeClr val="tx1"/>
                </a:solidFill>
                <a:effectLst/>
                <a:latin typeface="+mn-lt"/>
                <a:ea typeface="+mn-ea"/>
                <a:cs typeface="+mn-cs"/>
              </a:rPr>
              <a:t>knew</a:t>
            </a:r>
            <a:r>
              <a:rPr lang="en-US" sz="1200" b="0" i="0" kern="1200" dirty="0" smtClean="0">
                <a:solidFill>
                  <a:schemeClr val="tx1"/>
                </a:solidFill>
                <a:effectLst/>
                <a:latin typeface="+mn-lt"/>
                <a:ea typeface="+mn-ea"/>
                <a:cs typeface="+mn-cs"/>
              </a:rPr>
              <a:t> that the peppered moth pictures were staged yet used them in his textbooks any way, defended his practice on the same grounds. “You have to look at the audience. How convoluted do you want to make it for a first time learner?” “[High school students]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are still very concrete in the way they learn.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advantage of this example of natural selection is that it is extremely visual.”</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Jaap</a:t>
            </a:r>
            <a:r>
              <a:rPr lang="en-US" sz="1200" b="0" i="0" kern="1200" dirty="0" smtClean="0">
                <a:solidFill>
                  <a:schemeClr val="tx1"/>
                </a:solidFill>
                <a:effectLst/>
                <a:latin typeface="+mn-lt"/>
                <a:ea typeface="+mn-ea"/>
                <a:cs typeface="+mn-cs"/>
              </a:rPr>
              <a:t> De </a:t>
            </a:r>
            <a:r>
              <a:rPr lang="en-US" sz="1200" b="0" i="0" kern="1200" dirty="0" err="1" smtClean="0">
                <a:solidFill>
                  <a:schemeClr val="tx1"/>
                </a:solidFill>
                <a:effectLst/>
                <a:latin typeface="+mn-lt"/>
                <a:ea typeface="+mn-ea"/>
                <a:cs typeface="+mn-cs"/>
              </a:rPr>
              <a:t>Roode</a:t>
            </a:r>
            <a:r>
              <a:rPr lang="en-US" sz="1200" b="0" i="0" kern="1200" dirty="0" smtClean="0">
                <a:solidFill>
                  <a:schemeClr val="tx1"/>
                </a:solidFill>
                <a:effectLst/>
                <a:latin typeface="+mn-lt"/>
                <a:ea typeface="+mn-ea"/>
                <a:cs typeface="+mn-cs"/>
              </a:rPr>
              <a:t>, a biologist at Emory, made</a:t>
            </a:r>
            <a:r>
              <a:rPr lang="en-US" sz="1200" b="0" i="0" kern="1200" baseline="0" dirty="0" smtClean="0">
                <a:solidFill>
                  <a:schemeClr val="tx1"/>
                </a:solidFill>
                <a:effectLst/>
                <a:latin typeface="+mn-lt"/>
                <a:ea typeface="+mn-ea"/>
                <a:cs typeface="+mn-cs"/>
              </a:rPr>
              <a:t> this statement about the textbook authors who are removing it from textbooks because they realize it is not evidence of Darwinian Evolution. He said</a:t>
            </a:r>
            <a:r>
              <a:rPr lang="en-US" sz="1200" b="0" i="0" kern="1200" dirty="0" smtClean="0">
                <a:solidFill>
                  <a:schemeClr val="tx1"/>
                </a:solidFill>
                <a:effectLst/>
                <a:latin typeface="+mn-lt"/>
                <a:ea typeface="+mn-ea"/>
                <a:cs typeface="+mn-cs"/>
              </a:rPr>
              <a:t>, “the peppered moth should be reinstated as a textbook example of evolution in action.”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 again, who are</a:t>
            </a:r>
            <a:r>
              <a:rPr lang="en-US" sz="1200" b="0" i="0" kern="1200" baseline="0" dirty="0" smtClean="0">
                <a:solidFill>
                  <a:schemeClr val="tx1"/>
                </a:solidFill>
                <a:effectLst/>
                <a:latin typeface="+mn-lt"/>
                <a:ea typeface="+mn-ea"/>
                <a:cs typeface="+mn-cs"/>
              </a:rPr>
              <a:t> the ones practicing pseudo science? Creationists or Evolutionists?</a:t>
            </a:r>
            <a:endParaRPr lang="en-US" dirty="0"/>
          </a:p>
        </p:txBody>
      </p:sp>
      <p:sp>
        <p:nvSpPr>
          <p:cNvPr id="4" name="Slide Number Placeholder 3"/>
          <p:cNvSpPr>
            <a:spLocks noGrp="1"/>
          </p:cNvSpPr>
          <p:nvPr>
            <p:ph type="sldNum" sz="quarter" idx="10"/>
          </p:nvPr>
        </p:nvSpPr>
        <p:spPr/>
        <p:txBody>
          <a:bodyPr/>
          <a:lstStyle/>
          <a:p>
            <a:fld id="{749B5A3D-F4E2-4685-B31D-31FBD655DEEB}" type="slidenum">
              <a:rPr lang="en-US" smtClean="0"/>
              <a:t>24</a:t>
            </a:fld>
            <a:endParaRPr lang="en-US"/>
          </a:p>
        </p:txBody>
      </p:sp>
    </p:spTree>
    <p:extLst>
      <p:ext uri="{BB962C8B-B14F-4D97-AF65-F5344CB8AC3E}">
        <p14:creationId xmlns:p14="http://schemas.microsoft.com/office/powerpoint/2010/main" val="339940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next 2 examples, we’re going to look at </a:t>
            </a:r>
            <a:r>
              <a:rPr lang="en-US" baseline="0" dirty="0" smtClean="0"/>
              <a:t>the subject of mutations. And we’re going to show that </a:t>
            </a:r>
            <a:r>
              <a:rPr lang="en-US" baseline="0" dirty="0" smtClean="0"/>
              <a:t>Neo-Darwinism </a:t>
            </a:r>
            <a:r>
              <a:rPr lang="en-US" baseline="0" dirty="0" smtClean="0"/>
              <a:t>is dead and this is according to the scientific community itself. Evolutionists have been looking for a new mechanism to explain macroevolution for the last 40 years and you know why a lot of people don’t know this? Because they don’t have a concrete idea yet. But the idea of gene level mutation, leading to gradual change and macroevolution, has been dead for 40 years. </a:t>
            </a:r>
          </a:p>
          <a:p>
            <a:endParaRPr lang="en-US" baseline="0" dirty="0" smtClean="0"/>
          </a:p>
          <a:p>
            <a:r>
              <a:rPr lang="en-US" baseline="0" dirty="0" smtClean="0"/>
              <a:t>In 1831, Darwin sailed from England all around the world as a naturalist, but especially to study and observe geology. But he also had the opportunity to evaluate different animal species, and one of those species he paid special attention to were finches. Now when he grew up in the Anglican church, he was told that anytime you observed a species, that species was fixed, meaning that however you observed it in the wild must be the way that God created it. Now we looked at animal kinds a few weeks back and made the point that animals like the dog, wolf, coyote, etc. are different yet can interbreed, but Darwin was taught by the Anglican church that that wasn’t the case and that God made them exactly as he saw them. </a:t>
            </a:r>
          </a:p>
          <a:p>
            <a:endParaRPr lang="en-US" baseline="0" dirty="0" smtClean="0"/>
          </a:p>
          <a:p>
            <a:r>
              <a:rPr lang="en-US" baseline="0" dirty="0" smtClean="0"/>
              <a:t>But we know today that animal species’ aren’t fixed, animal kinds are fixed. </a:t>
            </a:r>
            <a:r>
              <a:rPr lang="en-US" b="1" baseline="0" dirty="0" smtClean="0"/>
              <a:t>Gen 1:24-25</a:t>
            </a:r>
            <a:r>
              <a:rPr lang="en-US" baseline="0" dirty="0" smtClean="0"/>
              <a:t> – “</a:t>
            </a:r>
            <a:r>
              <a:rPr lang="en-US" dirty="0" smtClean="0"/>
              <a:t>Then God said, ‘Let the earth bring forth living creatures after</a:t>
            </a:r>
            <a:r>
              <a:rPr lang="en-US" baseline="0" dirty="0" smtClean="0"/>
              <a:t> </a:t>
            </a:r>
            <a:r>
              <a:rPr lang="en-US" dirty="0" smtClean="0"/>
              <a:t>their kind: cattle and creeping things and beasts of the earth after</a:t>
            </a:r>
            <a:r>
              <a:rPr lang="en-US" baseline="0" dirty="0" smtClean="0"/>
              <a:t> </a:t>
            </a:r>
            <a:r>
              <a:rPr lang="en-US" dirty="0" smtClean="0"/>
              <a:t>their kind’; and it was so.</a:t>
            </a:r>
            <a:r>
              <a:rPr lang="en-US" baseline="0" dirty="0" smtClean="0"/>
              <a:t> </a:t>
            </a:r>
            <a:r>
              <a:rPr lang="en-US" dirty="0" smtClean="0"/>
              <a:t>God made the beasts of the earth after</a:t>
            </a:r>
            <a:r>
              <a:rPr lang="en-US" baseline="0" dirty="0" smtClean="0"/>
              <a:t> </a:t>
            </a:r>
            <a:r>
              <a:rPr lang="en-US" dirty="0" smtClean="0"/>
              <a:t>their kind, and the cattle after</a:t>
            </a:r>
            <a:r>
              <a:rPr lang="en-US" baseline="0" dirty="0" smtClean="0"/>
              <a:t> </a:t>
            </a:r>
            <a:r>
              <a:rPr lang="en-US" dirty="0" smtClean="0"/>
              <a:t>their kind, and everything that creeps on the ground after its kind; and God saw that it was good.</a:t>
            </a:r>
            <a:r>
              <a:rPr lang="en-US" baseline="0" dirty="0" smtClean="0"/>
              <a:t>” And the science that studies to determine what these kinds are is called Baraminology.</a:t>
            </a:r>
          </a:p>
          <a:p>
            <a:endParaRPr lang="en-US" baseline="0" dirty="0" smtClean="0"/>
          </a:p>
          <a:p>
            <a:r>
              <a:rPr lang="en-US" baseline="0" dirty="0" smtClean="0"/>
              <a:t>Well, 4 years later in 1835, Charles Darwin sailed aboard the H. M. S. Beagle with a few others to the Galapagos Islands right off the coast of Ecuador where they observed geographically isolated groups of plants and animals that were able to interbreed for hundreds if not thousands of years.</a:t>
            </a:r>
          </a:p>
          <a:p>
            <a:endParaRPr lang="en-US" dirty="0"/>
          </a:p>
        </p:txBody>
      </p:sp>
      <p:sp>
        <p:nvSpPr>
          <p:cNvPr id="4" name="Slide Number Placeholder 3"/>
          <p:cNvSpPr>
            <a:spLocks noGrp="1"/>
          </p:cNvSpPr>
          <p:nvPr>
            <p:ph type="sldNum" sz="quarter" idx="10"/>
          </p:nvPr>
        </p:nvSpPr>
        <p:spPr/>
        <p:txBody>
          <a:bodyPr/>
          <a:lstStyle/>
          <a:p>
            <a:fld id="{749B5A3D-F4E2-4685-B31D-31FBD655DEEB}" type="slidenum">
              <a:rPr lang="en-US" smtClean="0"/>
              <a:t>25</a:t>
            </a:fld>
            <a:endParaRPr lang="en-US"/>
          </a:p>
        </p:txBody>
      </p:sp>
    </p:spTree>
    <p:extLst>
      <p:ext uri="{BB962C8B-B14F-4D97-AF65-F5344CB8AC3E}">
        <p14:creationId xmlns:p14="http://schemas.microsoft.com/office/powerpoint/2010/main" val="2992822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Amongst the animals on this island, Darwin noticed 13 types of finches and saw that there was variation in these finches, variations in the beak, color, width, height, and size of the finches. Darwin’s conclusion was that since there were variations and some were becoming bigger while others were becoming smaller, that they must be evolving into different kinds of animals.</a:t>
            </a:r>
          </a:p>
        </p:txBody>
      </p:sp>
      <p:sp>
        <p:nvSpPr>
          <p:cNvPr id="4" name="Slide Number Placeholder 3"/>
          <p:cNvSpPr>
            <a:spLocks noGrp="1"/>
          </p:cNvSpPr>
          <p:nvPr>
            <p:ph type="sldNum" sz="quarter" idx="10"/>
          </p:nvPr>
        </p:nvSpPr>
        <p:spPr/>
        <p:txBody>
          <a:bodyPr/>
          <a:lstStyle/>
          <a:p>
            <a:fld id="{749B5A3D-F4E2-4685-B31D-31FBD655DEEB}" type="slidenum">
              <a:rPr lang="en-US" smtClean="0"/>
              <a:t>26</a:t>
            </a:fld>
            <a:endParaRPr lang="en-US"/>
          </a:p>
        </p:txBody>
      </p:sp>
    </p:spTree>
    <p:extLst>
      <p:ext uri="{BB962C8B-B14F-4D97-AF65-F5344CB8AC3E}">
        <p14:creationId xmlns:p14="http://schemas.microsoft.com/office/powerpoint/2010/main" val="852681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what does this prove? The fact that there are variations in kinds. But does this prove macroevolution? Does it prove molecules to man evolution? Of course not. There are different kinds. There are different types of bird beaks right? Variation within a kind does not prove evolution. </a:t>
            </a:r>
          </a:p>
          <a:p>
            <a:endParaRPr lang="en-US" baseline="0" dirty="0" smtClean="0"/>
          </a:p>
          <a:p>
            <a:r>
              <a:rPr lang="en-US" baseline="0" dirty="0" smtClean="0"/>
              <a:t>There are also different human beaks (noses). Notice the variation in width, length, color, etc. These are incredible differences in noses just as there are incredible differences in bird beaks. This does not prove evolution. It only proves that there is variation within kinds.</a:t>
            </a:r>
          </a:p>
          <a:p>
            <a:endParaRPr lang="en-US" baseline="0" dirty="0" smtClean="0"/>
          </a:p>
          <a:p>
            <a:r>
              <a:rPr lang="en-US" baseline="0" dirty="0" smtClean="0"/>
              <a:t>The reason for the 13 different finches Darwin observed is something in science called plasticity within animal kinds, which simply means that animals within a kind can change and bend within an environment based on their environmental needs.</a:t>
            </a:r>
            <a:endParaRPr lang="en-US" dirty="0"/>
          </a:p>
        </p:txBody>
      </p:sp>
      <p:sp>
        <p:nvSpPr>
          <p:cNvPr id="4" name="Slide Number Placeholder 3"/>
          <p:cNvSpPr>
            <a:spLocks noGrp="1"/>
          </p:cNvSpPr>
          <p:nvPr>
            <p:ph type="sldNum" sz="quarter" idx="10"/>
          </p:nvPr>
        </p:nvSpPr>
        <p:spPr/>
        <p:txBody>
          <a:bodyPr/>
          <a:lstStyle/>
          <a:p>
            <a:fld id="{749B5A3D-F4E2-4685-B31D-31FBD655DEEB}" type="slidenum">
              <a:rPr lang="en-US" smtClean="0"/>
              <a:t>27</a:t>
            </a:fld>
            <a:endParaRPr lang="en-US"/>
          </a:p>
        </p:txBody>
      </p:sp>
    </p:spTree>
    <p:extLst>
      <p:ext uri="{BB962C8B-B14F-4D97-AF65-F5344CB8AC3E}">
        <p14:creationId xmlns:p14="http://schemas.microsoft.com/office/powerpoint/2010/main" val="1725829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wolf has genes that codes its cells for long hair or for short hair. When its in a cold environment, the one that is able to survive better and spread its offspring is the long-haired wolf. But if those wolves migrated to, say, Central America, which animals would be able to survive better in the heat? The short-haired wolves, which will breed and pass its genes to its offspring and then we’d see those allylic variations come out. </a:t>
            </a:r>
            <a:endParaRPr lang="en-US" dirty="0"/>
          </a:p>
        </p:txBody>
      </p:sp>
      <p:sp>
        <p:nvSpPr>
          <p:cNvPr id="4" name="Slide Number Placeholder 3"/>
          <p:cNvSpPr>
            <a:spLocks noGrp="1"/>
          </p:cNvSpPr>
          <p:nvPr>
            <p:ph type="sldNum" sz="quarter" idx="10"/>
          </p:nvPr>
        </p:nvSpPr>
        <p:spPr/>
        <p:txBody>
          <a:bodyPr/>
          <a:lstStyle/>
          <a:p>
            <a:fld id="{749B5A3D-F4E2-4685-B31D-31FBD655DEEB}" type="slidenum">
              <a:rPr lang="en-US" smtClean="0"/>
              <a:t>28</a:t>
            </a:fld>
            <a:endParaRPr lang="en-US"/>
          </a:p>
        </p:txBody>
      </p:sp>
    </p:spTree>
    <p:extLst>
      <p:ext uri="{BB962C8B-B14F-4D97-AF65-F5344CB8AC3E}">
        <p14:creationId xmlns:p14="http://schemas.microsoft.com/office/powerpoint/2010/main" val="1725829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even greater variation within the dog kind,</a:t>
            </a:r>
            <a:r>
              <a:rPr lang="en-US" baseline="0" dirty="0" smtClean="0"/>
              <a:t> especially when you compare a Chihuahua with a Great Dane. </a:t>
            </a:r>
            <a:r>
              <a:rPr lang="en-US" u="sng" baseline="0" dirty="0" smtClean="0"/>
              <a:t>These specific dogs were bred</a:t>
            </a:r>
            <a:r>
              <a:rPr lang="en-US" baseline="0" dirty="0" smtClean="0"/>
              <a:t>. Since the 1600s, we bred for these animals. But they are all dogs. They aren’t changing into different animals. </a:t>
            </a:r>
            <a:endParaRPr lang="en-US" dirty="0"/>
          </a:p>
        </p:txBody>
      </p:sp>
      <p:sp>
        <p:nvSpPr>
          <p:cNvPr id="4" name="Slide Number Placeholder 3"/>
          <p:cNvSpPr>
            <a:spLocks noGrp="1"/>
          </p:cNvSpPr>
          <p:nvPr>
            <p:ph type="sldNum" sz="quarter" idx="10"/>
          </p:nvPr>
        </p:nvSpPr>
        <p:spPr/>
        <p:txBody>
          <a:bodyPr/>
          <a:lstStyle/>
          <a:p>
            <a:fld id="{749B5A3D-F4E2-4685-B31D-31FBD655DEEB}" type="slidenum">
              <a:rPr lang="en-US" smtClean="0"/>
              <a:t>29</a:t>
            </a:fld>
            <a:endParaRPr lang="en-US"/>
          </a:p>
        </p:txBody>
      </p:sp>
    </p:spTree>
    <p:extLst>
      <p:ext uri="{BB962C8B-B14F-4D97-AF65-F5344CB8AC3E}">
        <p14:creationId xmlns:p14="http://schemas.microsoft.com/office/powerpoint/2010/main" val="1725829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think about it this way. Why do houses,</a:t>
            </a:r>
            <a:r>
              <a:rPr lang="en-US" baseline="0" dirty="0" smtClean="0"/>
              <a:t> that have so many differences, also have so many similarities? No matter how much you try to customize a house, if it is going to last on planet Earth, there are certain things you have to have, right? </a:t>
            </a:r>
            <a:r>
              <a:rPr lang="en-US" u="sng" baseline="0" dirty="0" smtClean="0"/>
              <a:t>For a house to survive on planet Earth, what are some minimal requirements?</a:t>
            </a:r>
          </a:p>
          <a:p>
            <a:endParaRPr lang="en-US" baseline="0" dirty="0" smtClean="0"/>
          </a:p>
          <a:p>
            <a:r>
              <a:rPr lang="en-US" baseline="0" dirty="0" smtClean="0"/>
              <a:t>A roof, doors, load bearing walls, etc.</a:t>
            </a:r>
          </a:p>
        </p:txBody>
      </p:sp>
      <p:sp>
        <p:nvSpPr>
          <p:cNvPr id="4" name="Slide Number Placeholder 3"/>
          <p:cNvSpPr>
            <a:spLocks noGrp="1"/>
          </p:cNvSpPr>
          <p:nvPr>
            <p:ph type="sldNum" sz="quarter" idx="10"/>
          </p:nvPr>
        </p:nvSpPr>
        <p:spPr/>
        <p:txBody>
          <a:bodyPr/>
          <a:lstStyle/>
          <a:p>
            <a:fld id="{749B5A3D-F4E2-4685-B31D-31FBD655DEEB}" type="slidenum">
              <a:rPr lang="en-US" smtClean="0"/>
              <a:t>3</a:t>
            </a:fld>
            <a:endParaRPr lang="en-US"/>
          </a:p>
        </p:txBody>
      </p:sp>
    </p:spTree>
    <p:extLst>
      <p:ext uri="{BB962C8B-B14F-4D97-AF65-F5344CB8AC3E}">
        <p14:creationId xmlns:p14="http://schemas.microsoft.com/office/powerpoint/2010/main" val="586829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in 1973, two scientists by the names of Peter and Rosemary Grant took their first trip to the Galapagos Islands and did some in-depth study regarding the finches. They currently spend 6 months every year in the Galapagos observing the finches and measuring them. They’ve published some papers about their findings and also wrote a book where they were able to come up w/2 conclusions:</a:t>
            </a:r>
          </a:p>
          <a:p>
            <a:endParaRPr lang="en-US" baseline="0" dirty="0" smtClean="0"/>
          </a:p>
          <a:p>
            <a:r>
              <a:rPr lang="en-US" baseline="0" dirty="0" smtClean="0"/>
              <a:t>First, their findings proved that the finches’ beak size oscillates. In periods of drought where some finches can find food better than others, the beaks become shorter, wider, or longer based on environmental conditions. But they don’t move in a unidirectional path, they oscillate. They become longer than they become shorter than they become longer again and so on, and only in millimeters rather than lengths noticeable from the human eye. But the fact they oscillate means they are not moving in the same direction and they are certainly not changing into another kind of animal.</a:t>
            </a:r>
          </a:p>
          <a:p>
            <a:endParaRPr lang="en-US" baseline="0" dirty="0" smtClean="0"/>
          </a:p>
          <a:p>
            <a:r>
              <a:rPr lang="en-US" baseline="0" dirty="0" smtClean="0"/>
              <a:t>Second, they discovered that the finches are interbreeding. They are mating with each other which means they might actually be converging into one. And as they’re interbreeding, no new genetic material is being added to these birds. For Darwinian Evolution to take place, you’d have to have new genes. Rather, they simply find variation within a kind, meaning a finch is a finch is a finch is a finch. </a:t>
            </a:r>
          </a:p>
        </p:txBody>
      </p:sp>
      <p:sp>
        <p:nvSpPr>
          <p:cNvPr id="4" name="Slide Number Placeholder 3"/>
          <p:cNvSpPr>
            <a:spLocks noGrp="1"/>
          </p:cNvSpPr>
          <p:nvPr>
            <p:ph type="sldNum" sz="quarter" idx="10"/>
          </p:nvPr>
        </p:nvSpPr>
        <p:spPr/>
        <p:txBody>
          <a:bodyPr/>
          <a:lstStyle/>
          <a:p>
            <a:fld id="{749B5A3D-F4E2-4685-B31D-31FBD655DEEB}" type="slidenum">
              <a:rPr lang="en-US" smtClean="0"/>
              <a:t>30</a:t>
            </a:fld>
            <a:endParaRPr lang="en-US"/>
          </a:p>
        </p:txBody>
      </p:sp>
    </p:spTree>
    <p:extLst>
      <p:ext uri="{BB962C8B-B14F-4D97-AF65-F5344CB8AC3E}">
        <p14:creationId xmlns:p14="http://schemas.microsoft.com/office/powerpoint/2010/main" val="1725829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Within human beings, not only are our “beaks” different, we also find different skin color, different heights, different weights, a lot of variety, correct? The picture on the right is a picture of the world’s tallest man with the world’s shortest man. See the variety? What if after these 2 men are buried, anthropologists uncover their graves 10,000 years from now. What conclusion might they try to derive? Well, if they have evolutionary biases, they’d likely suspect that the shorter man evolved into the taller man. But that’s not the case right?</a:t>
            </a:r>
          </a:p>
        </p:txBody>
      </p:sp>
      <p:sp>
        <p:nvSpPr>
          <p:cNvPr id="4" name="Slide Number Placeholder 3"/>
          <p:cNvSpPr>
            <a:spLocks noGrp="1"/>
          </p:cNvSpPr>
          <p:nvPr>
            <p:ph type="sldNum" sz="quarter" idx="10"/>
          </p:nvPr>
        </p:nvSpPr>
        <p:spPr/>
        <p:txBody>
          <a:bodyPr/>
          <a:lstStyle/>
          <a:p>
            <a:fld id="{749B5A3D-F4E2-4685-B31D-31FBD655DEEB}" type="slidenum">
              <a:rPr lang="en-US" smtClean="0"/>
              <a:t>31</a:t>
            </a:fld>
            <a:endParaRPr lang="en-US"/>
          </a:p>
        </p:txBody>
      </p:sp>
    </p:spTree>
    <p:extLst>
      <p:ext uri="{BB962C8B-B14F-4D97-AF65-F5344CB8AC3E}">
        <p14:creationId xmlns:p14="http://schemas.microsoft.com/office/powerpoint/2010/main" val="1725829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African tribes in the Sudan and Senegal whose average height is 6’ 6”. The African Watusi tribe averages 7’ feet in height. But then the African Pygmies only average 4 </a:t>
            </a:r>
            <a:r>
              <a:rPr lang="en-US" baseline="0" dirty="0" err="1" smtClean="0"/>
              <a:t>ft</a:t>
            </a:r>
            <a:r>
              <a:rPr lang="en-US" baseline="0" dirty="0" smtClean="0"/>
              <a:t> in height. That’s a 3 foot differential. Astounding variation within the human kind, right? Greater differences in the human kind than there are in the finches, and yet the finches are supposed to be proof of evolution?</a:t>
            </a:r>
          </a:p>
          <a:p>
            <a:endParaRPr lang="en-US" baseline="0" dirty="0" smtClean="0"/>
          </a:p>
          <a:p>
            <a:r>
              <a:rPr lang="en-US" baseline="0" dirty="0" smtClean="0"/>
              <a:t>Humans and animals can vary within a kind, but we do not see them gaining genetic material. They in fact lose genetic material. That’s why you can take a wolf and selectively breed him over a hundred years and turn him into a poodle. But you can’t turn the poodle back into a wolf again because you’ve lost those genes. That’s not evolution. If anything, its devolution. </a:t>
            </a:r>
          </a:p>
          <a:p>
            <a:endParaRPr lang="en-US" dirty="0"/>
          </a:p>
        </p:txBody>
      </p:sp>
      <p:sp>
        <p:nvSpPr>
          <p:cNvPr id="4" name="Slide Number Placeholder 3"/>
          <p:cNvSpPr>
            <a:spLocks noGrp="1"/>
          </p:cNvSpPr>
          <p:nvPr>
            <p:ph type="sldNum" sz="quarter" idx="10"/>
          </p:nvPr>
        </p:nvSpPr>
        <p:spPr/>
        <p:txBody>
          <a:bodyPr/>
          <a:lstStyle/>
          <a:p>
            <a:fld id="{749B5A3D-F4E2-4685-B31D-31FBD655DEEB}" type="slidenum">
              <a:rPr lang="en-US" smtClean="0"/>
              <a:t>32</a:t>
            </a:fld>
            <a:endParaRPr lang="en-US"/>
          </a:p>
        </p:txBody>
      </p:sp>
    </p:spTree>
    <p:extLst>
      <p:ext uri="{BB962C8B-B14F-4D97-AF65-F5344CB8AC3E}">
        <p14:creationId xmlns:p14="http://schemas.microsoft.com/office/powerpoint/2010/main" val="2617050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finally, there</a:t>
            </a:r>
            <a:r>
              <a:rPr lang="en-US" baseline="0" dirty="0" smtClean="0"/>
              <a:t> is the fruit fly. </a:t>
            </a:r>
            <a:r>
              <a:rPr lang="en-US" dirty="0" smtClean="0"/>
              <a:t>It is common in middle school and high schools for biology</a:t>
            </a:r>
            <a:r>
              <a:rPr lang="en-US" baseline="0" dirty="0" smtClean="0"/>
              <a:t> teachers to make students breed fruit flies for various mutations. And when you do so, you’ll see differences in wing size, shape, abdomen, thorax, eyes, and feet. Various mutations come out of this, but the biggest one is the 4-winged fruit fly. And Darwinists will claim that the breeding of a 4-winged fruit fly proves evolution.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is actually happening, though, is a mutation in his gene which causes the development of a 2</a:t>
            </a:r>
            <a:r>
              <a:rPr lang="en-US" baseline="30000" dirty="0" smtClean="0"/>
              <a:t>nd</a:t>
            </a:r>
            <a:r>
              <a:rPr lang="en-US" baseline="0" dirty="0" smtClean="0"/>
              <a:t> thorax. But the 2</a:t>
            </a:r>
            <a:r>
              <a:rPr lang="en-US" baseline="30000" dirty="0" smtClean="0"/>
              <a:t>nd</a:t>
            </a:r>
            <a:r>
              <a:rPr lang="en-US" baseline="0" dirty="0" smtClean="0"/>
              <a:t> set of wings that develop from this 2</a:t>
            </a:r>
            <a:r>
              <a:rPr lang="en-US" baseline="30000" dirty="0" smtClean="0"/>
              <a:t>nd</a:t>
            </a:r>
            <a:r>
              <a:rPr lang="en-US" baseline="0" dirty="0" smtClean="0"/>
              <a:t> thorax are nonfunctioning – they are useless because there are no muscles attached to it. And the 4-winged fruit fly can neither fly nor breed. Did they mutate him? Yes. But in doing so they created a genetic freak of nature that doesn’t survive past one generation.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49B5A3D-F4E2-4685-B31D-31FBD655DEEB}" type="slidenum">
              <a:rPr lang="en-US" smtClean="0"/>
              <a:t>33</a:t>
            </a:fld>
            <a:endParaRPr lang="en-US"/>
          </a:p>
        </p:txBody>
      </p:sp>
    </p:spTree>
    <p:extLst>
      <p:ext uri="{BB962C8B-B14F-4D97-AF65-F5344CB8AC3E}">
        <p14:creationId xmlns:p14="http://schemas.microsoft.com/office/powerpoint/2010/main" val="1461846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Neo-Darwinian </a:t>
            </a:r>
            <a:r>
              <a:rPr lang="en-US" baseline="0" dirty="0" smtClean="0"/>
              <a:t>evolution to be true </a:t>
            </a:r>
            <a:r>
              <a:rPr lang="en-US" baseline="0" dirty="0" smtClean="0"/>
              <a:t>(mutations), </a:t>
            </a:r>
            <a:r>
              <a:rPr lang="en-US" baseline="0" dirty="0" smtClean="0"/>
              <a:t>you need three things. The mutation must be </a:t>
            </a:r>
            <a:r>
              <a:rPr lang="en-US" u="sng" baseline="0" dirty="0" smtClean="0"/>
              <a:t>persisten</a:t>
            </a:r>
            <a:r>
              <a:rPr lang="en-US" baseline="0" dirty="0" smtClean="0"/>
              <a:t>t, </a:t>
            </a:r>
            <a:r>
              <a:rPr lang="en-US" u="sng" baseline="0" dirty="0" smtClean="0"/>
              <a:t>morphological</a:t>
            </a:r>
            <a:r>
              <a:rPr lang="en-US" baseline="0" dirty="0" smtClean="0"/>
              <a:t>, and </a:t>
            </a:r>
            <a:r>
              <a:rPr lang="en-US" u="sng" baseline="0" dirty="0" smtClean="0"/>
              <a:t>beneficial</a:t>
            </a:r>
            <a:r>
              <a:rPr lang="en-US" baseline="0" dirty="0" smtClean="0"/>
              <a:t>. All that means is that there must exist favorable structural changes that can be passed down through succeeding generations. Let’s break down this point: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a:t>
            </a:r>
            <a:r>
              <a:rPr lang="en-US" baseline="0" dirty="0" smtClean="0"/>
              <a:t>, </a:t>
            </a:r>
            <a:r>
              <a:rPr lang="en-US" baseline="0" dirty="0" smtClean="0"/>
              <a:t>mutations must be </a:t>
            </a:r>
            <a:r>
              <a:rPr lang="en-US" baseline="0" dirty="0" smtClean="0"/>
              <a:t>persistent; </a:t>
            </a:r>
            <a:r>
              <a:rPr lang="en-US" baseline="0" dirty="0" smtClean="0"/>
              <a:t>it has to be a </a:t>
            </a:r>
            <a:r>
              <a:rPr lang="en-US" baseline="0" dirty="0" smtClean="0"/>
              <a:t>mutation </a:t>
            </a:r>
            <a:r>
              <a:rPr lang="en-US" baseline="0" dirty="0" smtClean="0"/>
              <a:t>passed down successively to the next generation. If the animal was mutated but the mutation was not passed down to the next generation, than it has nothing to do </a:t>
            </a:r>
            <a:r>
              <a:rPr lang="en-US" baseline="0" dirty="0" smtClean="0"/>
              <a:t>with </a:t>
            </a:r>
            <a:r>
              <a:rPr lang="en-US" baseline="0" dirty="0" err="1" smtClean="0"/>
              <a:t>MacroEvolution</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they have to be morphological, coming out in the structure of the animal. It isn’t enough to say “antibiotic resistance!” or to show insects are resistant to pesticides. The structure of the animal has to change. “Well these animals are resistant to antibiotics!” Well, if the Darwinian theory was that a man evolved from sensitivity to poisons to resistance to poisons, then antibiotic resistance would prove that. But it doesn’t. Darwinian Evolution says that we evolved from a single-celled organism into mankind, or a blue whale, or a red wood tree. So the mutation has to change the structure, the shape, the organs, and the limbs of the animals.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Third, the mutation has to be beneficial. The mutation </a:t>
            </a:r>
            <a:r>
              <a:rPr lang="en-US" baseline="0" dirty="0" smtClean="0"/>
              <a:t>had </a:t>
            </a:r>
            <a:r>
              <a:rPr lang="en-US" baseline="0" dirty="0" smtClean="0"/>
              <a:t>to have given the animal a selective advantage </a:t>
            </a:r>
            <a:r>
              <a:rPr lang="en-US" baseline="0" dirty="0" smtClean="0"/>
              <a:t>so when </a:t>
            </a:r>
            <a:r>
              <a:rPr lang="en-US" baseline="0" dirty="0" smtClean="0"/>
              <a:t>it is released in the wild, it will outcompete the wild type thereby becoming the dominant species. Natural selection is survival of the fittest. </a:t>
            </a:r>
          </a:p>
        </p:txBody>
      </p:sp>
      <p:sp>
        <p:nvSpPr>
          <p:cNvPr id="4" name="Slide Number Placeholder 3"/>
          <p:cNvSpPr>
            <a:spLocks noGrp="1"/>
          </p:cNvSpPr>
          <p:nvPr>
            <p:ph type="sldNum" sz="quarter" idx="10"/>
          </p:nvPr>
        </p:nvSpPr>
        <p:spPr/>
        <p:txBody>
          <a:bodyPr/>
          <a:lstStyle/>
          <a:p>
            <a:fld id="{749B5A3D-F4E2-4685-B31D-31FBD655DEEB}" type="slidenum">
              <a:rPr lang="en-US" smtClean="0"/>
              <a:t>34</a:t>
            </a:fld>
            <a:endParaRPr lang="en-US"/>
          </a:p>
        </p:txBody>
      </p:sp>
    </p:spTree>
    <p:extLst>
      <p:ext uri="{BB962C8B-B14F-4D97-AF65-F5344CB8AC3E}">
        <p14:creationId xmlns:p14="http://schemas.microsoft.com/office/powerpoint/2010/main" val="1461846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how many of these persistent,</a:t>
            </a:r>
            <a:r>
              <a:rPr lang="en-US" baseline="0" dirty="0" smtClean="0"/>
              <a:t> morphological, and beneficial mutations have been found? </a:t>
            </a:r>
            <a:r>
              <a:rPr lang="en-US" u="sng" baseline="0" dirty="0" smtClean="0"/>
              <a:t>Zero</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Richard Dawkins was once asked for one good mutation that leads</a:t>
            </a:r>
            <a:r>
              <a:rPr lang="en-US" baseline="0" dirty="0" smtClean="0"/>
              <a:t> to evolution. There’s a long pause because he doesn’t have a response. This is the world’s leading proponent of atheism based on Evolution and he could not produce one example. Yet supposedly there have been millions upon millions upon millions? Who can believe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Google: “</a:t>
            </a:r>
            <a:r>
              <a:rPr lang="en-US" baseline="0" dirty="0" err="1" smtClean="0"/>
              <a:t>richard</a:t>
            </a:r>
            <a:r>
              <a:rPr lang="en-US" baseline="0" dirty="0" smtClean="0"/>
              <a:t> </a:t>
            </a:r>
            <a:r>
              <a:rPr lang="en-US" baseline="0" dirty="0" err="1" smtClean="0"/>
              <a:t>dawkins</a:t>
            </a:r>
            <a:r>
              <a:rPr lang="en-US" baseline="0" dirty="0" smtClean="0"/>
              <a:t> stumped”</a:t>
            </a:r>
            <a:endParaRPr lang="en-US" dirty="0"/>
          </a:p>
        </p:txBody>
      </p:sp>
      <p:sp>
        <p:nvSpPr>
          <p:cNvPr id="4" name="Slide Number Placeholder 3"/>
          <p:cNvSpPr>
            <a:spLocks noGrp="1"/>
          </p:cNvSpPr>
          <p:nvPr>
            <p:ph type="sldNum" sz="quarter" idx="10"/>
          </p:nvPr>
        </p:nvSpPr>
        <p:spPr/>
        <p:txBody>
          <a:bodyPr/>
          <a:lstStyle/>
          <a:p>
            <a:fld id="{749B5A3D-F4E2-4685-B31D-31FBD655DEEB}" type="slidenum">
              <a:rPr lang="en-US" smtClean="0"/>
              <a:t>35</a:t>
            </a:fld>
            <a:endParaRPr lang="en-US"/>
          </a:p>
        </p:txBody>
      </p:sp>
    </p:spTree>
    <p:extLst>
      <p:ext uri="{BB962C8B-B14F-4D97-AF65-F5344CB8AC3E}">
        <p14:creationId xmlns:p14="http://schemas.microsoft.com/office/powerpoint/2010/main" val="1461846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why don’t mutations prove Darwinian Evolution?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over 99% of all mutations are harmful. And this comes</a:t>
            </a:r>
            <a:r>
              <a:rPr lang="en-US" baseline="0" dirty="0" smtClean="0"/>
              <a:t> from Evolutionist literature itself.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of the 1% of mutations that are not harmful, no morphological mutations have been documented as persisting in a population. The fruit fly is the favorite choice for Evolutionists to talk about mutations, because its been mutated in labs more than any creature we know of.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Third, in 1995, the Nobel prize for medicine was given to 2 men for developing a technique to genetically control early embryotic development. They looked for every possible mutation in the genome of the fruit fly, every single one. But they could not find a single structurally beneficial mutation in the fruit fly. They mutated fruit flies until their were no more mutations to be found.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Jeremy Rifkin (Evolutionist) – “</a:t>
            </a:r>
            <a:r>
              <a:rPr lang="en-US" dirty="0" smtClean="0"/>
              <a:t>The fruit fly has long been the favorite object of mutational experiments because of its fast gestation period [twelve days]. X rays have been used to increase the mutation rate in the fruit fly by 15,000 percent. All in all, scientists have been able to catalyze the fruit fly evolutionary process…the equivalent of the many millions of years of normal mutations and evolution.”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significant because</a:t>
            </a:r>
            <a:r>
              <a:rPr lang="en-US" baseline="0" dirty="0" smtClean="0"/>
              <a:t> a</a:t>
            </a:r>
            <a:r>
              <a:rPr lang="en-US" dirty="0" smtClean="0"/>
              <a:t>ccording to evolution, man has lived on the earth for a little over a million years. Yet experiments on fruit flies have already exceeded the equivalent of a million years of people living on earth!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 then</a:t>
            </a:r>
            <a:r>
              <a:rPr lang="en-US" baseline="0" dirty="0" smtClean="0"/>
              <a:t> said, “</a:t>
            </a:r>
            <a:r>
              <a:rPr lang="en-US" dirty="0" smtClean="0"/>
              <a:t>Even with this tremendous speedup of mutations, scientists have not been able to come up with anything other than another fruit fly.</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Jeremy Rifkin is not a guy who would agree with us or like us. And even he admits that fruit flies do not prove Darwinian Evolution to be true.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Pierre </a:t>
            </a:r>
            <a:r>
              <a:rPr lang="en-US" dirty="0" err="1" smtClean="0"/>
              <a:t>Grassé</a:t>
            </a:r>
            <a:r>
              <a:rPr lang="en-US" dirty="0" smtClean="0"/>
              <a:t>‘, a professor at the Mayo University in Sweden</a:t>
            </a:r>
            <a:r>
              <a:rPr lang="en-US" baseline="0" dirty="0" smtClean="0"/>
              <a:t> – “</a:t>
            </a:r>
            <a:r>
              <a:rPr lang="en-US" dirty="0" smtClean="0"/>
              <a:t>The fruit fly (</a:t>
            </a:r>
            <a:r>
              <a:rPr lang="en-US" i="1" dirty="0" smtClean="0"/>
              <a:t>drosophila melanogaster</a:t>
            </a:r>
            <a:r>
              <a:rPr lang="en-US" dirty="0" smtClean="0"/>
              <a:t>), the favorite pet insect of the geneticists, whose geographical, </a:t>
            </a:r>
            <a:r>
              <a:rPr lang="en-US" dirty="0" err="1" smtClean="0"/>
              <a:t>biotropical</a:t>
            </a:r>
            <a:r>
              <a:rPr lang="en-US" dirty="0" smtClean="0"/>
              <a:t>, urban, and rural genotypes are now known inside out, seems not to have changed since the remotest times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Insect Evolution is extremely telling. When you go to the bottom layer of the Cambrian and look at the insects there, they look exactly like our insects of today. The dragonflies haven’t evolved. The fruit flies haven’t evolved. And Evolutionists admit it yet they can’t explain it. </a:t>
            </a:r>
            <a:endParaRPr lang="en-US" dirty="0" smtClean="0"/>
          </a:p>
        </p:txBody>
      </p:sp>
      <p:sp>
        <p:nvSpPr>
          <p:cNvPr id="4" name="Slide Number Placeholder 3"/>
          <p:cNvSpPr>
            <a:spLocks noGrp="1"/>
          </p:cNvSpPr>
          <p:nvPr>
            <p:ph type="sldNum" sz="quarter" idx="10"/>
          </p:nvPr>
        </p:nvSpPr>
        <p:spPr/>
        <p:txBody>
          <a:bodyPr/>
          <a:lstStyle/>
          <a:p>
            <a:fld id="{749B5A3D-F4E2-4685-B31D-31FBD655DEEB}" type="slidenum">
              <a:rPr lang="en-US" smtClean="0"/>
              <a:t>36</a:t>
            </a:fld>
            <a:endParaRPr lang="en-US"/>
          </a:p>
        </p:txBody>
      </p:sp>
    </p:spTree>
    <p:extLst>
      <p:ext uri="{BB962C8B-B14F-4D97-AF65-F5344CB8AC3E}">
        <p14:creationId xmlns:p14="http://schemas.microsoft.com/office/powerpoint/2010/main" val="1461846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Fourth, Neo-Darwinists</a:t>
            </a:r>
            <a:r>
              <a:rPr lang="en-US" baseline="0" dirty="0" smtClean="0"/>
              <a:t> cannot account for the fact that humans have 30,000 genes, yet if you go back to an E.coli bacteria, it only has about 5000 genes. They can take the E.coli and change its genetic makeup to make it resistant to antibiotics, but that doesn’t prove Darwinism. To prove Darwinism, you have to explain how to add 25,000 genes to make that evolve into man. Where did all these genes come from?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try and explain this, they’ve developed an idea called “gene redundancy”. This is beyond the scope of the class but a good website is pasted below for further research. Gene redundancy in fact </a:t>
            </a:r>
            <a:r>
              <a:rPr lang="en-US" sz="1200" b="0" i="0" kern="1200" dirty="0" smtClean="0">
                <a:solidFill>
                  <a:schemeClr val="tx1"/>
                </a:solidFill>
                <a:effectLst/>
                <a:latin typeface="+mn-lt"/>
                <a:ea typeface="+mn-ea"/>
                <a:cs typeface="+mn-cs"/>
              </a:rPr>
              <a:t>helps us understand the robustness of organisms and also their built-in flexibility to adapt to different environments.</a:t>
            </a:r>
            <a:r>
              <a:rPr lang="en-US" sz="1200" b="0" i="0" kern="1200" baseline="0" dirty="0" smtClean="0">
                <a:solidFill>
                  <a:schemeClr val="tx1"/>
                </a:solidFill>
                <a:effectLst/>
                <a:latin typeface="+mn-lt"/>
                <a:ea typeface="+mn-ea"/>
                <a:cs typeface="+mn-cs"/>
              </a:rPr>
              <a:t> It cannot be understand through the natural selection worldview.</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https://creation.com/genetic-redundancy</a:t>
            </a:r>
            <a:endParaRPr lang="en-US" dirty="0"/>
          </a:p>
        </p:txBody>
      </p:sp>
      <p:sp>
        <p:nvSpPr>
          <p:cNvPr id="4" name="Slide Number Placeholder 3"/>
          <p:cNvSpPr>
            <a:spLocks noGrp="1"/>
          </p:cNvSpPr>
          <p:nvPr>
            <p:ph type="sldNum" sz="quarter" idx="10"/>
          </p:nvPr>
        </p:nvSpPr>
        <p:spPr/>
        <p:txBody>
          <a:bodyPr/>
          <a:lstStyle/>
          <a:p>
            <a:fld id="{749B5A3D-F4E2-4685-B31D-31FBD655DEEB}" type="slidenum">
              <a:rPr lang="en-US" smtClean="0"/>
              <a:t>37</a:t>
            </a:fld>
            <a:endParaRPr lang="en-US"/>
          </a:p>
        </p:txBody>
      </p:sp>
    </p:spTree>
    <p:extLst>
      <p:ext uri="{BB962C8B-B14F-4D97-AF65-F5344CB8AC3E}">
        <p14:creationId xmlns:p14="http://schemas.microsoft.com/office/powerpoint/2010/main" val="1461846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seeing that</a:t>
            </a:r>
            <a:r>
              <a:rPr lang="en-US" baseline="0" dirty="0" smtClean="0"/>
              <a:t> gene redundancy doesn’t work, they then move to point #5 – there are evolutionary scientists and philosophers that admit mutations cannot account for micro to man evolution. These are quotes from Evolutionists who say that </a:t>
            </a:r>
            <a:r>
              <a:rPr lang="en-US" baseline="0" dirty="0" err="1" smtClean="0"/>
              <a:t>NeoDarwinism</a:t>
            </a:r>
            <a:r>
              <a:rPr lang="en-US" baseline="0" dirty="0" smtClean="0"/>
              <a:t> </a:t>
            </a:r>
            <a:r>
              <a:rPr lang="en-US" baseline="0" dirty="0" smtClean="0"/>
              <a:t>is </a:t>
            </a:r>
            <a:r>
              <a:rPr lang="en-US" i="0" baseline="0" dirty="0" smtClean="0"/>
              <a:t>dead and that they have to come up with another idea.</a:t>
            </a:r>
          </a:p>
          <a:p>
            <a:endParaRPr lang="en-US" i="0" baseline="0" dirty="0" smtClean="0"/>
          </a:p>
          <a:p>
            <a:r>
              <a:rPr lang="en-US" i="0" baseline="0" dirty="0" smtClean="0"/>
              <a:t>Arthur Koestler – “T</a:t>
            </a:r>
            <a:r>
              <a:rPr lang="en-US" i="0" dirty="0" smtClean="0"/>
              <a:t>he educated public continues to believe that Darwin has provided all the relevant answers by the magic formula of random mutations plus natural selection – quite unaware of the fact that random mutations turned out to be irrelevant and natural selection a tautology.</a:t>
            </a:r>
            <a:r>
              <a:rPr lang="en-US" i="0" baseline="0" dirty="0" smtClean="0"/>
              <a:t>” </a:t>
            </a:r>
          </a:p>
          <a:p>
            <a:endParaRPr lang="en-US" i="0" baseline="0" dirty="0" smtClean="0"/>
          </a:p>
          <a:p>
            <a:r>
              <a:rPr lang="en-US" i="0" baseline="0" dirty="0" smtClean="0"/>
              <a:t>Lyn Margulis (world expert on Evolution) – “</a:t>
            </a:r>
            <a:r>
              <a:rPr lang="en-US" dirty="0" smtClean="0"/>
              <a:t>I have seen no evidence whatsoever that these [evolutionary] changes can occur through the accumulation of gradual mutations</a:t>
            </a:r>
            <a:r>
              <a:rPr lang="en-US" i="0" baseline="0" dirty="0" smtClean="0"/>
              <a:t>”; “</a:t>
            </a:r>
            <a:r>
              <a:rPr lang="en-US" dirty="0" smtClean="0"/>
              <a:t>Neo-Darwinism, which insists on [the slow accrual of mutations by gene-level natural selection], is in a complete funk.</a:t>
            </a:r>
            <a:r>
              <a:rPr lang="en-US" i="0" baseline="0" dirty="0" smtClean="0"/>
              <a:t>”</a:t>
            </a:r>
            <a:endParaRPr lang="en-US" i="0" dirty="0"/>
          </a:p>
        </p:txBody>
      </p:sp>
      <p:sp>
        <p:nvSpPr>
          <p:cNvPr id="4" name="Slide Number Placeholder 3"/>
          <p:cNvSpPr>
            <a:spLocks noGrp="1"/>
          </p:cNvSpPr>
          <p:nvPr>
            <p:ph type="sldNum" sz="quarter" idx="10"/>
          </p:nvPr>
        </p:nvSpPr>
        <p:spPr/>
        <p:txBody>
          <a:bodyPr/>
          <a:lstStyle/>
          <a:p>
            <a:fld id="{749B5A3D-F4E2-4685-B31D-31FBD655DEEB}" type="slidenum">
              <a:rPr lang="en-US" smtClean="0"/>
              <a:t>38</a:t>
            </a:fld>
            <a:endParaRPr lang="en-US"/>
          </a:p>
        </p:txBody>
      </p:sp>
    </p:spTree>
    <p:extLst>
      <p:ext uri="{BB962C8B-B14F-4D97-AF65-F5344CB8AC3E}">
        <p14:creationId xmlns:p14="http://schemas.microsoft.com/office/powerpoint/2010/main" val="1926431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err="1" smtClean="0"/>
              <a:t>Rutger’s</a:t>
            </a:r>
            <a:r>
              <a:rPr lang="en-US" i="0" baseline="0" dirty="0" smtClean="0"/>
              <a:t> philosopher and Neo-Darwinist Jerry Fodor in 2007 in an article titles “Why Pigs Don’t Have Wings” – “</a:t>
            </a:r>
            <a:r>
              <a:rPr lang="en-US" dirty="0" smtClean="0"/>
              <a:t>It works by selection of traits produced by random variations in the genes. That’s essentially Darwin’s hypothesis. I think not…There’s something wrong with the theory. It goes deep.</a:t>
            </a:r>
            <a:r>
              <a:rPr lang="en-US" i="0" baseline="0" dirty="0" smtClean="0"/>
              <a:t>” </a:t>
            </a:r>
          </a:p>
          <a:p>
            <a:endParaRPr lang="en-US" i="0" baseline="0" dirty="0" smtClean="0"/>
          </a:p>
          <a:p>
            <a:r>
              <a:rPr lang="en-US" i="0" baseline="0" dirty="0" smtClean="0"/>
              <a:t>This article shook the Evolutionary community and he was severely castigated for simply saying the truth. And he is one of the most well-known atheistic philosophers in the world. He has no chips in the game, nothing to gain by disproving Darwinian Evolution. Which is why he is saying this in his 70s. If he had said this 30-40 years ago, he’d either be unemployed or working at a community college. It’s the older Evolutionists who are coming out starting to debunk Darwinism. He still believes Evolution is true, he just thinks they need to come up with a new idea.</a:t>
            </a:r>
          </a:p>
          <a:p>
            <a:endParaRPr lang="en-US" i="0" baseline="0" dirty="0" smtClean="0"/>
          </a:p>
          <a:p>
            <a:r>
              <a:rPr lang="en-US" i="0" baseline="0" dirty="0" smtClean="0"/>
              <a:t>In 1977, Pierre Paul Grasse, one of the world’s leading Zoologists – “</a:t>
            </a:r>
            <a:r>
              <a:rPr lang="en-US" dirty="0" smtClean="0"/>
              <a:t>The opportune appearance of mutations permitting animals and plants to meet their needs seems hard to believe. Yet the Darwinian theory is even more demanding: a single plant, a single animal would require thousands and thousands of lucky, appropriate events. Thus, miracles would become the rule: events with an infinitesimal probability could not fail to occur.</a:t>
            </a:r>
            <a:r>
              <a:rPr lang="en-US" baseline="0" dirty="0" smtClean="0"/>
              <a:t> T</a:t>
            </a:r>
            <a:r>
              <a:rPr lang="en-US" dirty="0" smtClean="0"/>
              <a:t>here is no law against day dreaming, but science must not indulge in it</a:t>
            </a:r>
            <a:r>
              <a:rPr lang="en-US" i="0" baseline="0" dirty="0" smtClean="0"/>
              <a:t>”.</a:t>
            </a:r>
          </a:p>
          <a:p>
            <a:endParaRPr lang="en-US" i="0" baseline="0" dirty="0" smtClean="0"/>
          </a:p>
          <a:p>
            <a:r>
              <a:rPr lang="en-US" i="0" baseline="0" dirty="0" smtClean="0"/>
              <a:t>In other words, he rejects Darwinian Evolution. </a:t>
            </a:r>
          </a:p>
        </p:txBody>
      </p:sp>
      <p:sp>
        <p:nvSpPr>
          <p:cNvPr id="4" name="Slide Number Placeholder 3"/>
          <p:cNvSpPr>
            <a:spLocks noGrp="1"/>
          </p:cNvSpPr>
          <p:nvPr>
            <p:ph type="sldNum" sz="quarter" idx="10"/>
          </p:nvPr>
        </p:nvSpPr>
        <p:spPr/>
        <p:txBody>
          <a:bodyPr/>
          <a:lstStyle/>
          <a:p>
            <a:fld id="{749B5A3D-F4E2-4685-B31D-31FBD655DEEB}" type="slidenum">
              <a:rPr lang="en-US" smtClean="0"/>
              <a:t>39</a:t>
            </a:fld>
            <a:endParaRPr lang="en-US"/>
          </a:p>
        </p:txBody>
      </p:sp>
    </p:spTree>
    <p:extLst>
      <p:ext uri="{BB962C8B-B14F-4D97-AF65-F5344CB8AC3E}">
        <p14:creationId xmlns:p14="http://schemas.microsoft.com/office/powerpoint/2010/main" val="1926431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are cars so similar?</a:t>
            </a:r>
            <a:r>
              <a:rPr lang="en-US" baseline="0" dirty="0" smtClean="0"/>
              <a:t> Many of them are different, but every car has certain things in common in order for them to work efficiently, right? i.e. wheels, doors, and engine, etc. Why do all houses and cars share such similar features?</a:t>
            </a:r>
          </a:p>
          <a:p>
            <a:endParaRPr lang="en-US" baseline="0" dirty="0" smtClean="0"/>
          </a:p>
          <a:p>
            <a:r>
              <a:rPr lang="en-US" baseline="0" dirty="0" smtClean="0"/>
              <a:t>The answer is because we live in a universe bound by laws that do not change. And these laws limit how certain things are designed for maximum efficiency. The law of gravity is why every house must have a roof and load bearing walls. Humans are not liquids and gases, but solids, so we have doors that we open and close to enter and secure our homes. Cars have wheels because that is how they move constrained by laws of this universe such as gravity and inertia.</a:t>
            </a:r>
          </a:p>
          <a:p>
            <a:endParaRPr lang="en-US" baseline="0" dirty="0" smtClean="0"/>
          </a:p>
          <a:p>
            <a:r>
              <a:rPr lang="en-US" baseline="0" dirty="0" smtClean="0"/>
              <a:t>So, again, why does animal homology have to be proof of evolution? Why can’t it be proof that our Creator, God, designed similarities in basic structures of human and animal kind, knowing exactly how our bodies could work most efficiently while confined by scientific law? In other words, being constrained by the laws of our universe, it makes sense that God would use a common plan/blueprint,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this argument doesn’t prove Creationism. We’re going to do that more thoroughly in just a moment. What I’m simply suggesting is that animal homology, similar structures in animal anatomy, is not blanket proof of naturalism and schools that teach that this is the only viable explanation without presenting the Creationist side is misleading.</a:t>
            </a:r>
            <a:endParaRPr lang="en-US" dirty="0" smtClean="0"/>
          </a:p>
        </p:txBody>
      </p:sp>
      <p:sp>
        <p:nvSpPr>
          <p:cNvPr id="4" name="Slide Number Placeholder 3"/>
          <p:cNvSpPr>
            <a:spLocks noGrp="1"/>
          </p:cNvSpPr>
          <p:nvPr>
            <p:ph type="sldNum" sz="quarter" idx="10"/>
          </p:nvPr>
        </p:nvSpPr>
        <p:spPr/>
        <p:txBody>
          <a:bodyPr/>
          <a:lstStyle/>
          <a:p>
            <a:fld id="{749B5A3D-F4E2-4685-B31D-31FBD655DEEB}" type="slidenum">
              <a:rPr lang="en-US" smtClean="0"/>
              <a:t>4</a:t>
            </a:fld>
            <a:endParaRPr lang="en-US"/>
          </a:p>
        </p:txBody>
      </p:sp>
    </p:spTree>
    <p:extLst>
      <p:ext uri="{BB962C8B-B14F-4D97-AF65-F5344CB8AC3E}">
        <p14:creationId xmlns:p14="http://schemas.microsoft.com/office/powerpoint/2010/main" val="586829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Brian Charlesworth, who has won numerous awards on Evolution, said – “</a:t>
            </a:r>
            <a:r>
              <a:rPr lang="en-US" dirty="0" smtClean="0"/>
              <a:t>There is nothing in evolutionary or developmental biology that justifies their </a:t>
            </a:r>
            <a:r>
              <a:rPr lang="en-US" u="sng" dirty="0" smtClean="0"/>
              <a:t>assumptions</a:t>
            </a:r>
            <a:r>
              <a:rPr lang="en-US" dirty="0" smtClean="0"/>
              <a:t> that a successful mutation (which seems merely to mean a selectively neutral one in their model) is always associated with an increase in some global measure of phenotype</a:t>
            </a:r>
            <a:r>
              <a:rPr lang="en-US" i="0" baseline="0" dirty="0" smtClean="0"/>
              <a:t>”. </a:t>
            </a:r>
          </a:p>
          <a:p>
            <a:endParaRPr lang="en-US" i="0" baseline="0" dirty="0" smtClean="0"/>
          </a:p>
          <a:p>
            <a:r>
              <a:rPr lang="en-US" i="0" baseline="0" dirty="0" smtClean="0"/>
              <a:t>What he is saying is that there has never been any proof that you can create mutations that change the structure of the animal. He calls it “assumptions”. All Darwinian Evolution does is assume mutations have led to all the changes in animals. It is their foundation, but the mutations have never been proven. </a:t>
            </a:r>
          </a:p>
          <a:p>
            <a:endParaRPr lang="en-US" i="0" baseline="0" dirty="0" smtClean="0"/>
          </a:p>
          <a:p>
            <a:r>
              <a:rPr lang="en-US" i="0" baseline="0" dirty="0" smtClean="0"/>
              <a:t>He goes on to say, “</a:t>
            </a:r>
            <a:r>
              <a:rPr lang="en-US" dirty="0" smtClean="0"/>
              <a:t>If these assumptions are removed, the whole edifice collapses</a:t>
            </a:r>
            <a:r>
              <a:rPr lang="en-US" i="0" baseline="0" dirty="0" smtClean="0"/>
              <a:t>”. And this is why Neo-Darwinism is being rejected. Mutations with drastic </a:t>
            </a:r>
            <a:r>
              <a:rPr lang="en-US" i="0" baseline="0" dirty="0" err="1" smtClean="0"/>
              <a:t>fematific</a:t>
            </a:r>
            <a:r>
              <a:rPr lang="en-US" i="0" baseline="0" dirty="0" smtClean="0"/>
              <a:t> affects are overwhelmingly likely to cause disorganization of development.</a:t>
            </a:r>
          </a:p>
          <a:p>
            <a:endParaRPr lang="en-US" i="0" baseline="0" dirty="0" smtClean="0"/>
          </a:p>
          <a:p>
            <a:r>
              <a:rPr lang="en-US" i="0" baseline="0" dirty="0" smtClean="0"/>
              <a:t>C.P. Martin in 1953 – “</a:t>
            </a:r>
            <a:r>
              <a:rPr lang="en-US" i="0" dirty="0" smtClean="0"/>
              <a:t>The truth is that there is no clear evidence of the existence of such helpful mutations. In natural populations endless millions of small and great genic differences exist, but there is no evidence that any arose by mutation.</a:t>
            </a:r>
            <a:r>
              <a:rPr lang="en-US" i="0" baseline="0" dirty="0" smtClean="0"/>
              <a:t>”</a:t>
            </a:r>
          </a:p>
          <a:p>
            <a:endParaRPr lang="en-US" i="0" baseline="0" dirty="0" smtClean="0"/>
          </a:p>
          <a:p>
            <a:r>
              <a:rPr lang="en-US" i="0" baseline="0" dirty="0" smtClean="0"/>
              <a:t>So which model fits better, the Creationist or Evolutionist? They see the differences in nature, but they can’t account for them by mutations. </a:t>
            </a:r>
            <a:endParaRPr lang="en-US" i="0" dirty="0"/>
          </a:p>
        </p:txBody>
      </p:sp>
      <p:sp>
        <p:nvSpPr>
          <p:cNvPr id="4" name="Slide Number Placeholder 3"/>
          <p:cNvSpPr>
            <a:spLocks noGrp="1"/>
          </p:cNvSpPr>
          <p:nvPr>
            <p:ph type="sldNum" sz="quarter" idx="10"/>
          </p:nvPr>
        </p:nvSpPr>
        <p:spPr/>
        <p:txBody>
          <a:bodyPr/>
          <a:lstStyle/>
          <a:p>
            <a:fld id="{749B5A3D-F4E2-4685-B31D-31FBD655DEEB}" type="slidenum">
              <a:rPr lang="en-US" smtClean="0"/>
              <a:t>40</a:t>
            </a:fld>
            <a:endParaRPr lang="en-US"/>
          </a:p>
        </p:txBody>
      </p:sp>
    </p:spTree>
    <p:extLst>
      <p:ext uri="{BB962C8B-B14F-4D97-AF65-F5344CB8AC3E}">
        <p14:creationId xmlns:p14="http://schemas.microsoft.com/office/powerpoint/2010/main" val="1926431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Also in 1953, Herbert Nilsson said, “</a:t>
            </a:r>
            <a:r>
              <a:rPr lang="en-US" dirty="0" smtClean="0"/>
              <a:t>The proof of the occurrence of mutations is by no means a proof of a current evolution</a:t>
            </a:r>
            <a:r>
              <a:rPr lang="en-US" i="0" baseline="0" dirty="0" smtClean="0"/>
              <a:t>”; “</a:t>
            </a:r>
            <a:r>
              <a:rPr lang="en-US" dirty="0" smtClean="0"/>
              <a:t>It is, therefore, absolutely impossible to build a current evolution on mutations or on recombinations</a:t>
            </a:r>
            <a:r>
              <a:rPr lang="en-US" i="0" baseline="0" dirty="0" smtClean="0"/>
              <a:t>”</a:t>
            </a:r>
          </a:p>
          <a:p>
            <a:endParaRPr lang="en-US" i="0" baseline="0" dirty="0" smtClean="0"/>
          </a:p>
          <a:p>
            <a:r>
              <a:rPr lang="en-US" sz="1200" b="0" i="0" kern="1200" dirty="0" smtClean="0">
                <a:solidFill>
                  <a:schemeClr val="tx1"/>
                </a:solidFill>
                <a:effectLst/>
                <a:latin typeface="+mn-lt"/>
                <a:ea typeface="+mn-ea"/>
                <a:cs typeface="+mn-cs"/>
              </a:rPr>
              <a:t>Professor Kevin </a:t>
            </a:r>
            <a:r>
              <a:rPr lang="en-US" sz="1200" b="0" i="0" kern="1200" dirty="0" err="1" smtClean="0">
                <a:solidFill>
                  <a:schemeClr val="tx1"/>
                </a:solidFill>
                <a:effectLst/>
                <a:latin typeface="+mn-lt"/>
                <a:ea typeface="+mn-ea"/>
                <a:cs typeface="+mn-cs"/>
              </a:rPr>
              <a:t>Padian</a:t>
            </a:r>
            <a:r>
              <a:rPr lang="en-US" sz="1200" b="0" i="0" kern="1200" dirty="0" smtClean="0">
                <a:solidFill>
                  <a:schemeClr val="tx1"/>
                </a:solidFill>
                <a:effectLst/>
                <a:latin typeface="+mn-lt"/>
                <a:ea typeface="+mn-ea"/>
                <a:cs typeface="+mn-cs"/>
              </a:rPr>
              <a:t>, of the University of California at Berkeley, asks whether random mutations in nature give rise to living species</a:t>
            </a:r>
            <a:r>
              <a:rPr lang="en-US" sz="1200" kern="1200" dirty="0" smtClean="0">
                <a:solidFill>
                  <a:schemeClr val="tx1"/>
                </a:solidFill>
                <a:latin typeface="+mn-lt"/>
                <a:ea typeface="+mn-ea"/>
                <a:cs typeface="+mn-cs"/>
              </a:rPr>
              <a:t> – “How do major evolutionary changes get started? Does anyone still believe that populations sit around for tens of thousands of years, waiting for favorable mutations to occur (and just how does that happen, by the way?), then anxiously guard them until enough accumulate for selection to push the population toward new and useful change? There you have the mathematical arguments of Neo-Darwinism that Waddington and others rightly characterized as “vacuous”.” He’s saying its useless, empty,</a:t>
            </a:r>
            <a:r>
              <a:rPr lang="en-US" sz="1200" kern="1200" baseline="0" dirty="0" smtClean="0">
                <a:solidFill>
                  <a:schemeClr val="tx1"/>
                </a:solidFill>
                <a:latin typeface="+mn-lt"/>
                <a:ea typeface="+mn-ea"/>
                <a:cs typeface="+mn-cs"/>
              </a:rPr>
              <a:t> and lacking intelligence. </a:t>
            </a:r>
            <a:endParaRPr lang="en-US" i="0" baseline="0" dirty="0" smtClean="0"/>
          </a:p>
        </p:txBody>
      </p:sp>
      <p:sp>
        <p:nvSpPr>
          <p:cNvPr id="4" name="Slide Number Placeholder 3"/>
          <p:cNvSpPr>
            <a:spLocks noGrp="1"/>
          </p:cNvSpPr>
          <p:nvPr>
            <p:ph type="sldNum" sz="quarter" idx="10"/>
          </p:nvPr>
        </p:nvSpPr>
        <p:spPr/>
        <p:txBody>
          <a:bodyPr/>
          <a:lstStyle/>
          <a:p>
            <a:fld id="{749B5A3D-F4E2-4685-B31D-31FBD655DEEB}" type="slidenum">
              <a:rPr lang="en-US" smtClean="0"/>
              <a:t>41</a:t>
            </a:fld>
            <a:endParaRPr lang="en-US"/>
          </a:p>
        </p:txBody>
      </p:sp>
    </p:spTree>
    <p:extLst>
      <p:ext uri="{BB962C8B-B14F-4D97-AF65-F5344CB8AC3E}">
        <p14:creationId xmlns:p14="http://schemas.microsoft.com/office/powerpoint/2010/main" val="19264315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Dr. Lee </a:t>
            </a:r>
            <a:r>
              <a:rPr lang="en-US" sz="1200" b="0" i="0" kern="1200" dirty="0" err="1" smtClean="0">
                <a:solidFill>
                  <a:schemeClr val="tx1"/>
                </a:solidFill>
                <a:effectLst/>
                <a:latin typeface="+mn-lt"/>
                <a:ea typeface="+mn-ea"/>
                <a:cs typeface="+mn-cs"/>
              </a:rPr>
              <a:t>Spetner</a:t>
            </a:r>
            <a:r>
              <a:rPr lang="en-US" sz="1200" b="0" i="0" kern="1200" dirty="0" smtClean="0">
                <a:solidFill>
                  <a:schemeClr val="tx1"/>
                </a:solidFill>
                <a:effectLst/>
                <a:latin typeface="+mn-lt"/>
                <a:ea typeface="+mn-ea"/>
                <a:cs typeface="+mn-cs"/>
              </a:rPr>
              <a:t>, a Jewish scientist and expert on mutations, states in his book </a:t>
            </a:r>
            <a:r>
              <a:rPr lang="en-US" sz="1200" b="0" i="1" u="sng" kern="1200" dirty="0" smtClean="0">
                <a:solidFill>
                  <a:schemeClr val="tx1"/>
                </a:solidFill>
                <a:effectLst/>
                <a:latin typeface="+mn-lt"/>
                <a:ea typeface="+mn-ea"/>
                <a:cs typeface="+mn-cs"/>
              </a:rPr>
              <a:t>Not by Chance: Shattering the Modern Theory of Evolution</a:t>
            </a:r>
            <a:r>
              <a:rPr lang="en-US" sz="1200" b="0" i="0" u="none" kern="1200" dirty="0" smtClean="0">
                <a:solidFill>
                  <a:schemeClr val="tx1"/>
                </a:solidFill>
                <a:effectLst/>
                <a:latin typeface="+mn-lt"/>
                <a:ea typeface="+mn-ea"/>
                <a:cs typeface="+mn-cs"/>
              </a:rPr>
              <a:t> – “…</a:t>
            </a:r>
            <a:r>
              <a:rPr lang="en-US" sz="1200" dirty="0" smtClean="0"/>
              <a:t>all these mutations reduce the information in the gene by making a protein less specific. They add no information and they add no new molecular capability. Indeed, all mutations studied destroy information. None of them can serve as an example of a mutation that can lead to the large changes of macroevolution…Whoever thinks macroevolution can be made by mutations that lose information is like the merchant who lost a little money on every sale but thought he could make it up on volume.”</a:t>
            </a:r>
            <a:endParaRPr lang="en-US" i="0" dirty="0" smtClean="0"/>
          </a:p>
          <a:p>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In other words, the people that know best and are winning top awards in Evolutionary Science are saying Darwinism is dead. Mutations do not lead to macroevolution. But they still teach that it does in public schools. They refuse to believe it is not true because to admit that would mean admitting Creationism, something the proud Darwinian heart just cannot do.</a:t>
            </a:r>
          </a:p>
          <a:p>
            <a:endParaRPr lang="en-US" i="0" dirty="0"/>
          </a:p>
        </p:txBody>
      </p:sp>
      <p:sp>
        <p:nvSpPr>
          <p:cNvPr id="4" name="Slide Number Placeholder 3"/>
          <p:cNvSpPr>
            <a:spLocks noGrp="1"/>
          </p:cNvSpPr>
          <p:nvPr>
            <p:ph type="sldNum" sz="quarter" idx="10"/>
          </p:nvPr>
        </p:nvSpPr>
        <p:spPr/>
        <p:txBody>
          <a:bodyPr/>
          <a:lstStyle/>
          <a:p>
            <a:fld id="{749B5A3D-F4E2-4685-B31D-31FBD655DEEB}" type="slidenum">
              <a:rPr lang="en-US" smtClean="0"/>
              <a:t>42</a:t>
            </a:fld>
            <a:endParaRPr lang="en-US"/>
          </a:p>
        </p:txBody>
      </p:sp>
    </p:spTree>
    <p:extLst>
      <p:ext uri="{BB962C8B-B14F-4D97-AF65-F5344CB8AC3E}">
        <p14:creationId xmlns:p14="http://schemas.microsoft.com/office/powerpoint/2010/main" val="1926431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B5A3D-F4E2-4685-B31D-31FBD655DEEB}" type="slidenum">
              <a:rPr lang="en-US" smtClean="0"/>
              <a:t>43</a:t>
            </a:fld>
            <a:endParaRPr lang="en-US"/>
          </a:p>
        </p:txBody>
      </p:sp>
    </p:spTree>
    <p:extLst>
      <p:ext uri="{BB962C8B-B14F-4D97-AF65-F5344CB8AC3E}">
        <p14:creationId xmlns:p14="http://schemas.microsoft.com/office/powerpoint/2010/main" val="198130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Fortunately, though, we don’t have to leave this dangling out there in a hypothetical nebulas. There</a:t>
            </a:r>
            <a:r>
              <a:rPr lang="en-US" baseline="0" dirty="0" smtClean="0"/>
              <a:t> are 2 very simple ways by which we can discredit Darwinian Evolution’s view of animal homology and show why a common Designer is the more plausible worldview. There are 2 primary reasons why the similarity between species cannot be due to Evolution.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Darwin’s idea of the tree of life is that we started out as a single-cell organism that started to branch and split into all these different kinds of species. Now suppose we were to follow down 2 different branches and by a happy coincidence we find that within these two different branches the exact same organs evolved. What should we conclude from this? We should conclude that they didn’t evolve from one another because they’re two different paths/branches. That would actually be evidence that a common designer put them in there because it is statistically impossible for 2 organs to evolve identically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Richard Dawkins, famous atheist and the godfather of Evolution, actually admitted this. He claimed that if you could run one more iteration of human evolution that you’d never get another human again. It’s just what we happened to get the first time because Evolution is based on an accident (accumulation of mutations) and not purpose.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the question is, then, are there 2 separate branches that have developed identical organs? The answer is “yes”.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49B5A3D-F4E2-4685-B31D-31FBD655DEEB}" type="slidenum">
              <a:rPr lang="en-US" smtClean="0"/>
              <a:t>5</a:t>
            </a:fld>
            <a:endParaRPr lang="en-US"/>
          </a:p>
        </p:txBody>
      </p:sp>
    </p:spTree>
    <p:extLst>
      <p:ext uri="{BB962C8B-B14F-4D97-AF65-F5344CB8AC3E}">
        <p14:creationId xmlns:p14="http://schemas.microsoft.com/office/powerpoint/2010/main" val="335775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look at the octopus and the human, they come from separate</a:t>
            </a:r>
            <a:r>
              <a:rPr lang="en-US" baseline="0" dirty="0" smtClean="0"/>
              <a:t> branches along Darwin’s tree. Even evolutionists admit that humans do not evolve from the octopus. And yet, they have the exact same eye. The octopus, squid, and human have the exact same kind of eye – the same eye lids, cornea, pupil, iris, ciliary body, lens, retina, and optic nerves. An octopus and human, profoundly different species who live in profoundly different environments, have identical eyes.</a:t>
            </a:r>
          </a:p>
          <a:p>
            <a:endParaRPr lang="en-US" baseline="0" dirty="0" smtClean="0"/>
          </a:p>
          <a:p>
            <a:r>
              <a:rPr lang="en-US" baseline="0" dirty="0" smtClean="0"/>
              <a:t>Now how in the world did this happen? Coincidence? The chances of this are astronomical. And this is just one example of many organs that have managed to duplicate across separate branches. This is a reflection of intelligent design, not naturalistic evolution. This is the same intelligent Designer using the same parts in different species. </a:t>
            </a:r>
          </a:p>
        </p:txBody>
      </p:sp>
      <p:sp>
        <p:nvSpPr>
          <p:cNvPr id="4" name="Slide Number Placeholder 3"/>
          <p:cNvSpPr>
            <a:spLocks noGrp="1"/>
          </p:cNvSpPr>
          <p:nvPr>
            <p:ph type="sldNum" sz="quarter" idx="10"/>
          </p:nvPr>
        </p:nvSpPr>
        <p:spPr/>
        <p:txBody>
          <a:bodyPr/>
          <a:lstStyle/>
          <a:p>
            <a:fld id="{749B5A3D-F4E2-4685-B31D-31FBD655DEEB}" type="slidenum">
              <a:rPr lang="en-US" smtClean="0"/>
              <a:t>6</a:t>
            </a:fld>
            <a:endParaRPr lang="en-US"/>
          </a:p>
        </p:txBody>
      </p:sp>
    </p:spTree>
    <p:extLst>
      <p:ext uri="{BB962C8B-B14F-4D97-AF65-F5344CB8AC3E}">
        <p14:creationId xmlns:p14="http://schemas.microsoft.com/office/powerpoint/2010/main" val="335775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was the same argument used by George Jackson Mivart in 1860 when arguing against evolution. He tried to point out to Darwin that there were all these different animals that came from different branches yet they all developed the same means of flying. They all have this power thrust mechanism in their forearm – insect, mammals, birds, and the pterosaurs. Why didn’t some of them develop flight out of their legs? Why did it all come from the same location? The 3 animals in the top right picture are the pterosaur, the bat, and the bird who, according to evolutionists, branched down from different lines so they could not have inherited this from one another. So how did they?</a:t>
            </a:r>
          </a:p>
          <a:p>
            <a:endParaRPr lang="en-US" baseline="0" dirty="0" smtClean="0"/>
          </a:p>
          <a:p>
            <a:r>
              <a:rPr lang="en-US" baseline="0" dirty="0" smtClean="0"/>
              <a:t>Alan </a:t>
            </a:r>
            <a:r>
              <a:rPr lang="en-US" baseline="0" dirty="0" err="1" smtClean="0"/>
              <a:t>Feduccia</a:t>
            </a:r>
            <a:r>
              <a:rPr lang="en-US" baseline="0" dirty="0" smtClean="0"/>
              <a:t>, a Paleontologist and one of the leading experts on the evolution of birds, recognizes this problem in Evolution: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either case, the anatomical changes needed for flying must have evolved in a sequence of very small steps, because nothing we know about evolution allows us to believe that feathered wings could have appeared abruptly as an innovation in avian anatomy. Wings must have evolved over a very long time span. And each new modification of body plan or limbs during that period must have made some contribution to fitness long before the day when a jumping or gliding creature gave the first strong beat of its forelimbs and ceased simply falling back to earth.”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other words, he believes in Evolution, but all the winged animals must have come from one another if Evolution is true yet he can’t prove it is true from Evolution.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so, </a:t>
            </a:r>
            <a:r>
              <a:rPr lang="en-US" dirty="0" smtClean="0"/>
              <a:t>the fact that we find homologous organs in creatures belonging to kinds</a:t>
            </a:r>
            <a:r>
              <a:rPr lang="en-US" baseline="0" dirty="0" smtClean="0"/>
              <a:t> in different branches, </a:t>
            </a:r>
            <a:r>
              <a:rPr lang="en-US" dirty="0" smtClean="0"/>
              <a:t>which evolutionists admit have no evolutionary relationship, should cause us to question</a:t>
            </a:r>
            <a:r>
              <a:rPr lang="en-US" baseline="0" dirty="0" smtClean="0"/>
              <a:t> this so-called Evolutionary proof.</a:t>
            </a:r>
          </a:p>
          <a:p>
            <a:endParaRPr lang="en-US" baseline="0" dirty="0" smtClean="0"/>
          </a:p>
        </p:txBody>
      </p:sp>
      <p:sp>
        <p:nvSpPr>
          <p:cNvPr id="4" name="Slide Number Placeholder 3"/>
          <p:cNvSpPr>
            <a:spLocks noGrp="1"/>
          </p:cNvSpPr>
          <p:nvPr>
            <p:ph type="sldNum" sz="quarter" idx="10"/>
          </p:nvPr>
        </p:nvSpPr>
        <p:spPr/>
        <p:txBody>
          <a:bodyPr/>
          <a:lstStyle/>
          <a:p>
            <a:fld id="{749B5A3D-F4E2-4685-B31D-31FBD655DEEB}" type="slidenum">
              <a:rPr lang="en-US" smtClean="0"/>
              <a:t>7</a:t>
            </a:fld>
            <a:endParaRPr lang="en-US"/>
          </a:p>
        </p:txBody>
      </p:sp>
    </p:spTree>
    <p:extLst>
      <p:ext uri="{BB962C8B-B14F-4D97-AF65-F5344CB8AC3E}">
        <p14:creationId xmlns:p14="http://schemas.microsoft.com/office/powerpoint/2010/main" val="335775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Secondly, we’re now at the point in our knowledge of science where we know inheritance is due to genetics. But keep in mind that when Darwin first proposed animal homology as evidence for evolution, he knew nothing about genetics. But now that we know inheritance comes from DNA, and we can observe DNA, what should we expect to see amongst species if Darwin was right? We should expect to see the same genes and the same DNA.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what do we find? When we compare the genetics of species, organs and s</a:t>
            </a:r>
            <a:r>
              <a:rPr lang="en-US" dirty="0" smtClean="0"/>
              <a:t>tructures that appear to be homologous often develop from genes that are</a:t>
            </a:r>
            <a:r>
              <a:rPr lang="en-US" i="0" dirty="0" smtClean="0"/>
              <a:t> not </a:t>
            </a:r>
            <a:r>
              <a:rPr lang="en-US" dirty="0" smtClean="0"/>
              <a:t>homologous.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humans,</a:t>
            </a:r>
            <a:r>
              <a:rPr lang="en-US" baseline="0" dirty="0" smtClean="0"/>
              <a:t> as our hands and feet begin to develop in our mother’s womb; they</a:t>
            </a:r>
            <a:r>
              <a:rPr lang="en-US" dirty="0" smtClean="0"/>
              <a:t> look like a spade. Then, the 5</a:t>
            </a:r>
            <a:r>
              <a:rPr lang="en-US" baseline="0" dirty="0" smtClean="0"/>
              <a:t> digits (</a:t>
            </a:r>
            <a:r>
              <a:rPr lang="en-US" dirty="0" smtClean="0"/>
              <a:t>fingers and toes)</a:t>
            </a:r>
            <a:r>
              <a:rPr lang="en-US" baseline="0" dirty="0" smtClean="0"/>
              <a:t> </a:t>
            </a:r>
            <a:r>
              <a:rPr lang="en-US" dirty="0" smtClean="0"/>
              <a:t>develop as</a:t>
            </a:r>
            <a:r>
              <a:rPr lang="en-US" baseline="0" dirty="0" smtClean="0"/>
              <a:t> a result of the tissue between our fingers and toes resorbing and</a:t>
            </a:r>
            <a:r>
              <a:rPr lang="en-US" dirty="0" smtClean="0"/>
              <a:t> dissolving away. So in humans, the material between the digits is </a:t>
            </a:r>
            <a:r>
              <a:rPr lang="en-US" i="0" u="sng" dirty="0" smtClean="0"/>
              <a:t>removed</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in frogs it’s different. The digits grow outwardly and independently from buds (think of Wolverine</a:t>
            </a:r>
            <a:r>
              <a:rPr lang="en-US" baseline="0" dirty="0" smtClean="0"/>
              <a:t>)</a:t>
            </a:r>
            <a:r>
              <a:rPr lang="en-US" dirty="0" smtClean="0"/>
              <a:t>. The material is</a:t>
            </a:r>
            <a:r>
              <a:rPr lang="en-US" baseline="0" dirty="0" smtClean="0"/>
              <a:t> added. </a:t>
            </a:r>
            <a:r>
              <a:rPr lang="en-US" dirty="0" smtClean="0"/>
              <a:t>If evolution were the correct explanation for why humans and frogs both have digits, we would expect their embryonic development to be similar—we would expect humans and frogs not only to have inherited the digits, but also because the similarity is supposed to be due to shared genes, we</a:t>
            </a:r>
            <a:r>
              <a:rPr lang="en-US" baseline="0" dirty="0" smtClean="0"/>
              <a:t> would expect</a:t>
            </a:r>
            <a:r>
              <a:rPr lang="en-US" dirty="0" smtClean="0"/>
              <a:t> the same process of digit development. Instead, though, we find different gene-enzyme mechanisms at work producing</a:t>
            </a:r>
            <a:r>
              <a:rPr lang="en-US" baseline="0" dirty="0" smtClean="0"/>
              <a:t> similar homologous patterns – profoundly different DNA making similar structures.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Structures in adult lobsters and crayfish are so similar</a:t>
            </a:r>
            <a:r>
              <a:rPr lang="en-US" baseline="0" dirty="0" smtClean="0"/>
              <a:t> </a:t>
            </a:r>
            <a:r>
              <a:rPr lang="en-US" dirty="0" smtClean="0"/>
              <a:t>that the same lab instructions can be used for dissecting either, yet the crayfish egg develops directly into the adult form while the lobster egg reaches the homologous pattern through a free-swimming larval stage.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Understand this: Evolutionists make the same argument I’m making. </a:t>
            </a:r>
            <a:r>
              <a:rPr lang="en-US" dirty="0" smtClean="0"/>
              <a:t>Sir Gavin de Beer was one of the foremost embryologists of the 20</a:t>
            </a:r>
            <a:r>
              <a:rPr lang="en-US" baseline="30000" dirty="0" smtClean="0"/>
              <a:t>th</a:t>
            </a:r>
            <a:r>
              <a:rPr lang="en-US" dirty="0" smtClean="0"/>
              <a:t> century. He was a Fellow of the Royal Society, and went on to become the Director of the Natural History Museum in London. He was an Evolutionist;</a:t>
            </a:r>
            <a:r>
              <a:rPr lang="en-US" baseline="0" dirty="0" smtClean="0"/>
              <a:t> he believed in </a:t>
            </a:r>
            <a:r>
              <a:rPr lang="en-US" dirty="0" smtClean="0"/>
              <a:t>Darwin’s theory of evolution; but he couldn’t reconcile this with the facts of embryology. In 1971 he wrote a paper which he titled, </a:t>
            </a:r>
            <a:r>
              <a:rPr lang="en-US" i="1" dirty="0" smtClean="0"/>
              <a:t>Homology: an Unsolved Problem</a:t>
            </a:r>
            <a:r>
              <a:rPr lang="en-US" i="0" dirty="0" smtClean="0"/>
              <a:t>, and said the following:</a:t>
            </a:r>
            <a:endParaRPr lang="en-US" baseline="0" dirty="0" smtClean="0"/>
          </a:p>
          <a:p>
            <a:endParaRPr lang="en-US" baseline="0" dirty="0" smtClean="0"/>
          </a:p>
          <a:p>
            <a:r>
              <a:rPr lang="en-US" i="0" baseline="0" dirty="0" smtClean="0"/>
              <a:t>“</a:t>
            </a:r>
            <a:r>
              <a:rPr lang="en-US" i="0" dirty="0" smtClean="0"/>
              <a:t>What mechanism can it be that results in the production of homologous organs, the same 'patterns', in spite of their not being controlled by the same genes? I asked this question in 1938, and it has not been answered.</a:t>
            </a:r>
            <a:r>
              <a:rPr lang="en-US" i="0" baseline="0" dirty="0" smtClean="0"/>
              <a:t>”</a:t>
            </a:r>
            <a:endParaRPr lang="en-US" i="1" dirty="0" smtClean="0"/>
          </a:p>
          <a:p>
            <a:endParaRPr lang="en-US" i="1" baseline="0" dirty="0" smtClean="0"/>
          </a:p>
          <a:p>
            <a:r>
              <a:rPr lang="en-US" dirty="0" smtClean="0"/>
              <a:t>In his paper he gave examples of homologous structures that developed in very different ways, from different parts of the egg or embryo and under the control of different genes. It was a mystery to him because it flew in the face of what he expected to find as an evolutionist; hence the title of his paper calling homology ‘an unsolved problem’. He never solved this problem—and nor has anyone else.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49B5A3D-F4E2-4685-B31D-31FBD655DEEB}" type="slidenum">
              <a:rPr lang="en-US" smtClean="0"/>
              <a:t>8</a:t>
            </a:fld>
            <a:endParaRPr lang="en-US"/>
          </a:p>
        </p:txBody>
      </p:sp>
    </p:spTree>
    <p:extLst>
      <p:ext uri="{BB962C8B-B14F-4D97-AF65-F5344CB8AC3E}">
        <p14:creationId xmlns:p14="http://schemas.microsoft.com/office/powerpoint/2010/main" val="3357751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Example 2:</a:t>
            </a:r>
          </a:p>
          <a:p>
            <a:endParaRPr lang="en-US" i="0" baseline="0" dirty="0" smtClean="0"/>
          </a:p>
          <a:p>
            <a:r>
              <a:rPr lang="en-US" i="0" baseline="0" dirty="0" smtClean="0"/>
              <a:t>There is a protein used for the utilization of oxygen in the body called “Cytochrome C”. If homology is correct, this protein should be very similar in animals that evolutionists say are related. Yet the Great Whale is more similar to the duck than it is to another animal, the monkey. The tuna is more related to the rabbit than it is the dogfish. The turtle is more related to the bird than it is another reptile, the snake. How do you explain that? Evolutionists are stumped.</a:t>
            </a:r>
          </a:p>
          <a:p>
            <a:endParaRPr lang="en-US" i="0" baseline="0" dirty="0" smtClean="0"/>
          </a:p>
          <a:p>
            <a:r>
              <a:rPr lang="en-US" i="0" baseline="0" dirty="0" smtClean="0"/>
              <a:t>Example 3:</a:t>
            </a:r>
          </a:p>
          <a:p>
            <a:endParaRPr lang="en-US" i="0" baseline="0" dirty="0" smtClean="0"/>
          </a:p>
          <a:p>
            <a:r>
              <a:rPr lang="en-US" i="0" baseline="0" dirty="0" smtClean="0"/>
              <a:t>Hemoglobin is the protein in your red blood cells that carries oxygen throughout the body. Animals that are so similarly related should have similar hemoglobin, right? And yet the crocodile is more related to the chicken than the viper, another reptile. </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point is that this lends evidence to a common designer, not an evolutionary ancestor. And if you ask Evolutionists for an answer to this, they’ll generally throw out theories with names like convergence, divergence, and homoplasy. But this is only </a:t>
            </a:r>
            <a:r>
              <a:rPr lang="en-US" dirty="0" smtClean="0"/>
              <a:t>terminology masquerading as an explanation, an</a:t>
            </a:r>
            <a:r>
              <a:rPr lang="en-US" baseline="0" dirty="0" smtClean="0"/>
              <a:t> </a:t>
            </a:r>
            <a:r>
              <a:rPr lang="en-US" dirty="0" smtClean="0"/>
              <a:t>arbitrary assumption that natural processes can explain everything. It is based on blind faith.</a:t>
            </a:r>
            <a:r>
              <a:rPr lang="en-US" i="0" baseline="0" dirty="0" smtClean="0"/>
              <a:t> But with the revolution in genetics, </a:t>
            </a:r>
            <a:r>
              <a:rPr lang="en-US" baseline="0" dirty="0" smtClean="0"/>
              <a:t>animal homology is better explained by Creationism than Evolution. Yet this is still one of the #1 evidences for Evolution taught in textbooks.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p:txBody>
      </p:sp>
      <p:sp>
        <p:nvSpPr>
          <p:cNvPr id="4" name="Slide Number Placeholder 3"/>
          <p:cNvSpPr>
            <a:spLocks noGrp="1"/>
          </p:cNvSpPr>
          <p:nvPr>
            <p:ph type="sldNum" sz="quarter" idx="10"/>
          </p:nvPr>
        </p:nvSpPr>
        <p:spPr/>
        <p:txBody>
          <a:bodyPr/>
          <a:lstStyle/>
          <a:p>
            <a:fld id="{749B5A3D-F4E2-4685-B31D-31FBD655DEEB}" type="slidenum">
              <a:rPr lang="en-US" smtClean="0"/>
              <a:t>9</a:t>
            </a:fld>
            <a:endParaRPr lang="en-US"/>
          </a:p>
        </p:txBody>
      </p:sp>
    </p:spTree>
    <p:extLst>
      <p:ext uri="{BB962C8B-B14F-4D97-AF65-F5344CB8AC3E}">
        <p14:creationId xmlns:p14="http://schemas.microsoft.com/office/powerpoint/2010/main" val="335775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tvfKxhKjWAhXBPiYKHaHKC1YQjRwIBw&amp;url=https://www.youtube.com/watch?v%3DIPjiFG43ZZg&amp;psig=AFQjCNEPaQEBLS-WFBCgKVEDbHmtw2_RZg&amp;ust=150559384792300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ideo" Target="https://www.youtube.com/embed/7OQHgcx2_5o" TargetMode="Externa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hy do people buy into evolu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 y="0"/>
            <a:ext cx="91592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55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7800" b="1" dirty="0" smtClean="0">
                <a:latin typeface="Rockwell" panose="02060603020205020403" pitchFamily="18" charset="0"/>
              </a:rPr>
              <a:t>Embryology</a:t>
            </a:r>
            <a:endParaRPr lang="en-US" sz="7800" b="1" dirty="0">
              <a:latin typeface="Rockwell" panose="02060603020205020403" pitchFamily="18" charset="0"/>
            </a:endParaRPr>
          </a:p>
        </p:txBody>
      </p:sp>
      <p:pic>
        <p:nvPicPr>
          <p:cNvPr id="8194" name="Picture 2" descr="Image result for Haeckel gill slit"/>
          <p:cNvPicPr>
            <a:picLocks noChangeAspect="1" noChangeArrowheads="1"/>
          </p:cNvPicPr>
          <p:nvPr/>
        </p:nvPicPr>
        <p:blipFill rotWithShape="1">
          <a:blip r:embed="rId3">
            <a:extLst>
              <a:ext uri="{28A0092B-C50C-407E-A947-70E740481C1C}">
                <a14:useLocalDpi xmlns:a14="http://schemas.microsoft.com/office/drawing/2010/main" val="0"/>
              </a:ext>
            </a:extLst>
          </a:blip>
          <a:srcRect t="9589"/>
          <a:stretch/>
        </p:blipFill>
        <p:spPr bwMode="auto">
          <a:xfrm>
            <a:off x="0" y="2604195"/>
            <a:ext cx="9144000" cy="42538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222" y="1219200"/>
            <a:ext cx="9172222" cy="1384995"/>
          </a:xfrm>
          <a:prstGeom prst="rect">
            <a:avLst/>
          </a:prstGeom>
        </p:spPr>
        <p:txBody>
          <a:bodyPr wrap="square">
            <a:spAutoFit/>
          </a:bodyPr>
          <a:lstStyle/>
          <a:p>
            <a:r>
              <a:rPr lang="en-US" sz="2800" b="1" u="sng" dirty="0" smtClean="0"/>
              <a:t>Charles Darwin</a:t>
            </a:r>
            <a:r>
              <a:rPr lang="en-US" sz="2800" dirty="0" smtClean="0"/>
              <a:t> </a:t>
            </a:r>
            <a:r>
              <a:rPr lang="en-US" sz="2800" dirty="0"/>
              <a:t>– “Embryology is to me is by far the strongest single class of facts in favor of change of forms</a:t>
            </a:r>
            <a:r>
              <a:rPr lang="en-US" sz="2800" dirty="0" smtClean="0"/>
              <a:t>”. (Letter to J. D. Hooker, cited in F. Darwin, 1887, Vol 2, p. 39)</a:t>
            </a:r>
            <a:endParaRPr lang="en-US" sz="2800" dirty="0"/>
          </a:p>
        </p:txBody>
      </p:sp>
    </p:spTree>
    <p:extLst>
      <p:ext uri="{BB962C8B-B14F-4D97-AF65-F5344CB8AC3E}">
        <p14:creationId xmlns:p14="http://schemas.microsoft.com/office/powerpoint/2010/main" val="362407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7800" b="1" dirty="0" smtClean="0">
                <a:latin typeface="Rockwell" panose="02060603020205020403" pitchFamily="18" charset="0"/>
              </a:rPr>
              <a:t>Embryology</a:t>
            </a:r>
            <a:endParaRPr lang="en-US" sz="7800" b="1" dirty="0">
              <a:latin typeface="Rockwell" panose="02060603020205020403" pitchFamily="18" charset="0"/>
            </a:endParaRPr>
          </a:p>
        </p:txBody>
      </p:sp>
      <p:pic>
        <p:nvPicPr>
          <p:cNvPr id="5124" name="Picture 4" descr="Image result for men with double chins"/>
          <p:cNvPicPr>
            <a:picLocks noChangeAspect="1" noChangeArrowheads="1"/>
          </p:cNvPicPr>
          <p:nvPr/>
        </p:nvPicPr>
        <p:blipFill rotWithShape="1">
          <a:blip r:embed="rId3">
            <a:extLst>
              <a:ext uri="{28A0092B-C50C-407E-A947-70E740481C1C}">
                <a14:useLocalDpi xmlns:a14="http://schemas.microsoft.com/office/drawing/2010/main" val="0"/>
              </a:ext>
            </a:extLst>
          </a:blip>
          <a:srcRect l="12224" r="14966"/>
          <a:stretch/>
        </p:blipFill>
        <p:spPr bwMode="auto">
          <a:xfrm>
            <a:off x="4597400" y="1301044"/>
            <a:ext cx="4546600" cy="555695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men with double chins"/>
          <p:cNvPicPr>
            <a:picLocks noChangeAspect="1" noChangeArrowheads="1"/>
          </p:cNvPicPr>
          <p:nvPr/>
        </p:nvPicPr>
        <p:blipFill rotWithShape="1">
          <a:blip r:embed="rId4">
            <a:extLst>
              <a:ext uri="{28A0092B-C50C-407E-A947-70E740481C1C}">
                <a14:useLocalDpi xmlns:a14="http://schemas.microsoft.com/office/drawing/2010/main" val="0"/>
              </a:ext>
            </a:extLst>
          </a:blip>
          <a:srcRect l="23410" r="14297"/>
          <a:stretch/>
        </p:blipFill>
        <p:spPr bwMode="auto">
          <a:xfrm>
            <a:off x="0" y="1301044"/>
            <a:ext cx="4597400" cy="555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54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7800" b="1" dirty="0" smtClean="0">
                <a:latin typeface="Rockwell" panose="02060603020205020403" pitchFamily="18" charset="0"/>
              </a:rPr>
              <a:t>Embryology</a:t>
            </a:r>
            <a:endParaRPr lang="en-US" sz="7800" b="1" dirty="0">
              <a:latin typeface="Rockwell" panose="02060603020205020403" pitchFamily="18"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334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7800" b="1" dirty="0" smtClean="0">
                <a:latin typeface="Rockwell" panose="02060603020205020403" pitchFamily="18" charset="0"/>
              </a:rPr>
              <a:t>Embryology</a:t>
            </a:r>
            <a:endParaRPr lang="en-US" sz="7800" b="1" dirty="0">
              <a:latin typeface="Rockwell" panose="02060603020205020403"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9675"/>
            <a:ext cx="911542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1"/>
            <a:ext cx="91440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89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7800" b="1" dirty="0" smtClean="0">
                <a:latin typeface="Rockwell" panose="02060603020205020403" pitchFamily="18" charset="0"/>
              </a:rPr>
              <a:t>Embryology</a:t>
            </a:r>
            <a:endParaRPr lang="en-US" sz="7800" b="1" dirty="0">
              <a:latin typeface="Rockwell" panose="02060603020205020403" pitchFamily="18" charset="0"/>
            </a:endParaRPr>
          </a:p>
        </p:txBody>
      </p:sp>
      <p:pic>
        <p:nvPicPr>
          <p:cNvPr id="7170" name="Picture 2" descr="Image result for stephen j gou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1" y="1143000"/>
            <a:ext cx="2452511"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38400" y="1049922"/>
            <a:ext cx="6705600" cy="3662541"/>
          </a:xfrm>
          <a:prstGeom prst="rect">
            <a:avLst/>
          </a:prstGeom>
        </p:spPr>
        <p:txBody>
          <a:bodyPr wrap="square">
            <a:spAutoFit/>
          </a:bodyPr>
          <a:lstStyle/>
          <a:p>
            <a:r>
              <a:rPr lang="en-US" sz="2400" b="1" u="sng" dirty="0" smtClean="0"/>
              <a:t>Stephen J Gould</a:t>
            </a:r>
            <a:r>
              <a:rPr lang="en-US" sz="2400" dirty="0" smtClean="0"/>
              <a:t> – “…exaggerated </a:t>
            </a:r>
            <a:r>
              <a:rPr lang="en-US" sz="2400" dirty="0"/>
              <a:t>the similarities by idealizations and omissions…it can only be called </a:t>
            </a:r>
            <a:r>
              <a:rPr lang="en-US" sz="2400" dirty="0" smtClean="0"/>
              <a:t>fraudulent…“</a:t>
            </a:r>
          </a:p>
          <a:p>
            <a:endParaRPr lang="en-US" sz="800" dirty="0" smtClean="0"/>
          </a:p>
          <a:p>
            <a:r>
              <a:rPr lang="en-US" sz="2400" dirty="0" smtClean="0"/>
              <a:t>“simply </a:t>
            </a:r>
            <a:r>
              <a:rPr lang="en-US" sz="2400" dirty="0"/>
              <a:t>copied the same figure over and over again” </a:t>
            </a:r>
            <a:endParaRPr lang="en-US" sz="2400" dirty="0" smtClean="0"/>
          </a:p>
          <a:p>
            <a:endParaRPr lang="en-US" sz="800" dirty="0"/>
          </a:p>
          <a:p>
            <a:r>
              <a:rPr lang="en-US" sz="2400" dirty="0" smtClean="0"/>
              <a:t>“</a:t>
            </a:r>
            <a:r>
              <a:rPr lang="en-US" sz="2400" dirty="0"/>
              <a:t>We…have the right to be…astonished and ashamed by the…mindless…persistence of these drawings in…a large number of…modern textbooks</a:t>
            </a:r>
            <a:r>
              <a:rPr lang="en-US" sz="2400" dirty="0" smtClean="0"/>
              <a:t>.” (</a:t>
            </a:r>
            <a:r>
              <a:rPr lang="en-US" sz="2400" i="1" dirty="0" err="1"/>
              <a:t>Abscheulich</a:t>
            </a:r>
            <a:r>
              <a:rPr lang="en-US" sz="2400" i="1" dirty="0" smtClean="0"/>
              <a:t>! (</a:t>
            </a:r>
            <a:r>
              <a:rPr lang="en-US" sz="2400" i="1" dirty="0"/>
              <a:t>Atrocious!)</a:t>
            </a:r>
            <a:r>
              <a:rPr lang="en-US" sz="2400" dirty="0"/>
              <a:t>, </a:t>
            </a:r>
            <a:r>
              <a:rPr lang="en-US" sz="2400" dirty="0" smtClean="0"/>
              <a:t>Natural History, Mar </a:t>
            </a:r>
            <a:r>
              <a:rPr lang="en-US" sz="2400" dirty="0"/>
              <a:t>2000, </a:t>
            </a:r>
            <a:r>
              <a:rPr lang="en-US" sz="2400" dirty="0" smtClean="0"/>
              <a:t>p. </a:t>
            </a:r>
            <a:r>
              <a:rPr lang="en-US" sz="2400" dirty="0"/>
              <a:t>42, 44–45</a:t>
            </a:r>
            <a:r>
              <a:rPr lang="en-US" sz="2400" dirty="0" smtClean="0"/>
              <a:t>.)</a:t>
            </a:r>
            <a:endParaRPr lang="en-US" sz="2400" dirty="0"/>
          </a:p>
        </p:txBody>
      </p:sp>
      <p:sp>
        <p:nvSpPr>
          <p:cNvPr id="6" name="Rectangle 5"/>
          <p:cNvSpPr/>
          <p:nvPr/>
        </p:nvSpPr>
        <p:spPr>
          <a:xfrm>
            <a:off x="2438401" y="4739316"/>
            <a:ext cx="6477000" cy="1200329"/>
          </a:xfrm>
          <a:prstGeom prst="rect">
            <a:avLst/>
          </a:prstGeom>
        </p:spPr>
        <p:txBody>
          <a:bodyPr wrap="square">
            <a:spAutoFit/>
          </a:bodyPr>
          <a:lstStyle/>
          <a:p>
            <a:r>
              <a:rPr lang="en-US" sz="2400" b="1" u="sng" dirty="0"/>
              <a:t>Michael </a:t>
            </a:r>
            <a:r>
              <a:rPr lang="en-US" sz="2400" b="1" u="sng" dirty="0" smtClean="0"/>
              <a:t>Richardson</a:t>
            </a:r>
            <a:r>
              <a:rPr lang="en-US" sz="2400" dirty="0" smtClean="0"/>
              <a:t> – “one </a:t>
            </a:r>
            <a:r>
              <a:rPr lang="en-US" sz="2400" dirty="0"/>
              <a:t>of the most famous fakes in biology” (</a:t>
            </a:r>
            <a:r>
              <a:rPr lang="en-US" sz="2400" i="1" dirty="0"/>
              <a:t>“Haeckel's Embryos: Fraud Rediscovered“</a:t>
            </a:r>
            <a:r>
              <a:rPr lang="en-US" sz="2400" dirty="0"/>
              <a:t>”, Science)</a:t>
            </a:r>
          </a:p>
        </p:txBody>
      </p:sp>
      <p:pic>
        <p:nvPicPr>
          <p:cNvPr id="7172" name="Picture 4" descr="Image result for embryo michael richard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11" y="4712462"/>
            <a:ext cx="2452512" cy="214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88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fade">
                                      <p:cBhvr>
                                        <p:cTn id="15" dur="500"/>
                                        <p:tgtEl>
                                          <p:spTgt spid="717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smtClean="0">
                <a:latin typeface="Rockwell" panose="02060603020205020403" pitchFamily="18" charset="0"/>
              </a:rPr>
              <a:t>Vestigial Organs</a:t>
            </a:r>
            <a:endParaRPr lang="en-US" sz="8000" b="1" dirty="0">
              <a:latin typeface="Rockwell" panose="02060603020205020403" pitchFamily="18" charset="0"/>
            </a:endParaRP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1219200"/>
            <a:ext cx="481965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4" idx="6"/>
          </p:cNvCxnSpPr>
          <p:nvPr/>
        </p:nvCxnSpPr>
        <p:spPr>
          <a:xfrm>
            <a:off x="3582306" y="2046476"/>
            <a:ext cx="3275694" cy="7729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134506" y="1360676"/>
            <a:ext cx="1447800" cy="1371600"/>
            <a:chOff x="381000" y="914400"/>
            <a:chExt cx="1447800" cy="1371600"/>
          </a:xfrm>
        </p:grpSpPr>
        <p:sp>
          <p:nvSpPr>
            <p:cNvPr id="4" name="Oval 3"/>
            <p:cNvSpPr/>
            <p:nvPr/>
          </p:nvSpPr>
          <p:spPr>
            <a:xfrm>
              <a:off x="381000" y="914400"/>
              <a:ext cx="1447800" cy="1371600"/>
            </a:xfrm>
            <a:prstGeom prst="ellipse">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TextBox 6"/>
            <p:cNvSpPr txBox="1"/>
            <p:nvPr/>
          </p:nvSpPr>
          <p:spPr>
            <a:xfrm>
              <a:off x="663112" y="1153924"/>
              <a:ext cx="883575" cy="892552"/>
            </a:xfrm>
            <a:prstGeom prst="rect">
              <a:avLst/>
            </a:prstGeom>
            <a:noFill/>
          </p:spPr>
          <p:txBody>
            <a:bodyPr wrap="none" rtlCol="0">
              <a:spAutoFit/>
            </a:bodyPr>
            <a:lstStyle/>
            <a:p>
              <a:pPr algn="ctr"/>
              <a:r>
                <a:rPr lang="en-US" sz="2600" b="1" dirty="0" smtClean="0">
                  <a:solidFill>
                    <a:schemeClr val="bg1"/>
                  </a:solidFill>
                  <a:latin typeface="Rockwell" panose="02060603020205020403" pitchFamily="18" charset="0"/>
                </a:rPr>
                <a:t>Gill</a:t>
              </a:r>
            </a:p>
            <a:p>
              <a:pPr algn="ctr"/>
              <a:r>
                <a:rPr lang="en-US" sz="2600" b="1" dirty="0" smtClean="0">
                  <a:solidFill>
                    <a:schemeClr val="bg1"/>
                  </a:solidFill>
                  <a:latin typeface="Rockwell" panose="02060603020205020403" pitchFamily="18" charset="0"/>
                </a:rPr>
                <a:t>Slits</a:t>
              </a:r>
              <a:endParaRPr lang="en-US" sz="2600" b="1" dirty="0">
                <a:solidFill>
                  <a:schemeClr val="bg1"/>
                </a:solidFill>
                <a:latin typeface="Rockwell" panose="02060603020205020403" pitchFamily="18" charset="0"/>
              </a:endParaRPr>
            </a:p>
          </p:txBody>
        </p:sp>
      </p:grpSp>
      <p:cxnSp>
        <p:nvCxnSpPr>
          <p:cNvPr id="17" name="Straight Arrow Connector 16"/>
          <p:cNvCxnSpPr/>
          <p:nvPr/>
        </p:nvCxnSpPr>
        <p:spPr>
          <a:xfrm>
            <a:off x="3580323" y="4038600"/>
            <a:ext cx="1134837"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132523" y="3352800"/>
            <a:ext cx="1447800" cy="1371600"/>
            <a:chOff x="1989363" y="3352800"/>
            <a:chExt cx="1447800" cy="1371600"/>
          </a:xfrm>
        </p:grpSpPr>
        <p:sp>
          <p:nvSpPr>
            <p:cNvPr id="12" name="Oval 11"/>
            <p:cNvSpPr/>
            <p:nvPr/>
          </p:nvSpPr>
          <p:spPr>
            <a:xfrm>
              <a:off x="1989363" y="3352800"/>
              <a:ext cx="1447800" cy="1371600"/>
            </a:xfrm>
            <a:prstGeom prst="ellipse">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TextBox 18"/>
            <p:cNvSpPr txBox="1"/>
            <p:nvPr/>
          </p:nvSpPr>
          <p:spPr>
            <a:xfrm>
              <a:off x="2255295" y="3592324"/>
              <a:ext cx="899605" cy="892552"/>
            </a:xfrm>
            <a:prstGeom prst="rect">
              <a:avLst/>
            </a:prstGeom>
            <a:noFill/>
          </p:spPr>
          <p:txBody>
            <a:bodyPr wrap="none" rtlCol="0">
              <a:spAutoFit/>
            </a:bodyPr>
            <a:lstStyle/>
            <a:p>
              <a:pPr algn="ctr"/>
              <a:r>
                <a:rPr lang="en-US" sz="2600" b="1" dirty="0" smtClean="0">
                  <a:solidFill>
                    <a:schemeClr val="bg1"/>
                  </a:solidFill>
                  <a:latin typeface="Rockwell" panose="02060603020205020403" pitchFamily="18" charset="0"/>
                </a:rPr>
                <a:t>Yolk</a:t>
              </a:r>
            </a:p>
            <a:p>
              <a:pPr algn="ctr"/>
              <a:r>
                <a:rPr lang="en-US" sz="2600" b="1" dirty="0" smtClean="0">
                  <a:solidFill>
                    <a:schemeClr val="bg1"/>
                  </a:solidFill>
                  <a:latin typeface="Rockwell" panose="02060603020205020403" pitchFamily="18" charset="0"/>
                </a:rPr>
                <a:t>Sac</a:t>
              </a:r>
            </a:p>
          </p:txBody>
        </p:sp>
      </p:grpSp>
      <p:grpSp>
        <p:nvGrpSpPr>
          <p:cNvPr id="18" name="Group 17"/>
          <p:cNvGrpSpPr/>
          <p:nvPr/>
        </p:nvGrpSpPr>
        <p:grpSpPr>
          <a:xfrm>
            <a:off x="2134506" y="5398020"/>
            <a:ext cx="1447800" cy="1371600"/>
            <a:chOff x="1981199" y="5410200"/>
            <a:chExt cx="1447800" cy="1371600"/>
          </a:xfrm>
        </p:grpSpPr>
        <p:sp>
          <p:nvSpPr>
            <p:cNvPr id="14" name="Oval 13"/>
            <p:cNvSpPr/>
            <p:nvPr/>
          </p:nvSpPr>
          <p:spPr>
            <a:xfrm>
              <a:off x="1981199" y="5410200"/>
              <a:ext cx="1447800" cy="1371600"/>
            </a:xfrm>
            <a:prstGeom prst="ellipse">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 name="TextBox 19"/>
            <p:cNvSpPr txBox="1"/>
            <p:nvPr/>
          </p:nvSpPr>
          <p:spPr>
            <a:xfrm>
              <a:off x="2263312" y="5837599"/>
              <a:ext cx="828561" cy="492443"/>
            </a:xfrm>
            <a:prstGeom prst="rect">
              <a:avLst/>
            </a:prstGeom>
            <a:noFill/>
          </p:spPr>
          <p:txBody>
            <a:bodyPr wrap="none" rtlCol="0">
              <a:spAutoFit/>
            </a:bodyPr>
            <a:lstStyle/>
            <a:p>
              <a:pPr algn="ctr"/>
              <a:r>
                <a:rPr lang="en-US" sz="2600" b="1" dirty="0" smtClean="0">
                  <a:solidFill>
                    <a:schemeClr val="bg1"/>
                  </a:solidFill>
                  <a:latin typeface="Rockwell" panose="02060603020205020403" pitchFamily="18" charset="0"/>
                </a:rPr>
                <a:t>Tail</a:t>
              </a:r>
            </a:p>
          </p:txBody>
        </p:sp>
      </p:grpSp>
      <p:cxnSp>
        <p:nvCxnSpPr>
          <p:cNvPr id="21" name="Straight Arrow Connector 20"/>
          <p:cNvCxnSpPr/>
          <p:nvPr/>
        </p:nvCxnSpPr>
        <p:spPr>
          <a:xfrm flipV="1">
            <a:off x="3582306" y="5334001"/>
            <a:ext cx="2285094" cy="73763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86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8000" b="1" dirty="0" smtClean="0">
                <a:latin typeface="Rockwell" panose="02060603020205020403" pitchFamily="18" charset="0"/>
              </a:rPr>
              <a:t>Vestigial Organs</a:t>
            </a:r>
            <a:endParaRPr lang="en-US" sz="8000" b="1" dirty="0">
              <a:latin typeface="Rockwell" panose="02060603020205020403"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1219200"/>
            <a:ext cx="481965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9" idx="6"/>
          </p:cNvCxnSpPr>
          <p:nvPr/>
        </p:nvCxnSpPr>
        <p:spPr>
          <a:xfrm>
            <a:off x="3582306" y="2046476"/>
            <a:ext cx="3275694" cy="7729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134506" y="1360676"/>
            <a:ext cx="1447800" cy="1371600"/>
            <a:chOff x="381000" y="914400"/>
            <a:chExt cx="1447800" cy="1371600"/>
          </a:xfrm>
        </p:grpSpPr>
        <p:sp>
          <p:nvSpPr>
            <p:cNvPr id="9" name="Oval 8"/>
            <p:cNvSpPr/>
            <p:nvPr/>
          </p:nvSpPr>
          <p:spPr>
            <a:xfrm>
              <a:off x="381000" y="914400"/>
              <a:ext cx="1447800" cy="1371600"/>
            </a:xfrm>
            <a:prstGeom prst="ellipse">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TextBox 9"/>
            <p:cNvSpPr txBox="1"/>
            <p:nvPr/>
          </p:nvSpPr>
          <p:spPr>
            <a:xfrm>
              <a:off x="663112" y="1153924"/>
              <a:ext cx="883575" cy="892552"/>
            </a:xfrm>
            <a:prstGeom prst="rect">
              <a:avLst/>
            </a:prstGeom>
            <a:noFill/>
          </p:spPr>
          <p:txBody>
            <a:bodyPr wrap="none" rtlCol="0">
              <a:spAutoFit/>
            </a:bodyPr>
            <a:lstStyle/>
            <a:p>
              <a:pPr algn="ctr"/>
              <a:r>
                <a:rPr lang="en-US" sz="2600" b="1" dirty="0" smtClean="0">
                  <a:solidFill>
                    <a:schemeClr val="bg1"/>
                  </a:solidFill>
                  <a:latin typeface="Rockwell" panose="02060603020205020403" pitchFamily="18" charset="0"/>
                </a:rPr>
                <a:t>Gill</a:t>
              </a:r>
            </a:p>
            <a:p>
              <a:pPr algn="ctr"/>
              <a:r>
                <a:rPr lang="en-US" sz="2600" b="1" dirty="0" smtClean="0">
                  <a:solidFill>
                    <a:schemeClr val="bg1"/>
                  </a:solidFill>
                  <a:latin typeface="Rockwell" panose="02060603020205020403" pitchFamily="18" charset="0"/>
                </a:rPr>
                <a:t>Slits</a:t>
              </a:r>
              <a:endParaRPr lang="en-US" sz="2600" b="1" dirty="0">
                <a:solidFill>
                  <a:schemeClr val="bg1"/>
                </a:solidFill>
                <a:latin typeface="Rockwell" panose="02060603020205020403" pitchFamily="18" charset="0"/>
              </a:endParaRPr>
            </a:p>
          </p:txBody>
        </p:sp>
      </p:grpSp>
      <p:cxnSp>
        <p:nvCxnSpPr>
          <p:cNvPr id="11" name="Straight Arrow Connector 10"/>
          <p:cNvCxnSpPr/>
          <p:nvPr/>
        </p:nvCxnSpPr>
        <p:spPr>
          <a:xfrm>
            <a:off x="3580323" y="4038600"/>
            <a:ext cx="1134837"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132523" y="3352800"/>
            <a:ext cx="1447800" cy="1371600"/>
            <a:chOff x="1989363" y="3352800"/>
            <a:chExt cx="1447800" cy="1371600"/>
          </a:xfrm>
        </p:grpSpPr>
        <p:sp>
          <p:nvSpPr>
            <p:cNvPr id="13" name="Oval 12"/>
            <p:cNvSpPr/>
            <p:nvPr/>
          </p:nvSpPr>
          <p:spPr>
            <a:xfrm>
              <a:off x="1989363" y="3352800"/>
              <a:ext cx="1447800" cy="1371600"/>
            </a:xfrm>
            <a:prstGeom prst="ellipse">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TextBox 13"/>
            <p:cNvSpPr txBox="1"/>
            <p:nvPr/>
          </p:nvSpPr>
          <p:spPr>
            <a:xfrm>
              <a:off x="2255295" y="3592324"/>
              <a:ext cx="899605" cy="892552"/>
            </a:xfrm>
            <a:prstGeom prst="rect">
              <a:avLst/>
            </a:prstGeom>
            <a:noFill/>
          </p:spPr>
          <p:txBody>
            <a:bodyPr wrap="none" rtlCol="0">
              <a:spAutoFit/>
            </a:bodyPr>
            <a:lstStyle/>
            <a:p>
              <a:pPr algn="ctr"/>
              <a:r>
                <a:rPr lang="en-US" sz="2600" b="1" dirty="0" smtClean="0">
                  <a:solidFill>
                    <a:schemeClr val="bg1"/>
                  </a:solidFill>
                  <a:latin typeface="Rockwell" panose="02060603020205020403" pitchFamily="18" charset="0"/>
                </a:rPr>
                <a:t>Yolk</a:t>
              </a:r>
            </a:p>
            <a:p>
              <a:pPr algn="ctr"/>
              <a:r>
                <a:rPr lang="en-US" sz="2600" b="1" dirty="0" smtClean="0">
                  <a:solidFill>
                    <a:schemeClr val="bg1"/>
                  </a:solidFill>
                  <a:latin typeface="Rockwell" panose="02060603020205020403" pitchFamily="18" charset="0"/>
                </a:rPr>
                <a:t>Sac</a:t>
              </a:r>
            </a:p>
          </p:txBody>
        </p:sp>
      </p:grpSp>
      <p:grpSp>
        <p:nvGrpSpPr>
          <p:cNvPr id="15" name="Group 14"/>
          <p:cNvGrpSpPr/>
          <p:nvPr/>
        </p:nvGrpSpPr>
        <p:grpSpPr>
          <a:xfrm>
            <a:off x="2134506" y="5398020"/>
            <a:ext cx="1447800" cy="1371600"/>
            <a:chOff x="1981199" y="5410200"/>
            <a:chExt cx="1447800" cy="1371600"/>
          </a:xfrm>
        </p:grpSpPr>
        <p:sp>
          <p:nvSpPr>
            <p:cNvPr id="16" name="Oval 15"/>
            <p:cNvSpPr/>
            <p:nvPr/>
          </p:nvSpPr>
          <p:spPr>
            <a:xfrm>
              <a:off x="1981199" y="5410200"/>
              <a:ext cx="1447800" cy="1371600"/>
            </a:xfrm>
            <a:prstGeom prst="ellipse">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TextBox 16"/>
            <p:cNvSpPr txBox="1"/>
            <p:nvPr/>
          </p:nvSpPr>
          <p:spPr>
            <a:xfrm>
              <a:off x="2263312" y="5837599"/>
              <a:ext cx="828561" cy="492443"/>
            </a:xfrm>
            <a:prstGeom prst="rect">
              <a:avLst/>
            </a:prstGeom>
            <a:noFill/>
          </p:spPr>
          <p:txBody>
            <a:bodyPr wrap="none" rtlCol="0">
              <a:spAutoFit/>
            </a:bodyPr>
            <a:lstStyle/>
            <a:p>
              <a:pPr algn="ctr"/>
              <a:r>
                <a:rPr lang="en-US" sz="2600" b="1" dirty="0" smtClean="0">
                  <a:solidFill>
                    <a:schemeClr val="bg1"/>
                  </a:solidFill>
                  <a:latin typeface="Rockwell" panose="02060603020205020403" pitchFamily="18" charset="0"/>
                </a:rPr>
                <a:t>Tail</a:t>
              </a:r>
            </a:p>
          </p:txBody>
        </p:sp>
      </p:grpSp>
      <p:cxnSp>
        <p:nvCxnSpPr>
          <p:cNvPr id="18" name="Straight Arrow Connector 17"/>
          <p:cNvCxnSpPr/>
          <p:nvPr/>
        </p:nvCxnSpPr>
        <p:spPr>
          <a:xfrm flipV="1">
            <a:off x="3582306" y="5334001"/>
            <a:ext cx="2285094" cy="73763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344548" y="1561542"/>
            <a:ext cx="1023750" cy="969868"/>
            <a:chOff x="2346531" y="1561542"/>
            <a:chExt cx="1023750" cy="969868"/>
          </a:xfrm>
        </p:grpSpPr>
        <p:cxnSp>
          <p:nvCxnSpPr>
            <p:cNvPr id="20" name="Straight Connector 19"/>
            <p:cNvCxnSpPr>
              <a:stCxn id="9" idx="3"/>
              <a:endCxn id="9" idx="7"/>
            </p:cNvCxnSpPr>
            <p:nvPr/>
          </p:nvCxnSpPr>
          <p:spPr>
            <a:xfrm flipV="1">
              <a:off x="2346531" y="1561542"/>
              <a:ext cx="1023750" cy="96986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1"/>
            </p:cNvCxnSpPr>
            <p:nvPr/>
          </p:nvCxnSpPr>
          <p:spPr>
            <a:xfrm flipH="1" flipV="1">
              <a:off x="2346531" y="1561542"/>
              <a:ext cx="1023750" cy="96986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53622" y="1352925"/>
            <a:ext cx="1866217" cy="1261884"/>
          </a:xfrm>
          <a:prstGeom prst="rect">
            <a:avLst/>
          </a:prstGeom>
          <a:noFill/>
          <a:ln w="28575">
            <a:solidFill>
              <a:schemeClr val="tx1"/>
            </a:solidFill>
          </a:ln>
        </p:spPr>
        <p:txBody>
          <a:bodyPr wrap="none" rtlCol="0">
            <a:spAutoFit/>
          </a:bodyPr>
          <a:lstStyle/>
          <a:p>
            <a:r>
              <a:rPr lang="en-US" sz="1600" b="1" u="sng" dirty="0" smtClean="0">
                <a:latin typeface="Rockwell" panose="02060603020205020403" pitchFamily="18" charset="0"/>
              </a:rPr>
              <a:t>Throat Pouches</a:t>
            </a:r>
            <a:endParaRPr lang="en-US" sz="1600" b="1" dirty="0" smtClean="0">
              <a:latin typeface="Rockwell" panose="02060603020205020403" pitchFamily="18" charset="0"/>
            </a:endParaRPr>
          </a:p>
          <a:p>
            <a:endParaRPr lang="en-US" sz="1200" u="sng" dirty="0" smtClean="0">
              <a:latin typeface="Rockwell" panose="02060603020205020403" pitchFamily="18" charset="0"/>
            </a:endParaRPr>
          </a:p>
          <a:p>
            <a:r>
              <a:rPr lang="en-US" sz="1600" dirty="0" smtClean="0">
                <a:latin typeface="Rockwell" panose="02060603020205020403" pitchFamily="18" charset="0"/>
              </a:rPr>
              <a:t>Thymus gland</a:t>
            </a:r>
          </a:p>
          <a:p>
            <a:r>
              <a:rPr lang="en-US" sz="1600" dirty="0" err="1" smtClean="0">
                <a:latin typeface="Rockwell" panose="02060603020205020403" pitchFamily="18" charset="0"/>
              </a:rPr>
              <a:t>Parathyroids</a:t>
            </a:r>
            <a:endParaRPr lang="en-US" sz="1600" dirty="0" smtClean="0">
              <a:latin typeface="Rockwell" panose="02060603020205020403" pitchFamily="18" charset="0"/>
            </a:endParaRPr>
          </a:p>
          <a:p>
            <a:r>
              <a:rPr lang="en-US" sz="1600" dirty="0" smtClean="0">
                <a:latin typeface="Rockwell" panose="02060603020205020403" pitchFamily="18" charset="0"/>
              </a:rPr>
              <a:t>Middle ear canals</a:t>
            </a:r>
            <a:endParaRPr lang="en-US" sz="1600" dirty="0">
              <a:latin typeface="Rockwell" panose="02060603020205020403" pitchFamily="18" charset="0"/>
            </a:endParaRPr>
          </a:p>
        </p:txBody>
      </p:sp>
    </p:spTree>
    <p:extLst>
      <p:ext uri="{BB962C8B-B14F-4D97-AF65-F5344CB8AC3E}">
        <p14:creationId xmlns:p14="http://schemas.microsoft.com/office/powerpoint/2010/main" val="1593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8000" b="1" dirty="0" smtClean="0">
                <a:latin typeface="Rockwell" panose="02060603020205020403" pitchFamily="18" charset="0"/>
              </a:rPr>
              <a:t>Vestigial Organs</a:t>
            </a:r>
            <a:endParaRPr lang="en-US" sz="8000" b="1" dirty="0">
              <a:latin typeface="Rockwell" panose="02060603020205020403"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1219200"/>
            <a:ext cx="481965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9" idx="6"/>
          </p:cNvCxnSpPr>
          <p:nvPr/>
        </p:nvCxnSpPr>
        <p:spPr>
          <a:xfrm>
            <a:off x="3582306" y="2046476"/>
            <a:ext cx="3275694" cy="7729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134506" y="1360676"/>
            <a:ext cx="1447800" cy="1371600"/>
            <a:chOff x="381000" y="914400"/>
            <a:chExt cx="1447800" cy="1371600"/>
          </a:xfrm>
        </p:grpSpPr>
        <p:sp>
          <p:nvSpPr>
            <p:cNvPr id="9" name="Oval 8"/>
            <p:cNvSpPr/>
            <p:nvPr/>
          </p:nvSpPr>
          <p:spPr>
            <a:xfrm>
              <a:off x="381000" y="914400"/>
              <a:ext cx="1447800" cy="1371600"/>
            </a:xfrm>
            <a:prstGeom prst="ellipse">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TextBox 9"/>
            <p:cNvSpPr txBox="1"/>
            <p:nvPr/>
          </p:nvSpPr>
          <p:spPr>
            <a:xfrm>
              <a:off x="663112" y="1153924"/>
              <a:ext cx="883575" cy="892552"/>
            </a:xfrm>
            <a:prstGeom prst="rect">
              <a:avLst/>
            </a:prstGeom>
            <a:noFill/>
          </p:spPr>
          <p:txBody>
            <a:bodyPr wrap="none" rtlCol="0">
              <a:spAutoFit/>
            </a:bodyPr>
            <a:lstStyle/>
            <a:p>
              <a:pPr algn="ctr"/>
              <a:r>
                <a:rPr lang="en-US" sz="2600" b="1" dirty="0" smtClean="0">
                  <a:solidFill>
                    <a:schemeClr val="bg1"/>
                  </a:solidFill>
                  <a:latin typeface="Rockwell" panose="02060603020205020403" pitchFamily="18" charset="0"/>
                </a:rPr>
                <a:t>Gill</a:t>
              </a:r>
            </a:p>
            <a:p>
              <a:pPr algn="ctr"/>
              <a:r>
                <a:rPr lang="en-US" sz="2600" b="1" dirty="0" smtClean="0">
                  <a:solidFill>
                    <a:schemeClr val="bg1"/>
                  </a:solidFill>
                  <a:latin typeface="Rockwell" panose="02060603020205020403" pitchFamily="18" charset="0"/>
                </a:rPr>
                <a:t>Slits</a:t>
              </a:r>
              <a:endParaRPr lang="en-US" sz="2600" b="1" dirty="0">
                <a:solidFill>
                  <a:schemeClr val="bg1"/>
                </a:solidFill>
                <a:latin typeface="Rockwell" panose="02060603020205020403" pitchFamily="18" charset="0"/>
              </a:endParaRPr>
            </a:p>
          </p:txBody>
        </p:sp>
      </p:grpSp>
      <p:cxnSp>
        <p:nvCxnSpPr>
          <p:cNvPr id="11" name="Straight Arrow Connector 10"/>
          <p:cNvCxnSpPr/>
          <p:nvPr/>
        </p:nvCxnSpPr>
        <p:spPr>
          <a:xfrm>
            <a:off x="3580323" y="4038600"/>
            <a:ext cx="1134837"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132523" y="3352800"/>
            <a:ext cx="1447800" cy="1371600"/>
            <a:chOff x="1989363" y="3352800"/>
            <a:chExt cx="1447800" cy="1371600"/>
          </a:xfrm>
        </p:grpSpPr>
        <p:sp>
          <p:nvSpPr>
            <p:cNvPr id="13" name="Oval 12"/>
            <p:cNvSpPr/>
            <p:nvPr/>
          </p:nvSpPr>
          <p:spPr>
            <a:xfrm>
              <a:off x="1989363" y="3352800"/>
              <a:ext cx="1447800" cy="1371600"/>
            </a:xfrm>
            <a:prstGeom prst="ellipse">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TextBox 13"/>
            <p:cNvSpPr txBox="1"/>
            <p:nvPr/>
          </p:nvSpPr>
          <p:spPr>
            <a:xfrm>
              <a:off x="2255295" y="3592324"/>
              <a:ext cx="899605" cy="892552"/>
            </a:xfrm>
            <a:prstGeom prst="rect">
              <a:avLst/>
            </a:prstGeom>
            <a:noFill/>
          </p:spPr>
          <p:txBody>
            <a:bodyPr wrap="none" rtlCol="0">
              <a:spAutoFit/>
            </a:bodyPr>
            <a:lstStyle/>
            <a:p>
              <a:pPr algn="ctr"/>
              <a:r>
                <a:rPr lang="en-US" sz="2600" b="1" dirty="0" smtClean="0">
                  <a:solidFill>
                    <a:schemeClr val="bg1"/>
                  </a:solidFill>
                  <a:latin typeface="Rockwell" panose="02060603020205020403" pitchFamily="18" charset="0"/>
                </a:rPr>
                <a:t>Yolk</a:t>
              </a:r>
            </a:p>
            <a:p>
              <a:pPr algn="ctr"/>
              <a:r>
                <a:rPr lang="en-US" sz="2600" b="1" dirty="0" smtClean="0">
                  <a:solidFill>
                    <a:schemeClr val="bg1"/>
                  </a:solidFill>
                  <a:latin typeface="Rockwell" panose="02060603020205020403" pitchFamily="18" charset="0"/>
                </a:rPr>
                <a:t>Sac</a:t>
              </a:r>
            </a:p>
          </p:txBody>
        </p:sp>
      </p:grpSp>
      <p:grpSp>
        <p:nvGrpSpPr>
          <p:cNvPr id="15" name="Group 14"/>
          <p:cNvGrpSpPr/>
          <p:nvPr/>
        </p:nvGrpSpPr>
        <p:grpSpPr>
          <a:xfrm>
            <a:off x="2134506" y="5398020"/>
            <a:ext cx="1447800" cy="1371600"/>
            <a:chOff x="1981199" y="5410200"/>
            <a:chExt cx="1447800" cy="1371600"/>
          </a:xfrm>
        </p:grpSpPr>
        <p:sp>
          <p:nvSpPr>
            <p:cNvPr id="16" name="Oval 15"/>
            <p:cNvSpPr/>
            <p:nvPr/>
          </p:nvSpPr>
          <p:spPr>
            <a:xfrm>
              <a:off x="1981199" y="5410200"/>
              <a:ext cx="1447800" cy="1371600"/>
            </a:xfrm>
            <a:prstGeom prst="ellipse">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TextBox 16"/>
            <p:cNvSpPr txBox="1"/>
            <p:nvPr/>
          </p:nvSpPr>
          <p:spPr>
            <a:xfrm>
              <a:off x="2263312" y="5837599"/>
              <a:ext cx="828561" cy="492443"/>
            </a:xfrm>
            <a:prstGeom prst="rect">
              <a:avLst/>
            </a:prstGeom>
            <a:noFill/>
          </p:spPr>
          <p:txBody>
            <a:bodyPr wrap="none" rtlCol="0">
              <a:spAutoFit/>
            </a:bodyPr>
            <a:lstStyle/>
            <a:p>
              <a:pPr algn="ctr"/>
              <a:r>
                <a:rPr lang="en-US" sz="2600" b="1" dirty="0" smtClean="0">
                  <a:solidFill>
                    <a:schemeClr val="bg1"/>
                  </a:solidFill>
                  <a:latin typeface="Rockwell" panose="02060603020205020403" pitchFamily="18" charset="0"/>
                </a:rPr>
                <a:t>Tail</a:t>
              </a:r>
            </a:p>
          </p:txBody>
        </p:sp>
      </p:grpSp>
      <p:cxnSp>
        <p:nvCxnSpPr>
          <p:cNvPr id="18" name="Straight Arrow Connector 17"/>
          <p:cNvCxnSpPr/>
          <p:nvPr/>
        </p:nvCxnSpPr>
        <p:spPr>
          <a:xfrm flipV="1">
            <a:off x="3582306" y="5334001"/>
            <a:ext cx="2285094" cy="73763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344548" y="1561542"/>
            <a:ext cx="1023750" cy="969868"/>
            <a:chOff x="2346531" y="1561542"/>
            <a:chExt cx="1023750" cy="969868"/>
          </a:xfrm>
        </p:grpSpPr>
        <p:cxnSp>
          <p:nvCxnSpPr>
            <p:cNvPr id="20" name="Straight Connector 19"/>
            <p:cNvCxnSpPr>
              <a:stCxn id="9" idx="3"/>
              <a:endCxn id="9" idx="7"/>
            </p:cNvCxnSpPr>
            <p:nvPr/>
          </p:nvCxnSpPr>
          <p:spPr>
            <a:xfrm flipV="1">
              <a:off x="2346531" y="1561542"/>
              <a:ext cx="1023750" cy="96986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1"/>
            </p:cNvCxnSpPr>
            <p:nvPr/>
          </p:nvCxnSpPr>
          <p:spPr>
            <a:xfrm flipH="1" flipV="1">
              <a:off x="2346531" y="1561542"/>
              <a:ext cx="1023750" cy="96986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341671" y="3553666"/>
            <a:ext cx="1023750" cy="969868"/>
            <a:chOff x="2193225" y="1561542"/>
            <a:chExt cx="1023750" cy="969868"/>
          </a:xfrm>
        </p:grpSpPr>
        <p:cxnSp>
          <p:nvCxnSpPr>
            <p:cNvPr id="23" name="Straight Connector 22"/>
            <p:cNvCxnSpPr/>
            <p:nvPr/>
          </p:nvCxnSpPr>
          <p:spPr>
            <a:xfrm flipV="1">
              <a:off x="2193225" y="1561542"/>
              <a:ext cx="1023750" cy="96986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2193225" y="1561542"/>
              <a:ext cx="1023750" cy="96986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40228" y="1360676"/>
            <a:ext cx="1866217" cy="1261884"/>
          </a:xfrm>
          <a:prstGeom prst="rect">
            <a:avLst/>
          </a:prstGeom>
          <a:noFill/>
          <a:ln w="28575">
            <a:solidFill>
              <a:schemeClr val="tx1"/>
            </a:solidFill>
          </a:ln>
        </p:spPr>
        <p:txBody>
          <a:bodyPr wrap="none" rtlCol="0">
            <a:spAutoFit/>
          </a:bodyPr>
          <a:lstStyle/>
          <a:p>
            <a:r>
              <a:rPr lang="en-US" sz="1600" b="1" u="sng" dirty="0" smtClean="0">
                <a:latin typeface="Rockwell" panose="02060603020205020403" pitchFamily="18" charset="0"/>
              </a:rPr>
              <a:t>Throat Pouches</a:t>
            </a:r>
            <a:endParaRPr lang="en-US" sz="1600" b="1" dirty="0" smtClean="0">
              <a:latin typeface="Rockwell" panose="02060603020205020403" pitchFamily="18" charset="0"/>
            </a:endParaRPr>
          </a:p>
          <a:p>
            <a:endParaRPr lang="en-US" sz="1200" u="sng" dirty="0" smtClean="0">
              <a:latin typeface="Rockwell" panose="02060603020205020403" pitchFamily="18" charset="0"/>
            </a:endParaRPr>
          </a:p>
          <a:p>
            <a:r>
              <a:rPr lang="en-US" sz="1600" dirty="0" smtClean="0">
                <a:latin typeface="Rockwell" panose="02060603020205020403" pitchFamily="18" charset="0"/>
              </a:rPr>
              <a:t>Thymus gland</a:t>
            </a:r>
          </a:p>
          <a:p>
            <a:r>
              <a:rPr lang="en-US" sz="1600" dirty="0" err="1" smtClean="0">
                <a:latin typeface="Rockwell" panose="02060603020205020403" pitchFamily="18" charset="0"/>
              </a:rPr>
              <a:t>Parathyroids</a:t>
            </a:r>
            <a:endParaRPr lang="en-US" sz="1600" dirty="0" smtClean="0">
              <a:latin typeface="Rockwell" panose="02060603020205020403" pitchFamily="18" charset="0"/>
            </a:endParaRPr>
          </a:p>
          <a:p>
            <a:r>
              <a:rPr lang="en-US" sz="1600" dirty="0" smtClean="0">
                <a:latin typeface="Rockwell" panose="02060603020205020403" pitchFamily="18" charset="0"/>
              </a:rPr>
              <a:t>Middle ear canals</a:t>
            </a:r>
            <a:endParaRPr lang="en-US" sz="1600" dirty="0">
              <a:latin typeface="Rockwell" panose="02060603020205020403" pitchFamily="18" charset="0"/>
            </a:endParaRPr>
          </a:p>
        </p:txBody>
      </p:sp>
      <p:sp>
        <p:nvSpPr>
          <p:cNvPr id="29" name="TextBox 28"/>
          <p:cNvSpPr txBox="1"/>
          <p:nvPr/>
        </p:nvSpPr>
        <p:spPr>
          <a:xfrm>
            <a:off x="34584" y="3663243"/>
            <a:ext cx="2081006" cy="769441"/>
          </a:xfrm>
          <a:prstGeom prst="rect">
            <a:avLst/>
          </a:prstGeom>
          <a:noFill/>
          <a:ln w="28575">
            <a:solidFill>
              <a:schemeClr val="tx1"/>
            </a:solidFill>
          </a:ln>
        </p:spPr>
        <p:txBody>
          <a:bodyPr wrap="square" rtlCol="0">
            <a:spAutoFit/>
          </a:bodyPr>
          <a:lstStyle/>
          <a:p>
            <a:r>
              <a:rPr lang="en-US" sz="1600" b="1" u="sng" dirty="0" smtClean="0">
                <a:latin typeface="Rockwell" panose="02060603020205020403" pitchFamily="18" charset="0"/>
              </a:rPr>
              <a:t>Blood-Forming Sac</a:t>
            </a:r>
            <a:endParaRPr lang="en-US" sz="1600" b="1" dirty="0" smtClean="0">
              <a:latin typeface="Rockwell" panose="02060603020205020403" pitchFamily="18" charset="0"/>
            </a:endParaRPr>
          </a:p>
          <a:p>
            <a:endParaRPr lang="en-US" sz="1200" u="sng" dirty="0" smtClean="0">
              <a:latin typeface="Rockwell" panose="02060603020205020403" pitchFamily="18" charset="0"/>
            </a:endParaRPr>
          </a:p>
          <a:p>
            <a:r>
              <a:rPr lang="en-US" sz="1600" dirty="0" smtClean="0">
                <a:latin typeface="Rockwell" panose="02060603020205020403" pitchFamily="18" charset="0"/>
              </a:rPr>
              <a:t>First blood cells</a:t>
            </a:r>
            <a:endParaRPr lang="en-US" sz="1600" dirty="0">
              <a:latin typeface="Rockwell" panose="02060603020205020403" pitchFamily="18" charset="0"/>
            </a:endParaRPr>
          </a:p>
        </p:txBody>
      </p:sp>
    </p:spTree>
    <p:extLst>
      <p:ext uri="{BB962C8B-B14F-4D97-AF65-F5344CB8AC3E}">
        <p14:creationId xmlns:p14="http://schemas.microsoft.com/office/powerpoint/2010/main" val="8867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8000" b="1" dirty="0" smtClean="0">
                <a:latin typeface="Rockwell" panose="02060603020205020403" pitchFamily="18" charset="0"/>
              </a:rPr>
              <a:t>Vestigial Organs</a:t>
            </a:r>
            <a:endParaRPr lang="en-US" sz="8000" b="1" dirty="0">
              <a:latin typeface="Rockwell" panose="02060603020205020403"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1219200"/>
            <a:ext cx="481965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9" idx="6"/>
          </p:cNvCxnSpPr>
          <p:nvPr/>
        </p:nvCxnSpPr>
        <p:spPr>
          <a:xfrm>
            <a:off x="3582306" y="2046476"/>
            <a:ext cx="3275694" cy="7729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134506" y="1360676"/>
            <a:ext cx="1447800" cy="1371600"/>
            <a:chOff x="381000" y="914400"/>
            <a:chExt cx="1447800" cy="1371600"/>
          </a:xfrm>
        </p:grpSpPr>
        <p:sp>
          <p:nvSpPr>
            <p:cNvPr id="9" name="Oval 8"/>
            <p:cNvSpPr/>
            <p:nvPr/>
          </p:nvSpPr>
          <p:spPr>
            <a:xfrm>
              <a:off x="381000" y="914400"/>
              <a:ext cx="1447800" cy="1371600"/>
            </a:xfrm>
            <a:prstGeom prst="ellipse">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TextBox 9"/>
            <p:cNvSpPr txBox="1"/>
            <p:nvPr/>
          </p:nvSpPr>
          <p:spPr>
            <a:xfrm>
              <a:off x="663112" y="1153924"/>
              <a:ext cx="883575" cy="892552"/>
            </a:xfrm>
            <a:prstGeom prst="rect">
              <a:avLst/>
            </a:prstGeom>
            <a:noFill/>
          </p:spPr>
          <p:txBody>
            <a:bodyPr wrap="none" rtlCol="0">
              <a:spAutoFit/>
            </a:bodyPr>
            <a:lstStyle/>
            <a:p>
              <a:pPr algn="ctr"/>
              <a:r>
                <a:rPr lang="en-US" sz="2600" b="1" dirty="0" smtClean="0">
                  <a:solidFill>
                    <a:schemeClr val="bg1"/>
                  </a:solidFill>
                  <a:latin typeface="Rockwell" panose="02060603020205020403" pitchFamily="18" charset="0"/>
                </a:rPr>
                <a:t>Gill</a:t>
              </a:r>
            </a:p>
            <a:p>
              <a:pPr algn="ctr"/>
              <a:r>
                <a:rPr lang="en-US" sz="2600" b="1" dirty="0" smtClean="0">
                  <a:solidFill>
                    <a:schemeClr val="bg1"/>
                  </a:solidFill>
                  <a:latin typeface="Rockwell" panose="02060603020205020403" pitchFamily="18" charset="0"/>
                </a:rPr>
                <a:t>Slits</a:t>
              </a:r>
              <a:endParaRPr lang="en-US" sz="2600" b="1" dirty="0">
                <a:solidFill>
                  <a:schemeClr val="bg1"/>
                </a:solidFill>
                <a:latin typeface="Rockwell" panose="02060603020205020403" pitchFamily="18" charset="0"/>
              </a:endParaRPr>
            </a:p>
          </p:txBody>
        </p:sp>
      </p:grpSp>
      <p:cxnSp>
        <p:nvCxnSpPr>
          <p:cNvPr id="11" name="Straight Arrow Connector 10"/>
          <p:cNvCxnSpPr/>
          <p:nvPr/>
        </p:nvCxnSpPr>
        <p:spPr>
          <a:xfrm>
            <a:off x="3580323" y="4038600"/>
            <a:ext cx="1134837"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132523" y="3352800"/>
            <a:ext cx="1447800" cy="1371600"/>
            <a:chOff x="1989363" y="3352800"/>
            <a:chExt cx="1447800" cy="1371600"/>
          </a:xfrm>
        </p:grpSpPr>
        <p:sp>
          <p:nvSpPr>
            <p:cNvPr id="13" name="Oval 12"/>
            <p:cNvSpPr/>
            <p:nvPr/>
          </p:nvSpPr>
          <p:spPr>
            <a:xfrm>
              <a:off x="1989363" y="3352800"/>
              <a:ext cx="1447800" cy="1371600"/>
            </a:xfrm>
            <a:prstGeom prst="ellipse">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TextBox 13"/>
            <p:cNvSpPr txBox="1"/>
            <p:nvPr/>
          </p:nvSpPr>
          <p:spPr>
            <a:xfrm>
              <a:off x="2255295" y="3592324"/>
              <a:ext cx="899605" cy="892552"/>
            </a:xfrm>
            <a:prstGeom prst="rect">
              <a:avLst/>
            </a:prstGeom>
            <a:noFill/>
          </p:spPr>
          <p:txBody>
            <a:bodyPr wrap="none" rtlCol="0">
              <a:spAutoFit/>
            </a:bodyPr>
            <a:lstStyle/>
            <a:p>
              <a:pPr algn="ctr"/>
              <a:r>
                <a:rPr lang="en-US" sz="2600" b="1" dirty="0" smtClean="0">
                  <a:solidFill>
                    <a:schemeClr val="bg1"/>
                  </a:solidFill>
                  <a:latin typeface="Rockwell" panose="02060603020205020403" pitchFamily="18" charset="0"/>
                </a:rPr>
                <a:t>Yolk</a:t>
              </a:r>
            </a:p>
            <a:p>
              <a:pPr algn="ctr"/>
              <a:r>
                <a:rPr lang="en-US" sz="2600" b="1" dirty="0" smtClean="0">
                  <a:solidFill>
                    <a:schemeClr val="bg1"/>
                  </a:solidFill>
                  <a:latin typeface="Rockwell" panose="02060603020205020403" pitchFamily="18" charset="0"/>
                </a:rPr>
                <a:t>Sac</a:t>
              </a:r>
            </a:p>
          </p:txBody>
        </p:sp>
      </p:grpSp>
      <p:grpSp>
        <p:nvGrpSpPr>
          <p:cNvPr id="15" name="Group 14"/>
          <p:cNvGrpSpPr/>
          <p:nvPr/>
        </p:nvGrpSpPr>
        <p:grpSpPr>
          <a:xfrm>
            <a:off x="2134506" y="5398020"/>
            <a:ext cx="1447800" cy="1371600"/>
            <a:chOff x="1981199" y="5410200"/>
            <a:chExt cx="1447800" cy="1371600"/>
          </a:xfrm>
        </p:grpSpPr>
        <p:sp>
          <p:nvSpPr>
            <p:cNvPr id="16" name="Oval 15"/>
            <p:cNvSpPr/>
            <p:nvPr/>
          </p:nvSpPr>
          <p:spPr>
            <a:xfrm>
              <a:off x="1981199" y="5410200"/>
              <a:ext cx="1447800" cy="1371600"/>
            </a:xfrm>
            <a:prstGeom prst="ellipse">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TextBox 16"/>
            <p:cNvSpPr txBox="1"/>
            <p:nvPr/>
          </p:nvSpPr>
          <p:spPr>
            <a:xfrm>
              <a:off x="2263312" y="5837599"/>
              <a:ext cx="828561" cy="492443"/>
            </a:xfrm>
            <a:prstGeom prst="rect">
              <a:avLst/>
            </a:prstGeom>
            <a:noFill/>
          </p:spPr>
          <p:txBody>
            <a:bodyPr wrap="none" rtlCol="0">
              <a:spAutoFit/>
            </a:bodyPr>
            <a:lstStyle/>
            <a:p>
              <a:pPr algn="ctr"/>
              <a:r>
                <a:rPr lang="en-US" sz="2600" b="1" dirty="0" smtClean="0">
                  <a:solidFill>
                    <a:schemeClr val="bg1"/>
                  </a:solidFill>
                  <a:latin typeface="Rockwell" panose="02060603020205020403" pitchFamily="18" charset="0"/>
                </a:rPr>
                <a:t>Tail</a:t>
              </a:r>
            </a:p>
          </p:txBody>
        </p:sp>
      </p:grpSp>
      <p:cxnSp>
        <p:nvCxnSpPr>
          <p:cNvPr id="18" name="Straight Arrow Connector 17"/>
          <p:cNvCxnSpPr/>
          <p:nvPr/>
        </p:nvCxnSpPr>
        <p:spPr>
          <a:xfrm flipV="1">
            <a:off x="3582306" y="5334001"/>
            <a:ext cx="2285094" cy="73763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344548" y="1561542"/>
            <a:ext cx="1023750" cy="969868"/>
            <a:chOff x="2346531" y="1561542"/>
            <a:chExt cx="1023750" cy="969868"/>
          </a:xfrm>
        </p:grpSpPr>
        <p:cxnSp>
          <p:nvCxnSpPr>
            <p:cNvPr id="20" name="Straight Connector 19"/>
            <p:cNvCxnSpPr>
              <a:stCxn id="9" idx="3"/>
              <a:endCxn id="9" idx="7"/>
            </p:cNvCxnSpPr>
            <p:nvPr/>
          </p:nvCxnSpPr>
          <p:spPr>
            <a:xfrm flipV="1">
              <a:off x="2346531" y="1561542"/>
              <a:ext cx="1023750" cy="96986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1"/>
            </p:cNvCxnSpPr>
            <p:nvPr/>
          </p:nvCxnSpPr>
          <p:spPr>
            <a:xfrm flipH="1" flipV="1">
              <a:off x="2346531" y="1561542"/>
              <a:ext cx="1023750" cy="96986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341671" y="3553666"/>
            <a:ext cx="1023750" cy="969868"/>
            <a:chOff x="2193225" y="1561542"/>
            <a:chExt cx="1023750" cy="969868"/>
          </a:xfrm>
        </p:grpSpPr>
        <p:cxnSp>
          <p:nvCxnSpPr>
            <p:cNvPr id="23" name="Straight Connector 22"/>
            <p:cNvCxnSpPr/>
            <p:nvPr/>
          </p:nvCxnSpPr>
          <p:spPr>
            <a:xfrm flipV="1">
              <a:off x="2193225" y="1561542"/>
              <a:ext cx="1023750" cy="96986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2193225" y="1561542"/>
              <a:ext cx="1023750" cy="96986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338175" y="5586706"/>
            <a:ext cx="1023750" cy="969868"/>
            <a:chOff x="2193225" y="1561542"/>
            <a:chExt cx="1023750" cy="969868"/>
          </a:xfrm>
        </p:grpSpPr>
        <p:cxnSp>
          <p:nvCxnSpPr>
            <p:cNvPr id="26" name="Straight Connector 25"/>
            <p:cNvCxnSpPr/>
            <p:nvPr/>
          </p:nvCxnSpPr>
          <p:spPr>
            <a:xfrm flipV="1">
              <a:off x="2193225" y="1561542"/>
              <a:ext cx="1023750" cy="96986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193225" y="1561542"/>
              <a:ext cx="1023750" cy="96986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48267" y="1360676"/>
            <a:ext cx="1866217" cy="1261884"/>
          </a:xfrm>
          <a:prstGeom prst="rect">
            <a:avLst/>
          </a:prstGeom>
          <a:noFill/>
          <a:ln w="28575">
            <a:solidFill>
              <a:schemeClr val="tx1"/>
            </a:solidFill>
          </a:ln>
        </p:spPr>
        <p:txBody>
          <a:bodyPr wrap="none" rtlCol="0">
            <a:spAutoFit/>
          </a:bodyPr>
          <a:lstStyle/>
          <a:p>
            <a:r>
              <a:rPr lang="en-US" sz="1600" b="1" u="sng" dirty="0" smtClean="0">
                <a:latin typeface="Rockwell" panose="02060603020205020403" pitchFamily="18" charset="0"/>
              </a:rPr>
              <a:t>Throat Pouches</a:t>
            </a:r>
            <a:endParaRPr lang="en-US" sz="1600" b="1" dirty="0" smtClean="0">
              <a:latin typeface="Rockwell" panose="02060603020205020403" pitchFamily="18" charset="0"/>
            </a:endParaRPr>
          </a:p>
          <a:p>
            <a:endParaRPr lang="en-US" sz="1200" u="sng" dirty="0" smtClean="0">
              <a:latin typeface="Rockwell" panose="02060603020205020403" pitchFamily="18" charset="0"/>
            </a:endParaRPr>
          </a:p>
          <a:p>
            <a:r>
              <a:rPr lang="en-US" sz="1600" dirty="0" smtClean="0">
                <a:latin typeface="Rockwell" panose="02060603020205020403" pitchFamily="18" charset="0"/>
              </a:rPr>
              <a:t>Thymus gland</a:t>
            </a:r>
          </a:p>
          <a:p>
            <a:r>
              <a:rPr lang="en-US" sz="1600" dirty="0" err="1" smtClean="0">
                <a:latin typeface="Rockwell" panose="02060603020205020403" pitchFamily="18" charset="0"/>
              </a:rPr>
              <a:t>Parathyroids</a:t>
            </a:r>
            <a:endParaRPr lang="en-US" sz="1600" dirty="0" smtClean="0">
              <a:latin typeface="Rockwell" panose="02060603020205020403" pitchFamily="18" charset="0"/>
            </a:endParaRPr>
          </a:p>
          <a:p>
            <a:r>
              <a:rPr lang="en-US" sz="1600" dirty="0" smtClean="0">
                <a:latin typeface="Rockwell" panose="02060603020205020403" pitchFamily="18" charset="0"/>
              </a:rPr>
              <a:t>Middle ear canals</a:t>
            </a:r>
            <a:endParaRPr lang="en-US" sz="1600" dirty="0">
              <a:latin typeface="Rockwell" panose="02060603020205020403" pitchFamily="18" charset="0"/>
            </a:endParaRPr>
          </a:p>
        </p:txBody>
      </p:sp>
      <p:sp>
        <p:nvSpPr>
          <p:cNvPr id="29" name="TextBox 28"/>
          <p:cNvSpPr txBox="1"/>
          <p:nvPr/>
        </p:nvSpPr>
        <p:spPr>
          <a:xfrm>
            <a:off x="48267" y="3653879"/>
            <a:ext cx="2072299" cy="769441"/>
          </a:xfrm>
          <a:prstGeom prst="rect">
            <a:avLst/>
          </a:prstGeom>
          <a:noFill/>
          <a:ln w="28575">
            <a:solidFill>
              <a:schemeClr val="tx1"/>
            </a:solidFill>
          </a:ln>
        </p:spPr>
        <p:txBody>
          <a:bodyPr wrap="none" rtlCol="0">
            <a:spAutoFit/>
          </a:bodyPr>
          <a:lstStyle/>
          <a:p>
            <a:r>
              <a:rPr lang="en-US" sz="1600" b="1" u="sng" dirty="0" smtClean="0">
                <a:latin typeface="Rockwell" panose="02060603020205020403" pitchFamily="18" charset="0"/>
              </a:rPr>
              <a:t>Blood-Forming Sac</a:t>
            </a:r>
            <a:endParaRPr lang="en-US" sz="1600" b="1" dirty="0" smtClean="0">
              <a:latin typeface="Rockwell" panose="02060603020205020403" pitchFamily="18" charset="0"/>
            </a:endParaRPr>
          </a:p>
          <a:p>
            <a:endParaRPr lang="en-US" sz="1200" u="sng" dirty="0" smtClean="0">
              <a:latin typeface="Rockwell" panose="02060603020205020403" pitchFamily="18" charset="0"/>
            </a:endParaRPr>
          </a:p>
          <a:p>
            <a:r>
              <a:rPr lang="en-US" sz="1600" dirty="0" smtClean="0">
                <a:latin typeface="Rockwell" panose="02060603020205020403" pitchFamily="18" charset="0"/>
              </a:rPr>
              <a:t>First blood cells</a:t>
            </a:r>
            <a:endParaRPr lang="en-US" sz="1600" dirty="0">
              <a:latin typeface="Rockwell" panose="02060603020205020403" pitchFamily="18" charset="0"/>
            </a:endParaRPr>
          </a:p>
        </p:txBody>
      </p:sp>
      <p:sp>
        <p:nvSpPr>
          <p:cNvPr id="30" name="TextBox 29"/>
          <p:cNvSpPr txBox="1"/>
          <p:nvPr/>
        </p:nvSpPr>
        <p:spPr>
          <a:xfrm>
            <a:off x="48267" y="5679358"/>
            <a:ext cx="1951175" cy="769441"/>
          </a:xfrm>
          <a:prstGeom prst="rect">
            <a:avLst/>
          </a:prstGeom>
          <a:noFill/>
          <a:ln w="28575">
            <a:solidFill>
              <a:schemeClr val="tx1"/>
            </a:solidFill>
          </a:ln>
        </p:spPr>
        <p:txBody>
          <a:bodyPr wrap="none" rtlCol="0">
            <a:spAutoFit/>
          </a:bodyPr>
          <a:lstStyle/>
          <a:p>
            <a:r>
              <a:rPr lang="en-US" sz="1600" b="1" u="sng" dirty="0" smtClean="0">
                <a:latin typeface="Rockwell" panose="02060603020205020403" pitchFamily="18" charset="0"/>
              </a:rPr>
              <a:t>Coccyx</a:t>
            </a:r>
            <a:endParaRPr lang="en-US" sz="1600" b="1" dirty="0" smtClean="0">
              <a:latin typeface="Rockwell" panose="02060603020205020403" pitchFamily="18" charset="0"/>
            </a:endParaRPr>
          </a:p>
          <a:p>
            <a:endParaRPr lang="en-US" sz="1200" u="sng" dirty="0" smtClean="0">
              <a:latin typeface="Rockwell" panose="02060603020205020403" pitchFamily="18" charset="0"/>
            </a:endParaRPr>
          </a:p>
          <a:p>
            <a:r>
              <a:rPr lang="en-US" sz="1600" dirty="0" smtClean="0">
                <a:latin typeface="Rockwell" panose="02060603020205020403" pitchFamily="18" charset="0"/>
              </a:rPr>
              <a:t>Muscle attachment</a:t>
            </a:r>
            <a:endParaRPr lang="en-US" sz="1600" dirty="0">
              <a:latin typeface="Rockwell" panose="02060603020205020403" pitchFamily="18" charset="0"/>
            </a:endParaRPr>
          </a:p>
        </p:txBody>
      </p:sp>
    </p:spTree>
    <p:extLst>
      <p:ext uri="{BB962C8B-B14F-4D97-AF65-F5344CB8AC3E}">
        <p14:creationId xmlns:p14="http://schemas.microsoft.com/office/powerpoint/2010/main" val="234574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smtClean="0">
                <a:latin typeface="Rockwell" panose="02060603020205020403" pitchFamily="18" charset="0"/>
              </a:rPr>
              <a:t>Vestigial Organs</a:t>
            </a:r>
            <a:endParaRPr lang="en-US" sz="8000" b="1" dirty="0">
              <a:latin typeface="Rockwell" panose="02060603020205020403" pitchFamily="18" charset="0"/>
            </a:endParaRPr>
          </a:p>
        </p:txBody>
      </p:sp>
      <p:sp>
        <p:nvSpPr>
          <p:cNvPr id="3" name="Content Placeholder 2"/>
          <p:cNvSpPr>
            <a:spLocks noGrp="1"/>
          </p:cNvSpPr>
          <p:nvPr>
            <p:ph idx="1"/>
          </p:nvPr>
        </p:nvSpPr>
        <p:spPr>
          <a:xfrm>
            <a:off x="0" y="1295400"/>
            <a:ext cx="9144000" cy="5562600"/>
          </a:xfrm>
        </p:spPr>
        <p:txBody>
          <a:bodyPr>
            <a:noAutofit/>
          </a:bodyPr>
          <a:lstStyle/>
          <a:p>
            <a:r>
              <a:rPr lang="en-US" sz="3400" u="sng" dirty="0" smtClean="0">
                <a:latin typeface="Rockwell" panose="02060603020205020403" pitchFamily="18" charset="0"/>
              </a:rPr>
              <a:t>Appendix</a:t>
            </a:r>
            <a:r>
              <a:rPr lang="en-US" sz="3400" dirty="0">
                <a:latin typeface="Rockwell" panose="02060603020205020403" pitchFamily="18" charset="0"/>
              </a:rPr>
              <a:t>:</a:t>
            </a:r>
            <a:r>
              <a:rPr lang="en-US" sz="3400" dirty="0" smtClean="0">
                <a:latin typeface="Rockwell" panose="02060603020205020403" pitchFamily="18" charset="0"/>
              </a:rPr>
              <a:t> Immunological functions</a:t>
            </a:r>
          </a:p>
          <a:p>
            <a:pPr marL="0" indent="0">
              <a:buNone/>
            </a:pPr>
            <a:endParaRPr lang="en-US" sz="2000" dirty="0" smtClean="0">
              <a:latin typeface="Rockwell" panose="02060603020205020403" pitchFamily="18" charset="0"/>
            </a:endParaRPr>
          </a:p>
          <a:p>
            <a:pPr marL="0" indent="0">
              <a:buNone/>
            </a:pPr>
            <a:endParaRPr lang="en-US" sz="2000" dirty="0" smtClean="0">
              <a:latin typeface="Rockwell" panose="02060603020205020403" pitchFamily="18" charset="0"/>
            </a:endParaRPr>
          </a:p>
          <a:p>
            <a:r>
              <a:rPr lang="en-US" sz="3400" u="sng" dirty="0" smtClean="0">
                <a:latin typeface="Rockwell" panose="02060603020205020403" pitchFamily="18" charset="0"/>
              </a:rPr>
              <a:t>Wisdom Teeth</a:t>
            </a:r>
            <a:r>
              <a:rPr lang="en-US" sz="3400" dirty="0">
                <a:latin typeface="Rockwell" panose="02060603020205020403" pitchFamily="18" charset="0"/>
              </a:rPr>
              <a:t>:</a:t>
            </a:r>
            <a:r>
              <a:rPr lang="en-US" sz="3400" dirty="0" smtClean="0">
                <a:latin typeface="Rockwell" panose="02060603020205020403" pitchFamily="18" charset="0"/>
              </a:rPr>
              <a:t> Diet, dental care, mutations</a:t>
            </a:r>
          </a:p>
          <a:p>
            <a:pPr marL="0" indent="0">
              <a:buNone/>
            </a:pPr>
            <a:endParaRPr lang="en-US" sz="2000" dirty="0" smtClean="0">
              <a:latin typeface="Rockwell" panose="02060603020205020403" pitchFamily="18" charset="0"/>
            </a:endParaRPr>
          </a:p>
          <a:p>
            <a:pPr marL="0" indent="0">
              <a:buNone/>
            </a:pPr>
            <a:endParaRPr lang="en-US" sz="2000" dirty="0" smtClean="0">
              <a:latin typeface="Rockwell" panose="02060603020205020403" pitchFamily="18" charset="0"/>
            </a:endParaRPr>
          </a:p>
          <a:p>
            <a:r>
              <a:rPr lang="en-US" sz="3400" u="sng" dirty="0" smtClean="0">
                <a:latin typeface="Rockwell" panose="02060603020205020403" pitchFamily="18" charset="0"/>
              </a:rPr>
              <a:t>Sinuses</a:t>
            </a:r>
            <a:r>
              <a:rPr lang="en-US" sz="3400" dirty="0">
                <a:latin typeface="Rockwell" panose="02060603020205020403" pitchFamily="18" charset="0"/>
              </a:rPr>
              <a:t>:</a:t>
            </a:r>
            <a:r>
              <a:rPr lang="en-US" sz="3400" dirty="0" smtClean="0">
                <a:latin typeface="Rockwell" panose="02060603020205020403" pitchFamily="18" charset="0"/>
              </a:rPr>
              <a:t> humidifier, insulator, resonator, etc.</a:t>
            </a:r>
          </a:p>
          <a:p>
            <a:pPr marL="0" indent="0">
              <a:buNone/>
            </a:pPr>
            <a:endParaRPr lang="en-US" sz="2000" dirty="0" smtClean="0">
              <a:latin typeface="Rockwell" panose="02060603020205020403" pitchFamily="18" charset="0"/>
            </a:endParaRPr>
          </a:p>
          <a:p>
            <a:pPr marL="0" indent="0">
              <a:buNone/>
            </a:pPr>
            <a:endParaRPr lang="en-US" sz="2000" dirty="0" smtClean="0">
              <a:latin typeface="Rockwell" panose="02060603020205020403" pitchFamily="18" charset="0"/>
            </a:endParaRPr>
          </a:p>
          <a:p>
            <a:r>
              <a:rPr lang="en-US" sz="3400" u="sng" dirty="0" smtClean="0">
                <a:latin typeface="Rockwell" panose="02060603020205020403" pitchFamily="18" charset="0"/>
              </a:rPr>
              <a:t>Body Hair</a:t>
            </a:r>
            <a:r>
              <a:rPr lang="en-US" sz="3400" dirty="0">
                <a:latin typeface="Rockwell" panose="02060603020205020403" pitchFamily="18" charset="0"/>
              </a:rPr>
              <a:t>:</a:t>
            </a:r>
            <a:r>
              <a:rPr lang="en-US" sz="3400" dirty="0" smtClean="0">
                <a:latin typeface="Rockwell" panose="02060603020205020403" pitchFamily="18" charset="0"/>
              </a:rPr>
              <a:t> insulation, sensory function, etc.</a:t>
            </a:r>
          </a:p>
          <a:p>
            <a:endParaRPr lang="en-US" sz="3400" dirty="0" smtClean="0">
              <a:latin typeface="Rockwell" panose="02060603020205020403" pitchFamily="18" charset="0"/>
            </a:endParaRPr>
          </a:p>
          <a:p>
            <a:endParaRPr lang="en-US" sz="3400" dirty="0"/>
          </a:p>
        </p:txBody>
      </p:sp>
    </p:spTree>
    <p:extLst>
      <p:ext uri="{BB962C8B-B14F-4D97-AF65-F5344CB8AC3E}">
        <p14:creationId xmlns:p14="http://schemas.microsoft.com/office/powerpoint/2010/main" val="17537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7800" b="1" dirty="0" smtClean="0">
                <a:latin typeface="Rockwell" panose="02060603020205020403" pitchFamily="18" charset="0"/>
              </a:rPr>
              <a:t>Animal Homology</a:t>
            </a:r>
            <a:endParaRPr lang="en-US" sz="7800" b="1" dirty="0">
              <a:latin typeface="Rockwell" panose="02060603020205020403" pitchFamily="18"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63" t="-1" b="-1031"/>
          <a:stretch/>
        </p:blipFill>
        <p:spPr bwMode="auto">
          <a:xfrm rot="2085180">
            <a:off x="566399" y="2137891"/>
            <a:ext cx="1905512" cy="26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975038"/>
            <a:ext cx="140970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72605" y="5065060"/>
            <a:ext cx="846707" cy="369332"/>
          </a:xfrm>
          <a:prstGeom prst="rect">
            <a:avLst/>
          </a:prstGeom>
          <a:noFill/>
        </p:spPr>
        <p:txBody>
          <a:bodyPr wrap="none" rtlCol="0">
            <a:spAutoFit/>
          </a:bodyPr>
          <a:lstStyle/>
          <a:p>
            <a:r>
              <a:rPr lang="en-US" b="1" dirty="0" smtClean="0">
                <a:latin typeface="Rockwell" panose="02060603020205020403" pitchFamily="18" charset="0"/>
              </a:rPr>
              <a:t>Horse</a:t>
            </a:r>
            <a:endParaRPr lang="en-US" b="1" dirty="0">
              <a:latin typeface="Rockwell" panose="02060603020205020403" pitchFamily="18" charset="0"/>
            </a:endParaRPr>
          </a:p>
        </p:txBody>
      </p:sp>
      <p:sp>
        <p:nvSpPr>
          <p:cNvPr id="7" name="TextBox 6"/>
          <p:cNvSpPr txBox="1"/>
          <p:nvPr/>
        </p:nvSpPr>
        <p:spPr>
          <a:xfrm>
            <a:off x="990600" y="5065060"/>
            <a:ext cx="704039" cy="369332"/>
          </a:xfrm>
          <a:prstGeom prst="rect">
            <a:avLst/>
          </a:prstGeom>
          <a:noFill/>
        </p:spPr>
        <p:txBody>
          <a:bodyPr wrap="none" rtlCol="0">
            <a:spAutoFit/>
          </a:bodyPr>
          <a:lstStyle/>
          <a:p>
            <a:r>
              <a:rPr lang="en-US" b="1" dirty="0" smtClean="0">
                <a:latin typeface="Rockwell" panose="02060603020205020403" pitchFamily="18" charset="0"/>
              </a:rPr>
              <a:t>Man</a:t>
            </a:r>
            <a:endParaRPr lang="en-US" b="1" dirty="0">
              <a:latin typeface="Rockwell" panose="02060603020205020403" pitchFamily="18" charset="0"/>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2204" y="2895600"/>
            <a:ext cx="666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966635" y="5065060"/>
            <a:ext cx="1124667" cy="369332"/>
          </a:xfrm>
          <a:prstGeom prst="rect">
            <a:avLst/>
          </a:prstGeom>
          <a:noFill/>
        </p:spPr>
        <p:txBody>
          <a:bodyPr wrap="none" rtlCol="0">
            <a:spAutoFit/>
          </a:bodyPr>
          <a:lstStyle/>
          <a:p>
            <a:r>
              <a:rPr lang="en-US" b="1" dirty="0" smtClean="0">
                <a:latin typeface="Rockwell" panose="02060603020205020403" pitchFamily="18" charset="0"/>
              </a:rPr>
              <a:t>Penguin</a:t>
            </a:r>
            <a:endParaRPr lang="en-US" b="1" dirty="0">
              <a:latin typeface="Rockwell" panose="02060603020205020403" pitchFamily="18" charset="0"/>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423952">
            <a:off x="5197101" y="2296031"/>
            <a:ext cx="196215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855010" y="5065060"/>
            <a:ext cx="646331" cy="369332"/>
          </a:xfrm>
          <a:prstGeom prst="rect">
            <a:avLst/>
          </a:prstGeom>
          <a:noFill/>
        </p:spPr>
        <p:txBody>
          <a:bodyPr wrap="none" rtlCol="0">
            <a:spAutoFit/>
          </a:bodyPr>
          <a:lstStyle/>
          <a:p>
            <a:r>
              <a:rPr lang="en-US" b="1" dirty="0" smtClean="0">
                <a:latin typeface="Rockwell" panose="02060603020205020403" pitchFamily="18" charset="0"/>
              </a:rPr>
              <a:t>Dog</a:t>
            </a:r>
            <a:endParaRPr lang="en-US" b="1" dirty="0">
              <a:latin typeface="Rockwell" panose="02060603020205020403" pitchFamily="18" charset="0"/>
            </a:endParaRPr>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2529393"/>
            <a:ext cx="19240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620000" y="5057876"/>
            <a:ext cx="561372" cy="369332"/>
          </a:xfrm>
          <a:prstGeom prst="rect">
            <a:avLst/>
          </a:prstGeom>
          <a:noFill/>
        </p:spPr>
        <p:txBody>
          <a:bodyPr wrap="none" rtlCol="0">
            <a:spAutoFit/>
          </a:bodyPr>
          <a:lstStyle/>
          <a:p>
            <a:r>
              <a:rPr lang="en-US" b="1" dirty="0" smtClean="0">
                <a:latin typeface="Rockwell" panose="02060603020205020403" pitchFamily="18" charset="0"/>
              </a:rPr>
              <a:t>Bat</a:t>
            </a:r>
            <a:endParaRPr lang="en-US" b="1" dirty="0">
              <a:latin typeface="Rockwell" panose="02060603020205020403" pitchFamily="18" charset="0"/>
            </a:endParaRPr>
          </a:p>
        </p:txBody>
      </p:sp>
    </p:spTree>
    <p:extLst>
      <p:ext uri="{BB962C8B-B14F-4D97-AF65-F5344CB8AC3E}">
        <p14:creationId xmlns:p14="http://schemas.microsoft.com/office/powerpoint/2010/main" val="6067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fade">
                                      <p:cBhvr>
                                        <p:cTn id="28" dur="500"/>
                                        <p:tgtEl>
                                          <p:spTgt spid="10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fade">
                                      <p:cBhvr>
                                        <p:cTn id="35" dur="500"/>
                                        <p:tgtEl>
                                          <p:spTgt spid="10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8000" b="1" dirty="0" smtClean="0">
                <a:latin typeface="Rockwell" panose="02060603020205020403" pitchFamily="18" charset="0"/>
              </a:rPr>
              <a:t>Vestigial Organs</a:t>
            </a:r>
            <a:endParaRPr lang="en-US" sz="8000" b="1" dirty="0">
              <a:latin typeface="Rockwell" panose="02060603020205020403" pitchFamily="18" charset="0"/>
            </a:endParaRPr>
          </a:p>
        </p:txBody>
      </p:sp>
      <p:pic>
        <p:nvPicPr>
          <p:cNvPr id="9220" name="Picture 4" descr="Image result for vestigial org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43434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981" y="4572000"/>
            <a:ext cx="380402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1" y="4572000"/>
            <a:ext cx="99658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1" y="1295400"/>
            <a:ext cx="4800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11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fade">
                                      <p:cBhvr>
                                        <p:cTn id="12" dur="500"/>
                                        <p:tgtEl>
                                          <p:spTgt spid="92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fade">
                                      <p:cBhvr>
                                        <p:cTn id="17" dur="500"/>
                                        <p:tgtEl>
                                          <p:spTgt spid="92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24"/>
                                        </p:tgtEl>
                                        <p:attrNameLst>
                                          <p:attrName>style.visibility</p:attrName>
                                        </p:attrNameLst>
                                      </p:cBhvr>
                                      <p:to>
                                        <p:strVal val="visible"/>
                                      </p:to>
                                    </p:set>
                                    <p:animEffect transition="in" filter="fade">
                                      <p:cBhvr>
                                        <p:cTn id="22"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6100" b="1" dirty="0" smtClean="0">
                <a:latin typeface="Rockwell" panose="02060603020205020403" pitchFamily="18" charset="0"/>
              </a:rPr>
              <a:t>English Peppered Moth</a:t>
            </a:r>
            <a:endParaRPr lang="en-US" sz="6100" b="1" dirty="0">
              <a:latin typeface="Rockwell" panose="02060603020205020403" pitchFamily="18" charset="0"/>
            </a:endParaRPr>
          </a:p>
        </p:txBody>
      </p:sp>
      <p:pic>
        <p:nvPicPr>
          <p:cNvPr id="11269" name="Picture 5" descr="Image result for english peppered mo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211912"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30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6100" b="1" dirty="0" smtClean="0">
                <a:latin typeface="Rockwell" panose="02060603020205020403" pitchFamily="18" charset="0"/>
              </a:rPr>
              <a:t>English Peppered Moth</a:t>
            </a:r>
            <a:endParaRPr lang="en-US" sz="6100" b="1" dirty="0">
              <a:latin typeface="Rockwell" panose="02060603020205020403"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4125"/>
            <a:ext cx="4524375"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111" y="1254124"/>
            <a:ext cx="4572000"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75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6100" b="1" dirty="0" smtClean="0">
                <a:latin typeface="Rockwell" panose="02060603020205020403" pitchFamily="18" charset="0"/>
              </a:rPr>
              <a:t>English Peppered Moth</a:t>
            </a:r>
            <a:endParaRPr lang="en-US" sz="6100" b="1" dirty="0">
              <a:latin typeface="Rockwell" panose="02060603020205020403" pitchFamily="18" charset="0"/>
            </a:endParaRPr>
          </a:p>
        </p:txBody>
      </p:sp>
      <p:sp>
        <p:nvSpPr>
          <p:cNvPr id="5" name="Rectangle 4"/>
          <p:cNvSpPr/>
          <p:nvPr/>
        </p:nvSpPr>
        <p:spPr>
          <a:xfrm>
            <a:off x="3200401" y="1142999"/>
            <a:ext cx="5943599" cy="2677656"/>
          </a:xfrm>
          <a:prstGeom prst="rect">
            <a:avLst/>
          </a:prstGeom>
        </p:spPr>
        <p:txBody>
          <a:bodyPr wrap="square">
            <a:spAutoFit/>
          </a:bodyPr>
          <a:lstStyle/>
          <a:p>
            <a:r>
              <a:rPr lang="en-US" sz="2400" b="1" u="sng" dirty="0" smtClean="0"/>
              <a:t>L. Harrison Matthews</a:t>
            </a:r>
            <a:r>
              <a:rPr lang="en-US" sz="2400" dirty="0" smtClean="0"/>
              <a:t> – “The </a:t>
            </a:r>
            <a:r>
              <a:rPr lang="en-US" sz="2400" dirty="0"/>
              <a:t>[peppered moth] experiments beautifully demonstrate natural selection — or survival of the fittest — in action, but they do not show evolution in progress”. (1971. </a:t>
            </a:r>
            <a:r>
              <a:rPr lang="en-US" sz="2400" i="1" dirty="0"/>
              <a:t>Introduction</a:t>
            </a:r>
            <a:r>
              <a:rPr lang="en-US" sz="2400" dirty="0"/>
              <a:t> to Darwin, Charles. </a:t>
            </a:r>
            <a:r>
              <a:rPr lang="en-US" sz="2400" i="1" dirty="0"/>
              <a:t>Origin of Species</a:t>
            </a:r>
            <a:r>
              <a:rPr lang="en-US" sz="2400" dirty="0"/>
              <a:t>. London: Dent &amp; Sons.)</a:t>
            </a:r>
          </a:p>
        </p:txBody>
      </p:sp>
      <p:pic>
        <p:nvPicPr>
          <p:cNvPr id="1229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 y="1176866"/>
            <a:ext cx="3204809" cy="255693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eugenie scot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9" y="3820655"/>
            <a:ext cx="3204810" cy="30469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00401" y="3820655"/>
            <a:ext cx="5943599" cy="3046988"/>
          </a:xfrm>
          <a:prstGeom prst="rect">
            <a:avLst/>
          </a:prstGeom>
        </p:spPr>
        <p:txBody>
          <a:bodyPr wrap="square">
            <a:spAutoFit/>
          </a:bodyPr>
          <a:lstStyle/>
          <a:p>
            <a:pPr>
              <a:defRPr/>
            </a:pPr>
            <a:r>
              <a:rPr lang="en-US" sz="2400" b="1" u="sng" dirty="0" smtClean="0"/>
              <a:t>Eugenie Scott</a:t>
            </a:r>
            <a:r>
              <a:rPr lang="en-US" sz="2400" dirty="0" smtClean="0"/>
              <a:t> – “In </a:t>
            </a:r>
            <a:r>
              <a:rPr lang="en-US" sz="2400" dirty="0"/>
              <a:t>my opinion, using creation and evolution as topics for critical-thinking exercises in primary and secondary schools is virtually guaranteed to confuse students about evolution and may lead them to reject one of the major themes in science.” (Larry Witham, </a:t>
            </a:r>
            <a:r>
              <a:rPr lang="en-US" sz="2400" i="1" dirty="0"/>
              <a:t>Where Darwin Meets the Bible</a:t>
            </a:r>
            <a:r>
              <a:rPr lang="en-US" sz="2400" dirty="0"/>
              <a:t>, p. 23, Oxford University Press, 2002.)</a:t>
            </a:r>
          </a:p>
        </p:txBody>
      </p:sp>
    </p:spTree>
    <p:extLst>
      <p:ext uri="{BB962C8B-B14F-4D97-AF65-F5344CB8AC3E}">
        <p14:creationId xmlns:p14="http://schemas.microsoft.com/office/powerpoint/2010/main" val="387054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fade">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fade">
                                      <p:cBhvr>
                                        <p:cTn id="15" dur="500"/>
                                        <p:tgtEl>
                                          <p:spTgt spid="1229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6100" b="1" dirty="0" smtClean="0">
                <a:latin typeface="Rockwell" panose="02060603020205020403" pitchFamily="18" charset="0"/>
              </a:rPr>
              <a:t>English Peppered Moth</a:t>
            </a:r>
            <a:endParaRPr lang="en-US" sz="6100" b="1" dirty="0">
              <a:latin typeface="Rockwell" panose="02060603020205020403" pitchFamily="18" charset="0"/>
            </a:endParaRPr>
          </a:p>
        </p:txBody>
      </p:sp>
      <p:sp>
        <p:nvSpPr>
          <p:cNvPr id="3" name="Rectangle 2"/>
          <p:cNvSpPr/>
          <p:nvPr/>
        </p:nvSpPr>
        <p:spPr>
          <a:xfrm>
            <a:off x="3124200" y="1219200"/>
            <a:ext cx="6019800" cy="2677656"/>
          </a:xfrm>
          <a:prstGeom prst="rect">
            <a:avLst/>
          </a:prstGeom>
        </p:spPr>
        <p:txBody>
          <a:bodyPr wrap="square">
            <a:spAutoFit/>
          </a:bodyPr>
          <a:lstStyle/>
          <a:p>
            <a:r>
              <a:rPr lang="en-US" sz="2400" b="1" u="sng" dirty="0" smtClean="0"/>
              <a:t>Bob Ritter</a:t>
            </a:r>
            <a:r>
              <a:rPr lang="en-US" sz="2400" dirty="0" smtClean="0"/>
              <a:t> – “You </a:t>
            </a:r>
            <a:r>
              <a:rPr lang="en-US" sz="2400" dirty="0"/>
              <a:t>have to look at the </a:t>
            </a:r>
            <a:r>
              <a:rPr lang="en-US" sz="2400" dirty="0" smtClean="0"/>
              <a:t>audience. How </a:t>
            </a:r>
            <a:r>
              <a:rPr lang="en-US" sz="2400" dirty="0"/>
              <a:t>convoluted do you want to make it for a first time learner</a:t>
            </a:r>
            <a:r>
              <a:rPr lang="en-US" sz="2400" dirty="0" smtClean="0"/>
              <a:t>? [High </a:t>
            </a:r>
            <a:r>
              <a:rPr lang="en-US" sz="2400" dirty="0"/>
              <a:t>school </a:t>
            </a:r>
            <a:r>
              <a:rPr lang="en-US" sz="2400" dirty="0" smtClean="0"/>
              <a:t>students] are </a:t>
            </a:r>
            <a:r>
              <a:rPr lang="en-US" sz="2400" dirty="0"/>
              <a:t>still very concrete in the way they </a:t>
            </a:r>
            <a:r>
              <a:rPr lang="en-US" sz="2400" dirty="0" smtClean="0"/>
              <a:t>learn. The </a:t>
            </a:r>
            <a:r>
              <a:rPr lang="en-US" sz="2400" dirty="0"/>
              <a:t>advantage of </a:t>
            </a:r>
            <a:r>
              <a:rPr lang="en-US" sz="2400" dirty="0" smtClean="0"/>
              <a:t>[the pepper moth] </a:t>
            </a:r>
            <a:r>
              <a:rPr lang="en-US" sz="2400" dirty="0"/>
              <a:t>example of natural selection is that it is extremely visual</a:t>
            </a:r>
            <a:r>
              <a:rPr lang="en-US" sz="2400" dirty="0" smtClean="0"/>
              <a:t>.” (</a:t>
            </a:r>
            <a:r>
              <a:rPr lang="en-US" sz="2400" dirty="0"/>
              <a:t>April 5, 1999, Alberta Report </a:t>
            </a:r>
            <a:r>
              <a:rPr lang="en-US" sz="2400" dirty="0" smtClean="0"/>
              <a:t>Newsmagazine)</a:t>
            </a:r>
            <a:endParaRPr lang="en-US" sz="2400"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3124200"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24200" y="3921240"/>
            <a:ext cx="6019800" cy="1938992"/>
          </a:xfrm>
          <a:prstGeom prst="rect">
            <a:avLst/>
          </a:prstGeom>
        </p:spPr>
        <p:txBody>
          <a:bodyPr wrap="square">
            <a:spAutoFit/>
          </a:bodyPr>
          <a:lstStyle/>
          <a:p>
            <a:r>
              <a:rPr lang="en-US" sz="2400" b="1" u="sng" dirty="0" err="1" smtClean="0"/>
              <a:t>Jaap</a:t>
            </a:r>
            <a:r>
              <a:rPr lang="en-US" sz="2400" b="1" u="sng" dirty="0" smtClean="0"/>
              <a:t> De </a:t>
            </a:r>
            <a:r>
              <a:rPr lang="en-US" sz="2400" b="1" u="sng" dirty="0" err="1" smtClean="0"/>
              <a:t>Roode</a:t>
            </a:r>
            <a:r>
              <a:rPr lang="en-US" sz="2400" dirty="0" smtClean="0"/>
              <a:t> – “The </a:t>
            </a:r>
            <a:r>
              <a:rPr lang="en-US" sz="2400" dirty="0"/>
              <a:t>peppered moth should be reinstated as a textbook example of evolution in action</a:t>
            </a:r>
            <a:r>
              <a:rPr lang="en-US" sz="2400" dirty="0" smtClean="0"/>
              <a:t>.” </a:t>
            </a:r>
            <a:r>
              <a:rPr lang="en-US" sz="2400" dirty="0"/>
              <a:t>(de </a:t>
            </a:r>
            <a:r>
              <a:rPr lang="en-US" sz="2400" dirty="0" err="1"/>
              <a:t>Roode</a:t>
            </a:r>
            <a:r>
              <a:rPr lang="en-US" sz="2400" dirty="0"/>
              <a:t>, J, “The Moths of War,” New Scientist 196 no. </a:t>
            </a:r>
            <a:r>
              <a:rPr lang="en-US" sz="2400" dirty="0" smtClean="0"/>
              <a:t>2633 (2007</a:t>
            </a:r>
            <a:r>
              <a:rPr lang="en-US" sz="2400" dirty="0"/>
              <a:t>): 49</a:t>
            </a:r>
            <a:r>
              <a:rPr lang="en-US" sz="2400" dirty="0" smtClean="0"/>
              <a:t>.)</a:t>
            </a:r>
            <a:endParaRPr lang="en-US" sz="2400" dirty="0"/>
          </a:p>
        </p:txBody>
      </p:sp>
      <p:pic>
        <p:nvPicPr>
          <p:cNvPr id="1028" name="Picture 4" descr="Image result for Jaap De Ro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6856"/>
            <a:ext cx="3124200" cy="297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20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smtClean="0">
                <a:latin typeface="Rockwell" panose="02060603020205020403" pitchFamily="18" charset="0"/>
              </a:rPr>
              <a:t>Darwin’s Finches</a:t>
            </a:r>
            <a:endParaRPr lang="en-US" sz="8000" b="1" dirty="0">
              <a:latin typeface="Rockwell" panose="02060603020205020403" pitchFamily="18" charset="0"/>
            </a:endParaRPr>
          </a:p>
        </p:txBody>
      </p:sp>
      <p:pic>
        <p:nvPicPr>
          <p:cNvPr id="1028" name="Picture 4" descr="Image result for darwin galapag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2999"/>
            <a:ext cx="5410200" cy="5715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10200" y="1066801"/>
            <a:ext cx="3733800" cy="5632311"/>
          </a:xfrm>
          <a:prstGeom prst="rect">
            <a:avLst/>
          </a:prstGeom>
        </p:spPr>
        <p:txBody>
          <a:bodyPr wrap="square">
            <a:spAutoFit/>
          </a:bodyPr>
          <a:lstStyle/>
          <a:p>
            <a:r>
              <a:rPr lang="en-US" sz="2400" b="1" dirty="0">
                <a:latin typeface="Rockwell" panose="02060603020205020403" pitchFamily="18" charset="0"/>
              </a:rPr>
              <a:t>Gen 1:24-25</a:t>
            </a:r>
            <a:r>
              <a:rPr lang="en-US" sz="2400" dirty="0">
                <a:latin typeface="Rockwell" panose="02060603020205020403" pitchFamily="18" charset="0"/>
              </a:rPr>
              <a:t> – “Then God said, ‘Let the earth bring forth living creatures </a:t>
            </a:r>
            <a:r>
              <a:rPr lang="en-US" sz="2400" u="sng" dirty="0">
                <a:latin typeface="Rockwell" panose="02060603020205020403" pitchFamily="18" charset="0"/>
              </a:rPr>
              <a:t>after their kind</a:t>
            </a:r>
            <a:r>
              <a:rPr lang="en-US" sz="2400" dirty="0">
                <a:latin typeface="Rockwell" panose="02060603020205020403" pitchFamily="18" charset="0"/>
              </a:rPr>
              <a:t>: cattle and creeping things and beasts of the earth </a:t>
            </a:r>
            <a:r>
              <a:rPr lang="en-US" sz="2400" u="sng" dirty="0">
                <a:latin typeface="Rockwell" panose="02060603020205020403" pitchFamily="18" charset="0"/>
              </a:rPr>
              <a:t>after their </a:t>
            </a:r>
            <a:r>
              <a:rPr lang="en-US" sz="2400" u="sng" dirty="0" smtClean="0">
                <a:latin typeface="Rockwell" panose="02060603020205020403" pitchFamily="18" charset="0"/>
              </a:rPr>
              <a:t>kind</a:t>
            </a:r>
            <a:r>
              <a:rPr lang="en-US" sz="2400" dirty="0" smtClean="0">
                <a:latin typeface="Rockwell" panose="02060603020205020403" pitchFamily="18" charset="0"/>
              </a:rPr>
              <a:t>’; </a:t>
            </a:r>
            <a:r>
              <a:rPr lang="en-US" sz="2400" dirty="0">
                <a:latin typeface="Rockwell" panose="02060603020205020403" pitchFamily="18" charset="0"/>
              </a:rPr>
              <a:t>and it was so. God made the beasts of the earth </a:t>
            </a:r>
            <a:r>
              <a:rPr lang="en-US" sz="2400" u="sng" dirty="0">
                <a:latin typeface="Rockwell" panose="02060603020205020403" pitchFamily="18" charset="0"/>
              </a:rPr>
              <a:t>after their kind</a:t>
            </a:r>
            <a:r>
              <a:rPr lang="en-US" sz="2400" dirty="0">
                <a:latin typeface="Rockwell" panose="02060603020205020403" pitchFamily="18" charset="0"/>
              </a:rPr>
              <a:t>, and the cattle </a:t>
            </a:r>
            <a:r>
              <a:rPr lang="en-US" sz="2400" u="sng" dirty="0">
                <a:latin typeface="Rockwell" panose="02060603020205020403" pitchFamily="18" charset="0"/>
              </a:rPr>
              <a:t>after their kind</a:t>
            </a:r>
            <a:r>
              <a:rPr lang="en-US" sz="2400" dirty="0">
                <a:latin typeface="Rockwell" panose="02060603020205020403" pitchFamily="18" charset="0"/>
              </a:rPr>
              <a:t>, and everything that creeps on the ground after its kind; and God saw that it was good.”</a:t>
            </a:r>
          </a:p>
        </p:txBody>
      </p:sp>
    </p:spTree>
    <p:extLst>
      <p:ext uri="{BB962C8B-B14F-4D97-AF65-F5344CB8AC3E}">
        <p14:creationId xmlns:p14="http://schemas.microsoft.com/office/powerpoint/2010/main" val="126209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a:latin typeface="Rockwell" panose="02060603020205020403" pitchFamily="18" charset="0"/>
              </a:rPr>
              <a:t>Darwin’s Finches</a:t>
            </a:r>
            <a:endParaRPr lang="en-US" sz="8000" dirty="0">
              <a:latin typeface="Rockwell" panose="02060603020205020403" pitchFamily="18" charset="0"/>
            </a:endParaRPr>
          </a:p>
        </p:txBody>
      </p:sp>
      <p:pic>
        <p:nvPicPr>
          <p:cNvPr id="3074" name="Picture 2" descr="Image result for darwin's 13 fi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43001"/>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23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a:latin typeface="Rockwell" panose="02060603020205020403" pitchFamily="18" charset="0"/>
              </a:rPr>
              <a:t>Darwin’s Finches</a:t>
            </a:r>
            <a:endParaRPr lang="en-US" sz="8000" dirty="0">
              <a:latin typeface="Rockwell" panose="02060603020205020403" pitchFamily="18" charset="0"/>
            </a:endParaRP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43001"/>
            <a:ext cx="4191000" cy="57230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4952999" cy="5723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26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a:latin typeface="Rockwell" panose="02060603020205020403" pitchFamily="18" charset="0"/>
              </a:rPr>
              <a:t>Darwin’s Finches</a:t>
            </a:r>
            <a:endParaRPr lang="en-US" sz="8000" dirty="0">
              <a:latin typeface="Rockwell" panose="02060603020205020403" pitchFamily="18" charset="0"/>
            </a:endParaRPr>
          </a:p>
        </p:txBody>
      </p:sp>
      <p:pic>
        <p:nvPicPr>
          <p:cNvPr id="4098" name="Picture 2" descr="Image result for long hair wo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1"/>
            <a:ext cx="449580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hort haired wo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905002"/>
            <a:ext cx="4648200" cy="495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2711" y="1338753"/>
            <a:ext cx="2550378" cy="430887"/>
          </a:xfrm>
          <a:prstGeom prst="rect">
            <a:avLst/>
          </a:prstGeom>
          <a:noFill/>
        </p:spPr>
        <p:txBody>
          <a:bodyPr wrap="none" rtlCol="0">
            <a:spAutoFit/>
          </a:bodyPr>
          <a:lstStyle/>
          <a:p>
            <a:r>
              <a:rPr lang="en-US" sz="2200" b="1" u="sng" dirty="0" smtClean="0">
                <a:latin typeface="Rockwell" panose="02060603020205020403" pitchFamily="18" charset="0"/>
              </a:rPr>
              <a:t>Long Haired Wolf</a:t>
            </a:r>
            <a:endParaRPr lang="en-US" sz="2200" b="1" u="sng" dirty="0">
              <a:latin typeface="Rockwell" panose="02060603020205020403" pitchFamily="18" charset="0"/>
            </a:endParaRPr>
          </a:p>
        </p:txBody>
      </p:sp>
      <p:sp>
        <p:nvSpPr>
          <p:cNvPr id="8" name="TextBox 7"/>
          <p:cNvSpPr txBox="1"/>
          <p:nvPr/>
        </p:nvSpPr>
        <p:spPr>
          <a:xfrm>
            <a:off x="5531150" y="1351615"/>
            <a:ext cx="2577500" cy="430887"/>
          </a:xfrm>
          <a:prstGeom prst="rect">
            <a:avLst/>
          </a:prstGeom>
          <a:noFill/>
        </p:spPr>
        <p:txBody>
          <a:bodyPr wrap="none" rtlCol="0">
            <a:spAutoFit/>
          </a:bodyPr>
          <a:lstStyle/>
          <a:p>
            <a:r>
              <a:rPr lang="en-US" sz="2200" b="1" u="sng" dirty="0" smtClean="0">
                <a:latin typeface="Rockwell" panose="02060603020205020403" pitchFamily="18" charset="0"/>
              </a:rPr>
              <a:t>Short Haired Wolf</a:t>
            </a:r>
            <a:endParaRPr lang="en-US" sz="2200" b="1" u="sng" dirty="0">
              <a:latin typeface="Rockwell" panose="02060603020205020403" pitchFamily="18" charset="0"/>
            </a:endParaRPr>
          </a:p>
        </p:txBody>
      </p:sp>
    </p:spTree>
    <p:extLst>
      <p:ext uri="{BB962C8B-B14F-4D97-AF65-F5344CB8AC3E}">
        <p14:creationId xmlns:p14="http://schemas.microsoft.com/office/powerpoint/2010/main" val="133665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a:latin typeface="Rockwell" panose="02060603020205020403" pitchFamily="18" charset="0"/>
              </a:rPr>
              <a:t>Darwin’s Finches</a:t>
            </a:r>
            <a:endParaRPr lang="en-US" sz="8000" dirty="0">
              <a:latin typeface="Rockwell" panose="02060603020205020403" pitchFamily="18" charset="0"/>
            </a:endParaRPr>
          </a:p>
        </p:txBody>
      </p:sp>
      <p:pic>
        <p:nvPicPr>
          <p:cNvPr id="5122" name="Picture 2" descr="Image result for chihuahua great d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6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7800" b="1" dirty="0" smtClean="0">
                <a:latin typeface="Rockwell" panose="02060603020205020403" pitchFamily="18" charset="0"/>
              </a:rPr>
              <a:t>Animal Homology</a:t>
            </a:r>
            <a:endParaRPr lang="en-US" sz="7800" b="1" dirty="0">
              <a:latin typeface="Rockwell" panose="02060603020205020403" pitchFamily="18" charset="0"/>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3999" cy="579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1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a:t>Darwin’s Finches</a:t>
            </a:r>
            <a:endParaRPr lang="en-US" sz="8000" dirty="0"/>
          </a:p>
        </p:txBody>
      </p:sp>
      <p:pic>
        <p:nvPicPr>
          <p:cNvPr id="6146" name="Picture 2" descr="Image result for peter and rosemary grant why species multip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3000"/>
            <a:ext cx="44958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peter and rosemary gra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43000"/>
            <a:ext cx="4572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3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a:t>Darwin’s Finches</a:t>
            </a:r>
            <a:endParaRPr lang="en-US" sz="8000" dirty="0"/>
          </a:p>
        </p:txBody>
      </p:sp>
      <p:pic>
        <p:nvPicPr>
          <p:cNvPr id="7170" name="Picture 2" descr="Image result for tallest person with shortest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19200"/>
            <a:ext cx="381000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48100"/>
            <a:ext cx="5334000" cy="30099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variation within manki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19200"/>
            <a:ext cx="53340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48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500"/>
                                        <p:tgtEl>
                                          <p:spTgt spid="71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500"/>
                                        <p:tgtEl>
                                          <p:spTgt spid="717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watusi tri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 y="1905000"/>
            <a:ext cx="4501444"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8000" b="1" dirty="0"/>
              <a:t>Darwin’s Finches</a:t>
            </a:r>
            <a:endParaRPr lang="en-US" sz="8000" dirty="0"/>
          </a:p>
        </p:txBody>
      </p:sp>
      <p:pic>
        <p:nvPicPr>
          <p:cNvPr id="6148" name="Picture 4" descr="Image result for african pygm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178" y="1905000"/>
            <a:ext cx="4574822"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0915" y="1356997"/>
            <a:ext cx="4188326" cy="415498"/>
          </a:xfrm>
          <a:prstGeom prst="rect">
            <a:avLst/>
          </a:prstGeom>
        </p:spPr>
        <p:txBody>
          <a:bodyPr wrap="none">
            <a:spAutoFit/>
          </a:bodyPr>
          <a:lstStyle/>
          <a:p>
            <a:r>
              <a:rPr lang="en-US" sz="2100" b="1" u="sng" dirty="0">
                <a:latin typeface="Rockwell" panose="02060603020205020403" pitchFamily="18" charset="0"/>
              </a:rPr>
              <a:t>African </a:t>
            </a:r>
            <a:r>
              <a:rPr lang="en-US" sz="2100" b="1" u="sng" dirty="0" smtClean="0">
                <a:latin typeface="Rockwell" panose="02060603020205020403" pitchFamily="18" charset="0"/>
              </a:rPr>
              <a:t>Watusi – </a:t>
            </a:r>
            <a:r>
              <a:rPr lang="en-US" sz="2100" b="1" u="sng" dirty="0" err="1" smtClean="0">
                <a:latin typeface="Rockwell" panose="02060603020205020403" pitchFamily="18" charset="0"/>
              </a:rPr>
              <a:t>Avg</a:t>
            </a:r>
            <a:r>
              <a:rPr lang="en-US" sz="2100" b="1" u="sng" dirty="0" smtClean="0">
                <a:latin typeface="Rockwell" panose="02060603020205020403" pitchFamily="18" charset="0"/>
              </a:rPr>
              <a:t> </a:t>
            </a:r>
            <a:r>
              <a:rPr lang="en-US" sz="2100" b="1" u="sng" dirty="0" err="1" smtClean="0">
                <a:latin typeface="Rockwell" panose="02060603020205020403" pitchFamily="18" charset="0"/>
              </a:rPr>
              <a:t>Hgt</a:t>
            </a:r>
            <a:r>
              <a:rPr lang="en-US" sz="2100" b="1" u="sng" dirty="0" smtClean="0">
                <a:latin typeface="Rockwell" panose="02060603020205020403" pitchFamily="18" charset="0"/>
              </a:rPr>
              <a:t> of 7 </a:t>
            </a:r>
            <a:r>
              <a:rPr lang="en-US" sz="2100" b="1" u="sng" dirty="0" err="1" smtClean="0">
                <a:latin typeface="Rockwell" panose="02060603020205020403" pitchFamily="18" charset="0"/>
              </a:rPr>
              <a:t>ft</a:t>
            </a:r>
            <a:endParaRPr lang="en-US" sz="2100" b="1" u="sng" dirty="0">
              <a:latin typeface="Rockwell" panose="02060603020205020403" pitchFamily="18" charset="0"/>
            </a:endParaRPr>
          </a:p>
        </p:txBody>
      </p:sp>
      <p:sp>
        <p:nvSpPr>
          <p:cNvPr id="8" name="Rectangle 7"/>
          <p:cNvSpPr/>
          <p:nvPr/>
        </p:nvSpPr>
        <p:spPr>
          <a:xfrm>
            <a:off x="4613667" y="1356239"/>
            <a:ext cx="4485843" cy="415498"/>
          </a:xfrm>
          <a:prstGeom prst="rect">
            <a:avLst/>
          </a:prstGeom>
        </p:spPr>
        <p:txBody>
          <a:bodyPr wrap="none">
            <a:spAutoFit/>
          </a:bodyPr>
          <a:lstStyle/>
          <a:p>
            <a:r>
              <a:rPr lang="en-US" sz="2100" b="1" u="sng" dirty="0">
                <a:latin typeface="Rockwell" panose="02060603020205020403" pitchFamily="18" charset="0"/>
              </a:rPr>
              <a:t>African </a:t>
            </a:r>
            <a:r>
              <a:rPr lang="en-US" sz="2100" b="1" u="sng" dirty="0" smtClean="0">
                <a:latin typeface="Rockwell" panose="02060603020205020403" pitchFamily="18" charset="0"/>
              </a:rPr>
              <a:t>Pygmies – </a:t>
            </a:r>
            <a:r>
              <a:rPr lang="en-US" sz="2100" b="1" u="sng" dirty="0" err="1" smtClean="0">
                <a:latin typeface="Rockwell" panose="02060603020205020403" pitchFamily="18" charset="0"/>
              </a:rPr>
              <a:t>Avg</a:t>
            </a:r>
            <a:r>
              <a:rPr lang="en-US" sz="2100" b="1" u="sng" dirty="0" smtClean="0">
                <a:latin typeface="Rockwell" panose="02060603020205020403" pitchFamily="18" charset="0"/>
              </a:rPr>
              <a:t> </a:t>
            </a:r>
            <a:r>
              <a:rPr lang="en-US" sz="2100" b="1" u="sng" dirty="0" err="1" smtClean="0">
                <a:latin typeface="Rockwell" panose="02060603020205020403" pitchFamily="18" charset="0"/>
              </a:rPr>
              <a:t>Hgt</a:t>
            </a:r>
            <a:r>
              <a:rPr lang="en-US" sz="2100" b="1" u="sng" dirty="0" smtClean="0">
                <a:latin typeface="Rockwell" panose="02060603020205020403" pitchFamily="18" charset="0"/>
              </a:rPr>
              <a:t> of 4 </a:t>
            </a:r>
            <a:r>
              <a:rPr lang="en-US" sz="2100" b="1" u="sng" dirty="0" err="1" smtClean="0">
                <a:latin typeface="Rockwell" panose="02060603020205020403" pitchFamily="18" charset="0"/>
              </a:rPr>
              <a:t>ft</a:t>
            </a:r>
            <a:endParaRPr lang="en-US" sz="2100" b="1" u="sng" dirty="0">
              <a:latin typeface="Rockwell" panose="02060603020205020403" pitchFamily="18" charset="0"/>
            </a:endParaRPr>
          </a:p>
        </p:txBody>
      </p:sp>
    </p:spTree>
    <p:extLst>
      <p:ext uri="{BB962C8B-B14F-4D97-AF65-F5344CB8AC3E}">
        <p14:creationId xmlns:p14="http://schemas.microsoft.com/office/powerpoint/2010/main" val="293944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fade">
                                      <p:cBhvr>
                                        <p:cTn id="15" dur="500"/>
                                        <p:tgtEl>
                                          <p:spTgt spid="61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smtClean="0">
                <a:latin typeface="Rockwell" panose="02060603020205020403" pitchFamily="18" charset="0"/>
              </a:rPr>
              <a:t>Fruit Flies</a:t>
            </a:r>
            <a:endParaRPr lang="en-US" sz="8000" b="1" dirty="0">
              <a:latin typeface="Rockwell" panose="02060603020205020403" pitchFamily="18" charset="0"/>
            </a:endParaRPr>
          </a:p>
        </p:txBody>
      </p:sp>
      <p:pic>
        <p:nvPicPr>
          <p:cNvPr id="1028" name="Picture 4" descr="Image result for evolution fruit f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4" y="1143000"/>
            <a:ext cx="911710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81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smtClean="0">
                <a:latin typeface="Rockwell" panose="02060603020205020403" pitchFamily="18" charset="0"/>
              </a:rPr>
              <a:t>Fruit Flies</a:t>
            </a:r>
            <a:endParaRPr lang="en-US" sz="8000" b="1" dirty="0">
              <a:latin typeface="Rockwell" panose="02060603020205020403" pitchFamily="18" charset="0"/>
            </a:endParaRPr>
          </a:p>
        </p:txBody>
      </p:sp>
      <p:sp>
        <p:nvSpPr>
          <p:cNvPr id="4" name="Rectangle 3"/>
          <p:cNvSpPr/>
          <p:nvPr/>
        </p:nvSpPr>
        <p:spPr>
          <a:xfrm>
            <a:off x="0" y="1663849"/>
            <a:ext cx="9144000" cy="3785652"/>
          </a:xfrm>
          <a:prstGeom prst="rect">
            <a:avLst/>
          </a:prstGeom>
        </p:spPr>
        <p:txBody>
          <a:bodyPr wrap="square">
            <a:spAutoFit/>
          </a:bodyPr>
          <a:lstStyle/>
          <a:p>
            <a:pPr marL="342900" indent="-342900">
              <a:buFont typeface="+mj-lt"/>
              <a:buAutoNum type="arabicPeriod"/>
            </a:pPr>
            <a:r>
              <a:rPr lang="en-US" sz="4800" dirty="0" smtClean="0"/>
              <a:t>Mutations must </a:t>
            </a:r>
            <a:r>
              <a:rPr lang="en-US" sz="4800" dirty="0"/>
              <a:t>be </a:t>
            </a:r>
            <a:r>
              <a:rPr lang="en-US" sz="4800" dirty="0" smtClean="0"/>
              <a:t>persistent</a:t>
            </a:r>
          </a:p>
          <a:p>
            <a:pPr marL="342900" indent="-342900">
              <a:buFont typeface="+mj-lt"/>
              <a:buAutoNum type="arabicPeriod"/>
            </a:pPr>
            <a:endParaRPr lang="en-US" sz="4800" dirty="0" smtClean="0"/>
          </a:p>
          <a:p>
            <a:pPr marL="342900" indent="-342900">
              <a:buFont typeface="+mj-lt"/>
              <a:buAutoNum type="arabicPeriod"/>
            </a:pPr>
            <a:r>
              <a:rPr lang="en-US" sz="4800" dirty="0" smtClean="0"/>
              <a:t>Mutations must be morphological</a:t>
            </a:r>
          </a:p>
          <a:p>
            <a:pPr marL="342900" indent="-342900">
              <a:buFont typeface="+mj-lt"/>
              <a:buAutoNum type="arabicPeriod"/>
            </a:pPr>
            <a:endParaRPr lang="en-US" sz="4800" dirty="0" smtClean="0"/>
          </a:p>
          <a:p>
            <a:pPr marL="342900" indent="-342900">
              <a:buFont typeface="+mj-lt"/>
              <a:buAutoNum type="arabicPeriod"/>
            </a:pPr>
            <a:r>
              <a:rPr lang="en-US" sz="4800" dirty="0" smtClean="0"/>
              <a:t>Mutations must be beneficial</a:t>
            </a:r>
            <a:endParaRPr lang="en-US" sz="4800" dirty="0"/>
          </a:p>
        </p:txBody>
      </p:sp>
    </p:spTree>
    <p:extLst>
      <p:ext uri="{BB962C8B-B14F-4D97-AF65-F5344CB8AC3E}">
        <p14:creationId xmlns:p14="http://schemas.microsoft.com/office/powerpoint/2010/main" val="204095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smtClean="0"/>
              <a:t>Fruit Flies</a:t>
            </a:r>
            <a:endParaRPr lang="en-US" sz="8000" b="1" dirty="0"/>
          </a:p>
        </p:txBody>
      </p:sp>
      <p:pic>
        <p:nvPicPr>
          <p:cNvPr id="3" name="7OQHgcx2_5o"/>
          <p:cNvPicPr>
            <a:picLocks noRot="1" noChangeAspect="1"/>
          </p:cNvPicPr>
          <p:nvPr>
            <a:videoFile r:link="rId1"/>
          </p:nvPr>
        </p:nvPicPr>
        <p:blipFill>
          <a:blip r:embed="rId4"/>
          <a:stretch>
            <a:fillRect/>
          </a:stretch>
        </p:blipFill>
        <p:spPr>
          <a:xfrm>
            <a:off x="0" y="1219200"/>
            <a:ext cx="9144000" cy="5638800"/>
          </a:xfrm>
          <a:prstGeom prst="rect">
            <a:avLst/>
          </a:prstGeom>
        </p:spPr>
      </p:pic>
    </p:spTree>
    <p:extLst>
      <p:ext uri="{BB962C8B-B14F-4D97-AF65-F5344CB8AC3E}">
        <p14:creationId xmlns:p14="http://schemas.microsoft.com/office/powerpoint/2010/main" val="50190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smtClean="0"/>
              <a:t>Fruit Flies</a:t>
            </a:r>
            <a:endParaRPr lang="en-US" sz="8000" b="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0828"/>
          <a:stretch/>
        </p:blipFill>
        <p:spPr bwMode="auto">
          <a:xfrm>
            <a:off x="0" y="1143001"/>
            <a:ext cx="3200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200400" y="1066800"/>
            <a:ext cx="5943600" cy="3600986"/>
          </a:xfrm>
          <a:prstGeom prst="rect">
            <a:avLst/>
          </a:prstGeom>
        </p:spPr>
        <p:txBody>
          <a:bodyPr wrap="square">
            <a:spAutoFit/>
          </a:bodyPr>
          <a:lstStyle/>
          <a:p>
            <a:r>
              <a:rPr lang="en-US" sz="2000" b="1" u="sng" dirty="0" smtClean="0"/>
              <a:t>Jeremy Rifkin</a:t>
            </a:r>
            <a:r>
              <a:rPr lang="en-US" sz="2000" dirty="0" smtClean="0"/>
              <a:t> – “The </a:t>
            </a:r>
            <a:r>
              <a:rPr lang="en-US" sz="2000" dirty="0"/>
              <a:t>fruit fly has long been the favorite object of mutational experiments because of its fast gestation period [twelve days]. X rays have been used to increase the mutation rate in the fruit fly by 15,000 percent. All in all, scientists have been able to catalyze the fruit fly evolutionary process…the equivalent of the many millions of years of normal mutations and evolution</a:t>
            </a:r>
            <a:r>
              <a:rPr lang="en-US" sz="2000" dirty="0" smtClean="0"/>
              <a:t>.”</a:t>
            </a:r>
          </a:p>
          <a:p>
            <a:endParaRPr lang="en-US" sz="800" dirty="0"/>
          </a:p>
          <a:p>
            <a:r>
              <a:rPr lang="en-US" sz="2000" dirty="0"/>
              <a:t>“Even with this tremendous speedup of mutations, scientists have not been able to come up with anything other than another fruit fly</a:t>
            </a:r>
            <a:r>
              <a:rPr lang="en-US" sz="2000" dirty="0" smtClean="0"/>
              <a:t>.” (</a:t>
            </a:r>
            <a:r>
              <a:rPr lang="en-US" sz="2000" i="1" dirty="0" err="1" smtClean="0"/>
              <a:t>Algeny</a:t>
            </a:r>
            <a:r>
              <a:rPr lang="en-US" sz="2000" dirty="0" smtClean="0"/>
              <a:t>, 1983, </a:t>
            </a:r>
            <a:r>
              <a:rPr lang="en-US" sz="2000" dirty="0"/>
              <a:t>p. 134</a:t>
            </a:r>
            <a:r>
              <a:rPr lang="en-US" sz="2000" dirty="0" smtClean="0"/>
              <a:t>.</a:t>
            </a:r>
            <a:r>
              <a:rPr lang="en-US" sz="2000" i="1" dirty="0" smtClean="0"/>
              <a:t>)</a:t>
            </a:r>
            <a:endParaRPr lang="en-US" dirty="0"/>
          </a:p>
        </p:txBody>
      </p:sp>
      <p:pic>
        <p:nvPicPr>
          <p:cNvPr id="5" name="Picture 2" descr="Image result for pierre gras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48200"/>
            <a:ext cx="3200401"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17334" y="4800600"/>
            <a:ext cx="5943600" cy="1631216"/>
          </a:xfrm>
          <a:prstGeom prst="rect">
            <a:avLst/>
          </a:prstGeom>
        </p:spPr>
        <p:txBody>
          <a:bodyPr wrap="square">
            <a:spAutoFit/>
          </a:bodyPr>
          <a:lstStyle/>
          <a:p>
            <a:pPr>
              <a:defRPr/>
            </a:pPr>
            <a:r>
              <a:rPr lang="en-US" sz="2000" b="1" u="sng" dirty="0" smtClean="0"/>
              <a:t>Pierre Paul Grasse</a:t>
            </a:r>
            <a:r>
              <a:rPr lang="en-US" sz="2000" dirty="0" smtClean="0"/>
              <a:t> – “The </a:t>
            </a:r>
            <a:r>
              <a:rPr lang="en-US" sz="2000" dirty="0"/>
              <a:t>fruit fly (</a:t>
            </a:r>
            <a:r>
              <a:rPr lang="en-US" sz="2000" i="1" dirty="0"/>
              <a:t>drosophila melanogaster</a:t>
            </a:r>
            <a:r>
              <a:rPr lang="en-US" sz="2000" dirty="0"/>
              <a:t>), the favorite pet insect of the geneticists, whose geographical, </a:t>
            </a:r>
            <a:r>
              <a:rPr lang="en-US" sz="2000" dirty="0" err="1"/>
              <a:t>biotropical</a:t>
            </a:r>
            <a:r>
              <a:rPr lang="en-US" sz="2000" dirty="0"/>
              <a:t>, urban, and rural genotypes are now known inside out, seems not to have changed since the remotest times”. </a:t>
            </a:r>
          </a:p>
        </p:txBody>
      </p:sp>
    </p:spTree>
    <p:extLst>
      <p:ext uri="{BB962C8B-B14F-4D97-AF65-F5344CB8AC3E}">
        <p14:creationId xmlns:p14="http://schemas.microsoft.com/office/powerpoint/2010/main" val="386713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smtClean="0"/>
              <a:t>Fruit Flies</a:t>
            </a:r>
            <a:endParaRPr lang="en-US" sz="8000" b="1" dirty="0"/>
          </a:p>
        </p:txBody>
      </p:sp>
      <p:pic>
        <p:nvPicPr>
          <p:cNvPr id="4098" name="Picture 2" descr="Image result for answers in genesis gene redunda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2" y="1143000"/>
            <a:ext cx="9172222"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8000" b="1" dirty="0" smtClean="0"/>
              <a:t>Fruit Flies</a:t>
            </a:r>
            <a:endParaRPr lang="en-US" sz="8000" b="1" dirty="0"/>
          </a:p>
        </p:txBody>
      </p:sp>
      <p:sp>
        <p:nvSpPr>
          <p:cNvPr id="2" name="Rectangle 1"/>
          <p:cNvSpPr/>
          <p:nvPr/>
        </p:nvSpPr>
        <p:spPr>
          <a:xfrm>
            <a:off x="2667001" y="1219200"/>
            <a:ext cx="6477000" cy="2677656"/>
          </a:xfrm>
          <a:prstGeom prst="rect">
            <a:avLst/>
          </a:prstGeom>
        </p:spPr>
        <p:txBody>
          <a:bodyPr wrap="square">
            <a:spAutoFit/>
          </a:bodyPr>
          <a:lstStyle/>
          <a:p>
            <a:r>
              <a:rPr lang="en-US" sz="2400" b="1" u="sng" dirty="0"/>
              <a:t>Arthur Koestler</a:t>
            </a:r>
            <a:r>
              <a:rPr lang="en-US" sz="2400" dirty="0"/>
              <a:t> – </a:t>
            </a:r>
            <a:r>
              <a:rPr lang="en-US" sz="2400" dirty="0" smtClean="0"/>
              <a:t>“The </a:t>
            </a:r>
            <a:r>
              <a:rPr lang="en-US" sz="2400" dirty="0"/>
              <a:t>educated public continues to believe that Darwin has provided all the relevant answers by the magic formula of random mutations plus natural selection – quite unaware of the fact that random mutations turned out to be irrelevant and natural selection a tautology” </a:t>
            </a:r>
            <a:r>
              <a:rPr lang="en-US" sz="2400" dirty="0" smtClean="0"/>
              <a:t>(Janus</a:t>
            </a:r>
            <a:r>
              <a:rPr lang="en-US" sz="2400" dirty="0"/>
              <a:t>: A Summing Up, 1978, p. 170</a:t>
            </a:r>
            <a:r>
              <a:rPr lang="en-US" sz="2400" dirty="0" smtClean="0"/>
              <a:t>)</a:t>
            </a:r>
            <a:endParaRPr lang="en-US" sz="2400" dirty="0"/>
          </a:p>
        </p:txBody>
      </p:sp>
      <p:pic>
        <p:nvPicPr>
          <p:cNvPr id="1026" name="Picture 2" descr="Image result for Arthur Koestl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219201"/>
            <a:ext cx="2666999"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ynn margul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038601"/>
            <a:ext cx="2666999" cy="2819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67000" y="4191001"/>
            <a:ext cx="6476999" cy="2677656"/>
          </a:xfrm>
          <a:prstGeom prst="rect">
            <a:avLst/>
          </a:prstGeom>
        </p:spPr>
        <p:txBody>
          <a:bodyPr wrap="square">
            <a:spAutoFit/>
          </a:bodyPr>
          <a:lstStyle/>
          <a:p>
            <a:r>
              <a:rPr lang="en-US" sz="2400" b="1" u="sng" dirty="0" smtClean="0"/>
              <a:t>Lyn Margulis</a:t>
            </a:r>
            <a:r>
              <a:rPr lang="en-US" sz="2400" dirty="0" smtClean="0"/>
              <a:t> – “I </a:t>
            </a:r>
            <a:r>
              <a:rPr lang="en-US" sz="2400" dirty="0"/>
              <a:t>have seen no evidence whatsoever that these [evolutionary] changes can occur through the accumulation of gradual mutations”; “Neo-Darwinism, which insists on [the slow accrual of mutations by gene-level natural selection], is in a complete </a:t>
            </a:r>
            <a:r>
              <a:rPr lang="en-US" sz="2400" dirty="0" smtClean="0"/>
              <a:t>funk.” (</a:t>
            </a:r>
            <a:r>
              <a:rPr lang="en-US" sz="2400" dirty="0"/>
              <a:t>Science Vol. 252, 19 April 1991, p. 379</a:t>
            </a:r>
            <a:r>
              <a:rPr lang="en-US" sz="2400" dirty="0" smtClean="0"/>
              <a:t>.)</a:t>
            </a:r>
            <a:endParaRPr lang="en-US" sz="2400" dirty="0"/>
          </a:p>
        </p:txBody>
      </p:sp>
    </p:spTree>
    <p:extLst>
      <p:ext uri="{BB962C8B-B14F-4D97-AF65-F5344CB8AC3E}">
        <p14:creationId xmlns:p14="http://schemas.microsoft.com/office/powerpoint/2010/main" val="163068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8000" b="1" dirty="0" smtClean="0"/>
              <a:t>Fruit Flies</a:t>
            </a:r>
            <a:endParaRPr lang="en-US" sz="8000" b="1" dirty="0"/>
          </a:p>
        </p:txBody>
      </p:sp>
      <p:pic>
        <p:nvPicPr>
          <p:cNvPr id="2050" name="Picture 2" descr="Image result for jerry fo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 y="1066802"/>
            <a:ext cx="2444045" cy="20573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38400" y="1066801"/>
            <a:ext cx="6705600" cy="1785104"/>
          </a:xfrm>
          <a:prstGeom prst="rect">
            <a:avLst/>
          </a:prstGeom>
        </p:spPr>
        <p:txBody>
          <a:bodyPr wrap="square">
            <a:spAutoFit/>
          </a:bodyPr>
          <a:lstStyle/>
          <a:p>
            <a:r>
              <a:rPr lang="en-US" sz="2200" b="1" u="sng" dirty="0" smtClean="0"/>
              <a:t>Jerry Fodor</a:t>
            </a:r>
            <a:r>
              <a:rPr lang="en-US" sz="2200" dirty="0" smtClean="0"/>
              <a:t> – “It </a:t>
            </a:r>
            <a:r>
              <a:rPr lang="en-US" sz="2200" dirty="0"/>
              <a:t>works by selection of traits produced by random variations in the genes. That’s essentially Darwin’s hypothesis. I think not…There’s something wrong with the theory. It goes deep</a:t>
            </a:r>
            <a:r>
              <a:rPr lang="en-US" sz="2200" dirty="0" smtClean="0"/>
              <a:t>.” (London </a:t>
            </a:r>
            <a:r>
              <a:rPr lang="en-US" sz="2200" dirty="0"/>
              <a:t>Review of Books article </a:t>
            </a:r>
            <a:r>
              <a:rPr lang="en-US" sz="2200" dirty="0" smtClean="0"/>
              <a:t>“Why </a:t>
            </a:r>
            <a:r>
              <a:rPr lang="en-US" sz="2200" dirty="0"/>
              <a:t>Pigs Don't Have </a:t>
            </a:r>
            <a:r>
              <a:rPr lang="en-US" sz="2200" dirty="0" smtClean="0"/>
              <a:t>Wings”, Oct</a:t>
            </a:r>
            <a:r>
              <a:rPr lang="en-US" sz="2200" dirty="0"/>
              <a:t>. 2007) </a:t>
            </a:r>
          </a:p>
        </p:txBody>
      </p:sp>
      <p:pic>
        <p:nvPicPr>
          <p:cNvPr id="6" name="Picture 2" descr="Image result for pierre gras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287792"/>
            <a:ext cx="2438399" cy="35702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52510" y="3256651"/>
            <a:ext cx="6691490" cy="3570208"/>
          </a:xfrm>
          <a:prstGeom prst="rect">
            <a:avLst/>
          </a:prstGeom>
        </p:spPr>
        <p:txBody>
          <a:bodyPr wrap="square">
            <a:spAutoFit/>
          </a:bodyPr>
          <a:lstStyle/>
          <a:p>
            <a:r>
              <a:rPr lang="en-US" sz="2400" b="1" u="sng" dirty="0"/>
              <a:t>Pierre Paul </a:t>
            </a:r>
            <a:r>
              <a:rPr lang="en-US" sz="2400" b="1" u="sng" dirty="0" smtClean="0"/>
              <a:t>Grasse</a:t>
            </a:r>
            <a:r>
              <a:rPr lang="en-US" sz="2400" dirty="0" smtClean="0"/>
              <a:t> – </a:t>
            </a:r>
            <a:r>
              <a:rPr lang="en-US" sz="2200" dirty="0" smtClean="0"/>
              <a:t>“The </a:t>
            </a:r>
            <a:r>
              <a:rPr lang="en-US" sz="2200" dirty="0"/>
              <a:t>opportune appearance of mutations permitting animals and plants to meet their needs seems hard to believe. Yet the Darwinian theory is even more demanding: a single plant, a single animal would require thousands and thousands of lucky, appropriate events. Thus, miracles would become the rule: events with an infinitesimal probability could not fail to occur. </a:t>
            </a:r>
            <a:r>
              <a:rPr lang="en-US" sz="2200" dirty="0" smtClean="0"/>
              <a:t>There </a:t>
            </a:r>
            <a:r>
              <a:rPr lang="en-US" sz="2200" dirty="0"/>
              <a:t>is no law against day dreaming, but science must not indulge in </a:t>
            </a:r>
            <a:r>
              <a:rPr lang="en-US" sz="2200" dirty="0" smtClean="0"/>
              <a:t>it.” (</a:t>
            </a:r>
            <a:r>
              <a:rPr lang="en-US" sz="2400" i="1" dirty="0"/>
              <a:t>Evolution of Living Organisms, New York: Academic Press, 1977, p. 103</a:t>
            </a:r>
            <a:r>
              <a:rPr lang="en-US" sz="2400" dirty="0"/>
              <a:t>)</a:t>
            </a:r>
            <a:endParaRPr lang="en-US" sz="2200" dirty="0"/>
          </a:p>
        </p:txBody>
      </p:sp>
    </p:spTree>
    <p:extLst>
      <p:ext uri="{BB962C8B-B14F-4D97-AF65-F5344CB8AC3E}">
        <p14:creationId xmlns:p14="http://schemas.microsoft.com/office/powerpoint/2010/main" val="346036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7800" b="1" dirty="0" smtClean="0">
                <a:latin typeface="Rockwell" panose="02060603020205020403" pitchFamily="18" charset="0"/>
              </a:rPr>
              <a:t>Animal Homology</a:t>
            </a:r>
            <a:endParaRPr lang="en-US" sz="7800" b="1" dirty="0">
              <a:latin typeface="Rockwell" panose="02060603020205020403" pitchFamily="18" charset="0"/>
            </a:endParaRPr>
          </a:p>
        </p:txBody>
      </p:sp>
      <p:pic>
        <p:nvPicPr>
          <p:cNvPr id="1028" name="Picture 4" descr="https://i.ytimg.com/vi/AjhYgbhKCxc/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04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8000" b="1" dirty="0" smtClean="0"/>
              <a:t>Fruit Flies</a:t>
            </a:r>
            <a:endParaRPr lang="en-US" sz="8000" b="1" dirty="0"/>
          </a:p>
        </p:txBody>
      </p:sp>
      <p:sp>
        <p:nvSpPr>
          <p:cNvPr id="2" name="Rectangle 1"/>
          <p:cNvSpPr/>
          <p:nvPr/>
        </p:nvSpPr>
        <p:spPr>
          <a:xfrm>
            <a:off x="2514600" y="1143000"/>
            <a:ext cx="6629400" cy="3447098"/>
          </a:xfrm>
          <a:prstGeom prst="rect">
            <a:avLst/>
          </a:prstGeom>
        </p:spPr>
        <p:txBody>
          <a:bodyPr wrap="square">
            <a:spAutoFit/>
          </a:bodyPr>
          <a:lstStyle/>
          <a:p>
            <a:r>
              <a:rPr lang="en-US" sz="2000" b="1" u="sng" dirty="0"/>
              <a:t>Brian </a:t>
            </a:r>
            <a:r>
              <a:rPr lang="en-US" sz="2000" b="1" u="sng" dirty="0" smtClean="0"/>
              <a:t>Charlesworth</a:t>
            </a:r>
            <a:r>
              <a:rPr lang="en-US" sz="2000" dirty="0" smtClean="0"/>
              <a:t> – “There </a:t>
            </a:r>
            <a:r>
              <a:rPr lang="en-US" sz="2000" dirty="0"/>
              <a:t>is nothing in evolutionary or developmental biology that justifies their </a:t>
            </a:r>
            <a:r>
              <a:rPr lang="en-US" sz="2000" u="sng" dirty="0"/>
              <a:t>assumptions</a:t>
            </a:r>
            <a:r>
              <a:rPr lang="en-US" sz="2000" dirty="0"/>
              <a:t> that a successful mutation (which seems merely to mean a selectively neutral one in their model) is always associated with an increase in some global measure of </a:t>
            </a:r>
            <a:r>
              <a:rPr lang="en-US" sz="2000" dirty="0" smtClean="0"/>
              <a:t>phenotype.”</a:t>
            </a:r>
          </a:p>
          <a:p>
            <a:endParaRPr lang="en-US" sz="1000" dirty="0"/>
          </a:p>
          <a:p>
            <a:r>
              <a:rPr lang="en-US" sz="2000" dirty="0"/>
              <a:t>“If these assumptions are removed, the whole edifice collapses</a:t>
            </a:r>
            <a:r>
              <a:rPr lang="en-US" sz="2000" dirty="0" smtClean="0"/>
              <a:t>”. (Entropy</a:t>
            </a:r>
            <a:r>
              <a:rPr lang="en-US" sz="2000" dirty="0"/>
              <a:t>: The Great Illusion</a:t>
            </a:r>
            <a:r>
              <a:rPr lang="en-US" sz="2000" dirty="0" smtClean="0"/>
              <a:t>, </a:t>
            </a:r>
            <a:r>
              <a:rPr lang="en-US" sz="2000" dirty="0"/>
              <a:t>review of Evolution as Entropy by Daniel R. Brooks and E. O. </a:t>
            </a:r>
            <a:r>
              <a:rPr lang="en-US" sz="2000" dirty="0" smtClean="0"/>
              <a:t>Wiley, Chicago</a:t>
            </a:r>
            <a:r>
              <a:rPr lang="en-US" sz="2000" dirty="0"/>
              <a:t>: University of Chicago Press, 1986, 335 pp</a:t>
            </a:r>
            <a:r>
              <a:rPr lang="en-US" sz="2000" dirty="0" smtClean="0"/>
              <a:t>., </a:t>
            </a:r>
            <a:r>
              <a:rPr lang="en-US" sz="2000" dirty="0"/>
              <a:t>Evolution, vol. 40, no. </a:t>
            </a:r>
            <a:r>
              <a:rPr lang="en-US" sz="2000" dirty="0" smtClean="0"/>
              <a:t>4, 1986, </a:t>
            </a:r>
            <a:r>
              <a:rPr lang="en-US" sz="2000" dirty="0"/>
              <a:t>pp. 879-881</a:t>
            </a:r>
            <a:r>
              <a:rPr lang="en-US" sz="2000" dirty="0" smtClean="0"/>
              <a:t>.)</a:t>
            </a:r>
            <a:endParaRPr lang="en-US" sz="2000" dirty="0"/>
          </a:p>
        </p:txBody>
      </p:sp>
      <p:pic>
        <p:nvPicPr>
          <p:cNvPr id="3074" name="Picture 2" descr="Image result for brian charleswo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3556"/>
            <a:ext cx="2514600" cy="31298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4600" y="4671394"/>
            <a:ext cx="6629400" cy="1631216"/>
          </a:xfrm>
          <a:prstGeom prst="rect">
            <a:avLst/>
          </a:prstGeom>
        </p:spPr>
        <p:txBody>
          <a:bodyPr wrap="square">
            <a:spAutoFit/>
          </a:bodyPr>
          <a:lstStyle/>
          <a:p>
            <a:r>
              <a:rPr lang="en-US" sz="2000" b="1" u="sng" dirty="0"/>
              <a:t>C.P. </a:t>
            </a:r>
            <a:r>
              <a:rPr lang="en-US" sz="2000" b="1" u="sng" dirty="0" smtClean="0"/>
              <a:t>Martin</a:t>
            </a:r>
            <a:r>
              <a:rPr lang="en-US" sz="2000" dirty="0" smtClean="0"/>
              <a:t> </a:t>
            </a:r>
            <a:r>
              <a:rPr lang="en-US" sz="2000" dirty="0"/>
              <a:t>– “The truth is that there is no clear evidence of the existence of such helpful mutations. In natural populations endless millions of small and great genic differences exist, but there is no evidence that any arose by mutation</a:t>
            </a:r>
            <a:r>
              <a:rPr lang="en-US" sz="2000" dirty="0" smtClean="0"/>
              <a:t>.” (</a:t>
            </a:r>
            <a:r>
              <a:rPr lang="en-US" sz="2000" dirty="0"/>
              <a:t>American Scientist, </a:t>
            </a:r>
            <a:r>
              <a:rPr lang="en-US" sz="2000" dirty="0" err="1"/>
              <a:t>vol</a:t>
            </a:r>
            <a:r>
              <a:rPr lang="en-US" sz="2000" dirty="0"/>
              <a:t> 41, p.100</a:t>
            </a:r>
            <a:r>
              <a:rPr lang="en-US" sz="2000" dirty="0" smtClean="0"/>
              <a:t>)</a:t>
            </a:r>
            <a:endParaRPr lang="en-US" sz="2000" dirty="0"/>
          </a:p>
        </p:txBody>
      </p:sp>
    </p:spTree>
    <p:extLst>
      <p:ext uri="{BB962C8B-B14F-4D97-AF65-F5344CB8AC3E}">
        <p14:creationId xmlns:p14="http://schemas.microsoft.com/office/powerpoint/2010/main" val="131637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8000" b="1" dirty="0" smtClean="0"/>
              <a:t>Fruit Flies</a:t>
            </a:r>
            <a:endParaRPr lang="en-US" sz="8000" b="1" dirty="0"/>
          </a:p>
        </p:txBody>
      </p:sp>
      <p:sp>
        <p:nvSpPr>
          <p:cNvPr id="2" name="Rectangle 1"/>
          <p:cNvSpPr/>
          <p:nvPr/>
        </p:nvSpPr>
        <p:spPr>
          <a:xfrm>
            <a:off x="2765776" y="1213008"/>
            <a:ext cx="6369757" cy="1938992"/>
          </a:xfrm>
          <a:prstGeom prst="rect">
            <a:avLst/>
          </a:prstGeom>
        </p:spPr>
        <p:txBody>
          <a:bodyPr wrap="square">
            <a:spAutoFit/>
          </a:bodyPr>
          <a:lstStyle/>
          <a:p>
            <a:r>
              <a:rPr lang="en-US" sz="2000" b="1" u="sng" dirty="0"/>
              <a:t>Herbert </a:t>
            </a:r>
            <a:r>
              <a:rPr lang="en-US" sz="2000" b="1" u="sng" dirty="0" smtClean="0"/>
              <a:t>Nilsson</a:t>
            </a:r>
            <a:r>
              <a:rPr lang="en-US" sz="2000" dirty="0" smtClean="0"/>
              <a:t> – “The </a:t>
            </a:r>
            <a:r>
              <a:rPr lang="en-US" sz="2000" dirty="0"/>
              <a:t>proof of the occurrence of mutations is by no means a proof of a current </a:t>
            </a:r>
            <a:r>
              <a:rPr lang="en-US" sz="2000" dirty="0" smtClean="0"/>
              <a:t>evolution…It </a:t>
            </a:r>
            <a:r>
              <a:rPr lang="en-US" sz="2000" dirty="0"/>
              <a:t>is, therefore, absolutely impossible to build a current evolution on mutations or on </a:t>
            </a:r>
            <a:r>
              <a:rPr lang="en-US" sz="2000" dirty="0" smtClean="0"/>
              <a:t>recombinations.” </a:t>
            </a:r>
            <a:r>
              <a:rPr lang="en-US" sz="2000" dirty="0"/>
              <a:t> (Lund, Sweden: </a:t>
            </a:r>
            <a:r>
              <a:rPr lang="en-US" sz="2000" dirty="0" err="1"/>
              <a:t>Verlag</a:t>
            </a:r>
            <a:r>
              <a:rPr lang="en-US" sz="2000" dirty="0"/>
              <a:t> CWK </a:t>
            </a:r>
            <a:r>
              <a:rPr lang="en-US" sz="2000" dirty="0" err="1"/>
              <a:t>Gleerup</a:t>
            </a:r>
            <a:r>
              <a:rPr lang="en-US" sz="2000" dirty="0"/>
              <a:t>, </a:t>
            </a:r>
            <a:r>
              <a:rPr lang="en-US" sz="2000" dirty="0" smtClean="0"/>
              <a:t>1953, English summary, </a:t>
            </a:r>
            <a:r>
              <a:rPr lang="en-US" sz="2000" dirty="0"/>
              <a:t>p. </a:t>
            </a:r>
            <a:r>
              <a:rPr lang="en-US" sz="2000" dirty="0" smtClean="0"/>
              <a:t>1186)</a:t>
            </a:r>
            <a:endParaRPr lang="en-US" sz="2000" dirty="0"/>
          </a:p>
        </p:txBody>
      </p:sp>
      <p:pic>
        <p:nvPicPr>
          <p:cNvPr id="4098" name="Picture 2" descr="Image result for Herbert Nils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3009"/>
            <a:ext cx="2765776" cy="20822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65777" y="3253923"/>
            <a:ext cx="6392334" cy="3647152"/>
          </a:xfrm>
          <a:prstGeom prst="rect">
            <a:avLst/>
          </a:prstGeom>
        </p:spPr>
        <p:txBody>
          <a:bodyPr wrap="square">
            <a:spAutoFit/>
          </a:bodyPr>
          <a:lstStyle/>
          <a:p>
            <a:r>
              <a:rPr lang="en-US" sz="2100" b="1" u="sng" dirty="0"/>
              <a:t>Kevin </a:t>
            </a:r>
            <a:r>
              <a:rPr lang="en-US" sz="2100" b="1" u="sng" dirty="0" err="1" smtClean="0"/>
              <a:t>Padian</a:t>
            </a:r>
            <a:r>
              <a:rPr lang="en-US" sz="2100" dirty="0" smtClean="0"/>
              <a:t> – “How </a:t>
            </a:r>
            <a:r>
              <a:rPr lang="en-US" sz="2100" dirty="0"/>
              <a:t>do major evolutionary changes get started? Does anyone still believe that populations sit around for tens of thousands of years, waiting for favorable mutations to occur (and just how does that happen, by the way?), then anxiously guard them until enough accumulate for selection to push the population toward new and useful change? There you have the mathematical arguments of Neo-Darwinism that Waddington and others rightly characterized as </a:t>
            </a:r>
            <a:r>
              <a:rPr lang="en-US" sz="2100" dirty="0" smtClean="0"/>
              <a:t>‘vacuous’.” (The </a:t>
            </a:r>
            <a:r>
              <a:rPr lang="en-US" sz="2100" dirty="0"/>
              <a:t>Whole real Guts of </a:t>
            </a:r>
            <a:r>
              <a:rPr lang="en-US" sz="2100" dirty="0" smtClean="0"/>
              <a:t>Evolution”, </a:t>
            </a:r>
            <a:r>
              <a:rPr lang="en-US" sz="2100" dirty="0" err="1"/>
              <a:t>Paleobiology</a:t>
            </a:r>
            <a:r>
              <a:rPr lang="en-US" sz="2100" dirty="0"/>
              <a:t>, vol. 15, Winter, 1989, p. </a:t>
            </a:r>
            <a:r>
              <a:rPr lang="en-US" sz="2100" dirty="0" smtClean="0"/>
              <a:t>77)</a:t>
            </a:r>
            <a:endParaRPr lang="en-US" sz="2100" dirty="0"/>
          </a:p>
        </p:txBody>
      </p:sp>
      <p:pic>
        <p:nvPicPr>
          <p:cNvPr id="4100" name="Picture 4" descr="Image result for Kevin Padi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295293"/>
            <a:ext cx="2765777" cy="356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87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500"/>
                                        <p:tgtEl>
                                          <p:spTgt spid="41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8000" b="1" dirty="0" smtClean="0"/>
              <a:t>Fruit Flies</a:t>
            </a:r>
            <a:endParaRPr lang="en-US" sz="8000" b="1" dirty="0"/>
          </a:p>
        </p:txBody>
      </p:sp>
      <p:sp>
        <p:nvSpPr>
          <p:cNvPr id="5" name="Rectangle 4"/>
          <p:cNvSpPr/>
          <p:nvPr/>
        </p:nvSpPr>
        <p:spPr>
          <a:xfrm>
            <a:off x="3581400" y="1225689"/>
            <a:ext cx="5562600" cy="5632311"/>
          </a:xfrm>
          <a:prstGeom prst="rect">
            <a:avLst/>
          </a:prstGeom>
        </p:spPr>
        <p:txBody>
          <a:bodyPr wrap="square">
            <a:spAutoFit/>
          </a:bodyPr>
          <a:lstStyle/>
          <a:p>
            <a:r>
              <a:rPr lang="en-US" sz="2400" b="1" u="sng" dirty="0" smtClean="0"/>
              <a:t>Lee </a:t>
            </a:r>
            <a:r>
              <a:rPr lang="en-US" sz="2400" b="1" u="sng" dirty="0" err="1" smtClean="0"/>
              <a:t>Spetner</a:t>
            </a:r>
            <a:r>
              <a:rPr lang="en-US" sz="2400" dirty="0" smtClean="0"/>
              <a:t> – “…all </a:t>
            </a:r>
            <a:r>
              <a:rPr lang="en-US" sz="2400" dirty="0"/>
              <a:t>these mutations reduce the information in the gene by making a protein less specific. They add no information and they add no new molecular capability. Indeed, all mutations studied destroy information. None of them can serve as an example of a mutation that can lead to the large changes of </a:t>
            </a:r>
            <a:r>
              <a:rPr lang="en-US" sz="2400" dirty="0" smtClean="0"/>
              <a:t>macroevolution…Whoever </a:t>
            </a:r>
            <a:r>
              <a:rPr lang="en-US" sz="2400" dirty="0"/>
              <a:t>thinks macroevolution can be made by mutations that lose information is like the merchant who lost a little money on every sale but thought he could make it up on </a:t>
            </a:r>
            <a:r>
              <a:rPr lang="en-US" sz="2400" dirty="0" smtClean="0"/>
              <a:t>volume.” (</a:t>
            </a:r>
            <a:r>
              <a:rPr lang="en-US" sz="2400" i="1" dirty="0" smtClean="0"/>
              <a:t>Not </a:t>
            </a:r>
            <a:r>
              <a:rPr lang="en-US" sz="2400" i="1" dirty="0"/>
              <a:t>by Chance: Shattering the Modern Theory of Evolution</a:t>
            </a:r>
            <a:r>
              <a:rPr lang="en-US" sz="2400" dirty="0"/>
              <a:t>, pp. </a:t>
            </a:r>
            <a:r>
              <a:rPr lang="en-US" sz="2400" dirty="0" smtClean="0"/>
              <a:t>159–60)</a:t>
            </a:r>
            <a:endParaRPr lang="en-US" sz="2400" dirty="0"/>
          </a:p>
        </p:txBody>
      </p:sp>
      <p:pic>
        <p:nvPicPr>
          <p:cNvPr id="2" name="Picture 2" descr="Image result for lee spet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3581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9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alse evolutionary assum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90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7800" b="1" dirty="0" smtClean="0">
                <a:latin typeface="Rockwell" panose="02060603020205020403" pitchFamily="18" charset="0"/>
              </a:rPr>
              <a:t>Animal Homology</a:t>
            </a:r>
            <a:endParaRPr lang="en-US" sz="7800" b="1" dirty="0">
              <a:latin typeface="Rockwell" panose="02060603020205020403" pitchFamily="18" charset="0"/>
            </a:endParaRPr>
          </a:p>
        </p:txBody>
      </p:sp>
      <p:pic>
        <p:nvPicPr>
          <p:cNvPr id="5" name="Picture 6" descr="https://qph.ec.quoracdn.net/main-qimg-a3329ff19d2c365275fac9ddc4b463ea-c"/>
          <p:cNvPicPr>
            <a:picLocks noChangeAspect="1" noChangeArrowheads="1"/>
          </p:cNvPicPr>
          <p:nvPr/>
        </p:nvPicPr>
        <p:blipFill rotWithShape="1">
          <a:blip r:embed="rId3">
            <a:extLst>
              <a:ext uri="{28A0092B-C50C-407E-A947-70E740481C1C}">
                <a14:useLocalDpi xmlns:a14="http://schemas.microsoft.com/office/drawing/2010/main" val="0"/>
              </a:ext>
            </a:extLst>
          </a:blip>
          <a:srcRect l="1960" t="5402" r="1582" b="2061"/>
          <a:stretch/>
        </p:blipFill>
        <p:spPr bwMode="auto">
          <a:xfrm>
            <a:off x="0" y="1066800"/>
            <a:ext cx="9144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07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qph.ec.quoracdn.net/main-qimg-a3329ff19d2c365275fac9ddc4b463ea-c"/>
          <p:cNvPicPr>
            <a:picLocks noChangeAspect="1" noChangeArrowheads="1"/>
          </p:cNvPicPr>
          <p:nvPr/>
        </p:nvPicPr>
        <p:blipFill rotWithShape="1">
          <a:blip r:embed="rId3">
            <a:extLst>
              <a:ext uri="{28A0092B-C50C-407E-A947-70E740481C1C}">
                <a14:useLocalDpi xmlns:a14="http://schemas.microsoft.com/office/drawing/2010/main" val="0"/>
              </a:ext>
            </a:extLst>
          </a:blip>
          <a:srcRect l="1960" t="5402" r="1582" b="2061"/>
          <a:stretch/>
        </p:blipFill>
        <p:spPr bwMode="auto">
          <a:xfrm>
            <a:off x="76200" y="1066800"/>
            <a:ext cx="4800600" cy="5791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914400"/>
          </a:xfrm>
        </p:spPr>
        <p:txBody>
          <a:bodyPr>
            <a:noAutofit/>
          </a:bodyPr>
          <a:lstStyle/>
          <a:p>
            <a:r>
              <a:rPr lang="en-US" sz="7800" b="1" dirty="0" smtClean="0">
                <a:latin typeface="Rockwell" panose="02060603020205020403" pitchFamily="18" charset="0"/>
              </a:rPr>
              <a:t>Animal Homology</a:t>
            </a:r>
            <a:endParaRPr lang="en-US" sz="7800" b="1" dirty="0">
              <a:latin typeface="Rockwell" panose="02060603020205020403" pitchFamily="18" charset="0"/>
            </a:endParaRPr>
          </a:p>
        </p:txBody>
      </p:sp>
      <p:sp>
        <p:nvSpPr>
          <p:cNvPr id="3" name="Oval 2"/>
          <p:cNvSpPr/>
          <p:nvPr/>
        </p:nvSpPr>
        <p:spPr>
          <a:xfrm>
            <a:off x="0" y="5638800"/>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Image result for human octopus ey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066800"/>
            <a:ext cx="4267200" cy="5791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3200400" y="990600"/>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42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04"/>
                                        </p:tgtEl>
                                        <p:attrNameLst>
                                          <p:attrName>style.visibility</p:attrName>
                                        </p:attrNameLst>
                                      </p:cBhvr>
                                      <p:to>
                                        <p:strVal val="visible"/>
                                      </p:to>
                                    </p:set>
                                    <p:animEffect transition="in" filter="fade">
                                      <p:cBhvr>
                                        <p:cTn id="11" dur="500"/>
                                        <p:tgtEl>
                                          <p:spTgt spid="410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qph.ec.quoracdn.net/main-qimg-a3329ff19d2c365275fac9ddc4b463ea-c"/>
          <p:cNvPicPr>
            <a:picLocks noChangeAspect="1" noChangeArrowheads="1"/>
          </p:cNvPicPr>
          <p:nvPr/>
        </p:nvPicPr>
        <p:blipFill rotWithShape="1">
          <a:blip r:embed="rId3">
            <a:extLst>
              <a:ext uri="{28A0092B-C50C-407E-A947-70E740481C1C}">
                <a14:useLocalDpi xmlns:a14="http://schemas.microsoft.com/office/drawing/2010/main" val="0"/>
              </a:ext>
            </a:extLst>
          </a:blip>
          <a:srcRect l="1960" t="5402" r="1582" b="2061"/>
          <a:stretch/>
        </p:blipFill>
        <p:spPr bwMode="auto">
          <a:xfrm>
            <a:off x="76200" y="1066800"/>
            <a:ext cx="4800599" cy="5791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914400"/>
          </a:xfrm>
        </p:spPr>
        <p:txBody>
          <a:bodyPr>
            <a:noAutofit/>
          </a:bodyPr>
          <a:lstStyle/>
          <a:p>
            <a:r>
              <a:rPr lang="en-US" sz="7800" b="1" dirty="0" smtClean="0">
                <a:latin typeface="Rockwell" panose="02060603020205020403" pitchFamily="18" charset="0"/>
              </a:rPr>
              <a:t>Animal Homology</a:t>
            </a:r>
            <a:endParaRPr lang="en-US" sz="7800" b="1" dirty="0">
              <a:latin typeface="Rockwell" panose="02060603020205020403" pitchFamily="18" charset="0"/>
            </a:endParaRPr>
          </a:p>
        </p:txBody>
      </p:sp>
      <p:sp>
        <p:nvSpPr>
          <p:cNvPr id="5" name="Oval 4"/>
          <p:cNvSpPr/>
          <p:nvPr/>
        </p:nvSpPr>
        <p:spPr>
          <a:xfrm>
            <a:off x="-16933" y="3048000"/>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98333" y="1981200"/>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95400" y="2015067"/>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1400" y="3352800"/>
            <a:ext cx="4258733" cy="3539430"/>
          </a:xfrm>
          <a:prstGeom prst="rect">
            <a:avLst/>
          </a:prstGeom>
        </p:spPr>
        <p:txBody>
          <a:bodyPr wrap="square">
            <a:spAutoFit/>
          </a:bodyPr>
          <a:lstStyle/>
          <a:p>
            <a:pPr>
              <a:defRPr/>
            </a:pPr>
            <a:r>
              <a:rPr lang="en-US" sz="1600" b="1" u="sng" dirty="0"/>
              <a:t>Alan </a:t>
            </a:r>
            <a:r>
              <a:rPr lang="en-US" sz="1600" b="1" u="sng" dirty="0" err="1"/>
              <a:t>Feduccia</a:t>
            </a:r>
            <a:r>
              <a:rPr lang="en-US" sz="1600" dirty="0"/>
              <a:t> – “In either case, the anatomical changes needed for flying must have evolved in </a:t>
            </a:r>
            <a:r>
              <a:rPr lang="en-US" sz="1600" u="sng" dirty="0"/>
              <a:t>a sequence of very small steps</a:t>
            </a:r>
            <a:r>
              <a:rPr lang="en-US" sz="1600" dirty="0"/>
              <a:t>, because nothing we know about evolution allows us to believe that feathered wings could have appeared abruptly as an innovation in avian anatomy. </a:t>
            </a:r>
            <a:r>
              <a:rPr lang="en-US" sz="1600" u="sng" dirty="0"/>
              <a:t>Wings must have evolved over a very long time span</a:t>
            </a:r>
            <a:r>
              <a:rPr lang="en-US" sz="1600" dirty="0"/>
              <a:t>. And each new modification of body plan or limbs during that period must have made some contribution to fitness long before the day when a jumping or gliding creature gave the first strong beat of its forelimbs and ceased simply falling back to earth.” (The Origin and Evolution of Birds, </a:t>
            </a:r>
            <a:r>
              <a:rPr lang="en-US" sz="1600" dirty="0" err="1"/>
              <a:t>ch.</a:t>
            </a:r>
            <a:r>
              <a:rPr lang="en-US" sz="1600" dirty="0"/>
              <a:t> 3, p. 93)</a:t>
            </a:r>
          </a:p>
        </p:txBody>
      </p:sp>
      <p:pic>
        <p:nvPicPr>
          <p:cNvPr id="10" name="Picture 2" descr="File:Winged animal homolo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6265" y="1058333"/>
            <a:ext cx="3429001" cy="229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08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7800" b="1" dirty="0" smtClean="0">
                <a:latin typeface="Rockwell" panose="02060603020205020403" pitchFamily="18" charset="0"/>
              </a:rPr>
              <a:t>Animal Homology</a:t>
            </a:r>
            <a:endParaRPr lang="en-US" sz="7800" b="1" dirty="0">
              <a:latin typeface="Rockwell" panose="02060603020205020403" pitchFamily="18" charset="0"/>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3849"/>
          <a:stretch/>
        </p:blipFill>
        <p:spPr bwMode="auto">
          <a:xfrm>
            <a:off x="1" y="1143000"/>
            <a:ext cx="3581399"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EmbryonicDevelop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999" y="1143001"/>
            <a:ext cx="3429001" cy="304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67002" y="4191000"/>
            <a:ext cx="6476999" cy="2677656"/>
          </a:xfrm>
          <a:prstGeom prst="rect">
            <a:avLst/>
          </a:prstGeom>
        </p:spPr>
        <p:txBody>
          <a:bodyPr wrap="square">
            <a:spAutoFit/>
          </a:bodyPr>
          <a:lstStyle/>
          <a:p>
            <a:r>
              <a:rPr lang="en-US" sz="2400" b="1" u="sng" dirty="0"/>
              <a:t>Dr. Gavin de Beer</a:t>
            </a:r>
            <a:r>
              <a:rPr lang="en-US" sz="2400" dirty="0"/>
              <a:t> </a:t>
            </a:r>
            <a:r>
              <a:rPr lang="en-US" sz="2400" dirty="0" smtClean="0"/>
              <a:t>– “</a:t>
            </a:r>
            <a:r>
              <a:rPr lang="en-US" sz="2400" dirty="0"/>
              <a:t>What mechanism can it be that results in the production of homologous organs, the same </a:t>
            </a:r>
            <a:r>
              <a:rPr lang="en-US" sz="2400" dirty="0" smtClean="0"/>
              <a:t>‘patterns’, </a:t>
            </a:r>
            <a:r>
              <a:rPr lang="en-US" sz="2400" dirty="0"/>
              <a:t>in spite of their not being controlled by the same genes? I asked this question in 1938, and it has not been answered</a:t>
            </a:r>
            <a:r>
              <a:rPr lang="en-US" sz="2400" dirty="0" smtClean="0"/>
              <a:t>.” </a:t>
            </a:r>
            <a:r>
              <a:rPr lang="en-US" sz="2400" dirty="0"/>
              <a:t>(</a:t>
            </a:r>
            <a:r>
              <a:rPr lang="en-US" sz="2400" i="1" dirty="0"/>
              <a:t>Homology: An Unsolved Problem</a:t>
            </a:r>
            <a:r>
              <a:rPr lang="en-US" sz="2400" dirty="0"/>
              <a:t>, Oxford University Press, London, 1971, p. 16)</a:t>
            </a:r>
            <a:endParaRPr lang="en-US" sz="2400" i="1" dirty="0"/>
          </a:p>
        </p:txBody>
      </p:sp>
      <p:pic>
        <p:nvPicPr>
          <p:cNvPr id="3079" name="Picture 7" descr="Image result for Gavin de Be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2667001"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3271-human-frog-digi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9080" y="1143001"/>
            <a:ext cx="2200275" cy="304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7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81"/>
                                        </p:tgtEl>
                                        <p:attrNameLst>
                                          <p:attrName>style.visibility</p:attrName>
                                        </p:attrNameLst>
                                      </p:cBhvr>
                                      <p:to>
                                        <p:strVal val="visible"/>
                                      </p:to>
                                    </p:set>
                                    <p:animEffect transition="in" filter="fade">
                                      <p:cBhvr>
                                        <p:cTn id="11" dur="500"/>
                                        <p:tgtEl>
                                          <p:spTgt spid="308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500"/>
                                        <p:tgtEl>
                                          <p:spTgt spid="307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9"/>
                                        </p:tgtEl>
                                        <p:attrNameLst>
                                          <p:attrName>style.visibility</p:attrName>
                                        </p:attrNameLst>
                                      </p:cBhvr>
                                      <p:to>
                                        <p:strVal val="visible"/>
                                      </p:to>
                                    </p:set>
                                    <p:animEffect transition="in" filter="fade">
                                      <p:cBhvr>
                                        <p:cTn id="20" dur="500"/>
                                        <p:tgtEl>
                                          <p:spTgt spid="307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7800" b="1" dirty="0" smtClean="0">
                <a:latin typeface="Rockwell" panose="02060603020205020403" pitchFamily="18" charset="0"/>
              </a:rPr>
              <a:t>Animal Homology</a:t>
            </a:r>
            <a:endParaRPr lang="en-US" sz="7800" b="1" dirty="0">
              <a:latin typeface="Rockwell" panose="02060603020205020403" pitchFamily="18" charset="0"/>
            </a:endParaRPr>
          </a:p>
        </p:txBody>
      </p:sp>
      <p:pic>
        <p:nvPicPr>
          <p:cNvPr id="7170"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44958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1112869"/>
            <a:ext cx="2186817" cy="430887"/>
          </a:xfrm>
          <a:prstGeom prst="rect">
            <a:avLst/>
          </a:prstGeom>
        </p:spPr>
        <p:txBody>
          <a:bodyPr wrap="none">
            <a:spAutoFit/>
          </a:bodyPr>
          <a:lstStyle/>
          <a:p>
            <a:r>
              <a:rPr lang="en-US" sz="2200" b="1" dirty="0" smtClean="0">
                <a:latin typeface="Rockwell" panose="02060603020205020403" pitchFamily="18" charset="0"/>
              </a:rPr>
              <a:t>Cytochrome </a:t>
            </a:r>
            <a:r>
              <a:rPr lang="en-US" sz="2200" b="1" dirty="0">
                <a:latin typeface="Rockwell" panose="02060603020205020403" pitchFamily="18" charset="0"/>
              </a:rPr>
              <a:t>C</a:t>
            </a:r>
          </a:p>
        </p:txBody>
      </p:sp>
      <p:pic>
        <p:nvPicPr>
          <p:cNvPr id="4098"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69487"/>
            <a:ext cx="4495800" cy="23828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01967" y="4038600"/>
            <a:ext cx="1891865" cy="430887"/>
          </a:xfrm>
          <a:prstGeom prst="rect">
            <a:avLst/>
          </a:prstGeom>
        </p:spPr>
        <p:txBody>
          <a:bodyPr wrap="none">
            <a:spAutoFit/>
          </a:bodyPr>
          <a:lstStyle/>
          <a:p>
            <a:r>
              <a:rPr lang="en-US" sz="2200" b="1" dirty="0" smtClean="0">
                <a:latin typeface="Rockwell" panose="02060603020205020403" pitchFamily="18" charset="0"/>
              </a:rPr>
              <a:t>Hemoglobin</a:t>
            </a:r>
            <a:endParaRPr lang="en-US" sz="2200" b="1" dirty="0">
              <a:latin typeface="Rockwell" panose="02060603020205020403" pitchFamily="18" charset="0"/>
            </a:endParaRPr>
          </a:p>
        </p:txBody>
      </p:sp>
      <p:sp>
        <p:nvSpPr>
          <p:cNvPr id="5" name="TextBox 4"/>
          <p:cNvSpPr txBox="1"/>
          <p:nvPr/>
        </p:nvSpPr>
        <p:spPr>
          <a:xfrm>
            <a:off x="4724400" y="1112869"/>
            <a:ext cx="4267200" cy="2739211"/>
          </a:xfrm>
          <a:prstGeom prst="rect">
            <a:avLst/>
          </a:prstGeom>
          <a:noFill/>
          <a:ln w="28575">
            <a:solidFill>
              <a:schemeClr val="tx1"/>
            </a:solidFill>
          </a:ln>
        </p:spPr>
        <p:txBody>
          <a:bodyPr wrap="square" rtlCol="0">
            <a:spAutoFit/>
          </a:bodyPr>
          <a:lstStyle/>
          <a:p>
            <a:endParaRPr lang="en-US" sz="1200" b="1" u="sng" dirty="0" smtClean="0">
              <a:latin typeface="Rockwell" panose="02060603020205020403" pitchFamily="18" charset="0"/>
            </a:endParaRPr>
          </a:p>
          <a:p>
            <a:r>
              <a:rPr lang="en-US" sz="2800" b="1" u="sng" dirty="0" smtClean="0">
                <a:latin typeface="Rockwell" panose="02060603020205020403" pitchFamily="18" charset="0"/>
              </a:rPr>
              <a:t>Evolutionist Answers:</a:t>
            </a:r>
          </a:p>
          <a:p>
            <a:endParaRPr lang="en-US" sz="1200" b="1" dirty="0">
              <a:latin typeface="Rockwell" panose="02060603020205020403" pitchFamily="18" charset="0"/>
            </a:endParaRPr>
          </a:p>
          <a:p>
            <a:r>
              <a:rPr lang="en-US" sz="2800" dirty="0" smtClean="0">
                <a:latin typeface="Rockwell" panose="02060603020205020403" pitchFamily="18" charset="0"/>
              </a:rPr>
              <a:t>Convergence?</a:t>
            </a:r>
          </a:p>
          <a:p>
            <a:endParaRPr lang="en-US" sz="1200" dirty="0">
              <a:latin typeface="Rockwell" panose="02060603020205020403" pitchFamily="18" charset="0"/>
            </a:endParaRPr>
          </a:p>
          <a:p>
            <a:r>
              <a:rPr lang="en-US" sz="2800" dirty="0" smtClean="0">
                <a:latin typeface="Rockwell" panose="02060603020205020403" pitchFamily="18" charset="0"/>
              </a:rPr>
              <a:t>Divergence?</a:t>
            </a:r>
          </a:p>
          <a:p>
            <a:endParaRPr lang="en-US" sz="1200" dirty="0">
              <a:latin typeface="Rockwell" panose="02060603020205020403" pitchFamily="18" charset="0"/>
            </a:endParaRPr>
          </a:p>
          <a:p>
            <a:r>
              <a:rPr lang="en-US" sz="2800" dirty="0" smtClean="0">
                <a:latin typeface="Rockwell" panose="02060603020205020403" pitchFamily="18" charset="0"/>
              </a:rPr>
              <a:t>Homoplasy?</a:t>
            </a:r>
          </a:p>
          <a:p>
            <a:endParaRPr lang="en-US" sz="1200" dirty="0" smtClean="0">
              <a:latin typeface="Rockwell" panose="02060603020205020403" pitchFamily="18" charset="0"/>
            </a:endParaRPr>
          </a:p>
        </p:txBody>
      </p:sp>
      <p:sp>
        <p:nvSpPr>
          <p:cNvPr id="6" name="TextBox 5"/>
          <p:cNvSpPr txBox="1"/>
          <p:nvPr/>
        </p:nvSpPr>
        <p:spPr>
          <a:xfrm>
            <a:off x="5342201" y="3982101"/>
            <a:ext cx="3031600" cy="2923877"/>
          </a:xfrm>
          <a:prstGeom prst="rect">
            <a:avLst/>
          </a:prstGeom>
          <a:noFill/>
        </p:spPr>
        <p:txBody>
          <a:bodyPr wrap="none" rtlCol="0">
            <a:spAutoFit/>
          </a:bodyPr>
          <a:lstStyle/>
          <a:p>
            <a:pPr algn="ctr"/>
            <a:r>
              <a:rPr lang="en-US" sz="4600" dirty="0" smtClean="0">
                <a:latin typeface="Buxton Sketch" panose="03080500000500000004" pitchFamily="66" charset="0"/>
              </a:rPr>
              <a:t>Terminology</a:t>
            </a:r>
          </a:p>
          <a:p>
            <a:pPr algn="ctr"/>
            <a:r>
              <a:rPr lang="en-US" sz="4600" dirty="0" smtClean="0">
                <a:latin typeface="Buxton Sketch" panose="03080500000500000004" pitchFamily="66" charset="0"/>
              </a:rPr>
              <a:t>Masquerading</a:t>
            </a:r>
          </a:p>
          <a:p>
            <a:pPr algn="ctr"/>
            <a:r>
              <a:rPr lang="en-US" sz="4600" dirty="0" smtClean="0">
                <a:latin typeface="Buxton Sketch" panose="03080500000500000004" pitchFamily="66" charset="0"/>
              </a:rPr>
              <a:t>As</a:t>
            </a:r>
          </a:p>
          <a:p>
            <a:pPr algn="ctr"/>
            <a:r>
              <a:rPr lang="en-US" sz="4600" dirty="0" smtClean="0">
                <a:latin typeface="Buxton Sketch" panose="03080500000500000004" pitchFamily="66" charset="0"/>
              </a:rPr>
              <a:t>Explanation</a:t>
            </a:r>
            <a:endParaRPr lang="en-US" sz="4600" dirty="0">
              <a:latin typeface="Buxton Sketch" panose="03080500000500000004" pitchFamily="66" charset="0"/>
            </a:endParaRPr>
          </a:p>
        </p:txBody>
      </p:sp>
    </p:spTree>
    <p:extLst>
      <p:ext uri="{BB962C8B-B14F-4D97-AF65-F5344CB8AC3E}">
        <p14:creationId xmlns:p14="http://schemas.microsoft.com/office/powerpoint/2010/main" val="193597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26749</TotalTime>
  <Words>10396</Words>
  <Application>Microsoft Office PowerPoint</Application>
  <PresentationFormat>On-screen Show (4:3)</PresentationFormat>
  <Paragraphs>444</Paragraphs>
  <Slides>43</Slides>
  <Notes>43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Buxton Sketch</vt:lpstr>
      <vt:lpstr>Calibri</vt:lpstr>
      <vt:lpstr>Rockwell</vt:lpstr>
      <vt:lpstr>Office Theme</vt:lpstr>
      <vt:lpstr>PowerPoint Presentation</vt:lpstr>
      <vt:lpstr>Animal Homology</vt:lpstr>
      <vt:lpstr>Animal Homology</vt:lpstr>
      <vt:lpstr>Animal Homology</vt:lpstr>
      <vt:lpstr>Animal Homology</vt:lpstr>
      <vt:lpstr>Animal Homology</vt:lpstr>
      <vt:lpstr>Animal Homology</vt:lpstr>
      <vt:lpstr>Animal Homology</vt:lpstr>
      <vt:lpstr>Animal Homology</vt:lpstr>
      <vt:lpstr>Embryology</vt:lpstr>
      <vt:lpstr>Embryology</vt:lpstr>
      <vt:lpstr>Embryology</vt:lpstr>
      <vt:lpstr>Embryology</vt:lpstr>
      <vt:lpstr>Embryology</vt:lpstr>
      <vt:lpstr>Vestigial Organs</vt:lpstr>
      <vt:lpstr>Vestigial Organs</vt:lpstr>
      <vt:lpstr>Vestigial Organs</vt:lpstr>
      <vt:lpstr>Vestigial Organs</vt:lpstr>
      <vt:lpstr>Vestigial Organs</vt:lpstr>
      <vt:lpstr>Vestigial Organs</vt:lpstr>
      <vt:lpstr>English Peppered Moth</vt:lpstr>
      <vt:lpstr>English Peppered Moth</vt:lpstr>
      <vt:lpstr>English Peppered Moth</vt:lpstr>
      <vt:lpstr>English Peppered Moth</vt:lpstr>
      <vt:lpstr>Darwin’s Finches</vt:lpstr>
      <vt:lpstr>Darwin’s Finches</vt:lpstr>
      <vt:lpstr>Darwin’s Finches</vt:lpstr>
      <vt:lpstr>Darwin’s Finches</vt:lpstr>
      <vt:lpstr>Darwin’s Finches</vt:lpstr>
      <vt:lpstr>Darwin’s Finches</vt:lpstr>
      <vt:lpstr>Darwin’s Finches</vt:lpstr>
      <vt:lpstr>Darwin’s Finches</vt:lpstr>
      <vt:lpstr>Fruit Flies</vt:lpstr>
      <vt:lpstr>Fruit Flies</vt:lpstr>
      <vt:lpstr>Fruit Flies</vt:lpstr>
      <vt:lpstr>Fruit Flies</vt:lpstr>
      <vt:lpstr>Fruit Flies</vt:lpstr>
      <vt:lpstr>Fruit Flies</vt:lpstr>
      <vt:lpstr>Fruit Flies</vt:lpstr>
      <vt:lpstr>Fruit Flies</vt:lpstr>
      <vt:lpstr>Fruit Flies</vt:lpstr>
      <vt:lpstr>Fruit Flies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ryan.h.hasty@gmail.com</cp:lastModifiedBy>
  <cp:revision>411</cp:revision>
  <cp:lastPrinted>2018-06-24T13:50:14Z</cp:lastPrinted>
  <dcterms:created xsi:type="dcterms:W3CDTF">2006-08-16T00:00:00Z</dcterms:created>
  <dcterms:modified xsi:type="dcterms:W3CDTF">2018-06-24T13:53:07Z</dcterms:modified>
</cp:coreProperties>
</file>