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1" r:id="rId5"/>
    <p:sldId id="262" r:id="rId6"/>
    <p:sldId id="263" r:id="rId7"/>
    <p:sldId id="264" r:id="rId8"/>
    <p:sldId id="266" r:id="rId9"/>
    <p:sldId id="270" r:id="rId10"/>
    <p:sldId id="271" r:id="rId11"/>
    <p:sldId id="272" r:id="rId12"/>
    <p:sldId id="273" r:id="rId13"/>
    <p:sldId id="275"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60" autoAdjust="0"/>
  </p:normalViewPr>
  <p:slideViewPr>
    <p:cSldViewPr>
      <p:cViewPr varScale="1">
        <p:scale>
          <a:sx n="86" d="100"/>
          <a:sy n="86" d="100"/>
        </p:scale>
        <p:origin x="-22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3992B-BA44-4BEA-94DD-B8E63D4E39B8}" type="datetimeFigureOut">
              <a:rPr lang="en-US" smtClean="0"/>
              <a:t>2/10/2016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982E5A-F5EB-4BB9-AED0-B115D11B6DCF}" type="slidenum">
              <a:rPr lang="en-US" smtClean="0"/>
              <a:t>‹#›</a:t>
            </a:fld>
            <a:endParaRPr lang="en-US"/>
          </a:p>
        </p:txBody>
      </p:sp>
    </p:spTree>
    <p:extLst>
      <p:ext uri="{BB962C8B-B14F-4D97-AF65-F5344CB8AC3E}">
        <p14:creationId xmlns:p14="http://schemas.microsoft.com/office/powerpoint/2010/main" val="323606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book of Ezekiel has the unfortunate reputation of</a:t>
            </a:r>
            <a:r>
              <a:rPr lang="en-US" baseline="0" dirty="0" smtClean="0"/>
              <a:t> being an Old Testament book that is difficult to understand. This could not be further from the truth. Ezekiel is a book that is full of wonderful teaching is practical for our day and time. The history of that time is clearly revealed and the majority of the signs given to Ezekiel are easily interpreted.</a:t>
            </a:r>
          </a:p>
          <a:p>
            <a:endParaRPr lang="en-US" baseline="0" dirty="0" smtClean="0"/>
          </a:p>
          <a:p>
            <a:r>
              <a:rPr lang="en-US" baseline="0" dirty="0" smtClean="0"/>
              <a:t>That being said, there are some sections of Ezekiel that are more difficult to interpret “which the untaught and unstable distort” (2 Pet 3:16), but that should not stop us from gleaning as much as we can from its message.</a:t>
            </a:r>
          </a:p>
          <a:p>
            <a:endParaRPr lang="en-US" baseline="0" dirty="0" smtClean="0"/>
          </a:p>
          <a:p>
            <a:r>
              <a:rPr lang="en-US" baseline="0" dirty="0" smtClean="0"/>
              <a:t>In this study, we will be doing a mostly topical study of Ezekiel in which we will attempt to gain knowledge of God’s overall objectives toward His exiled people in Babylon. But before we delve into the text itself, it would be beneficial to review the history of this time period so that we can better understand what prompted such a book.</a:t>
            </a:r>
            <a:endParaRPr lang="en-US" dirty="0"/>
          </a:p>
        </p:txBody>
      </p:sp>
      <p:sp>
        <p:nvSpPr>
          <p:cNvPr id="4" name="Slide Number Placeholder 3"/>
          <p:cNvSpPr>
            <a:spLocks noGrp="1"/>
          </p:cNvSpPr>
          <p:nvPr>
            <p:ph type="sldNum" sz="quarter" idx="10"/>
          </p:nvPr>
        </p:nvSpPr>
        <p:spPr/>
        <p:txBody>
          <a:bodyPr/>
          <a:lstStyle/>
          <a:p>
            <a:fld id="{50982E5A-F5EB-4BB9-AED0-B115D11B6DCF}" type="slidenum">
              <a:rPr lang="en-US" smtClean="0"/>
              <a:t>1</a:t>
            </a:fld>
            <a:endParaRPr lang="en-US"/>
          </a:p>
        </p:txBody>
      </p:sp>
    </p:spTree>
    <p:extLst>
      <p:ext uri="{BB962C8B-B14F-4D97-AF65-F5344CB8AC3E}">
        <p14:creationId xmlns:p14="http://schemas.microsoft.com/office/powerpoint/2010/main" val="298090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once the</a:t>
            </a:r>
            <a:r>
              <a:rPr lang="en-US" baseline="0" dirty="0" smtClean="0"/>
              <a:t> Israelites could see the reality of their sin and wickedness, God wants Ezekiel to move them to repentance. God uses Ezekiel to get them to see things from His viewpoint and Ezekiel’s life would become one of sacrifice to bring glory to God.</a:t>
            </a:r>
          </a:p>
          <a:p>
            <a:endParaRPr lang="en-US" baseline="0" dirty="0" smtClean="0"/>
          </a:p>
          <a:p>
            <a:r>
              <a:rPr lang="en-US" baseline="0" dirty="0" smtClean="0"/>
              <a:t>To bring about repentance was paramount. God’s intention was to use a remnant from these captives to return and rebuild Jerusalem once the 70 years of captivity were complete. But unless they could come to terms with their sin and repent of them, God would not be able to use them in the way which He intended.</a:t>
            </a:r>
            <a:endParaRPr lang="en-US" dirty="0"/>
          </a:p>
        </p:txBody>
      </p:sp>
      <p:sp>
        <p:nvSpPr>
          <p:cNvPr id="4" name="Slide Number Placeholder 3"/>
          <p:cNvSpPr>
            <a:spLocks noGrp="1"/>
          </p:cNvSpPr>
          <p:nvPr>
            <p:ph type="sldNum" sz="quarter" idx="10"/>
          </p:nvPr>
        </p:nvSpPr>
        <p:spPr/>
        <p:txBody>
          <a:bodyPr/>
          <a:lstStyle/>
          <a:p>
            <a:fld id="{50982E5A-F5EB-4BB9-AED0-B115D11B6DCF}" type="slidenum">
              <a:rPr lang="en-US" smtClean="0"/>
              <a:t>10</a:t>
            </a:fld>
            <a:endParaRPr lang="en-US"/>
          </a:p>
        </p:txBody>
      </p:sp>
    </p:spTree>
    <p:extLst>
      <p:ext uri="{BB962C8B-B14F-4D97-AF65-F5344CB8AC3E}">
        <p14:creationId xmlns:p14="http://schemas.microsoft.com/office/powerpoint/2010/main" val="2373510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based on the results of the previous 3 objectives, God wants to offer His people hope of greater times in store for the future. God had already fulfilled the land and nation promises made to Abraham, Isaac, and Jacob, but the seed promise was still forthcoming. To fulfill the seed promise, God must preserve a remnant of Abraham’s seed to fulfill this promise. </a:t>
            </a:r>
          </a:p>
          <a:p>
            <a:endParaRPr lang="en-US" baseline="0" dirty="0" smtClean="0"/>
          </a:p>
          <a:p>
            <a:r>
              <a:rPr lang="en-US" baseline="0" dirty="0" smtClean="0"/>
              <a:t>God has a Messianic Age in store for His people when the problem of sin would be taken care of once and for all. He would raise His people from Babylon and return them to their land against all foreseeable odds. Once there, Israel would remain until the fullness of time comes. God sends great visions to Ezekiel that he was to record that would assure the people that no matter how bleak the outlook was for Israel, they would once again “come to life”.</a:t>
            </a:r>
            <a:endParaRPr lang="en-US" dirty="0"/>
          </a:p>
        </p:txBody>
      </p:sp>
      <p:sp>
        <p:nvSpPr>
          <p:cNvPr id="4" name="Slide Number Placeholder 3"/>
          <p:cNvSpPr>
            <a:spLocks noGrp="1"/>
          </p:cNvSpPr>
          <p:nvPr>
            <p:ph type="sldNum" sz="quarter" idx="10"/>
          </p:nvPr>
        </p:nvSpPr>
        <p:spPr/>
        <p:txBody>
          <a:bodyPr/>
          <a:lstStyle/>
          <a:p>
            <a:fld id="{50982E5A-F5EB-4BB9-AED0-B115D11B6DCF}" type="slidenum">
              <a:rPr lang="en-US" smtClean="0"/>
              <a:t>11</a:t>
            </a:fld>
            <a:endParaRPr lang="en-US"/>
          </a:p>
        </p:txBody>
      </p:sp>
    </p:spTree>
    <p:extLst>
      <p:ext uri="{BB962C8B-B14F-4D97-AF65-F5344CB8AC3E}">
        <p14:creationId xmlns:p14="http://schemas.microsoft.com/office/powerpoint/2010/main" val="413401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Miscellaneous notes about Ezekiel.</a:t>
            </a:r>
          </a:p>
          <a:p>
            <a:endParaRPr lang="en-US" dirty="0" smtClean="0"/>
          </a:p>
          <a:p>
            <a:r>
              <a:rPr lang="en-US" dirty="0" smtClean="0"/>
              <a:t>Ezekiel was 30</a:t>
            </a:r>
            <a:r>
              <a:rPr lang="en-US" baseline="0" dirty="0" smtClean="0"/>
              <a:t> years old when he began his ministry (Ezek 1:1). God commissioned him in the fifth year of his exile which made him 25 years old when he was taken into captivity in 597BC and 17 years old when Daniel was taken in the first deportation. Doing the math, Ezekiel was born in 622BC during Josiah’s reign. He was the son of Buzi, of whom we know nothing other than the fact that he was of priestly lineage. Jerusalem would fall 6 years after his call to prophesy which would make him 36 years old at that point. </a:t>
            </a:r>
          </a:p>
          <a:p>
            <a:endParaRPr lang="en-US" baseline="0" dirty="0" smtClean="0"/>
          </a:p>
          <a:p>
            <a:r>
              <a:rPr lang="en-US" baseline="0" dirty="0" smtClean="0"/>
              <a:t>Ezekiel was a contemporary of Daniel, who had already been in the capital city of Babylon for 8 years, and Jeremiah who was still in Jerusalem preaching God’s word. Zephaniah, Nahum, and Habakkuk were also doing their individual works around the same time.</a:t>
            </a:r>
          </a:p>
          <a:p>
            <a:endParaRPr lang="en-US" baseline="0" dirty="0" smtClean="0"/>
          </a:p>
          <a:p>
            <a:r>
              <a:rPr lang="en-US" baseline="0" dirty="0" smtClean="0"/>
              <a:t>Ezekiel lived by the river Chebar with the other exiles. This was a very fertile area of Babylon of which Israel would have had everything they needed to prosper in Babylon. Although Ezekiel was married, we know nothing about his wife other than </a:t>
            </a:r>
            <a:r>
              <a:rPr lang="en-US" baseline="0" dirty="0" err="1" smtClean="0"/>
              <a:t>than</a:t>
            </a:r>
            <a:r>
              <a:rPr lang="en-US" baseline="0" dirty="0" smtClean="0"/>
              <a:t> fact that she died when he was 34 years old to be a sign to the people.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982E5A-F5EB-4BB9-AED0-B115D11B6DCF}" type="slidenum">
              <a:rPr lang="en-US" smtClean="0"/>
              <a:t>12</a:t>
            </a:fld>
            <a:endParaRPr lang="en-US"/>
          </a:p>
        </p:txBody>
      </p:sp>
    </p:spTree>
    <p:extLst>
      <p:ext uri="{BB962C8B-B14F-4D97-AF65-F5344CB8AC3E}">
        <p14:creationId xmlns:p14="http://schemas.microsoft.com/office/powerpoint/2010/main" val="2737395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side</a:t>
            </a:r>
            <a:r>
              <a:rPr lang="en-US" baseline="0" dirty="0" smtClean="0"/>
              <a:t> benefits of studying the book of Ezekiel is the fact that is often looked at as the Old Testament version of Revelation. Revelation is the most difficult book in the bible by far as it employs numerous signs and symbols in its teaching that are difficult for the unlearned to grasp. However, Ezekiel, as well as other apocalyptic literature in the Old Testament, employs some of the same signs and symbols as we find in the book of Revelation. In fact, Revelation borrows its language from other apocalyptic literature in the Old Testament.</a:t>
            </a:r>
          </a:p>
          <a:p>
            <a:endParaRPr lang="en-US" baseline="0" dirty="0" smtClean="0"/>
          </a:p>
          <a:p>
            <a:r>
              <a:rPr lang="en-US" baseline="0" dirty="0" smtClean="0"/>
              <a:t>Therefore, as we study Ezekiel, be on the lookout for signs and symbols found that reappear in Revelation as they can aid us in interpreting Revelation more accurately. Given that we know the timeline and history of Ezekiel better than we do Revelation, once we see how the signs and symbols should be interpreted there, applying the same interpretation skills in Revelation is the key to unlocking its mysteries.</a:t>
            </a:r>
            <a:endParaRPr lang="en-US" dirty="0"/>
          </a:p>
        </p:txBody>
      </p:sp>
      <p:sp>
        <p:nvSpPr>
          <p:cNvPr id="4" name="Slide Number Placeholder 3"/>
          <p:cNvSpPr>
            <a:spLocks noGrp="1"/>
          </p:cNvSpPr>
          <p:nvPr>
            <p:ph type="sldNum" sz="quarter" idx="10"/>
          </p:nvPr>
        </p:nvSpPr>
        <p:spPr/>
        <p:txBody>
          <a:bodyPr/>
          <a:lstStyle/>
          <a:p>
            <a:fld id="{50982E5A-F5EB-4BB9-AED0-B115D11B6DCF}" type="slidenum">
              <a:rPr lang="en-US" smtClean="0"/>
              <a:t>13</a:t>
            </a:fld>
            <a:endParaRPr lang="en-US"/>
          </a:p>
        </p:txBody>
      </p:sp>
    </p:spTree>
    <p:extLst>
      <p:ext uri="{BB962C8B-B14F-4D97-AF65-F5344CB8AC3E}">
        <p14:creationId xmlns:p14="http://schemas.microsoft.com/office/powerpoint/2010/main" val="2737395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982E5A-F5EB-4BB9-AED0-B115D11B6DCF}" type="slidenum">
              <a:rPr lang="en-US" smtClean="0"/>
              <a:t>14</a:t>
            </a:fld>
            <a:endParaRPr lang="en-US"/>
          </a:p>
        </p:txBody>
      </p:sp>
    </p:spTree>
    <p:extLst>
      <p:ext uri="{BB962C8B-B14F-4D97-AF65-F5344CB8AC3E}">
        <p14:creationId xmlns:p14="http://schemas.microsoft.com/office/powerpoint/2010/main" val="145167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smtClean="0"/>
              <a:t>In</a:t>
            </a:r>
            <a:r>
              <a:rPr lang="en-US" sz="1100" baseline="0" dirty="0" smtClean="0"/>
              <a:t> 612 BC, the Babylonian empire joined with the Medes and destroyed Nineveh, just as Nahum had prophesied years prior. Nineveh would never again be rebuilt. Babylon is now the dominant empire in the known world and would continue to be so for about 73 more years.</a:t>
            </a:r>
          </a:p>
          <a:p>
            <a:pPr lvl="0"/>
            <a:endParaRPr lang="en-US" sz="1100" dirty="0" smtClean="0"/>
          </a:p>
          <a:p>
            <a:pPr lvl="0"/>
            <a:r>
              <a:rPr lang="en-US" sz="1100" dirty="0" smtClean="0"/>
              <a:t>3 years later in 609BC,</a:t>
            </a:r>
            <a:r>
              <a:rPr lang="en-US" sz="1100" baseline="0" dirty="0" smtClean="0"/>
              <a:t> Pharaoh Neco of Egypt decided to join forces with the remnant of the Assyrian Empire at the Euphrates River in Carchemish in an attempt to hold off invasion by the Babylonians. Josiah seemed to prefer the Babylonians being in power vs. Assyria and Egypt and so he met Neco’s army in battle while they are traveling north – the Battle of Megiddo. This mistake in judgment led to Judah’s army being defeated and Josiah losing his life.</a:t>
            </a:r>
          </a:p>
          <a:p>
            <a:pPr lvl="0"/>
            <a:endParaRPr lang="en-US" sz="1100" baseline="0" dirty="0" smtClean="0"/>
          </a:p>
          <a:p>
            <a:pPr lvl="0"/>
            <a:r>
              <a:rPr lang="en-US" sz="1100" baseline="0" dirty="0" smtClean="0"/>
              <a:t>Josiah’s death is one of the darkest days in Judah’s history because, as a righteous king, he was Judah’s last hope to redeem itself. But as much as he tried to move the nation back to God, He could not turn the hearts of the people. Josiah’s death would therefore mark the end of Judean independence, the end of Josiah’s religious reforms, and the beginning of the collapse of the nation of Judah that would lead to Babylonian exile.</a:t>
            </a:r>
          </a:p>
          <a:p>
            <a:pPr lvl="0"/>
            <a:endParaRPr lang="en-US" sz="1100" baseline="0" dirty="0" smtClean="0"/>
          </a:p>
          <a:p>
            <a:pPr lvl="0"/>
            <a:r>
              <a:rPr lang="en-US" sz="1100" baseline="0" dirty="0" smtClean="0"/>
              <a:t>Just as our nation has events that mark turning points in our history (Kennedy’s assassination, 911, etc.), Josiah’s death marked the beginning of the end for Judah.</a:t>
            </a:r>
            <a:endParaRPr lang="en-US" sz="1100" dirty="0"/>
          </a:p>
        </p:txBody>
      </p:sp>
      <p:sp>
        <p:nvSpPr>
          <p:cNvPr id="4" name="Slide Number Placeholder 3"/>
          <p:cNvSpPr>
            <a:spLocks noGrp="1"/>
          </p:cNvSpPr>
          <p:nvPr>
            <p:ph type="sldNum" sz="quarter" idx="10"/>
          </p:nvPr>
        </p:nvSpPr>
        <p:spPr/>
        <p:txBody>
          <a:bodyPr/>
          <a:lstStyle/>
          <a:p>
            <a:fld id="{50982E5A-F5EB-4BB9-AED0-B115D11B6DCF}" type="slidenum">
              <a:rPr lang="en-US" smtClean="0"/>
              <a:t>2</a:t>
            </a:fld>
            <a:endParaRPr lang="en-US"/>
          </a:p>
        </p:txBody>
      </p:sp>
    </p:spTree>
    <p:extLst>
      <p:ext uri="{BB962C8B-B14F-4D97-AF65-F5344CB8AC3E}">
        <p14:creationId xmlns:p14="http://schemas.microsoft.com/office/powerpoint/2010/main" val="397968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Josiah died in 609BC, Judah made his son Jehoahaz king in his place, but his reign lasted only 3 months. When Pharaoh Necho’s siege against Babylon failed, he left a sizable army at Harran and traveled back to Egypt. On his way back, he captured Judah and made it a vassal nation to Egypt. Jehoahaz was taken prisoner back to Egypt and his brother Jehoiakim was made king by Necho in his place as a “puppet” king. </a:t>
            </a:r>
            <a:r>
              <a:rPr lang="en-US" sz="1200" kern="1200" dirty="0" smtClean="0">
                <a:solidFill>
                  <a:schemeClr val="tx1"/>
                </a:solidFill>
                <a:effectLst/>
                <a:latin typeface="+mn-lt"/>
                <a:ea typeface="+mn-ea"/>
                <a:cs typeface="+mn-cs"/>
              </a:rPr>
              <a:t>From this point on, Jehoahaz is never again a major character in bible history, which was exactly what was prophesied by Jeremiah.</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982E5A-F5EB-4BB9-AED0-B115D11B6DCF}" type="slidenum">
              <a:rPr lang="en-US" smtClean="0"/>
              <a:t>3</a:t>
            </a:fld>
            <a:endParaRPr lang="en-US"/>
          </a:p>
        </p:txBody>
      </p:sp>
    </p:spTree>
    <p:extLst>
      <p:ext uri="{BB962C8B-B14F-4D97-AF65-F5344CB8AC3E}">
        <p14:creationId xmlns:p14="http://schemas.microsoft.com/office/powerpoint/2010/main" val="270997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years</a:t>
            </a:r>
            <a:r>
              <a:rPr lang="en-US" baseline="0" dirty="0" smtClean="0"/>
              <a:t> later in 605BC, the great battle of Carchemish takes place. It’s Egypt and Assyria vs. Babylon. Babylon wins and Assyria is annihilated and is never again an empire. The Egyptian forces flee back to Egypt pursed by their general, Nebuchadnezzar. Babylon is now the dominate world power.</a:t>
            </a:r>
          </a:p>
          <a:p>
            <a:endParaRPr lang="en-US" baseline="0" dirty="0" smtClean="0"/>
          </a:p>
          <a:p>
            <a:r>
              <a:rPr lang="en-US" baseline="0" dirty="0" smtClean="0"/>
              <a:t>Nebuchadnezzar gets word that is father, the king, Nabopolassar, has died. Therefore Nebuchadnezzar stops his march towards Egypt and heads back to Babylon to secure the throne for himself.</a:t>
            </a:r>
          </a:p>
          <a:p>
            <a:endParaRPr lang="en-US" baseline="0" dirty="0" smtClean="0"/>
          </a:p>
          <a:p>
            <a:r>
              <a:rPr lang="en-US" baseline="0" dirty="0" smtClean="0"/>
              <a:t>Before he goes back, though, he stops in Judah and places them under Babylonian control. Judah is now a vassal nation to Babylon. Nebuchadnezzar also took articles from the temple as well as young men from royalty and nobility that could be trained in the ways of the Chaldeans. Among those taken were Daniel, Shadrach, Meshach, and Abed-Nego.</a:t>
            </a:r>
            <a:endParaRPr lang="en-US" dirty="0"/>
          </a:p>
        </p:txBody>
      </p:sp>
      <p:sp>
        <p:nvSpPr>
          <p:cNvPr id="4" name="Slide Number Placeholder 3"/>
          <p:cNvSpPr>
            <a:spLocks noGrp="1"/>
          </p:cNvSpPr>
          <p:nvPr>
            <p:ph type="sldNum" sz="quarter" idx="10"/>
          </p:nvPr>
        </p:nvSpPr>
        <p:spPr/>
        <p:txBody>
          <a:bodyPr/>
          <a:lstStyle/>
          <a:p>
            <a:fld id="{50982E5A-F5EB-4BB9-AED0-B115D11B6DCF}" type="slidenum">
              <a:rPr lang="en-US" smtClean="0"/>
              <a:t>4</a:t>
            </a:fld>
            <a:endParaRPr lang="en-US"/>
          </a:p>
        </p:txBody>
      </p:sp>
    </p:spTree>
    <p:extLst>
      <p:ext uri="{BB962C8B-B14F-4D97-AF65-F5344CB8AC3E}">
        <p14:creationId xmlns:p14="http://schemas.microsoft.com/office/powerpoint/2010/main" val="2768557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Jehoiakim decides</a:t>
            </a:r>
            <a:r>
              <a:rPr lang="en-US" baseline="0" dirty="0" smtClean="0"/>
              <a:t> to stop paying tribute to Nebuchadnezzar and seek help from Egypt. Jeremiah tries to give Jehoiakim inspired advice to submit to Babylon, but Jehoiakim did not listen. Therefore, Nebuchadnezzar comes back to Jerusalem and besieges and captures it on Mar 16, 597 BC. This date marks the 2</a:t>
            </a:r>
            <a:r>
              <a:rPr lang="en-US" baseline="30000" dirty="0" smtClean="0"/>
              <a:t>nd</a:t>
            </a:r>
            <a:r>
              <a:rPr lang="en-US" baseline="0" dirty="0" smtClean="0"/>
              <a:t> deportation of Judah to Babylon. </a:t>
            </a:r>
          </a:p>
          <a:p>
            <a:endParaRPr lang="en-US" baseline="0" dirty="0" smtClean="0"/>
          </a:p>
          <a:p>
            <a:r>
              <a:rPr lang="en-US" baseline="0" dirty="0" smtClean="0"/>
              <a:t>This time, Nebuchadnezzar does not take a small number away like he did in the 1</a:t>
            </a:r>
            <a:r>
              <a:rPr lang="en-US" baseline="30000" dirty="0" smtClean="0"/>
              <a:t>st</a:t>
            </a:r>
            <a:r>
              <a:rPr lang="en-US" baseline="0" dirty="0" smtClean="0"/>
              <a:t> deportation. He takes all the upper class citizens, skilled educators, skilled workmen, officers, soldiers, and even women of royalty. By doing so, Nebuchadnezzar is intentionally disrupting the infrastructure of the nation to prevent further rebellion as well as using them for Babylon’s purposes.</a:t>
            </a:r>
          </a:p>
          <a:p>
            <a:endParaRPr lang="en-US" baseline="0" dirty="0" smtClean="0"/>
          </a:p>
          <a:p>
            <a:r>
              <a:rPr lang="en-US" baseline="0" dirty="0" smtClean="0"/>
              <a:t>Fortunately for Jehoiakim, he had already died before Nebuchadnezzar takes Jerusalem. But his son, Jehoiachin, reigned in his place only 3 months before the city was captured and Jehoiachin is taken into captivity along with Ezekiel and Mordecai’s family (Esth 2:5-6). In Jehoiachin’s place, Zedekiah was made Babylon’s puppet king. He was the third son of Josiah.</a:t>
            </a:r>
            <a:endParaRPr lang="en-US" dirty="0"/>
          </a:p>
        </p:txBody>
      </p:sp>
      <p:sp>
        <p:nvSpPr>
          <p:cNvPr id="4" name="Slide Number Placeholder 3"/>
          <p:cNvSpPr>
            <a:spLocks noGrp="1"/>
          </p:cNvSpPr>
          <p:nvPr>
            <p:ph type="sldNum" sz="quarter" idx="10"/>
          </p:nvPr>
        </p:nvSpPr>
        <p:spPr/>
        <p:txBody>
          <a:bodyPr/>
          <a:lstStyle/>
          <a:p>
            <a:fld id="{50982E5A-F5EB-4BB9-AED0-B115D11B6DCF}" type="slidenum">
              <a:rPr lang="en-US" smtClean="0"/>
              <a:t>5</a:t>
            </a:fld>
            <a:endParaRPr lang="en-US"/>
          </a:p>
        </p:txBody>
      </p:sp>
    </p:spTree>
    <p:extLst>
      <p:ext uri="{BB962C8B-B14F-4D97-AF65-F5344CB8AC3E}">
        <p14:creationId xmlns:p14="http://schemas.microsoft.com/office/powerpoint/2010/main" val="409352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first, Zedekiah</a:t>
            </a:r>
            <a:r>
              <a:rPr lang="en-US" baseline="0" dirty="0" smtClean="0"/>
              <a:t> payed tribute to Babylon which is exactly what Jeremiah encourages him to do. But the Egyptians looked like they were gaining their strength back and so Zedekiah decides to rebel against Nebuchadnezzar by stopping payment. This would end up being a terrible mistake.</a:t>
            </a:r>
          </a:p>
          <a:p>
            <a:endParaRPr lang="en-US" baseline="0" dirty="0" smtClean="0"/>
          </a:p>
          <a:p>
            <a:r>
              <a:rPr lang="en-US" baseline="0" dirty="0" smtClean="0"/>
              <a:t>In 586BC, Nebuchadnezzar comes back to Judah for the 3</a:t>
            </a:r>
            <a:r>
              <a:rPr lang="en-US" baseline="30000" dirty="0" smtClean="0"/>
              <a:t>rd</a:t>
            </a:r>
            <a:r>
              <a:rPr lang="en-US" baseline="0" dirty="0" smtClean="0"/>
              <a:t> and final time. This time he does not capture Jerusalem, he completely destroys it. Once captured, he takes Zedekiah and kills his sons in front of him right before he plucks out Zedekiah’s eyes so that the slaying of his sons would be the last thing that he sees.</a:t>
            </a:r>
          </a:p>
          <a:p>
            <a:endParaRPr lang="en-US" baseline="0" dirty="0" smtClean="0"/>
          </a:p>
          <a:p>
            <a:r>
              <a:rPr lang="en-US" baseline="0" dirty="0" smtClean="0"/>
              <a:t>The temple is burned to the ground, the walls are destroyed, and no one is left in Jerusalem except for the poorest of the poor. </a:t>
            </a:r>
            <a:endParaRPr lang="en-US" dirty="0"/>
          </a:p>
        </p:txBody>
      </p:sp>
      <p:sp>
        <p:nvSpPr>
          <p:cNvPr id="4" name="Slide Number Placeholder 3"/>
          <p:cNvSpPr>
            <a:spLocks noGrp="1"/>
          </p:cNvSpPr>
          <p:nvPr>
            <p:ph type="sldNum" sz="quarter" idx="10"/>
          </p:nvPr>
        </p:nvSpPr>
        <p:spPr/>
        <p:txBody>
          <a:bodyPr/>
          <a:lstStyle/>
          <a:p>
            <a:fld id="{50982E5A-F5EB-4BB9-AED0-B115D11B6DCF}" type="slidenum">
              <a:rPr lang="en-US" smtClean="0"/>
              <a:t>6</a:t>
            </a:fld>
            <a:endParaRPr lang="en-US"/>
          </a:p>
        </p:txBody>
      </p:sp>
    </p:spTree>
    <p:extLst>
      <p:ext uri="{BB962C8B-B14F-4D97-AF65-F5344CB8AC3E}">
        <p14:creationId xmlns:p14="http://schemas.microsoft.com/office/powerpoint/2010/main" val="340180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timeline summary of the last 5 kings of Judah along with the major prophets who continued God’s work during and after the final deportation.</a:t>
            </a:r>
          </a:p>
          <a:p>
            <a:endParaRPr lang="en-US" baseline="0" dirty="0" smtClean="0"/>
          </a:p>
          <a:p>
            <a:r>
              <a:rPr lang="en-US" baseline="0" dirty="0" smtClean="0"/>
              <a:t>Daniel was taken in the first deportation and transferred to Babylon with other nobility and royalty. It was in Babylon that God would use Daniel and his 3 friends Shadrach, Meshach, and Abed-Nego to demonstrate His divine control over all nations including Babylon. Though the period of captivity had begun and Judah had fallen, God was still in control and had future plans involving the nation of Israel.</a:t>
            </a:r>
          </a:p>
          <a:p>
            <a:endParaRPr lang="en-US" baseline="0" dirty="0" smtClean="0"/>
          </a:p>
          <a:p>
            <a:r>
              <a:rPr lang="en-US" baseline="0" dirty="0" smtClean="0"/>
              <a:t>Jeremiah began his prophecy early in Josiah’s reign and it would continue even after the city had fallen. Jeremiah’s message was one of repentance but after Judah’s sin had reached a point where judgment by Babylon was certain, he encouraged the king to submit to Babylon so that he and his people would be saved. It was only after they continued rejecting Jeremiah’s counsel that God allowed Jerusalem to be destroyed. Jeremiah would continue after Jerusalem’s destruction to encourage the few remaining Jews to stay in the land and be faithful, but it was futile as they determined to go to Egypt.</a:t>
            </a:r>
          </a:p>
          <a:p>
            <a:endParaRPr lang="en-US" baseline="0" dirty="0" smtClean="0"/>
          </a:p>
          <a:p>
            <a:r>
              <a:rPr lang="en-US" baseline="0" dirty="0" smtClean="0"/>
              <a:t>Ezekiel was taken into exile in the 2</a:t>
            </a:r>
            <a:r>
              <a:rPr lang="en-US" baseline="30000" dirty="0" smtClean="0"/>
              <a:t>nd</a:t>
            </a:r>
            <a:r>
              <a:rPr lang="en-US" baseline="0" dirty="0" smtClean="0"/>
              <a:t> deportation, but did not receive his call to prophesy until the 5</a:t>
            </a:r>
            <a:r>
              <a:rPr lang="en-US" baseline="30000" dirty="0" smtClean="0"/>
              <a:t>th</a:t>
            </a:r>
            <a:r>
              <a:rPr lang="en-US" baseline="0" dirty="0" smtClean="0"/>
              <a:t> year of his exile in 593BC. This was also the 5</a:t>
            </a:r>
            <a:r>
              <a:rPr lang="en-US" baseline="30000" dirty="0" smtClean="0"/>
              <a:t>th</a:t>
            </a:r>
            <a:r>
              <a:rPr lang="en-US" baseline="0" dirty="0" smtClean="0"/>
              <a:t> year of Zedekiah’s reign. The first 7 chapters of Ezekiel occur soon after this date. Ezekiel’s prophesies were directed toward the people already in exile that were taken in the 2</a:t>
            </a:r>
            <a:r>
              <a:rPr lang="en-US" baseline="30000" dirty="0" smtClean="0"/>
              <a:t>nd</a:t>
            </a:r>
            <a:r>
              <a:rPr lang="en-US" baseline="0" dirty="0" smtClean="0"/>
              <a:t> deportation.</a:t>
            </a:r>
            <a:endParaRPr lang="en-US" dirty="0"/>
          </a:p>
        </p:txBody>
      </p:sp>
      <p:sp>
        <p:nvSpPr>
          <p:cNvPr id="4" name="Slide Number Placeholder 3"/>
          <p:cNvSpPr>
            <a:spLocks noGrp="1"/>
          </p:cNvSpPr>
          <p:nvPr>
            <p:ph type="sldNum" sz="quarter" idx="10"/>
          </p:nvPr>
        </p:nvSpPr>
        <p:spPr/>
        <p:txBody>
          <a:bodyPr/>
          <a:lstStyle/>
          <a:p>
            <a:fld id="{50982E5A-F5EB-4BB9-AED0-B115D11B6DCF}" type="slidenum">
              <a:rPr lang="en-US" smtClean="0"/>
              <a:t>7</a:t>
            </a:fld>
            <a:endParaRPr lang="en-US"/>
          </a:p>
        </p:txBody>
      </p:sp>
    </p:spTree>
    <p:extLst>
      <p:ext uri="{BB962C8B-B14F-4D97-AF65-F5344CB8AC3E}">
        <p14:creationId xmlns:p14="http://schemas.microsoft.com/office/powerpoint/2010/main" val="21831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objectives God had for Ezekiel to accomplish with Israel while they are in captivity.</a:t>
            </a:r>
          </a:p>
          <a:p>
            <a:endParaRPr lang="en-US" dirty="0" smtClean="0"/>
          </a:p>
          <a:p>
            <a:r>
              <a:rPr lang="en-US" dirty="0" smtClean="0"/>
              <a:t>First,</a:t>
            </a:r>
            <a:r>
              <a:rPr lang="en-US" baseline="0" dirty="0" smtClean="0"/>
              <a:t> the political view in Judah as well as among the exiles in Babylon was that Babylon’s yoke would soon be broken and that the exiles would soon be able to go home. This belief was enforced by the false teachers in Jerusalem and among the exiles as they knew it was a popular teaching amongst the rebellious people.</a:t>
            </a:r>
          </a:p>
          <a:p>
            <a:endParaRPr lang="en-US" baseline="0" dirty="0" smtClean="0"/>
          </a:p>
          <a:p>
            <a:r>
              <a:rPr lang="en-US" baseline="0" dirty="0" smtClean="0"/>
              <a:t>God wants Ezekiel to destroy the people’s hope that they would be returning home anytime soon and to prepare them for the fact that Jerusalem would fall and that they would be in Babylon for quite a while. To make His point, God has Ezekiel to go through graphic demonstrations in order to pierce through their hard hearts. Jeremiah had already attempted to persuade them through words, but it was not enough to convince them to repent. The demonstrations by Ezekiel were intended to be radical and pointed to get through to the captives.</a:t>
            </a:r>
            <a:endParaRPr lang="en-US" dirty="0"/>
          </a:p>
        </p:txBody>
      </p:sp>
      <p:sp>
        <p:nvSpPr>
          <p:cNvPr id="4" name="Slide Number Placeholder 3"/>
          <p:cNvSpPr>
            <a:spLocks noGrp="1"/>
          </p:cNvSpPr>
          <p:nvPr>
            <p:ph type="sldNum" sz="quarter" idx="10"/>
          </p:nvPr>
        </p:nvSpPr>
        <p:spPr/>
        <p:txBody>
          <a:bodyPr/>
          <a:lstStyle/>
          <a:p>
            <a:fld id="{50982E5A-F5EB-4BB9-AED0-B115D11B6DCF}" type="slidenum">
              <a:rPr lang="en-US" smtClean="0"/>
              <a:t>8</a:t>
            </a:fld>
            <a:endParaRPr lang="en-US"/>
          </a:p>
        </p:txBody>
      </p:sp>
    </p:spTree>
    <p:extLst>
      <p:ext uri="{BB962C8B-B14F-4D97-AF65-F5344CB8AC3E}">
        <p14:creationId xmlns:p14="http://schemas.microsoft.com/office/powerpoint/2010/main" val="362723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Secondly, God wants to use Ezekiel to expose the wickedness of Israel. To present God’s case to the people. Ezekiel would be shown visions  of just how engrained</a:t>
            </a:r>
            <a:r>
              <a:rPr lang="en-US" baseline="0" dirty="0" smtClean="0"/>
              <a:t> and deep-seated their sins were. By getting them to this point, they would see why they had to be taken captive and why they would stay there for some time. </a:t>
            </a:r>
          </a:p>
          <a:p>
            <a:endParaRPr lang="en-US" baseline="0" dirty="0" smtClean="0"/>
          </a:p>
          <a:p>
            <a:r>
              <a:rPr lang="en-US" baseline="0" dirty="0" smtClean="0"/>
              <a:t>The Israelites were prone to place the blame for their situation on other things besides themselves. Ezekiel’s biggest challenge is to show and convince them that they alone are responsible for their situation; not their fathers, not God, but themselves. They had allowed themselves to become corrupted to the point where God’s presence could not dwell with them further.</a:t>
            </a:r>
            <a:endParaRPr lang="en-US" dirty="0"/>
          </a:p>
        </p:txBody>
      </p:sp>
      <p:sp>
        <p:nvSpPr>
          <p:cNvPr id="4" name="Slide Number Placeholder 3"/>
          <p:cNvSpPr>
            <a:spLocks noGrp="1"/>
          </p:cNvSpPr>
          <p:nvPr>
            <p:ph type="sldNum" sz="quarter" idx="10"/>
          </p:nvPr>
        </p:nvSpPr>
        <p:spPr/>
        <p:txBody>
          <a:bodyPr/>
          <a:lstStyle/>
          <a:p>
            <a:fld id="{50982E5A-F5EB-4BB9-AED0-B115D11B6DCF}" type="slidenum">
              <a:rPr lang="en-US" smtClean="0"/>
              <a:t>9</a:t>
            </a:fld>
            <a:endParaRPr lang="en-US"/>
          </a:p>
        </p:txBody>
      </p:sp>
    </p:spTree>
    <p:extLst>
      <p:ext uri="{BB962C8B-B14F-4D97-AF65-F5344CB8AC3E}">
        <p14:creationId xmlns:p14="http://schemas.microsoft.com/office/powerpoint/2010/main" val="207502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A088F1-F5BA-4545-83F0-BA948656989D}"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98FA2-EB3A-4336-A34C-CFDA6233CBBC}" type="slidenum">
              <a:rPr lang="en-US" smtClean="0"/>
              <a:t>‹#›</a:t>
            </a:fld>
            <a:endParaRPr lang="en-US"/>
          </a:p>
        </p:txBody>
      </p:sp>
    </p:spTree>
    <p:extLst>
      <p:ext uri="{BB962C8B-B14F-4D97-AF65-F5344CB8AC3E}">
        <p14:creationId xmlns:p14="http://schemas.microsoft.com/office/powerpoint/2010/main" val="283801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088F1-F5BA-4545-83F0-BA948656989D}"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98FA2-EB3A-4336-A34C-CFDA6233CBBC}" type="slidenum">
              <a:rPr lang="en-US" smtClean="0"/>
              <a:t>‹#›</a:t>
            </a:fld>
            <a:endParaRPr lang="en-US"/>
          </a:p>
        </p:txBody>
      </p:sp>
    </p:spTree>
    <p:extLst>
      <p:ext uri="{BB962C8B-B14F-4D97-AF65-F5344CB8AC3E}">
        <p14:creationId xmlns:p14="http://schemas.microsoft.com/office/powerpoint/2010/main" val="177806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088F1-F5BA-4545-83F0-BA948656989D}"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98FA2-EB3A-4336-A34C-CFDA6233CBBC}" type="slidenum">
              <a:rPr lang="en-US" smtClean="0"/>
              <a:t>‹#›</a:t>
            </a:fld>
            <a:endParaRPr lang="en-US"/>
          </a:p>
        </p:txBody>
      </p:sp>
    </p:spTree>
    <p:extLst>
      <p:ext uri="{BB962C8B-B14F-4D97-AF65-F5344CB8AC3E}">
        <p14:creationId xmlns:p14="http://schemas.microsoft.com/office/powerpoint/2010/main" val="385936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088F1-F5BA-4545-83F0-BA948656989D}"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98FA2-EB3A-4336-A34C-CFDA6233CBBC}" type="slidenum">
              <a:rPr lang="en-US" smtClean="0"/>
              <a:t>‹#›</a:t>
            </a:fld>
            <a:endParaRPr lang="en-US"/>
          </a:p>
        </p:txBody>
      </p:sp>
    </p:spTree>
    <p:extLst>
      <p:ext uri="{BB962C8B-B14F-4D97-AF65-F5344CB8AC3E}">
        <p14:creationId xmlns:p14="http://schemas.microsoft.com/office/powerpoint/2010/main" val="44083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088F1-F5BA-4545-83F0-BA948656989D}"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98FA2-EB3A-4336-A34C-CFDA6233CBBC}" type="slidenum">
              <a:rPr lang="en-US" smtClean="0"/>
              <a:t>‹#›</a:t>
            </a:fld>
            <a:endParaRPr lang="en-US"/>
          </a:p>
        </p:txBody>
      </p:sp>
    </p:spTree>
    <p:extLst>
      <p:ext uri="{BB962C8B-B14F-4D97-AF65-F5344CB8AC3E}">
        <p14:creationId xmlns:p14="http://schemas.microsoft.com/office/powerpoint/2010/main" val="33549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A088F1-F5BA-4545-83F0-BA948656989D}"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98FA2-EB3A-4336-A34C-CFDA6233CBBC}" type="slidenum">
              <a:rPr lang="en-US" smtClean="0"/>
              <a:t>‹#›</a:t>
            </a:fld>
            <a:endParaRPr lang="en-US"/>
          </a:p>
        </p:txBody>
      </p:sp>
    </p:spTree>
    <p:extLst>
      <p:ext uri="{BB962C8B-B14F-4D97-AF65-F5344CB8AC3E}">
        <p14:creationId xmlns:p14="http://schemas.microsoft.com/office/powerpoint/2010/main" val="308591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A088F1-F5BA-4545-83F0-BA948656989D}" type="datetimeFigureOut">
              <a:rPr lang="en-US" smtClean="0"/>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98FA2-EB3A-4336-A34C-CFDA6233CBBC}" type="slidenum">
              <a:rPr lang="en-US" smtClean="0"/>
              <a:t>‹#›</a:t>
            </a:fld>
            <a:endParaRPr lang="en-US"/>
          </a:p>
        </p:txBody>
      </p:sp>
    </p:spTree>
    <p:extLst>
      <p:ext uri="{BB962C8B-B14F-4D97-AF65-F5344CB8AC3E}">
        <p14:creationId xmlns:p14="http://schemas.microsoft.com/office/powerpoint/2010/main" val="382519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A088F1-F5BA-4545-83F0-BA948656989D}" type="datetimeFigureOut">
              <a:rPr lang="en-US" smtClean="0"/>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98FA2-EB3A-4336-A34C-CFDA6233CBBC}" type="slidenum">
              <a:rPr lang="en-US" smtClean="0"/>
              <a:t>‹#›</a:t>
            </a:fld>
            <a:endParaRPr lang="en-US"/>
          </a:p>
        </p:txBody>
      </p:sp>
    </p:spTree>
    <p:extLst>
      <p:ext uri="{BB962C8B-B14F-4D97-AF65-F5344CB8AC3E}">
        <p14:creationId xmlns:p14="http://schemas.microsoft.com/office/powerpoint/2010/main" val="375347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088F1-F5BA-4545-83F0-BA948656989D}" type="datetimeFigureOut">
              <a:rPr lang="en-US" smtClean="0"/>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98FA2-EB3A-4336-A34C-CFDA6233CBBC}" type="slidenum">
              <a:rPr lang="en-US" smtClean="0"/>
              <a:t>‹#›</a:t>
            </a:fld>
            <a:endParaRPr lang="en-US"/>
          </a:p>
        </p:txBody>
      </p:sp>
    </p:spTree>
    <p:extLst>
      <p:ext uri="{BB962C8B-B14F-4D97-AF65-F5344CB8AC3E}">
        <p14:creationId xmlns:p14="http://schemas.microsoft.com/office/powerpoint/2010/main" val="114364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088F1-F5BA-4545-83F0-BA948656989D}"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98FA2-EB3A-4336-A34C-CFDA6233CBBC}" type="slidenum">
              <a:rPr lang="en-US" smtClean="0"/>
              <a:t>‹#›</a:t>
            </a:fld>
            <a:endParaRPr lang="en-US"/>
          </a:p>
        </p:txBody>
      </p:sp>
    </p:spTree>
    <p:extLst>
      <p:ext uri="{BB962C8B-B14F-4D97-AF65-F5344CB8AC3E}">
        <p14:creationId xmlns:p14="http://schemas.microsoft.com/office/powerpoint/2010/main" val="94023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088F1-F5BA-4545-83F0-BA948656989D}"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98FA2-EB3A-4336-A34C-CFDA6233CBBC}" type="slidenum">
              <a:rPr lang="en-US" smtClean="0"/>
              <a:t>‹#›</a:t>
            </a:fld>
            <a:endParaRPr lang="en-US"/>
          </a:p>
        </p:txBody>
      </p:sp>
    </p:spTree>
    <p:extLst>
      <p:ext uri="{BB962C8B-B14F-4D97-AF65-F5344CB8AC3E}">
        <p14:creationId xmlns:p14="http://schemas.microsoft.com/office/powerpoint/2010/main" val="305539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088F1-F5BA-4545-83F0-BA948656989D}" type="datetimeFigureOut">
              <a:rPr lang="en-US" smtClean="0"/>
              <a:t>2/10/2016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98FA2-EB3A-4336-A34C-CFDA6233CBBC}" type="slidenum">
              <a:rPr lang="en-US" smtClean="0"/>
              <a:t>‹#›</a:t>
            </a:fld>
            <a:endParaRPr lang="en-US"/>
          </a:p>
        </p:txBody>
      </p:sp>
    </p:spTree>
    <p:extLst>
      <p:ext uri="{BB962C8B-B14F-4D97-AF65-F5344CB8AC3E}">
        <p14:creationId xmlns:p14="http://schemas.microsoft.com/office/powerpoint/2010/main" val="2024268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4.bp.blogspot.com/-OoQw0Qgwz0o/TnY_LdgWjxI/AAAAAAAABHw/MVmXcga7ntA/s1600/the-book-of-ezeki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965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0" y="12374"/>
            <a:ext cx="9144000" cy="800219"/>
          </a:xfrm>
          <a:prstGeom prst="rect">
            <a:avLst/>
          </a:prstGeom>
          <a:noFill/>
        </p:spPr>
        <p:txBody>
          <a:bodyPr wrap="square" rtlCol="0">
            <a:spAutoFit/>
          </a:bodyPr>
          <a:lstStyle/>
          <a:p>
            <a:pPr algn="ctr"/>
            <a:r>
              <a:rPr lang="en-US" sz="4600" b="1" dirty="0" smtClean="0"/>
              <a:t>God’s Objectives Through Ezekiel</a:t>
            </a:r>
            <a:endParaRPr lang="en-US" sz="4600" b="1" dirty="0"/>
          </a:p>
        </p:txBody>
      </p:sp>
      <p:sp>
        <p:nvSpPr>
          <p:cNvPr id="2" name="TextBox 1"/>
          <p:cNvSpPr txBox="1"/>
          <p:nvPr/>
        </p:nvSpPr>
        <p:spPr>
          <a:xfrm>
            <a:off x="0" y="971107"/>
            <a:ext cx="4823628" cy="5262979"/>
          </a:xfrm>
          <a:prstGeom prst="rect">
            <a:avLst/>
          </a:prstGeom>
          <a:noFill/>
        </p:spPr>
        <p:txBody>
          <a:bodyPr wrap="none" rtlCol="0">
            <a:spAutoFit/>
          </a:bodyPr>
          <a:lstStyle/>
          <a:p>
            <a:pPr marL="342900" indent="-342900">
              <a:buFont typeface="+mj-lt"/>
              <a:buAutoNum type="arabicPeriod"/>
            </a:pPr>
            <a:r>
              <a:rPr lang="en-US" sz="2800" dirty="0" smtClean="0"/>
              <a:t>They’re staying a while</a:t>
            </a:r>
          </a:p>
          <a:p>
            <a:pPr marL="342900" indent="-342900">
              <a:buFont typeface="+mj-lt"/>
              <a:buAutoNum type="arabicPeriod"/>
            </a:pPr>
            <a:endParaRPr lang="en-US" sz="2800" dirty="0" smtClean="0"/>
          </a:p>
          <a:p>
            <a:pPr marL="342900" indent="-342900">
              <a:buFont typeface="+mj-lt"/>
              <a:buAutoNum type="arabicPeriod"/>
            </a:pPr>
            <a:endParaRPr lang="en-US" sz="2800" dirty="0" smtClean="0"/>
          </a:p>
          <a:p>
            <a:pPr marL="342900" indent="-342900">
              <a:buFont typeface="+mj-lt"/>
              <a:buAutoNum type="arabicPeriod"/>
            </a:pPr>
            <a:endParaRPr lang="en-US" sz="2800" dirty="0"/>
          </a:p>
          <a:p>
            <a:pPr marL="342900" indent="-342900">
              <a:buFont typeface="+mj-lt"/>
              <a:buAutoNum type="arabicPeriod"/>
            </a:pPr>
            <a:r>
              <a:rPr lang="en-US" sz="2800" dirty="0" smtClean="0"/>
              <a:t>To expose their wickedness</a:t>
            </a:r>
          </a:p>
          <a:p>
            <a:pPr marL="342900" indent="-342900">
              <a:buFont typeface="+mj-lt"/>
              <a:buAutoNum type="arabicPeriod"/>
            </a:pPr>
            <a:endParaRPr lang="en-US" sz="2800" dirty="0" smtClean="0"/>
          </a:p>
          <a:p>
            <a:pPr marL="342900" indent="-342900">
              <a:buFont typeface="+mj-lt"/>
              <a:buAutoNum type="arabicPeriod"/>
            </a:pPr>
            <a:endParaRPr lang="en-US" sz="2800" dirty="0" smtClean="0"/>
          </a:p>
          <a:p>
            <a:pPr marL="342900" indent="-342900">
              <a:buFont typeface="+mj-lt"/>
              <a:buAutoNum type="arabicPeriod"/>
            </a:pPr>
            <a:endParaRPr lang="en-US" sz="2800" dirty="0"/>
          </a:p>
          <a:p>
            <a:pPr marL="342900" indent="-342900">
              <a:buFont typeface="+mj-lt"/>
              <a:buAutoNum type="arabicPeriod"/>
            </a:pPr>
            <a:r>
              <a:rPr lang="en-US" sz="2800" b="1" u="sng" dirty="0" smtClean="0"/>
              <a:t>To move them to repentance</a:t>
            </a:r>
          </a:p>
          <a:p>
            <a:pPr marL="342900" indent="-342900">
              <a:buFont typeface="+mj-lt"/>
              <a:buAutoNum type="arabicPeriod"/>
            </a:pPr>
            <a:endParaRPr lang="en-US" sz="2800" dirty="0" smtClean="0"/>
          </a:p>
          <a:p>
            <a:pPr marL="342900" indent="-342900">
              <a:buFont typeface="+mj-lt"/>
              <a:buAutoNum type="arabicPeriod"/>
            </a:pPr>
            <a:endParaRPr lang="en-US" sz="2800" dirty="0" smtClean="0"/>
          </a:p>
          <a:p>
            <a:pPr marL="342900" indent="-342900">
              <a:buFont typeface="+mj-lt"/>
              <a:buAutoNum type="arabicPeriod"/>
            </a:pPr>
            <a:endParaRPr lang="en-US" sz="2800" dirty="0"/>
          </a:p>
        </p:txBody>
      </p:sp>
      <p:pic>
        <p:nvPicPr>
          <p:cNvPr id="8194" name="Picture 2" descr="https://jerryandgod.files.wordpress.com/2013/10/ezeki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525" y="1066800"/>
            <a:ext cx="4288475" cy="47755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55525" y="5842337"/>
            <a:ext cx="4288475" cy="1061829"/>
          </a:xfrm>
          <a:prstGeom prst="rect">
            <a:avLst/>
          </a:prstGeom>
          <a:noFill/>
        </p:spPr>
        <p:txBody>
          <a:bodyPr wrap="square" rtlCol="0">
            <a:spAutoFit/>
          </a:bodyPr>
          <a:lstStyle/>
          <a:p>
            <a:pPr algn="ctr"/>
            <a:r>
              <a:rPr lang="en-US" sz="2100" b="1" dirty="0" smtClean="0">
                <a:solidFill>
                  <a:srgbClr val="002060"/>
                </a:solidFill>
              </a:rPr>
              <a:t>“Son of man, I have appointed you a watchmen to the house of Israel…”</a:t>
            </a:r>
          </a:p>
          <a:p>
            <a:pPr algn="ctr"/>
            <a:r>
              <a:rPr lang="en-US" sz="2100" b="1" dirty="0" smtClean="0">
                <a:solidFill>
                  <a:srgbClr val="002060"/>
                </a:solidFill>
              </a:rPr>
              <a:t>(Ezek 3:17a)</a:t>
            </a:r>
            <a:endParaRPr lang="en-US" sz="2100" b="1" dirty="0">
              <a:solidFill>
                <a:srgbClr val="002060"/>
              </a:solidFill>
            </a:endParaRPr>
          </a:p>
        </p:txBody>
      </p:sp>
    </p:spTree>
    <p:extLst>
      <p:ext uri="{BB962C8B-B14F-4D97-AF65-F5344CB8AC3E}">
        <p14:creationId xmlns:p14="http://schemas.microsoft.com/office/powerpoint/2010/main" val="1878041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0" y="12374"/>
            <a:ext cx="9144000" cy="800219"/>
          </a:xfrm>
          <a:prstGeom prst="rect">
            <a:avLst/>
          </a:prstGeom>
          <a:noFill/>
        </p:spPr>
        <p:txBody>
          <a:bodyPr wrap="square" rtlCol="0">
            <a:spAutoFit/>
          </a:bodyPr>
          <a:lstStyle/>
          <a:p>
            <a:pPr algn="ctr"/>
            <a:r>
              <a:rPr lang="en-US" sz="4600" b="1" dirty="0" smtClean="0"/>
              <a:t>God’s Objectives Through Ezekiel</a:t>
            </a:r>
            <a:endParaRPr lang="en-US" sz="4600" b="1" dirty="0"/>
          </a:p>
        </p:txBody>
      </p:sp>
      <p:sp>
        <p:nvSpPr>
          <p:cNvPr id="2" name="TextBox 1"/>
          <p:cNvSpPr txBox="1"/>
          <p:nvPr/>
        </p:nvSpPr>
        <p:spPr>
          <a:xfrm>
            <a:off x="0" y="971107"/>
            <a:ext cx="4738670" cy="5693866"/>
          </a:xfrm>
          <a:prstGeom prst="rect">
            <a:avLst/>
          </a:prstGeom>
          <a:noFill/>
        </p:spPr>
        <p:txBody>
          <a:bodyPr wrap="none" rtlCol="0">
            <a:spAutoFit/>
          </a:bodyPr>
          <a:lstStyle/>
          <a:p>
            <a:pPr marL="342900" indent="-342900">
              <a:buFont typeface="+mj-lt"/>
              <a:buAutoNum type="arabicPeriod"/>
            </a:pPr>
            <a:r>
              <a:rPr lang="en-US" sz="2800" dirty="0" smtClean="0"/>
              <a:t>They’re staying a while</a:t>
            </a:r>
          </a:p>
          <a:p>
            <a:pPr marL="342900" indent="-342900">
              <a:buFont typeface="+mj-lt"/>
              <a:buAutoNum type="arabicPeriod"/>
            </a:pPr>
            <a:endParaRPr lang="en-US" sz="2800" dirty="0" smtClean="0"/>
          </a:p>
          <a:p>
            <a:pPr marL="342900" indent="-342900">
              <a:buFont typeface="+mj-lt"/>
              <a:buAutoNum type="arabicPeriod"/>
            </a:pPr>
            <a:endParaRPr lang="en-US" sz="2800" dirty="0" smtClean="0"/>
          </a:p>
          <a:p>
            <a:pPr marL="342900" indent="-342900">
              <a:buFont typeface="+mj-lt"/>
              <a:buAutoNum type="arabicPeriod"/>
            </a:pPr>
            <a:endParaRPr lang="en-US" sz="2800" dirty="0"/>
          </a:p>
          <a:p>
            <a:pPr marL="342900" indent="-342900">
              <a:buFont typeface="+mj-lt"/>
              <a:buAutoNum type="arabicPeriod"/>
            </a:pPr>
            <a:r>
              <a:rPr lang="en-US" sz="2800" dirty="0" smtClean="0"/>
              <a:t>To expose their wickedness</a:t>
            </a:r>
          </a:p>
          <a:p>
            <a:pPr marL="342900" indent="-342900">
              <a:buFont typeface="+mj-lt"/>
              <a:buAutoNum type="arabicPeriod"/>
            </a:pPr>
            <a:endParaRPr lang="en-US" sz="2800" dirty="0" smtClean="0"/>
          </a:p>
          <a:p>
            <a:pPr marL="342900" indent="-342900">
              <a:buFont typeface="+mj-lt"/>
              <a:buAutoNum type="arabicPeriod"/>
            </a:pPr>
            <a:endParaRPr lang="en-US" sz="2800" dirty="0" smtClean="0"/>
          </a:p>
          <a:p>
            <a:pPr marL="342900" indent="-342900">
              <a:buFont typeface="+mj-lt"/>
              <a:buAutoNum type="arabicPeriod"/>
            </a:pPr>
            <a:endParaRPr lang="en-US" sz="2800" dirty="0"/>
          </a:p>
          <a:p>
            <a:pPr marL="342900" indent="-342900">
              <a:buFont typeface="+mj-lt"/>
              <a:buAutoNum type="arabicPeriod"/>
            </a:pPr>
            <a:r>
              <a:rPr lang="en-US" sz="2800" dirty="0" smtClean="0"/>
              <a:t>To move them to repentance</a:t>
            </a:r>
          </a:p>
          <a:p>
            <a:pPr marL="342900" indent="-342900">
              <a:buFont typeface="+mj-lt"/>
              <a:buAutoNum type="arabicPeriod"/>
            </a:pPr>
            <a:endParaRPr lang="en-US" sz="2800" dirty="0" smtClean="0"/>
          </a:p>
          <a:p>
            <a:pPr marL="342900" indent="-342900">
              <a:buFont typeface="+mj-lt"/>
              <a:buAutoNum type="arabicPeriod"/>
            </a:pPr>
            <a:endParaRPr lang="en-US" sz="2800" dirty="0" smtClean="0"/>
          </a:p>
          <a:p>
            <a:pPr marL="342900" indent="-342900">
              <a:buFont typeface="+mj-lt"/>
              <a:buAutoNum type="arabicPeriod"/>
            </a:pPr>
            <a:endParaRPr lang="en-US" sz="2800" dirty="0"/>
          </a:p>
          <a:p>
            <a:pPr marL="342900" indent="-342900">
              <a:buFont typeface="+mj-lt"/>
              <a:buAutoNum type="arabicPeriod"/>
            </a:pPr>
            <a:r>
              <a:rPr lang="en-US" sz="2800" b="1" u="sng" dirty="0" smtClean="0"/>
              <a:t>To offer his people hope</a:t>
            </a:r>
            <a:endParaRPr lang="en-US" sz="2800" b="1" u="sng" dirty="0"/>
          </a:p>
        </p:txBody>
      </p:sp>
      <p:pic>
        <p:nvPicPr>
          <p:cNvPr id="7170" name="Picture 2" descr="https://i.ytimg.com/vi/y7sjxUg_XxY/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6318" t="14400" r="6320"/>
          <a:stretch/>
        </p:blipFill>
        <p:spPr bwMode="auto">
          <a:xfrm>
            <a:off x="4738670" y="1066801"/>
            <a:ext cx="4405330" cy="46882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38671" y="5755067"/>
            <a:ext cx="4405330" cy="1107996"/>
          </a:xfrm>
          <a:prstGeom prst="rect">
            <a:avLst/>
          </a:prstGeom>
          <a:noFill/>
        </p:spPr>
        <p:txBody>
          <a:bodyPr wrap="square" rtlCol="0">
            <a:spAutoFit/>
          </a:bodyPr>
          <a:lstStyle/>
          <a:p>
            <a:pPr algn="ctr"/>
            <a:r>
              <a:rPr lang="en-US" sz="2200" b="1" dirty="0" smtClean="0">
                <a:solidFill>
                  <a:srgbClr val="002060"/>
                </a:solidFill>
              </a:rPr>
              <a:t>“</a:t>
            </a:r>
            <a:r>
              <a:rPr lang="en-US" sz="2200" b="1" dirty="0">
                <a:solidFill>
                  <a:srgbClr val="002060"/>
                </a:solidFill>
              </a:rPr>
              <a:t>Behold, I will </a:t>
            </a:r>
            <a:r>
              <a:rPr lang="en-US" sz="2200" b="1" dirty="0" smtClean="0">
                <a:solidFill>
                  <a:srgbClr val="002060"/>
                </a:solidFill>
              </a:rPr>
              <a:t>cause breath </a:t>
            </a:r>
            <a:r>
              <a:rPr lang="en-US" sz="2200" b="1" dirty="0">
                <a:solidFill>
                  <a:srgbClr val="002060"/>
                </a:solidFill>
              </a:rPr>
              <a:t>to enter you that you may come to life.</a:t>
            </a:r>
            <a:r>
              <a:rPr lang="en-US" sz="2200" b="1" dirty="0" smtClean="0">
                <a:solidFill>
                  <a:srgbClr val="002060"/>
                </a:solidFill>
              </a:rPr>
              <a:t>”</a:t>
            </a:r>
          </a:p>
          <a:p>
            <a:pPr algn="ctr"/>
            <a:r>
              <a:rPr lang="en-US" sz="2200" b="1" dirty="0" smtClean="0">
                <a:solidFill>
                  <a:srgbClr val="002060"/>
                </a:solidFill>
              </a:rPr>
              <a:t>(Ezek 37:5)</a:t>
            </a:r>
            <a:endParaRPr lang="en-US" sz="2200" b="1" dirty="0">
              <a:solidFill>
                <a:srgbClr val="002060"/>
              </a:solidFill>
            </a:endParaRPr>
          </a:p>
        </p:txBody>
      </p:sp>
    </p:spTree>
    <p:extLst>
      <p:ext uri="{BB962C8B-B14F-4D97-AF65-F5344CB8AC3E}">
        <p14:creationId xmlns:p14="http://schemas.microsoft.com/office/powerpoint/2010/main" val="3185328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0" y="12374"/>
            <a:ext cx="9144000" cy="800219"/>
          </a:xfrm>
          <a:prstGeom prst="rect">
            <a:avLst/>
          </a:prstGeom>
          <a:noFill/>
        </p:spPr>
        <p:txBody>
          <a:bodyPr wrap="square" rtlCol="0">
            <a:spAutoFit/>
          </a:bodyPr>
          <a:lstStyle/>
          <a:p>
            <a:pPr algn="ctr"/>
            <a:r>
              <a:rPr lang="en-US" sz="4600" b="1" dirty="0" smtClean="0"/>
              <a:t>Who Was Ezekiel?</a:t>
            </a:r>
            <a:endParaRPr lang="en-US" sz="4600" b="1" dirty="0"/>
          </a:p>
        </p:txBody>
      </p:sp>
      <p:pic>
        <p:nvPicPr>
          <p:cNvPr id="12290" name="Picture 2" descr="http://images.art.com/images/products/regular/12977000/12977207.jpg"/>
          <p:cNvPicPr>
            <a:picLocks noChangeAspect="1" noChangeArrowheads="1"/>
          </p:cNvPicPr>
          <p:nvPr/>
        </p:nvPicPr>
        <p:blipFill rotWithShape="1">
          <a:blip r:embed="rId3">
            <a:extLst>
              <a:ext uri="{28A0092B-C50C-407E-A947-70E740481C1C}">
                <a14:useLocalDpi xmlns:a14="http://schemas.microsoft.com/office/drawing/2010/main" val="0"/>
              </a:ext>
            </a:extLst>
          </a:blip>
          <a:srcRect l="9192" t="4217" r="9233" b="4496"/>
          <a:stretch/>
        </p:blipFill>
        <p:spPr bwMode="auto">
          <a:xfrm>
            <a:off x="5562601" y="971107"/>
            <a:ext cx="3581400" cy="588689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0" y="971107"/>
            <a:ext cx="5636673" cy="5886894"/>
          </a:xfrm>
        </p:spPr>
        <p:txBody>
          <a:bodyPr>
            <a:normAutofit/>
          </a:bodyPr>
          <a:lstStyle/>
          <a:p>
            <a:r>
              <a:rPr lang="en-US" sz="2400" dirty="0" smtClean="0"/>
              <a:t>Born 622BC during Josiah’s reign</a:t>
            </a:r>
          </a:p>
          <a:p>
            <a:r>
              <a:rPr lang="en-US" sz="2400" dirty="0" smtClean="0"/>
              <a:t>Ezekiel means “God will strengthen”</a:t>
            </a:r>
          </a:p>
          <a:p>
            <a:r>
              <a:rPr lang="en-US" sz="2400" dirty="0" smtClean="0"/>
              <a:t>Son of Buzi and of priestly lineage</a:t>
            </a:r>
          </a:p>
          <a:p>
            <a:r>
              <a:rPr lang="en-US" sz="2400" dirty="0" smtClean="0"/>
              <a:t>17 yrs old when Daniel taken captive</a:t>
            </a:r>
          </a:p>
          <a:p>
            <a:r>
              <a:rPr lang="en-US" sz="2400" dirty="0" smtClean="0"/>
              <a:t>Taken into captivity himself at 25 yrs old</a:t>
            </a:r>
          </a:p>
          <a:p>
            <a:r>
              <a:rPr lang="en-US" sz="2400" dirty="0" smtClean="0"/>
              <a:t>Called to prophesy at 30 yrs old</a:t>
            </a:r>
          </a:p>
          <a:p>
            <a:r>
              <a:rPr lang="en-US" sz="2400" dirty="0" smtClean="0"/>
              <a:t>Jerusalem fell 6 years after his call</a:t>
            </a:r>
          </a:p>
          <a:p>
            <a:r>
              <a:rPr lang="en-US" sz="2400" dirty="0" smtClean="0"/>
              <a:t>No evidence he was able to return home</a:t>
            </a:r>
          </a:p>
          <a:p>
            <a:r>
              <a:rPr lang="en-US" sz="2400" dirty="0" smtClean="0"/>
              <a:t>Lived by the river Chebar (fertile area)</a:t>
            </a:r>
          </a:p>
          <a:p>
            <a:r>
              <a:rPr lang="en-US" sz="2400" dirty="0" smtClean="0"/>
              <a:t>Contemporary of Daniel, Jeremiah, Zephaniah, Nahum, and Habakkuk</a:t>
            </a:r>
          </a:p>
          <a:p>
            <a:r>
              <a:rPr lang="en-US" sz="2400" dirty="0" smtClean="0"/>
              <a:t>He was married, but his wife died when he was 34 yrs old</a:t>
            </a:r>
          </a:p>
          <a:p>
            <a:endParaRPr lang="en-US" sz="2400" dirty="0"/>
          </a:p>
        </p:txBody>
      </p:sp>
    </p:spTree>
    <p:extLst>
      <p:ext uri="{BB962C8B-B14F-4D97-AF65-F5344CB8AC3E}">
        <p14:creationId xmlns:p14="http://schemas.microsoft.com/office/powerpoint/2010/main" val="2506381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0" y="12374"/>
            <a:ext cx="9144000" cy="754053"/>
          </a:xfrm>
          <a:prstGeom prst="rect">
            <a:avLst/>
          </a:prstGeom>
          <a:noFill/>
        </p:spPr>
        <p:txBody>
          <a:bodyPr wrap="square" rtlCol="0">
            <a:spAutoFit/>
          </a:bodyPr>
          <a:lstStyle/>
          <a:p>
            <a:pPr algn="ctr"/>
            <a:r>
              <a:rPr lang="en-US" sz="4300" b="1" dirty="0" smtClean="0"/>
              <a:t>Contains Keys To Unlocking Revelation</a:t>
            </a:r>
            <a:endParaRPr lang="en-US" sz="4300" b="1" dirty="0"/>
          </a:p>
        </p:txBody>
      </p:sp>
      <p:pic>
        <p:nvPicPr>
          <p:cNvPr id="5" name="Picture 2" descr="http://www.thepropheticscroll.org/home/images/stories/key_unloc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66427"/>
            <a:ext cx="3733801" cy="60915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629444501"/>
              </p:ext>
            </p:extLst>
          </p:nvPr>
        </p:nvGraphicFramePr>
        <p:xfrm>
          <a:off x="-5644" y="766423"/>
          <a:ext cx="5339644" cy="6092965"/>
        </p:xfrm>
        <a:graphic>
          <a:graphicData uri="http://schemas.openxmlformats.org/drawingml/2006/table">
            <a:tbl>
              <a:tblPr/>
              <a:tblGrid>
                <a:gridCol w="3053644"/>
                <a:gridCol w="1219200"/>
                <a:gridCol w="1066800"/>
              </a:tblGrid>
              <a:tr h="354527">
                <a:tc>
                  <a:txBody>
                    <a:bodyPr/>
                    <a:lstStyle/>
                    <a:p>
                      <a:pPr algn="ctr"/>
                      <a:r>
                        <a:rPr lang="en-US" sz="1200" b="1" dirty="0">
                          <a:solidFill>
                            <a:schemeClr val="bg1"/>
                          </a:solidFill>
                          <a:effectLst/>
                          <a:latin typeface="Verdana"/>
                        </a:rPr>
                        <a:t>The Throne-Vision</a:t>
                      </a:r>
                      <a:endParaRPr lang="en-US" sz="1200" dirty="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a:t>
                      </a:r>
                      <a:r>
                        <a:rPr lang="en-US" sz="1200" i="1" dirty="0" smtClean="0">
                          <a:solidFill>
                            <a:schemeClr val="bg1"/>
                          </a:solidFill>
                          <a:effectLst/>
                          <a:latin typeface="Verdana"/>
                        </a:rPr>
                        <a:t> </a:t>
                      </a:r>
                      <a:r>
                        <a:rPr lang="en-US" sz="1200" b="1" i="1" dirty="0">
                          <a:solidFill>
                            <a:schemeClr val="bg1"/>
                          </a:solidFill>
                          <a:effectLst/>
                          <a:latin typeface="Verdana"/>
                        </a:rPr>
                        <a:t>4</a:t>
                      </a:r>
                      <a:endParaRPr lang="en-US" sz="1200" dirty="0">
                        <a:solidFill>
                          <a:schemeClr val="bg1"/>
                        </a:solidFill>
                        <a:effectLst/>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1</a:t>
                      </a:r>
                      <a:endParaRPr lang="en-US" sz="1200" dirty="0">
                        <a:solidFill>
                          <a:schemeClr val="bg1"/>
                        </a:solidFill>
                      </a:endParaRPr>
                    </a:p>
                  </a:txBody>
                  <a:tcPr marL="0" marR="0" marT="0" marB="0" anchor="ctr">
                    <a:lnL>
                      <a:noFill/>
                    </a:lnL>
                    <a:lnR>
                      <a:noFill/>
                    </a:lnR>
                    <a:lnT>
                      <a:noFill/>
                    </a:lnT>
                    <a:lnB>
                      <a:noFill/>
                    </a:lnB>
                    <a:solidFill>
                      <a:srgbClr val="006699"/>
                    </a:solidFill>
                  </a:tcPr>
                </a:tc>
              </a:tr>
              <a:tr h="182648">
                <a:tc>
                  <a:txBody>
                    <a:bodyPr/>
                    <a:lstStyle/>
                    <a:p>
                      <a:pPr algn="ctr"/>
                      <a:r>
                        <a:rPr lang="en-US" sz="1200" b="1">
                          <a:solidFill>
                            <a:schemeClr val="bg1"/>
                          </a:solidFill>
                          <a:effectLst/>
                          <a:latin typeface="Verdana"/>
                        </a:rPr>
                        <a:t>The Book</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a:t>
                      </a:r>
                      <a:r>
                        <a:rPr lang="en-US" sz="1200" i="1" dirty="0" smtClean="0">
                          <a:solidFill>
                            <a:schemeClr val="bg1"/>
                          </a:solidFill>
                          <a:effectLst/>
                          <a:latin typeface="Verdana"/>
                        </a:rPr>
                        <a:t> </a:t>
                      </a:r>
                      <a:r>
                        <a:rPr lang="en-US" sz="1200" b="1" i="1" dirty="0">
                          <a:solidFill>
                            <a:schemeClr val="bg1"/>
                          </a:solidFill>
                          <a:effectLst/>
                          <a:latin typeface="Verdana"/>
                        </a:rPr>
                        <a:t>5</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2-3</a:t>
                      </a:r>
                      <a:endParaRPr lang="en-US" sz="1200" dirty="0">
                        <a:solidFill>
                          <a:schemeClr val="bg1"/>
                        </a:solidFill>
                      </a:endParaRPr>
                    </a:p>
                  </a:txBody>
                  <a:tcPr marL="0" marR="0" marT="0" marB="0" anchor="ctr">
                    <a:lnL>
                      <a:noFill/>
                    </a:lnL>
                    <a:lnR>
                      <a:noFill/>
                    </a:lnR>
                    <a:lnT>
                      <a:noFill/>
                    </a:lnT>
                    <a:lnB>
                      <a:noFill/>
                    </a:lnB>
                    <a:solidFill>
                      <a:srgbClr val="006699"/>
                    </a:solidFill>
                  </a:tcPr>
                </a:tc>
              </a:tr>
              <a:tr h="182648">
                <a:tc>
                  <a:txBody>
                    <a:bodyPr/>
                    <a:lstStyle/>
                    <a:p>
                      <a:pPr algn="ctr"/>
                      <a:r>
                        <a:rPr lang="en-US" sz="1200" b="1" dirty="0" smtClean="0">
                          <a:solidFill>
                            <a:schemeClr val="bg1"/>
                          </a:solidFill>
                          <a:effectLst/>
                          <a:latin typeface="Verdana"/>
                        </a:rPr>
                        <a:t>The Four </a:t>
                      </a:r>
                      <a:r>
                        <a:rPr lang="en-US" sz="1200" b="1" dirty="0">
                          <a:solidFill>
                            <a:schemeClr val="bg1"/>
                          </a:solidFill>
                          <a:effectLst/>
                          <a:latin typeface="Verdana"/>
                        </a:rPr>
                        <a:t>Plagues</a:t>
                      </a:r>
                      <a:endParaRPr lang="en-US" sz="1200" dirty="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a:t>
                      </a:r>
                      <a:r>
                        <a:rPr lang="en-US" sz="1200" i="1" dirty="0" smtClean="0">
                          <a:solidFill>
                            <a:schemeClr val="bg1"/>
                          </a:solidFill>
                          <a:effectLst/>
                          <a:latin typeface="Verdana"/>
                        </a:rPr>
                        <a:t> </a:t>
                      </a:r>
                      <a:r>
                        <a:rPr lang="en-US" sz="1200" b="1" i="1" dirty="0">
                          <a:solidFill>
                            <a:schemeClr val="bg1"/>
                          </a:solidFill>
                          <a:effectLst/>
                          <a:latin typeface="Verdana"/>
                        </a:rPr>
                        <a:t>6:1-8</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5</a:t>
                      </a:r>
                      <a:endParaRPr lang="en-US" sz="1200" dirty="0">
                        <a:solidFill>
                          <a:schemeClr val="bg1"/>
                        </a:solidFill>
                      </a:endParaRPr>
                    </a:p>
                  </a:txBody>
                  <a:tcPr marL="0" marR="0" marT="0" marB="0" anchor="ctr">
                    <a:lnL>
                      <a:noFill/>
                    </a:lnL>
                    <a:lnR>
                      <a:noFill/>
                    </a:lnR>
                    <a:lnT>
                      <a:noFill/>
                    </a:lnT>
                    <a:lnB>
                      <a:noFill/>
                    </a:lnB>
                    <a:solidFill>
                      <a:srgbClr val="006699"/>
                    </a:solidFill>
                  </a:tcPr>
                </a:tc>
              </a:tr>
              <a:tr h="354527">
                <a:tc>
                  <a:txBody>
                    <a:bodyPr/>
                    <a:lstStyle/>
                    <a:p>
                      <a:pPr algn="ctr"/>
                      <a:r>
                        <a:rPr lang="en-US" sz="1200" b="1" dirty="0" smtClean="0">
                          <a:solidFill>
                            <a:schemeClr val="bg1"/>
                          </a:solidFill>
                          <a:effectLst/>
                          <a:latin typeface="Verdana"/>
                        </a:rPr>
                        <a:t>The Slain </a:t>
                      </a:r>
                      <a:r>
                        <a:rPr lang="en-US" sz="1200" b="1" dirty="0">
                          <a:solidFill>
                            <a:schemeClr val="bg1"/>
                          </a:solidFill>
                          <a:effectLst/>
                          <a:latin typeface="Verdana"/>
                        </a:rPr>
                        <a:t>Under the Altar</a:t>
                      </a:r>
                      <a:endParaRPr lang="en-US" sz="1200" dirty="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 </a:t>
                      </a:r>
                      <a:r>
                        <a:rPr lang="en-US" sz="1200" b="1" i="1" dirty="0">
                          <a:solidFill>
                            <a:schemeClr val="bg1"/>
                          </a:solidFill>
                          <a:effectLst/>
                          <a:latin typeface="Verdana"/>
                        </a:rPr>
                        <a:t>6:9-11</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6</a:t>
                      </a:r>
                      <a:endParaRPr lang="en-US" sz="1200" dirty="0">
                        <a:solidFill>
                          <a:schemeClr val="bg1"/>
                        </a:solidFill>
                      </a:endParaRPr>
                    </a:p>
                  </a:txBody>
                  <a:tcPr marL="0" marR="0" marT="0" marB="0" anchor="ctr">
                    <a:lnL>
                      <a:noFill/>
                    </a:lnL>
                    <a:lnR>
                      <a:noFill/>
                    </a:lnR>
                    <a:lnT>
                      <a:noFill/>
                    </a:lnT>
                    <a:lnB>
                      <a:noFill/>
                    </a:lnB>
                    <a:solidFill>
                      <a:srgbClr val="006699"/>
                    </a:solidFill>
                  </a:tcPr>
                </a:tc>
              </a:tr>
              <a:tr h="354527">
                <a:tc>
                  <a:txBody>
                    <a:bodyPr/>
                    <a:lstStyle/>
                    <a:p>
                      <a:pPr algn="ctr"/>
                      <a:r>
                        <a:rPr lang="en-US" sz="1200" b="1">
                          <a:solidFill>
                            <a:schemeClr val="bg1"/>
                          </a:solidFill>
                          <a:effectLst/>
                          <a:latin typeface="Verdana"/>
                        </a:rPr>
                        <a:t>The Wrath of God</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a:t>
                      </a:r>
                      <a:r>
                        <a:rPr lang="en-US" sz="1200" dirty="0" smtClean="0">
                          <a:solidFill>
                            <a:schemeClr val="bg1"/>
                          </a:solidFill>
                          <a:latin typeface="Verdana"/>
                        </a:rPr>
                        <a:t> </a:t>
                      </a:r>
                      <a:r>
                        <a:rPr lang="en-US" sz="1200" b="1" i="1" dirty="0">
                          <a:solidFill>
                            <a:schemeClr val="bg1"/>
                          </a:solidFill>
                          <a:effectLst/>
                          <a:latin typeface="Verdana"/>
                        </a:rPr>
                        <a:t>6:12-17</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7</a:t>
                      </a:r>
                      <a:endParaRPr lang="en-US" sz="1200" dirty="0">
                        <a:solidFill>
                          <a:schemeClr val="bg1"/>
                        </a:solidFill>
                      </a:endParaRPr>
                    </a:p>
                  </a:txBody>
                  <a:tcPr marL="0" marR="0" marT="0" marB="0" anchor="ctr">
                    <a:lnL>
                      <a:noFill/>
                    </a:lnL>
                    <a:lnR>
                      <a:noFill/>
                    </a:lnR>
                    <a:lnT>
                      <a:noFill/>
                    </a:lnT>
                    <a:lnB>
                      <a:noFill/>
                    </a:lnB>
                    <a:solidFill>
                      <a:srgbClr val="006699"/>
                    </a:solidFill>
                  </a:tcPr>
                </a:tc>
              </a:tr>
              <a:tr h="365296">
                <a:tc>
                  <a:txBody>
                    <a:bodyPr/>
                    <a:lstStyle/>
                    <a:p>
                      <a:pPr algn="ctr"/>
                      <a:r>
                        <a:rPr lang="en-US" sz="1200" b="1" dirty="0" smtClean="0">
                          <a:solidFill>
                            <a:schemeClr val="bg1"/>
                          </a:solidFill>
                          <a:effectLst/>
                          <a:latin typeface="Verdana"/>
                        </a:rPr>
                        <a:t>The Seal </a:t>
                      </a:r>
                      <a:r>
                        <a:rPr lang="en-US" sz="1200" b="1" dirty="0">
                          <a:solidFill>
                            <a:schemeClr val="bg1"/>
                          </a:solidFill>
                          <a:effectLst/>
                          <a:latin typeface="Verdana"/>
                        </a:rPr>
                        <a:t>on </a:t>
                      </a:r>
                      <a:r>
                        <a:rPr lang="en-US" sz="1200" b="1" dirty="0" smtClean="0">
                          <a:solidFill>
                            <a:schemeClr val="bg1"/>
                          </a:solidFill>
                          <a:effectLst/>
                          <a:latin typeface="Verdana"/>
                        </a:rPr>
                        <a:t>Saint’s </a:t>
                      </a:r>
                      <a:r>
                        <a:rPr lang="en-US" sz="1200" b="1" dirty="0">
                          <a:solidFill>
                            <a:schemeClr val="bg1"/>
                          </a:solidFill>
                          <a:effectLst/>
                          <a:latin typeface="Verdana"/>
                        </a:rPr>
                        <a:t>Foreheads</a:t>
                      </a:r>
                      <a:endParaRPr lang="en-US" sz="1200" dirty="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a:t>
                      </a:r>
                      <a:r>
                        <a:rPr lang="en-US" sz="1200" b="1" dirty="0" smtClean="0">
                          <a:solidFill>
                            <a:schemeClr val="bg1"/>
                          </a:solidFill>
                          <a:latin typeface="Verdana"/>
                        </a:rPr>
                        <a:t> </a:t>
                      </a:r>
                      <a:r>
                        <a:rPr lang="en-US" sz="1200" b="1" i="1" dirty="0">
                          <a:solidFill>
                            <a:schemeClr val="bg1"/>
                          </a:solidFill>
                          <a:effectLst/>
                          <a:latin typeface="Verdana"/>
                        </a:rPr>
                        <a:t>7</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9</a:t>
                      </a:r>
                      <a:endParaRPr lang="en-US" sz="1200" dirty="0">
                        <a:solidFill>
                          <a:schemeClr val="bg1"/>
                        </a:solidFill>
                      </a:endParaRPr>
                    </a:p>
                  </a:txBody>
                  <a:tcPr marL="0" marR="0" marT="0" marB="0" anchor="ctr">
                    <a:lnL>
                      <a:noFill/>
                    </a:lnL>
                    <a:lnR>
                      <a:noFill/>
                    </a:lnR>
                    <a:lnT>
                      <a:noFill/>
                    </a:lnT>
                    <a:lnB>
                      <a:noFill/>
                    </a:lnB>
                    <a:solidFill>
                      <a:srgbClr val="006699"/>
                    </a:solidFill>
                  </a:tcPr>
                </a:tc>
              </a:tr>
              <a:tr h="354527">
                <a:tc>
                  <a:txBody>
                    <a:bodyPr/>
                    <a:lstStyle/>
                    <a:p>
                      <a:pPr algn="ctr"/>
                      <a:r>
                        <a:rPr lang="en-US" sz="1200" b="1">
                          <a:solidFill>
                            <a:schemeClr val="bg1"/>
                          </a:solidFill>
                          <a:effectLst/>
                          <a:latin typeface="Verdana"/>
                        </a:rPr>
                        <a:t>The Coals from the Altar</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a:t>
                      </a:r>
                      <a:r>
                        <a:rPr lang="en-US" sz="1200" b="1" dirty="0" smtClean="0">
                          <a:solidFill>
                            <a:schemeClr val="bg1"/>
                          </a:solidFill>
                          <a:latin typeface="Verdana"/>
                        </a:rPr>
                        <a:t> </a:t>
                      </a:r>
                      <a:r>
                        <a:rPr lang="en-US" sz="1200" b="1" i="1" dirty="0">
                          <a:solidFill>
                            <a:schemeClr val="bg1"/>
                          </a:solidFill>
                          <a:effectLst/>
                          <a:latin typeface="Verdana"/>
                        </a:rPr>
                        <a:t>8</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10</a:t>
                      </a:r>
                      <a:endParaRPr lang="en-US" sz="1200" dirty="0">
                        <a:solidFill>
                          <a:schemeClr val="bg1"/>
                        </a:solidFill>
                      </a:endParaRPr>
                    </a:p>
                  </a:txBody>
                  <a:tcPr marL="0" marR="0" marT="0" marB="0" anchor="ctr">
                    <a:lnL>
                      <a:noFill/>
                    </a:lnL>
                    <a:lnR>
                      <a:noFill/>
                    </a:lnR>
                    <a:lnT>
                      <a:noFill/>
                    </a:lnT>
                    <a:lnB>
                      <a:noFill/>
                    </a:lnB>
                    <a:solidFill>
                      <a:srgbClr val="006699"/>
                    </a:solidFill>
                  </a:tcPr>
                </a:tc>
              </a:tr>
              <a:tr h="182648">
                <a:tc>
                  <a:txBody>
                    <a:bodyPr/>
                    <a:lstStyle/>
                    <a:p>
                      <a:pPr algn="ctr"/>
                      <a:r>
                        <a:rPr lang="en-US" sz="1200" b="1">
                          <a:solidFill>
                            <a:schemeClr val="bg1"/>
                          </a:solidFill>
                          <a:effectLst/>
                          <a:latin typeface="Verdana"/>
                        </a:rPr>
                        <a:t>No More Delay</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a:t>
                      </a:r>
                      <a:r>
                        <a:rPr lang="en-US" sz="1200" b="1" dirty="0" smtClean="0">
                          <a:solidFill>
                            <a:schemeClr val="bg1"/>
                          </a:solidFill>
                          <a:latin typeface="Verdana"/>
                        </a:rPr>
                        <a:t> </a:t>
                      </a:r>
                      <a:r>
                        <a:rPr lang="en-US" sz="1200" b="1" i="1" dirty="0">
                          <a:solidFill>
                            <a:schemeClr val="bg1"/>
                          </a:solidFill>
                          <a:effectLst/>
                          <a:latin typeface="Verdana"/>
                        </a:rPr>
                        <a:t>10:1-7</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a:t>
                      </a:r>
                      <a:r>
                        <a:rPr lang="en-US" sz="1200" b="1" i="1" baseline="0" dirty="0" smtClean="0">
                          <a:solidFill>
                            <a:schemeClr val="bg1"/>
                          </a:solidFill>
                          <a:effectLst/>
                          <a:latin typeface="Verdana"/>
                        </a:rPr>
                        <a:t> 1</a:t>
                      </a:r>
                      <a:r>
                        <a:rPr lang="en-US" sz="1200" b="1" i="1" dirty="0" smtClean="0">
                          <a:solidFill>
                            <a:schemeClr val="bg1"/>
                          </a:solidFill>
                          <a:effectLst/>
                          <a:latin typeface="Verdana"/>
                        </a:rPr>
                        <a:t>2</a:t>
                      </a:r>
                      <a:endParaRPr lang="en-US" sz="1200" dirty="0">
                        <a:solidFill>
                          <a:schemeClr val="bg1"/>
                        </a:solidFill>
                      </a:endParaRPr>
                    </a:p>
                  </a:txBody>
                  <a:tcPr marL="0" marR="0" marT="0" marB="0" anchor="ctr">
                    <a:lnL>
                      <a:noFill/>
                    </a:lnL>
                    <a:lnR>
                      <a:noFill/>
                    </a:lnR>
                    <a:lnT>
                      <a:noFill/>
                    </a:lnT>
                    <a:lnB>
                      <a:noFill/>
                    </a:lnB>
                    <a:solidFill>
                      <a:srgbClr val="006699"/>
                    </a:solidFill>
                  </a:tcPr>
                </a:tc>
              </a:tr>
              <a:tr h="354527">
                <a:tc>
                  <a:txBody>
                    <a:bodyPr/>
                    <a:lstStyle/>
                    <a:p>
                      <a:pPr algn="ctr"/>
                      <a:r>
                        <a:rPr lang="en-US" sz="1200" b="1">
                          <a:solidFill>
                            <a:schemeClr val="bg1"/>
                          </a:solidFill>
                          <a:effectLst/>
                          <a:latin typeface="Verdana"/>
                        </a:rPr>
                        <a:t>The Eating of the Book</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a:t>
                      </a:r>
                      <a:r>
                        <a:rPr lang="en-US" sz="1200" b="1" dirty="0" smtClean="0">
                          <a:solidFill>
                            <a:schemeClr val="bg1"/>
                          </a:solidFill>
                          <a:latin typeface="Verdana"/>
                        </a:rPr>
                        <a:t> </a:t>
                      </a:r>
                      <a:r>
                        <a:rPr lang="en-US" sz="1200" b="1" i="1" dirty="0">
                          <a:solidFill>
                            <a:schemeClr val="bg1"/>
                          </a:solidFill>
                          <a:effectLst/>
                          <a:latin typeface="Verdana"/>
                        </a:rPr>
                        <a:t>10:8-11</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2</a:t>
                      </a:r>
                      <a:endParaRPr lang="en-US" sz="1200" dirty="0">
                        <a:solidFill>
                          <a:schemeClr val="bg1"/>
                        </a:solidFill>
                      </a:endParaRPr>
                    </a:p>
                  </a:txBody>
                  <a:tcPr marL="0" marR="0" marT="0" marB="0" anchor="ctr">
                    <a:lnL>
                      <a:noFill/>
                    </a:lnL>
                    <a:lnR>
                      <a:noFill/>
                    </a:lnR>
                    <a:lnT>
                      <a:noFill/>
                    </a:lnT>
                    <a:lnB>
                      <a:noFill/>
                    </a:lnB>
                    <a:solidFill>
                      <a:srgbClr val="006699"/>
                    </a:solidFill>
                  </a:tcPr>
                </a:tc>
              </a:tr>
              <a:tr h="365296">
                <a:tc>
                  <a:txBody>
                    <a:bodyPr/>
                    <a:lstStyle/>
                    <a:p>
                      <a:pPr algn="ctr"/>
                      <a:r>
                        <a:rPr lang="en-US" sz="1200" b="1">
                          <a:solidFill>
                            <a:schemeClr val="bg1"/>
                          </a:solidFill>
                          <a:effectLst/>
                          <a:latin typeface="Verdana"/>
                        </a:rPr>
                        <a:t>The Measuring of the Temple</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 </a:t>
                      </a:r>
                      <a:r>
                        <a:rPr lang="en-US" sz="1200" b="1" i="1" dirty="0">
                          <a:solidFill>
                            <a:schemeClr val="bg1"/>
                          </a:solidFill>
                          <a:effectLst/>
                          <a:latin typeface="Verdana"/>
                        </a:rPr>
                        <a:t>11:1-2</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40-43</a:t>
                      </a:r>
                      <a:endParaRPr lang="en-US" sz="1200" dirty="0">
                        <a:solidFill>
                          <a:schemeClr val="bg1"/>
                        </a:solidFill>
                      </a:endParaRPr>
                    </a:p>
                  </a:txBody>
                  <a:tcPr marL="0" marR="0" marT="0" marB="0" anchor="ctr">
                    <a:lnL>
                      <a:noFill/>
                    </a:lnL>
                    <a:lnR>
                      <a:noFill/>
                    </a:lnR>
                    <a:lnT>
                      <a:noFill/>
                    </a:lnT>
                    <a:lnB>
                      <a:noFill/>
                    </a:lnB>
                    <a:solidFill>
                      <a:srgbClr val="006699"/>
                    </a:solidFill>
                  </a:tcPr>
                </a:tc>
              </a:tr>
              <a:tr h="354527">
                <a:tc>
                  <a:txBody>
                    <a:bodyPr/>
                    <a:lstStyle/>
                    <a:p>
                      <a:pPr algn="ctr"/>
                      <a:r>
                        <a:rPr lang="en-US" sz="1200" b="1">
                          <a:solidFill>
                            <a:schemeClr val="bg1"/>
                          </a:solidFill>
                          <a:effectLst/>
                          <a:latin typeface="Verdana"/>
                        </a:rPr>
                        <a:t>Jerusalem and Sodom</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a:t>
                      </a:r>
                      <a:r>
                        <a:rPr lang="en-US" sz="1200" b="1" dirty="0" smtClean="0">
                          <a:solidFill>
                            <a:schemeClr val="bg1"/>
                          </a:solidFill>
                          <a:latin typeface="Verdana"/>
                        </a:rPr>
                        <a:t> </a:t>
                      </a:r>
                      <a:r>
                        <a:rPr lang="en-US" sz="1200" b="1" i="1" dirty="0">
                          <a:solidFill>
                            <a:schemeClr val="bg1"/>
                          </a:solidFill>
                          <a:effectLst/>
                          <a:latin typeface="Verdana"/>
                        </a:rPr>
                        <a:t>11:8</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16</a:t>
                      </a:r>
                      <a:endParaRPr lang="en-US" sz="1200" dirty="0">
                        <a:solidFill>
                          <a:schemeClr val="bg1"/>
                        </a:solidFill>
                      </a:endParaRPr>
                    </a:p>
                  </a:txBody>
                  <a:tcPr marL="0" marR="0" marT="0" marB="0" anchor="ctr">
                    <a:lnL>
                      <a:noFill/>
                    </a:lnL>
                    <a:lnR>
                      <a:noFill/>
                    </a:lnR>
                    <a:lnT>
                      <a:noFill/>
                    </a:lnT>
                    <a:lnB>
                      <a:noFill/>
                    </a:lnB>
                    <a:solidFill>
                      <a:srgbClr val="006699"/>
                    </a:solidFill>
                  </a:tcPr>
                </a:tc>
              </a:tr>
              <a:tr h="182648">
                <a:tc>
                  <a:txBody>
                    <a:bodyPr/>
                    <a:lstStyle/>
                    <a:p>
                      <a:pPr algn="ctr"/>
                      <a:r>
                        <a:rPr lang="en-US" sz="1200" b="1">
                          <a:solidFill>
                            <a:schemeClr val="bg1"/>
                          </a:solidFill>
                          <a:effectLst/>
                          <a:latin typeface="Verdana"/>
                        </a:rPr>
                        <a:t>The Cup of Wrath</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a:t>
                      </a:r>
                      <a:r>
                        <a:rPr lang="en-US" sz="1200" b="1" dirty="0" smtClean="0">
                          <a:solidFill>
                            <a:schemeClr val="bg1"/>
                          </a:solidFill>
                          <a:latin typeface="Verdana"/>
                        </a:rPr>
                        <a:t> </a:t>
                      </a:r>
                      <a:r>
                        <a:rPr lang="en-US" sz="1200" b="1" i="1" dirty="0">
                          <a:solidFill>
                            <a:schemeClr val="bg1"/>
                          </a:solidFill>
                          <a:effectLst/>
                          <a:latin typeface="Verdana"/>
                        </a:rPr>
                        <a:t>14</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23</a:t>
                      </a:r>
                      <a:endParaRPr lang="en-US" sz="1200" dirty="0">
                        <a:solidFill>
                          <a:schemeClr val="bg1"/>
                        </a:solidFill>
                      </a:endParaRPr>
                    </a:p>
                  </a:txBody>
                  <a:tcPr marL="0" marR="0" marT="0" marB="0" anchor="ctr">
                    <a:lnL>
                      <a:noFill/>
                    </a:lnL>
                    <a:lnR>
                      <a:noFill/>
                    </a:lnR>
                    <a:lnT>
                      <a:noFill/>
                    </a:lnT>
                    <a:lnB>
                      <a:noFill/>
                    </a:lnB>
                    <a:solidFill>
                      <a:srgbClr val="006699"/>
                    </a:solidFill>
                  </a:tcPr>
                </a:tc>
              </a:tr>
              <a:tr h="354527">
                <a:tc>
                  <a:txBody>
                    <a:bodyPr/>
                    <a:lstStyle/>
                    <a:p>
                      <a:pPr algn="ctr"/>
                      <a:r>
                        <a:rPr lang="en-US" sz="1200" b="1">
                          <a:solidFill>
                            <a:schemeClr val="bg1"/>
                          </a:solidFill>
                          <a:effectLst/>
                          <a:latin typeface="Verdana"/>
                        </a:rPr>
                        <a:t>The Vine of the Land</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 </a:t>
                      </a:r>
                      <a:r>
                        <a:rPr lang="en-US" sz="1200" b="1" i="1" dirty="0">
                          <a:solidFill>
                            <a:schemeClr val="bg1"/>
                          </a:solidFill>
                          <a:effectLst/>
                          <a:latin typeface="Verdana"/>
                        </a:rPr>
                        <a:t>14:18-20</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15</a:t>
                      </a:r>
                      <a:endParaRPr lang="en-US" sz="1200" dirty="0">
                        <a:solidFill>
                          <a:schemeClr val="bg1"/>
                        </a:solidFill>
                      </a:endParaRPr>
                    </a:p>
                  </a:txBody>
                  <a:tcPr marL="0" marR="0" marT="0" marB="0" anchor="ctr">
                    <a:lnL>
                      <a:noFill/>
                    </a:lnL>
                    <a:lnR>
                      <a:noFill/>
                    </a:lnR>
                    <a:lnT>
                      <a:noFill/>
                    </a:lnT>
                    <a:lnB>
                      <a:noFill/>
                    </a:lnB>
                    <a:solidFill>
                      <a:srgbClr val="006699"/>
                    </a:solidFill>
                  </a:tcPr>
                </a:tc>
              </a:tr>
              <a:tr h="182648">
                <a:tc>
                  <a:txBody>
                    <a:bodyPr/>
                    <a:lstStyle/>
                    <a:p>
                      <a:pPr algn="ctr"/>
                      <a:r>
                        <a:rPr lang="en-US" sz="1200" b="1">
                          <a:solidFill>
                            <a:schemeClr val="bg1"/>
                          </a:solidFill>
                          <a:effectLst/>
                          <a:latin typeface="Verdana"/>
                        </a:rPr>
                        <a:t>The Great Harlot</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 </a:t>
                      </a:r>
                      <a:r>
                        <a:rPr lang="en-US" sz="1200" b="1" i="1" dirty="0">
                          <a:solidFill>
                            <a:schemeClr val="bg1"/>
                          </a:solidFill>
                          <a:effectLst/>
                          <a:latin typeface="Verdana"/>
                        </a:rPr>
                        <a:t>17-18</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a:t>
                      </a:r>
                      <a:r>
                        <a:rPr lang="en-US" sz="1200" b="1" i="1" baseline="0" dirty="0" smtClean="0">
                          <a:solidFill>
                            <a:schemeClr val="bg1"/>
                          </a:solidFill>
                          <a:effectLst/>
                          <a:latin typeface="Verdana"/>
                        </a:rPr>
                        <a:t> </a:t>
                      </a:r>
                      <a:r>
                        <a:rPr lang="en-US" sz="1200" b="1" i="1" dirty="0" smtClean="0">
                          <a:solidFill>
                            <a:schemeClr val="bg1"/>
                          </a:solidFill>
                          <a:effectLst/>
                          <a:latin typeface="Verdana"/>
                        </a:rPr>
                        <a:t>16</a:t>
                      </a:r>
                      <a:r>
                        <a:rPr lang="en-US" sz="1200" b="1" i="1" dirty="0">
                          <a:solidFill>
                            <a:schemeClr val="bg1"/>
                          </a:solidFill>
                          <a:effectLst/>
                          <a:latin typeface="Verdana"/>
                        </a:rPr>
                        <a:t>, 23</a:t>
                      </a:r>
                      <a:endParaRPr lang="en-US" sz="1200" dirty="0">
                        <a:solidFill>
                          <a:schemeClr val="bg1"/>
                        </a:solidFill>
                      </a:endParaRPr>
                    </a:p>
                  </a:txBody>
                  <a:tcPr marL="0" marR="0" marT="0" marB="0" anchor="ctr">
                    <a:lnL>
                      <a:noFill/>
                    </a:lnL>
                    <a:lnR>
                      <a:noFill/>
                    </a:lnR>
                    <a:lnT>
                      <a:noFill/>
                    </a:lnT>
                    <a:lnB>
                      <a:noFill/>
                    </a:lnB>
                    <a:solidFill>
                      <a:srgbClr val="006699"/>
                    </a:solidFill>
                  </a:tcPr>
                </a:tc>
              </a:tr>
              <a:tr h="354527">
                <a:tc>
                  <a:txBody>
                    <a:bodyPr/>
                    <a:lstStyle/>
                    <a:p>
                      <a:pPr algn="ctr"/>
                      <a:r>
                        <a:rPr lang="en-US" sz="1200" b="1">
                          <a:solidFill>
                            <a:schemeClr val="bg1"/>
                          </a:solidFill>
                          <a:effectLst/>
                          <a:latin typeface="Verdana"/>
                        </a:rPr>
                        <a:t>The Lament Over the City</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 </a:t>
                      </a:r>
                      <a:r>
                        <a:rPr lang="en-US" sz="1200" b="1" i="1" dirty="0">
                          <a:solidFill>
                            <a:schemeClr val="bg1"/>
                          </a:solidFill>
                          <a:effectLst/>
                          <a:latin typeface="Verdana"/>
                        </a:rPr>
                        <a:t>18</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Ezek27</a:t>
                      </a:r>
                      <a:endParaRPr lang="en-US" sz="1200" dirty="0">
                        <a:solidFill>
                          <a:schemeClr val="bg1"/>
                        </a:solidFill>
                      </a:endParaRPr>
                    </a:p>
                  </a:txBody>
                  <a:tcPr marL="0" marR="0" marT="0" marB="0" anchor="ctr">
                    <a:lnL>
                      <a:noFill/>
                    </a:lnL>
                    <a:lnR>
                      <a:noFill/>
                    </a:lnR>
                    <a:lnT>
                      <a:noFill/>
                    </a:lnT>
                    <a:lnB>
                      <a:noFill/>
                    </a:lnB>
                    <a:solidFill>
                      <a:srgbClr val="006699"/>
                    </a:solidFill>
                  </a:tcPr>
                </a:tc>
              </a:tr>
              <a:tr h="354527">
                <a:tc>
                  <a:txBody>
                    <a:bodyPr/>
                    <a:lstStyle/>
                    <a:p>
                      <a:pPr algn="ctr"/>
                      <a:r>
                        <a:rPr lang="en-US" sz="1200" b="1">
                          <a:solidFill>
                            <a:schemeClr val="bg1"/>
                          </a:solidFill>
                          <a:effectLst/>
                          <a:latin typeface="Verdana"/>
                        </a:rPr>
                        <a:t>The Scavengers' Feast</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 </a:t>
                      </a:r>
                      <a:r>
                        <a:rPr lang="en-US" sz="1200" b="1" i="1" dirty="0">
                          <a:solidFill>
                            <a:schemeClr val="bg1"/>
                          </a:solidFill>
                          <a:effectLst/>
                          <a:latin typeface="Verdana"/>
                        </a:rPr>
                        <a:t>19</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Ezek38</a:t>
                      </a:r>
                      <a:endParaRPr lang="en-US" sz="1200" dirty="0">
                        <a:solidFill>
                          <a:schemeClr val="bg1"/>
                        </a:solidFill>
                      </a:endParaRPr>
                    </a:p>
                  </a:txBody>
                  <a:tcPr marL="0" marR="0" marT="0" marB="0" anchor="ctr">
                    <a:lnL>
                      <a:noFill/>
                    </a:lnL>
                    <a:lnR>
                      <a:noFill/>
                    </a:lnR>
                    <a:lnT>
                      <a:noFill/>
                    </a:lnT>
                    <a:lnB>
                      <a:noFill/>
                    </a:lnB>
                    <a:solidFill>
                      <a:srgbClr val="006699"/>
                    </a:solidFill>
                  </a:tcPr>
                </a:tc>
              </a:tr>
              <a:tr h="354527">
                <a:tc>
                  <a:txBody>
                    <a:bodyPr/>
                    <a:lstStyle/>
                    <a:p>
                      <a:pPr algn="ctr"/>
                      <a:r>
                        <a:rPr lang="en-US" sz="1200" b="1">
                          <a:solidFill>
                            <a:schemeClr val="bg1"/>
                          </a:solidFill>
                          <a:effectLst/>
                          <a:latin typeface="Verdana"/>
                        </a:rPr>
                        <a:t>The First Resurrection</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 </a:t>
                      </a:r>
                      <a:r>
                        <a:rPr lang="en-US" sz="1200" b="1" i="1" dirty="0">
                          <a:solidFill>
                            <a:schemeClr val="bg1"/>
                          </a:solidFill>
                          <a:effectLst/>
                          <a:latin typeface="Verdana"/>
                        </a:rPr>
                        <a:t>20:4-6</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a:t>
                      </a:r>
                      <a:r>
                        <a:rPr lang="en-US" sz="1200" b="1" i="1" baseline="0" dirty="0" smtClean="0">
                          <a:solidFill>
                            <a:schemeClr val="bg1"/>
                          </a:solidFill>
                          <a:effectLst/>
                          <a:latin typeface="Verdana"/>
                        </a:rPr>
                        <a:t> </a:t>
                      </a:r>
                      <a:r>
                        <a:rPr lang="en-US" sz="1200" b="1" i="1" dirty="0" smtClean="0">
                          <a:solidFill>
                            <a:schemeClr val="bg1"/>
                          </a:solidFill>
                          <a:effectLst/>
                          <a:latin typeface="Verdana"/>
                        </a:rPr>
                        <a:t>37</a:t>
                      </a:r>
                      <a:endParaRPr lang="en-US" sz="1200" dirty="0">
                        <a:solidFill>
                          <a:schemeClr val="bg1"/>
                        </a:solidFill>
                      </a:endParaRPr>
                    </a:p>
                  </a:txBody>
                  <a:tcPr marL="0" marR="0" marT="0" marB="0" anchor="ctr">
                    <a:lnL>
                      <a:noFill/>
                    </a:lnL>
                    <a:lnR>
                      <a:noFill/>
                    </a:lnR>
                    <a:lnT>
                      <a:noFill/>
                    </a:lnT>
                    <a:lnB>
                      <a:noFill/>
                    </a:lnB>
                    <a:solidFill>
                      <a:srgbClr val="006699"/>
                    </a:solidFill>
                  </a:tcPr>
                </a:tc>
              </a:tr>
              <a:tr h="365296">
                <a:tc>
                  <a:txBody>
                    <a:bodyPr/>
                    <a:lstStyle/>
                    <a:p>
                      <a:pPr algn="ctr"/>
                      <a:r>
                        <a:rPr lang="en-US" sz="1200" b="1" dirty="0" smtClean="0">
                          <a:solidFill>
                            <a:schemeClr val="bg1"/>
                          </a:solidFill>
                          <a:effectLst/>
                          <a:latin typeface="Verdana"/>
                        </a:rPr>
                        <a:t>Gog </a:t>
                      </a:r>
                      <a:r>
                        <a:rPr lang="en-US" sz="1200" b="1" dirty="0">
                          <a:solidFill>
                            <a:schemeClr val="bg1"/>
                          </a:solidFill>
                          <a:effectLst/>
                          <a:latin typeface="Verdana"/>
                        </a:rPr>
                        <a:t>and Magog</a:t>
                      </a:r>
                      <a:endParaRPr lang="en-US" sz="1200" dirty="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 </a:t>
                      </a:r>
                      <a:r>
                        <a:rPr lang="en-US" sz="1200" b="1" i="1" dirty="0">
                          <a:solidFill>
                            <a:schemeClr val="bg1"/>
                          </a:solidFill>
                          <a:effectLst/>
                          <a:latin typeface="Verdana"/>
                        </a:rPr>
                        <a:t>20:7-9</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38-39</a:t>
                      </a:r>
                      <a:endParaRPr lang="en-US" sz="1200" dirty="0">
                        <a:solidFill>
                          <a:schemeClr val="bg1"/>
                        </a:solidFill>
                      </a:endParaRPr>
                    </a:p>
                  </a:txBody>
                  <a:tcPr marL="0" marR="0" marT="0" marB="0" anchor="ctr">
                    <a:lnL>
                      <a:noFill/>
                    </a:lnL>
                    <a:lnR>
                      <a:noFill/>
                    </a:lnR>
                    <a:lnT>
                      <a:noFill/>
                    </a:lnT>
                    <a:lnB>
                      <a:noFill/>
                    </a:lnB>
                    <a:solidFill>
                      <a:srgbClr val="006699"/>
                    </a:solidFill>
                  </a:tcPr>
                </a:tc>
              </a:tr>
              <a:tr h="354527">
                <a:tc>
                  <a:txBody>
                    <a:bodyPr/>
                    <a:lstStyle/>
                    <a:p>
                      <a:pPr algn="ctr"/>
                      <a:r>
                        <a:rPr lang="en-US" sz="1200" b="1">
                          <a:solidFill>
                            <a:schemeClr val="bg1"/>
                          </a:solidFill>
                          <a:effectLst/>
                          <a:latin typeface="Verdana"/>
                        </a:rPr>
                        <a:t>The New Jerusalem</a:t>
                      </a:r>
                      <a:endParaRPr lang="en-US" sz="120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 </a:t>
                      </a:r>
                      <a:r>
                        <a:rPr lang="en-US" sz="1200" b="1" i="1" dirty="0">
                          <a:solidFill>
                            <a:schemeClr val="bg1"/>
                          </a:solidFill>
                          <a:effectLst/>
                          <a:latin typeface="Verdana"/>
                        </a:rPr>
                        <a:t>21</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40-48</a:t>
                      </a:r>
                      <a:endParaRPr lang="en-US" sz="1200" dirty="0">
                        <a:solidFill>
                          <a:schemeClr val="bg1"/>
                        </a:solidFill>
                      </a:endParaRPr>
                    </a:p>
                  </a:txBody>
                  <a:tcPr marL="0" marR="0" marT="0" marB="0" anchor="ctr">
                    <a:lnL>
                      <a:noFill/>
                    </a:lnL>
                    <a:lnR>
                      <a:noFill/>
                    </a:lnR>
                    <a:lnT>
                      <a:noFill/>
                    </a:lnT>
                    <a:lnB>
                      <a:noFill/>
                    </a:lnB>
                    <a:solidFill>
                      <a:srgbClr val="006699"/>
                    </a:solidFill>
                  </a:tcPr>
                </a:tc>
              </a:tr>
              <a:tr h="182648">
                <a:tc>
                  <a:txBody>
                    <a:bodyPr/>
                    <a:lstStyle/>
                    <a:p>
                      <a:pPr algn="ctr"/>
                      <a:r>
                        <a:rPr lang="en-US" sz="1200" b="1" dirty="0">
                          <a:solidFill>
                            <a:schemeClr val="bg1"/>
                          </a:solidFill>
                          <a:effectLst/>
                          <a:latin typeface="Verdana"/>
                        </a:rPr>
                        <a:t>The River of Life</a:t>
                      </a:r>
                      <a:endParaRPr lang="en-US" sz="1200" dirty="0">
                        <a:solidFill>
                          <a:schemeClr val="bg1"/>
                        </a:solidFill>
                        <a:effectLst/>
                      </a:endParaRPr>
                    </a:p>
                  </a:txBody>
                  <a:tcPr marL="0" marR="0" marT="0" marB="0" anchor="ctr">
                    <a:lnL>
                      <a:noFill/>
                    </a:lnL>
                    <a:lnR>
                      <a:noFill/>
                    </a:lnR>
                    <a:lnT>
                      <a:noFill/>
                    </a:lnT>
                    <a:lnB>
                      <a:noFill/>
                    </a:lnB>
                    <a:solidFill>
                      <a:srgbClr val="003366"/>
                    </a:solidFill>
                  </a:tcPr>
                </a:tc>
                <a:tc>
                  <a:txBody>
                    <a:bodyPr/>
                    <a:lstStyle/>
                    <a:p>
                      <a:pPr algn="ctr"/>
                      <a:r>
                        <a:rPr lang="en-US" sz="1200" b="1" i="1" dirty="0" smtClean="0">
                          <a:solidFill>
                            <a:schemeClr val="bg1"/>
                          </a:solidFill>
                          <a:effectLst/>
                          <a:latin typeface="Verdana"/>
                        </a:rPr>
                        <a:t>Rev </a:t>
                      </a:r>
                      <a:r>
                        <a:rPr lang="en-US" sz="1200" b="1" i="1" dirty="0">
                          <a:solidFill>
                            <a:schemeClr val="bg1"/>
                          </a:solidFill>
                          <a:effectLst/>
                          <a:latin typeface="Verdana"/>
                        </a:rPr>
                        <a:t>22</a:t>
                      </a:r>
                      <a:endParaRPr lang="en-US" sz="1200" dirty="0">
                        <a:solidFill>
                          <a:schemeClr val="bg1"/>
                        </a:solidFill>
                      </a:endParaRPr>
                    </a:p>
                  </a:txBody>
                  <a:tcPr marL="0" marR="0" marT="0" marB="0" anchor="ctr">
                    <a:lnL>
                      <a:noFill/>
                    </a:lnL>
                    <a:lnR>
                      <a:noFill/>
                    </a:lnR>
                    <a:lnT>
                      <a:noFill/>
                    </a:lnT>
                    <a:lnB>
                      <a:noFill/>
                    </a:lnB>
                    <a:solidFill>
                      <a:srgbClr val="CC0000"/>
                    </a:solidFill>
                  </a:tcPr>
                </a:tc>
                <a:tc>
                  <a:txBody>
                    <a:bodyPr/>
                    <a:lstStyle/>
                    <a:p>
                      <a:pPr algn="ctr"/>
                      <a:r>
                        <a:rPr lang="en-US" sz="1200" b="1" i="1" dirty="0" smtClean="0">
                          <a:solidFill>
                            <a:schemeClr val="bg1"/>
                          </a:solidFill>
                          <a:effectLst/>
                          <a:latin typeface="Verdana"/>
                        </a:rPr>
                        <a:t>Ezek </a:t>
                      </a:r>
                      <a:r>
                        <a:rPr lang="en-US" sz="1200" b="1" i="1" dirty="0">
                          <a:solidFill>
                            <a:schemeClr val="bg1"/>
                          </a:solidFill>
                          <a:effectLst/>
                          <a:latin typeface="Verdana"/>
                        </a:rPr>
                        <a:t>47</a:t>
                      </a:r>
                      <a:endParaRPr lang="en-US" sz="1200" dirty="0">
                        <a:solidFill>
                          <a:schemeClr val="bg1"/>
                        </a:solidFill>
                      </a:endParaRPr>
                    </a:p>
                  </a:txBody>
                  <a:tcPr marL="0" marR="0" marT="0" marB="0" anchor="ctr">
                    <a:lnL>
                      <a:noFill/>
                    </a:lnL>
                    <a:lnR>
                      <a:noFill/>
                    </a:lnR>
                    <a:lnT>
                      <a:noFill/>
                    </a:lnT>
                    <a:lnB>
                      <a:noFill/>
                    </a:lnB>
                    <a:solidFill>
                      <a:srgbClr val="006699"/>
                    </a:solidFill>
                  </a:tcPr>
                </a:tc>
              </a:tr>
            </a:tbl>
          </a:graphicData>
        </a:graphic>
      </p:graphicFrame>
    </p:spTree>
    <p:extLst>
      <p:ext uri="{BB962C8B-B14F-4D97-AF65-F5344CB8AC3E}">
        <p14:creationId xmlns:p14="http://schemas.microsoft.com/office/powerpoint/2010/main" val="2844727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Syllabus</a:t>
            </a:r>
            <a:endParaRPr lang="en-US" b="1" dirty="0"/>
          </a:p>
        </p:txBody>
      </p:sp>
      <p:sp>
        <p:nvSpPr>
          <p:cNvPr id="5" name="Content Placeholder 2"/>
          <p:cNvSpPr>
            <a:spLocks noGrp="1"/>
          </p:cNvSpPr>
          <p:nvPr>
            <p:ph idx="1"/>
          </p:nvPr>
        </p:nvSpPr>
        <p:spPr>
          <a:xfrm>
            <a:off x="0" y="971107"/>
            <a:ext cx="9144000" cy="5886894"/>
          </a:xfrm>
        </p:spPr>
        <p:txBody>
          <a:bodyPr>
            <a:noAutofit/>
          </a:bodyPr>
          <a:lstStyle/>
          <a:p>
            <a:pPr lvl="0"/>
            <a:r>
              <a:rPr lang="en-US" sz="2100" b="1" dirty="0" smtClean="0"/>
              <a:t>Jan </a:t>
            </a:r>
            <a:r>
              <a:rPr lang="en-US" sz="2100" b="1" dirty="0"/>
              <a:t>10</a:t>
            </a:r>
            <a:r>
              <a:rPr lang="en-US" sz="2100" b="1" baseline="30000" dirty="0"/>
              <a:t>th</a:t>
            </a:r>
            <a:r>
              <a:rPr lang="en-US" sz="2100" b="1" dirty="0"/>
              <a:t> – Ezekiel’s Commission (Ch. 1 – 3</a:t>
            </a:r>
            <a:r>
              <a:rPr lang="en-US" sz="2100" b="1" dirty="0" smtClean="0"/>
              <a:t>)</a:t>
            </a:r>
          </a:p>
          <a:p>
            <a:pPr lvl="0"/>
            <a:endParaRPr lang="en-US" sz="800" b="1" dirty="0"/>
          </a:p>
          <a:p>
            <a:pPr lvl="0"/>
            <a:r>
              <a:rPr lang="en-US" sz="2100" b="1" dirty="0"/>
              <a:t>Jan 24</a:t>
            </a:r>
            <a:r>
              <a:rPr lang="en-US" sz="2100" b="1" baseline="30000" dirty="0"/>
              <a:t>th</a:t>
            </a:r>
            <a:r>
              <a:rPr lang="en-US" sz="2100" b="1" dirty="0"/>
              <a:t> – </a:t>
            </a:r>
            <a:r>
              <a:rPr lang="en-US" sz="2100" b="1" dirty="0" smtClean="0"/>
              <a:t>Accepting the Yoke of Babylon </a:t>
            </a:r>
            <a:r>
              <a:rPr lang="en-US" sz="2100" b="1" dirty="0"/>
              <a:t>(Ch. </a:t>
            </a:r>
            <a:r>
              <a:rPr lang="en-US" sz="2100" b="1" dirty="0" smtClean="0"/>
              <a:t>4-7, 24</a:t>
            </a:r>
            <a:r>
              <a:rPr lang="en-US" sz="2100" b="1" dirty="0" smtClean="0"/>
              <a:t>)</a:t>
            </a:r>
          </a:p>
          <a:p>
            <a:pPr lvl="0"/>
            <a:endParaRPr lang="en-US" sz="800" b="1" dirty="0"/>
          </a:p>
          <a:p>
            <a:pPr lvl="0"/>
            <a:r>
              <a:rPr lang="en-US" sz="2100" b="1" dirty="0"/>
              <a:t>Jan 31</a:t>
            </a:r>
            <a:r>
              <a:rPr lang="en-US" sz="2100" b="1" baseline="30000" dirty="0"/>
              <a:t>st</a:t>
            </a:r>
            <a:r>
              <a:rPr lang="en-US" sz="2100" b="1" dirty="0"/>
              <a:t> – Facing Their Sin (Ch. </a:t>
            </a:r>
            <a:r>
              <a:rPr lang="en-US" sz="2100" b="1" dirty="0" smtClean="0"/>
              <a:t>8 </a:t>
            </a:r>
            <a:r>
              <a:rPr lang="en-US" sz="2100" b="1" dirty="0"/>
              <a:t>– 11</a:t>
            </a:r>
            <a:r>
              <a:rPr lang="en-US" sz="2100" b="1" dirty="0" smtClean="0"/>
              <a:t>)</a:t>
            </a:r>
          </a:p>
          <a:p>
            <a:pPr lvl="0"/>
            <a:endParaRPr lang="en-US" sz="800" b="1" dirty="0"/>
          </a:p>
          <a:p>
            <a:pPr lvl="0"/>
            <a:r>
              <a:rPr lang="en-US" sz="2100" b="1" dirty="0"/>
              <a:t>Feb 7</a:t>
            </a:r>
            <a:r>
              <a:rPr lang="en-US" sz="2100" b="1" baseline="30000" dirty="0"/>
              <a:t>th</a:t>
            </a:r>
            <a:r>
              <a:rPr lang="en-US" sz="2100" b="1" dirty="0"/>
              <a:t> – Facing Their Sin (Ch. 17 – 18, 20, 22</a:t>
            </a:r>
            <a:r>
              <a:rPr lang="en-US" sz="2100" b="1" dirty="0" smtClean="0"/>
              <a:t>)</a:t>
            </a:r>
          </a:p>
          <a:p>
            <a:pPr lvl="0"/>
            <a:endParaRPr lang="en-US" sz="800" b="1" dirty="0"/>
          </a:p>
          <a:p>
            <a:pPr lvl="0"/>
            <a:r>
              <a:rPr lang="en-US" sz="2100" b="1" dirty="0"/>
              <a:t>Feb 14</a:t>
            </a:r>
            <a:r>
              <a:rPr lang="en-US" sz="2100" b="1" baseline="30000" dirty="0"/>
              <a:t>th</a:t>
            </a:r>
            <a:r>
              <a:rPr lang="en-US" sz="2100" b="1" dirty="0"/>
              <a:t> – </a:t>
            </a:r>
            <a:r>
              <a:rPr lang="en-US" sz="2100" b="1" dirty="0" smtClean="0"/>
              <a:t>Repentance &amp; Judgment Against Israel (I) </a:t>
            </a:r>
            <a:r>
              <a:rPr lang="en-US" sz="2100" b="1" dirty="0"/>
              <a:t>(Ch. 16, </a:t>
            </a:r>
            <a:r>
              <a:rPr lang="en-US" sz="2100" b="1" dirty="0" smtClean="0"/>
              <a:t>23, 19, 21)</a:t>
            </a:r>
            <a:endParaRPr lang="en-US" sz="2100" b="1" dirty="0" smtClean="0"/>
          </a:p>
          <a:p>
            <a:pPr lvl="0"/>
            <a:endParaRPr lang="en-US" sz="800" b="1" dirty="0"/>
          </a:p>
          <a:p>
            <a:pPr lvl="0"/>
            <a:r>
              <a:rPr lang="en-US" sz="2100" b="1" dirty="0"/>
              <a:t>Feb 21</a:t>
            </a:r>
            <a:r>
              <a:rPr lang="en-US" sz="2100" b="1" baseline="30000" dirty="0"/>
              <a:t>st</a:t>
            </a:r>
            <a:r>
              <a:rPr lang="en-US" sz="2100" b="1" dirty="0"/>
              <a:t> – Judgment Against </a:t>
            </a:r>
            <a:r>
              <a:rPr lang="en-US" sz="2100" b="1" smtClean="0"/>
              <a:t>Israel (</a:t>
            </a:r>
            <a:r>
              <a:rPr lang="en-US" sz="2100" b="1" smtClean="0"/>
              <a:t>II)</a:t>
            </a:r>
            <a:r>
              <a:rPr lang="en-US" sz="2100" b="1" smtClean="0"/>
              <a:t> </a:t>
            </a:r>
            <a:r>
              <a:rPr lang="en-US" sz="2100" b="1" dirty="0" smtClean="0"/>
              <a:t>(12 </a:t>
            </a:r>
            <a:r>
              <a:rPr lang="en-US" sz="2100" b="1" dirty="0"/>
              <a:t>– </a:t>
            </a:r>
            <a:r>
              <a:rPr lang="en-US" sz="2100" b="1" dirty="0" smtClean="0"/>
              <a:t>15)</a:t>
            </a:r>
            <a:endParaRPr lang="en-US" sz="2100" b="1" dirty="0" smtClean="0"/>
          </a:p>
          <a:p>
            <a:pPr lvl="0"/>
            <a:endParaRPr lang="en-US" sz="800" b="1" dirty="0"/>
          </a:p>
          <a:p>
            <a:pPr lvl="0"/>
            <a:r>
              <a:rPr lang="en-US" sz="2100" b="1" dirty="0"/>
              <a:t>Feb 28</a:t>
            </a:r>
            <a:r>
              <a:rPr lang="en-US" sz="2100" b="1" baseline="30000" dirty="0"/>
              <a:t>th</a:t>
            </a:r>
            <a:r>
              <a:rPr lang="en-US" sz="2100" b="1" dirty="0"/>
              <a:t> – Judgment Against The Nations (Ch. 25 – 32</a:t>
            </a:r>
            <a:r>
              <a:rPr lang="en-US" sz="2100" b="1" dirty="0" smtClean="0"/>
              <a:t>)</a:t>
            </a:r>
          </a:p>
          <a:p>
            <a:pPr lvl="0"/>
            <a:endParaRPr lang="en-US" sz="800" b="1" dirty="0"/>
          </a:p>
          <a:p>
            <a:pPr lvl="0"/>
            <a:r>
              <a:rPr lang="en-US" sz="2100" b="1" dirty="0"/>
              <a:t>Mar 6</a:t>
            </a:r>
            <a:r>
              <a:rPr lang="en-US" sz="2100" b="1" baseline="30000" dirty="0"/>
              <a:t>th</a:t>
            </a:r>
            <a:r>
              <a:rPr lang="en-US" sz="2100" b="1" dirty="0"/>
              <a:t> – Restoration: The Watchman and The Good Shepherd (Ch. 33 – 34</a:t>
            </a:r>
            <a:r>
              <a:rPr lang="en-US" sz="2100" b="1" dirty="0" smtClean="0"/>
              <a:t>)</a:t>
            </a:r>
          </a:p>
          <a:p>
            <a:pPr lvl="0"/>
            <a:endParaRPr lang="en-US" sz="800" b="1" dirty="0"/>
          </a:p>
          <a:p>
            <a:pPr lvl="0"/>
            <a:r>
              <a:rPr lang="en-US" sz="2100" b="1" dirty="0"/>
              <a:t>Mar 13</a:t>
            </a:r>
            <a:r>
              <a:rPr lang="en-US" sz="2100" b="1" baseline="30000" dirty="0"/>
              <a:t>th</a:t>
            </a:r>
            <a:r>
              <a:rPr lang="en-US" sz="2100" b="1" dirty="0"/>
              <a:t> – Restoration: Hope for Mountains; Valley of Dry Bones (Ch. 35 – 37</a:t>
            </a:r>
            <a:r>
              <a:rPr lang="en-US" sz="2100" b="1" dirty="0" smtClean="0"/>
              <a:t>)</a:t>
            </a:r>
          </a:p>
          <a:p>
            <a:pPr lvl="0"/>
            <a:endParaRPr lang="en-US" sz="800" b="1" dirty="0"/>
          </a:p>
          <a:p>
            <a:pPr lvl="0"/>
            <a:r>
              <a:rPr lang="en-US" sz="2100" b="1" dirty="0"/>
              <a:t>Mar 20</a:t>
            </a:r>
            <a:r>
              <a:rPr lang="en-US" sz="2100" b="1" baseline="30000" dirty="0"/>
              <a:t>th</a:t>
            </a:r>
            <a:r>
              <a:rPr lang="en-US" sz="2100" b="1" dirty="0"/>
              <a:t> – Restoration: Gog &amp; Magog (Ch. 38 - 39</a:t>
            </a:r>
            <a:r>
              <a:rPr lang="en-US" sz="2100" b="1" dirty="0" smtClean="0"/>
              <a:t>)</a:t>
            </a:r>
          </a:p>
          <a:p>
            <a:pPr lvl="0"/>
            <a:endParaRPr lang="en-US" sz="800" b="1" dirty="0"/>
          </a:p>
          <a:p>
            <a:pPr lvl="0"/>
            <a:r>
              <a:rPr lang="en-US" sz="2100" b="1" dirty="0"/>
              <a:t>Mar 27</a:t>
            </a:r>
            <a:r>
              <a:rPr lang="en-US" sz="2100" b="1" baseline="30000" dirty="0"/>
              <a:t>th</a:t>
            </a:r>
            <a:r>
              <a:rPr lang="en-US" sz="2100" b="1" dirty="0"/>
              <a:t> – Vision of the Temple (Ch. 40 – 48</a:t>
            </a:r>
            <a:r>
              <a:rPr lang="en-US" sz="2100" b="1" dirty="0" smtClean="0"/>
              <a:t>)</a:t>
            </a:r>
            <a:endParaRPr lang="en-US" sz="2100" b="1" dirty="0"/>
          </a:p>
        </p:txBody>
      </p:sp>
    </p:spTree>
    <p:extLst>
      <p:ext uri="{BB962C8B-B14F-4D97-AF65-F5344CB8AC3E}">
        <p14:creationId xmlns:p14="http://schemas.microsoft.com/office/powerpoint/2010/main" val="1821623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iralnexus.net/christ/inspirit/Megiddo/megiddo-map.gif"/>
          <p:cNvPicPr>
            <a:picLocks noChangeAspect="1" noChangeArrowheads="1"/>
          </p:cNvPicPr>
          <p:nvPr/>
        </p:nvPicPr>
        <p:blipFill rotWithShape="1">
          <a:blip r:embed="rId3">
            <a:extLst>
              <a:ext uri="{28A0092B-C50C-407E-A947-70E740481C1C}">
                <a14:useLocalDpi xmlns:a14="http://schemas.microsoft.com/office/drawing/2010/main" val="0"/>
              </a:ext>
            </a:extLst>
          </a:blip>
          <a:srcRect b="4482"/>
          <a:stretch/>
        </p:blipFill>
        <p:spPr bwMode="auto">
          <a:xfrm>
            <a:off x="0" y="761999"/>
            <a:ext cx="4495800" cy="52957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4.bp.blogspot.com/-GK1vbyn3OMc/TfofDF0XsjI/AAAAAAAABiY/gsvfDFgM47M/s1600/Jos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1" y="762000"/>
            <a:ext cx="4648200" cy="52957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800219"/>
          </a:xfrm>
          <a:prstGeom prst="rect">
            <a:avLst/>
          </a:prstGeom>
          <a:noFill/>
        </p:spPr>
        <p:txBody>
          <a:bodyPr wrap="square" rtlCol="0">
            <a:spAutoFit/>
          </a:bodyPr>
          <a:lstStyle/>
          <a:p>
            <a:pPr algn="ctr"/>
            <a:r>
              <a:rPr lang="en-US" sz="4600" b="1" dirty="0" smtClean="0"/>
              <a:t>The Battle of Megiddo</a:t>
            </a:r>
            <a:endParaRPr lang="en-US" sz="4600" b="1" dirty="0"/>
          </a:p>
        </p:txBody>
      </p:sp>
      <p:sp>
        <p:nvSpPr>
          <p:cNvPr id="7" name="TextBox 6"/>
          <p:cNvSpPr txBox="1"/>
          <p:nvPr/>
        </p:nvSpPr>
        <p:spPr>
          <a:xfrm>
            <a:off x="1" y="6057781"/>
            <a:ext cx="9144000" cy="800219"/>
          </a:xfrm>
          <a:prstGeom prst="rect">
            <a:avLst/>
          </a:prstGeom>
          <a:noFill/>
        </p:spPr>
        <p:txBody>
          <a:bodyPr wrap="square" rtlCol="0">
            <a:spAutoFit/>
          </a:bodyPr>
          <a:lstStyle/>
          <a:p>
            <a:pPr algn="ctr"/>
            <a:r>
              <a:rPr lang="en-US" sz="4600" b="1" dirty="0" smtClean="0"/>
              <a:t>2 Kings 23:28-30; 2 Chron 35:20-27</a:t>
            </a:r>
            <a:endParaRPr lang="en-US" sz="4600" b="1" dirty="0"/>
          </a:p>
        </p:txBody>
      </p:sp>
    </p:spTree>
    <p:extLst>
      <p:ext uri="{BB962C8B-B14F-4D97-AF65-F5344CB8AC3E}">
        <p14:creationId xmlns:p14="http://schemas.microsoft.com/office/powerpoint/2010/main" val="1104342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mage.slidesharecdn.com/sabbathschoollesson34thquarterof2015-151013003800-lva1-app6892/95/sabbath-school-lesson-3-4-th-quarter-of-2015-4-638.jpg?cb=14446967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6548"/>
            <a:ext cx="9144000" cy="60914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9144000" cy="800219"/>
          </a:xfrm>
          <a:prstGeom prst="rect">
            <a:avLst/>
          </a:prstGeom>
          <a:noFill/>
        </p:spPr>
        <p:txBody>
          <a:bodyPr wrap="square" rtlCol="0">
            <a:spAutoFit/>
          </a:bodyPr>
          <a:lstStyle/>
          <a:p>
            <a:pPr algn="ctr"/>
            <a:r>
              <a:rPr lang="en-US" sz="4600" b="1" dirty="0" smtClean="0"/>
              <a:t>Pharaoh Necho Captures Judah</a:t>
            </a:r>
            <a:endParaRPr lang="en-US" sz="4600" b="1" dirty="0"/>
          </a:p>
        </p:txBody>
      </p:sp>
    </p:spTree>
    <p:extLst>
      <p:ext uri="{BB962C8B-B14F-4D97-AF65-F5344CB8AC3E}">
        <p14:creationId xmlns:p14="http://schemas.microsoft.com/office/powerpoint/2010/main" val="2607085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generationword.com/nt_maps/605-carchem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00218"/>
            <a:ext cx="9143999" cy="5257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9144000" cy="800219"/>
          </a:xfrm>
          <a:prstGeom prst="rect">
            <a:avLst/>
          </a:prstGeom>
          <a:noFill/>
        </p:spPr>
        <p:txBody>
          <a:bodyPr wrap="square" rtlCol="0">
            <a:spAutoFit/>
          </a:bodyPr>
          <a:lstStyle/>
          <a:p>
            <a:pPr algn="ctr"/>
            <a:r>
              <a:rPr lang="en-US" sz="4600" b="1" dirty="0" smtClean="0"/>
              <a:t>The 1</a:t>
            </a:r>
            <a:r>
              <a:rPr lang="en-US" sz="4600" b="1" baseline="30000" dirty="0" smtClean="0"/>
              <a:t>st</a:t>
            </a:r>
            <a:r>
              <a:rPr lang="en-US" sz="4600" b="1" dirty="0" smtClean="0"/>
              <a:t> Deportation</a:t>
            </a:r>
            <a:endParaRPr lang="en-US" sz="4600" b="1" dirty="0"/>
          </a:p>
        </p:txBody>
      </p:sp>
      <p:sp>
        <p:nvSpPr>
          <p:cNvPr id="6" name="TextBox 5"/>
          <p:cNvSpPr txBox="1"/>
          <p:nvPr/>
        </p:nvSpPr>
        <p:spPr>
          <a:xfrm>
            <a:off x="1" y="6057781"/>
            <a:ext cx="9144000" cy="769441"/>
          </a:xfrm>
          <a:prstGeom prst="rect">
            <a:avLst/>
          </a:prstGeom>
          <a:noFill/>
        </p:spPr>
        <p:txBody>
          <a:bodyPr wrap="square" rtlCol="0">
            <a:spAutoFit/>
          </a:bodyPr>
          <a:lstStyle/>
          <a:p>
            <a:pPr algn="ctr"/>
            <a:r>
              <a:rPr lang="en-US" sz="4400" b="1" dirty="0" smtClean="0"/>
              <a:t>2 Kings 24:1; 2 Chron 36:5-7; Dan 1:1-4</a:t>
            </a:r>
            <a:endParaRPr lang="en-US" sz="4400" b="1" dirty="0"/>
          </a:p>
        </p:txBody>
      </p:sp>
    </p:spTree>
    <p:extLst>
      <p:ext uri="{BB962C8B-B14F-4D97-AF65-F5344CB8AC3E}">
        <p14:creationId xmlns:p14="http://schemas.microsoft.com/office/powerpoint/2010/main" val="1642739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00219"/>
          </a:xfrm>
          <a:prstGeom prst="rect">
            <a:avLst/>
          </a:prstGeom>
          <a:noFill/>
        </p:spPr>
        <p:txBody>
          <a:bodyPr wrap="square" rtlCol="0">
            <a:spAutoFit/>
          </a:bodyPr>
          <a:lstStyle/>
          <a:p>
            <a:pPr algn="ctr"/>
            <a:r>
              <a:rPr lang="en-US" sz="4600" b="1" dirty="0" smtClean="0"/>
              <a:t>The 2</a:t>
            </a:r>
            <a:r>
              <a:rPr lang="en-US" sz="4600" b="1" baseline="30000" dirty="0" smtClean="0"/>
              <a:t>nd</a:t>
            </a:r>
            <a:r>
              <a:rPr lang="en-US" sz="4600" b="1" dirty="0" smtClean="0"/>
              <a:t> Deportation</a:t>
            </a:r>
            <a:endParaRPr lang="en-US" sz="4600" b="1" dirty="0"/>
          </a:p>
        </p:txBody>
      </p:sp>
      <p:pic>
        <p:nvPicPr>
          <p:cNvPr id="1026" name="Picture 2" descr="http://s3-eu-west-1.amazonaws.com/lookandlearn-preview/A/A016/A0160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800219"/>
            <a:ext cx="4419601" cy="5257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jerryandgod.files.wordpress.com/2013/11/592-c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7" y="800219"/>
            <a:ext cx="4733186" cy="52575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057781"/>
            <a:ext cx="9144000" cy="769441"/>
          </a:xfrm>
          <a:prstGeom prst="rect">
            <a:avLst/>
          </a:prstGeom>
          <a:noFill/>
        </p:spPr>
        <p:txBody>
          <a:bodyPr wrap="square" rtlCol="0">
            <a:spAutoFit/>
          </a:bodyPr>
          <a:lstStyle/>
          <a:p>
            <a:pPr algn="ctr"/>
            <a:r>
              <a:rPr lang="en-US" sz="4400" b="1" dirty="0" smtClean="0"/>
              <a:t>2 Kings 24:6-17; 2 Chron 36:9-10</a:t>
            </a:r>
            <a:endParaRPr lang="en-US" sz="4400" b="1" dirty="0"/>
          </a:p>
        </p:txBody>
      </p:sp>
    </p:spTree>
    <p:extLst>
      <p:ext uri="{BB962C8B-B14F-4D97-AF65-F5344CB8AC3E}">
        <p14:creationId xmlns:p14="http://schemas.microsoft.com/office/powerpoint/2010/main" val="2171861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00219"/>
          </a:xfrm>
          <a:prstGeom prst="rect">
            <a:avLst/>
          </a:prstGeom>
          <a:noFill/>
        </p:spPr>
        <p:txBody>
          <a:bodyPr wrap="square" rtlCol="0">
            <a:spAutoFit/>
          </a:bodyPr>
          <a:lstStyle/>
          <a:p>
            <a:pPr algn="ctr"/>
            <a:r>
              <a:rPr lang="en-US" sz="4600" b="1" dirty="0" smtClean="0"/>
              <a:t>The 3</a:t>
            </a:r>
            <a:r>
              <a:rPr lang="en-US" sz="4600" b="1" baseline="30000" dirty="0" smtClean="0"/>
              <a:t>rd</a:t>
            </a:r>
            <a:r>
              <a:rPr lang="en-US" sz="4600" b="1" dirty="0" smtClean="0"/>
              <a:t> Deportation</a:t>
            </a:r>
            <a:endParaRPr lang="en-US" sz="4600" b="1" dirty="0"/>
          </a:p>
        </p:txBody>
      </p:sp>
      <p:sp>
        <p:nvSpPr>
          <p:cNvPr id="7" name="TextBox 6"/>
          <p:cNvSpPr txBox="1"/>
          <p:nvPr/>
        </p:nvSpPr>
        <p:spPr>
          <a:xfrm>
            <a:off x="1" y="6273225"/>
            <a:ext cx="9144000" cy="584775"/>
          </a:xfrm>
          <a:prstGeom prst="rect">
            <a:avLst/>
          </a:prstGeom>
          <a:noFill/>
        </p:spPr>
        <p:txBody>
          <a:bodyPr wrap="square" rtlCol="0">
            <a:spAutoFit/>
          </a:bodyPr>
          <a:lstStyle/>
          <a:p>
            <a:pPr algn="ctr"/>
            <a:r>
              <a:rPr lang="en-US" sz="3200" b="1" dirty="0" smtClean="0"/>
              <a:t>2 Kings 25:1-21; 2 Chron 36:11-21; Jer 39:1-7; 52:4-11</a:t>
            </a:r>
            <a:endParaRPr lang="en-US" sz="3200" b="1" dirty="0"/>
          </a:p>
        </p:txBody>
      </p:sp>
      <p:pic>
        <p:nvPicPr>
          <p:cNvPr id="2050" name="Picture 2" descr="http://www.bible-history.com/map_fall_of_judah/jerusalem-destru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800220"/>
            <a:ext cx="4419601" cy="54730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1/14/Zedekiah.jpg/220px-Zedek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814330"/>
            <a:ext cx="4724398" cy="545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361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slideplayer.com/9/2373091/slides/slide_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09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0" y="12374"/>
            <a:ext cx="9144000" cy="800219"/>
          </a:xfrm>
          <a:prstGeom prst="rect">
            <a:avLst/>
          </a:prstGeom>
          <a:noFill/>
        </p:spPr>
        <p:txBody>
          <a:bodyPr wrap="square" rtlCol="0">
            <a:spAutoFit/>
          </a:bodyPr>
          <a:lstStyle/>
          <a:p>
            <a:pPr algn="ctr"/>
            <a:r>
              <a:rPr lang="en-US" sz="4600" b="1" dirty="0" smtClean="0"/>
              <a:t>God’s Objectives Through Ezekiel</a:t>
            </a:r>
            <a:endParaRPr lang="en-US" sz="4600" b="1" dirty="0"/>
          </a:p>
        </p:txBody>
      </p:sp>
      <p:sp>
        <p:nvSpPr>
          <p:cNvPr id="2" name="TextBox 1"/>
          <p:cNvSpPr txBox="1"/>
          <p:nvPr/>
        </p:nvSpPr>
        <p:spPr>
          <a:xfrm>
            <a:off x="0" y="971107"/>
            <a:ext cx="3945183" cy="1815882"/>
          </a:xfrm>
          <a:prstGeom prst="rect">
            <a:avLst/>
          </a:prstGeom>
          <a:noFill/>
        </p:spPr>
        <p:txBody>
          <a:bodyPr wrap="none" rtlCol="0">
            <a:spAutoFit/>
          </a:bodyPr>
          <a:lstStyle/>
          <a:p>
            <a:pPr marL="342900" indent="-342900">
              <a:buFont typeface="+mj-lt"/>
              <a:buAutoNum type="arabicPeriod"/>
            </a:pPr>
            <a:r>
              <a:rPr lang="en-US" sz="2800" b="1" u="sng" dirty="0" smtClean="0"/>
              <a:t>They’re staying a while</a:t>
            </a:r>
          </a:p>
          <a:p>
            <a:pPr marL="342900" indent="-342900">
              <a:buFont typeface="+mj-lt"/>
              <a:buAutoNum type="arabicPeriod"/>
            </a:pPr>
            <a:endParaRPr lang="en-US" sz="2800" dirty="0" smtClean="0"/>
          </a:p>
          <a:p>
            <a:pPr marL="342900" indent="-342900">
              <a:buFont typeface="+mj-lt"/>
              <a:buAutoNum type="arabicPeriod"/>
            </a:pPr>
            <a:endParaRPr lang="en-US" sz="2800" dirty="0" smtClean="0"/>
          </a:p>
          <a:p>
            <a:pPr marL="342900" indent="-342900">
              <a:buFont typeface="+mj-lt"/>
              <a:buAutoNum type="arabicPeriod"/>
            </a:pPr>
            <a:endParaRPr lang="en-US" sz="2800" dirty="0"/>
          </a:p>
        </p:txBody>
      </p:sp>
      <p:pic>
        <p:nvPicPr>
          <p:cNvPr id="4100" name="Picture 4" descr="https://thebarkingfox.files.wordpress.com/2014/10/bfb141028-ezekiel-on-his-side.jpg"/>
          <p:cNvPicPr>
            <a:picLocks noChangeAspect="1" noChangeArrowheads="1"/>
          </p:cNvPicPr>
          <p:nvPr/>
        </p:nvPicPr>
        <p:blipFill rotWithShape="1">
          <a:blip r:embed="rId3">
            <a:extLst>
              <a:ext uri="{28A0092B-C50C-407E-A947-70E740481C1C}">
                <a14:useLocalDpi xmlns:a14="http://schemas.microsoft.com/office/drawing/2010/main" val="0"/>
              </a:ext>
            </a:extLst>
          </a:blip>
          <a:srcRect l="8457" t="4245" r="8707" b="4566"/>
          <a:stretch/>
        </p:blipFill>
        <p:spPr bwMode="auto">
          <a:xfrm>
            <a:off x="3945184" y="1066800"/>
            <a:ext cx="5198818" cy="48217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45184" y="5888504"/>
            <a:ext cx="5198817" cy="969496"/>
          </a:xfrm>
          <a:prstGeom prst="rect">
            <a:avLst/>
          </a:prstGeom>
          <a:noFill/>
        </p:spPr>
        <p:txBody>
          <a:bodyPr wrap="square" rtlCol="0">
            <a:spAutoFit/>
          </a:bodyPr>
          <a:lstStyle/>
          <a:p>
            <a:pPr algn="ctr"/>
            <a:r>
              <a:rPr lang="en-US" sz="1900" b="1" dirty="0" smtClean="0">
                <a:solidFill>
                  <a:srgbClr val="002060"/>
                </a:solidFill>
              </a:rPr>
              <a:t>“</a:t>
            </a:r>
            <a:r>
              <a:rPr lang="en-US" sz="1900" b="1" dirty="0">
                <a:solidFill>
                  <a:srgbClr val="002060"/>
                </a:solidFill>
              </a:rPr>
              <a:t>Now you son of man, get yourself a brick, place it before you and inscribe a city on it, Jerusalem.</a:t>
            </a:r>
            <a:r>
              <a:rPr lang="en-US" sz="1900" b="1" dirty="0" smtClean="0">
                <a:solidFill>
                  <a:srgbClr val="002060"/>
                </a:solidFill>
              </a:rPr>
              <a:t>”</a:t>
            </a:r>
          </a:p>
          <a:p>
            <a:pPr algn="ctr"/>
            <a:r>
              <a:rPr lang="en-US" sz="1900" b="1" dirty="0" smtClean="0">
                <a:solidFill>
                  <a:srgbClr val="002060"/>
                </a:solidFill>
              </a:rPr>
              <a:t>(Ezek 4:1)</a:t>
            </a:r>
            <a:endParaRPr lang="en-US" sz="1900" b="1" dirty="0">
              <a:solidFill>
                <a:srgbClr val="002060"/>
              </a:solidFill>
            </a:endParaRPr>
          </a:p>
        </p:txBody>
      </p:sp>
    </p:spTree>
    <p:extLst>
      <p:ext uri="{BB962C8B-B14F-4D97-AF65-F5344CB8AC3E}">
        <p14:creationId xmlns:p14="http://schemas.microsoft.com/office/powerpoint/2010/main" val="1903810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0" y="12374"/>
            <a:ext cx="9144000" cy="800219"/>
          </a:xfrm>
          <a:prstGeom prst="rect">
            <a:avLst/>
          </a:prstGeom>
          <a:noFill/>
        </p:spPr>
        <p:txBody>
          <a:bodyPr wrap="square" rtlCol="0">
            <a:spAutoFit/>
          </a:bodyPr>
          <a:lstStyle/>
          <a:p>
            <a:pPr algn="ctr"/>
            <a:r>
              <a:rPr lang="en-US" sz="4600" b="1" dirty="0" smtClean="0"/>
              <a:t>God’s Objectives Through Ezekiel</a:t>
            </a:r>
            <a:endParaRPr lang="en-US" sz="4600" b="1" dirty="0"/>
          </a:p>
        </p:txBody>
      </p:sp>
      <p:sp>
        <p:nvSpPr>
          <p:cNvPr id="2" name="TextBox 1"/>
          <p:cNvSpPr txBox="1"/>
          <p:nvPr/>
        </p:nvSpPr>
        <p:spPr>
          <a:xfrm>
            <a:off x="0" y="971107"/>
            <a:ext cx="4581703" cy="3539430"/>
          </a:xfrm>
          <a:prstGeom prst="rect">
            <a:avLst/>
          </a:prstGeom>
          <a:noFill/>
        </p:spPr>
        <p:txBody>
          <a:bodyPr wrap="none" rtlCol="0">
            <a:spAutoFit/>
          </a:bodyPr>
          <a:lstStyle/>
          <a:p>
            <a:pPr marL="342900" indent="-342900">
              <a:buFont typeface="+mj-lt"/>
              <a:buAutoNum type="arabicPeriod"/>
            </a:pPr>
            <a:r>
              <a:rPr lang="en-US" sz="2800" dirty="0" smtClean="0"/>
              <a:t>They’re staying a while</a:t>
            </a:r>
          </a:p>
          <a:p>
            <a:pPr marL="342900" indent="-342900">
              <a:buFont typeface="+mj-lt"/>
              <a:buAutoNum type="arabicPeriod"/>
            </a:pPr>
            <a:endParaRPr lang="en-US" sz="2800" dirty="0" smtClean="0"/>
          </a:p>
          <a:p>
            <a:pPr marL="342900" indent="-342900">
              <a:buFont typeface="+mj-lt"/>
              <a:buAutoNum type="arabicPeriod"/>
            </a:pPr>
            <a:endParaRPr lang="en-US" sz="2800" dirty="0" smtClean="0"/>
          </a:p>
          <a:p>
            <a:pPr marL="342900" indent="-342900">
              <a:buFont typeface="+mj-lt"/>
              <a:buAutoNum type="arabicPeriod"/>
            </a:pPr>
            <a:endParaRPr lang="en-US" sz="2800" dirty="0"/>
          </a:p>
          <a:p>
            <a:pPr marL="342900" indent="-342900">
              <a:buFont typeface="+mj-lt"/>
              <a:buAutoNum type="arabicPeriod"/>
            </a:pPr>
            <a:r>
              <a:rPr lang="en-US" sz="2800" b="1" u="sng" dirty="0" smtClean="0"/>
              <a:t>To expose their wickedness</a:t>
            </a:r>
          </a:p>
          <a:p>
            <a:pPr marL="342900" indent="-342900">
              <a:buFont typeface="+mj-lt"/>
              <a:buAutoNum type="arabicPeriod"/>
            </a:pPr>
            <a:endParaRPr lang="en-US" sz="2800" dirty="0" smtClean="0"/>
          </a:p>
          <a:p>
            <a:pPr marL="342900" indent="-342900">
              <a:buFont typeface="+mj-lt"/>
              <a:buAutoNum type="arabicPeriod"/>
            </a:pPr>
            <a:endParaRPr lang="en-US" sz="2800" dirty="0" smtClean="0"/>
          </a:p>
          <a:p>
            <a:pPr marL="342900" indent="-342900">
              <a:buFont typeface="+mj-lt"/>
              <a:buAutoNum type="arabicPeriod"/>
            </a:pPr>
            <a:endParaRPr lang="en-US" sz="2800" dirty="0"/>
          </a:p>
        </p:txBody>
      </p:sp>
      <p:pic>
        <p:nvPicPr>
          <p:cNvPr id="9218" name="Picture 2" descr="http://www.truthnet.org/Ezekiel/4-Ezekiel-8-11/Solomon's%20Te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1066801"/>
            <a:ext cx="4448175" cy="42369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95825" y="5303729"/>
            <a:ext cx="4448175" cy="1554272"/>
          </a:xfrm>
          <a:prstGeom prst="rect">
            <a:avLst/>
          </a:prstGeom>
          <a:noFill/>
        </p:spPr>
        <p:txBody>
          <a:bodyPr wrap="square" rtlCol="0">
            <a:spAutoFit/>
          </a:bodyPr>
          <a:lstStyle/>
          <a:p>
            <a:pPr algn="ctr"/>
            <a:r>
              <a:rPr lang="en-US" sz="1900" b="1" dirty="0" smtClean="0">
                <a:solidFill>
                  <a:srgbClr val="002060"/>
                </a:solidFill>
              </a:rPr>
              <a:t>“</a:t>
            </a:r>
            <a:r>
              <a:rPr lang="en-US" sz="1900" b="1" dirty="0">
                <a:solidFill>
                  <a:srgbClr val="002060"/>
                </a:solidFill>
              </a:rPr>
              <a:t>Son of man, do you see what they are doing, the great abominations which the house of Israel are committing here, so that I would be far from My sanctuary</a:t>
            </a:r>
            <a:r>
              <a:rPr lang="en-US" sz="1900" b="1" dirty="0" smtClean="0">
                <a:solidFill>
                  <a:srgbClr val="002060"/>
                </a:solidFill>
              </a:rPr>
              <a:t>?”</a:t>
            </a:r>
          </a:p>
          <a:p>
            <a:pPr algn="ctr"/>
            <a:r>
              <a:rPr lang="en-US" sz="1900" b="1" dirty="0" smtClean="0">
                <a:solidFill>
                  <a:srgbClr val="002060"/>
                </a:solidFill>
              </a:rPr>
              <a:t>(Ezek 8:6)</a:t>
            </a:r>
            <a:endParaRPr lang="en-US" sz="1900" b="1" dirty="0">
              <a:solidFill>
                <a:srgbClr val="002060"/>
              </a:solidFill>
            </a:endParaRPr>
          </a:p>
        </p:txBody>
      </p:sp>
    </p:spTree>
    <p:extLst>
      <p:ext uri="{BB962C8B-B14F-4D97-AF65-F5344CB8AC3E}">
        <p14:creationId xmlns:p14="http://schemas.microsoft.com/office/powerpoint/2010/main" val="745793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457200" indent="-457200">
          <a:buFont typeface="Arial" panose="020B0604020202020204" pitchFamily="34" charset="0"/>
          <a:buChar cha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4553</TotalTime>
  <Words>2986</Words>
  <Application>Microsoft Office PowerPoint</Application>
  <PresentationFormat>On-screen Show (4:3)</PresentationFormat>
  <Paragraphs>220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Syllabus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60</cp:revision>
  <dcterms:created xsi:type="dcterms:W3CDTF">2015-12-29T02:05:27Z</dcterms:created>
  <dcterms:modified xsi:type="dcterms:W3CDTF">2016-02-10T21:08:26Z</dcterms:modified>
</cp:coreProperties>
</file>