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814" autoAdjust="0"/>
  </p:normalViewPr>
  <p:slideViewPr>
    <p:cSldViewPr snapToGrid="0">
      <p:cViewPr varScale="1">
        <p:scale>
          <a:sx n="70" d="100"/>
          <a:sy n="70" d="100"/>
        </p:scale>
        <p:origin x="2208" y="66"/>
      </p:cViewPr>
      <p:guideLst/>
    </p:cSldViewPr>
  </p:slideViewPr>
  <p:notesTextViewPr>
    <p:cViewPr>
      <p:scale>
        <a:sx n="1" d="1"/>
        <a:sy n="1" d="1"/>
      </p:scale>
      <p:origin x="0" y="-130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9B56F-0610-4FB5-BA0B-B8F41CE620A0}" type="datetimeFigureOut">
              <a:rPr lang="es-GT" smtClean="0"/>
              <a:t>23/03/2019</a:t>
            </a:fld>
            <a:endParaRPr lang="es-G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FC362-ABB0-475F-8C63-0C34A8A45212}" type="slidenum">
              <a:rPr lang="es-GT" smtClean="0"/>
              <a:t>‹#›</a:t>
            </a:fld>
            <a:endParaRPr lang="es-GT"/>
          </a:p>
        </p:txBody>
      </p:sp>
    </p:spTree>
    <p:extLst>
      <p:ext uri="{BB962C8B-B14F-4D97-AF65-F5344CB8AC3E}">
        <p14:creationId xmlns:p14="http://schemas.microsoft.com/office/powerpoint/2010/main" val="2298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1 Cor 13, the Apostle Paul offers God’s view of love. This is not just any love, but a divine love, the word “agape”, which is the only love under consideration in this chapter. What we learn is that love has power as well as priority over any other virtue. And the more we reflect the love described here and the more we give it to others, the more we will begin to experience love in our own lives. </a:t>
            </a:r>
          </a:p>
          <a:p>
            <a:pPr lvl="0"/>
            <a:endParaRPr lang="en-US" sz="1200" b="0" i="0" kern="1200" baseline="0" dirty="0" smtClean="0">
              <a:solidFill>
                <a:schemeClr val="tx1"/>
              </a:solidFill>
              <a:effectLst/>
              <a:latin typeface="+mn-lt"/>
              <a:ea typeface="+mn-ea"/>
              <a:cs typeface="+mn-cs"/>
            </a:endParaRPr>
          </a:p>
          <a:p>
            <a:pPr lvl="0"/>
            <a:r>
              <a:rPr lang="en-US" sz="1200" b="0" i="0" kern="1200" baseline="0" dirty="0" smtClean="0">
                <a:solidFill>
                  <a:schemeClr val="tx1"/>
                </a:solidFill>
                <a:effectLst/>
                <a:latin typeface="+mn-lt"/>
                <a:ea typeface="+mn-ea"/>
                <a:cs typeface="+mn-cs"/>
              </a:rPr>
              <a:t>We’re getting close to concluding our study of these virtues as we consider the last four things that Paul says love does – it bears, it believes, it hopes, and it endures. Not some things, but all things. Some have </a:t>
            </a:r>
            <a:r>
              <a:rPr lang="en-US" sz="1200" b="0" i="0" kern="1200" baseline="0" dirty="0" smtClean="0">
                <a:solidFill>
                  <a:schemeClr val="tx1"/>
                </a:solidFill>
                <a:effectLst/>
                <a:latin typeface="+mn-lt"/>
                <a:ea typeface="+mn-ea"/>
                <a:cs typeface="+mn-cs"/>
              </a:rPr>
              <a:t>suggested </a:t>
            </a:r>
            <a:r>
              <a:rPr lang="en-US" sz="1200" b="0" i="0" kern="1200" baseline="0" dirty="0" smtClean="0">
                <a:solidFill>
                  <a:schemeClr val="tx1"/>
                </a:solidFill>
                <a:effectLst/>
                <a:latin typeface="+mn-lt"/>
                <a:ea typeface="+mn-ea"/>
                <a:cs typeface="+mn-cs"/>
              </a:rPr>
              <a:t>that what Paul is </a:t>
            </a:r>
            <a:r>
              <a:rPr lang="en-US" sz="1200" b="0" i="0" kern="1200" baseline="0" dirty="0" smtClean="0">
                <a:solidFill>
                  <a:schemeClr val="tx1"/>
                </a:solidFill>
                <a:effectLst/>
                <a:latin typeface="+mn-lt"/>
                <a:ea typeface="+mn-ea"/>
                <a:cs typeface="+mn-cs"/>
              </a:rPr>
              <a:t>really doing here is </a:t>
            </a:r>
            <a:r>
              <a:rPr lang="en-US" sz="1200" b="0" i="0" kern="1200" baseline="0" dirty="0" smtClean="0">
                <a:solidFill>
                  <a:schemeClr val="tx1"/>
                </a:solidFill>
                <a:effectLst/>
                <a:latin typeface="+mn-lt"/>
                <a:ea typeface="+mn-ea"/>
                <a:cs typeface="+mn-cs"/>
              </a:rPr>
              <a:t>basically summarizing everything else he has already talked about. And there may be something to </a:t>
            </a:r>
            <a:r>
              <a:rPr lang="en-US" sz="1200" b="0" i="0" kern="1200" baseline="0" dirty="0" smtClean="0">
                <a:solidFill>
                  <a:schemeClr val="tx1"/>
                </a:solidFill>
                <a:effectLst/>
                <a:latin typeface="+mn-lt"/>
                <a:ea typeface="+mn-ea"/>
                <a:cs typeface="+mn-cs"/>
              </a:rPr>
              <a:t>this </a:t>
            </a:r>
            <a:r>
              <a:rPr lang="en-US" sz="1200" b="0" i="0" kern="1200" baseline="0" dirty="0" smtClean="0">
                <a:solidFill>
                  <a:schemeClr val="tx1"/>
                </a:solidFill>
                <a:effectLst/>
                <a:latin typeface="+mn-lt"/>
                <a:ea typeface="+mn-ea"/>
                <a:cs typeface="+mn-cs"/>
              </a:rPr>
              <a:t>as certainly there is some overlap to what he </a:t>
            </a:r>
            <a:r>
              <a:rPr lang="en-US" sz="1200" b="0" i="0" kern="1200" baseline="0" dirty="0" smtClean="0">
                <a:solidFill>
                  <a:schemeClr val="tx1"/>
                </a:solidFill>
                <a:effectLst/>
                <a:latin typeface="+mn-lt"/>
                <a:ea typeface="+mn-ea"/>
                <a:cs typeface="+mn-cs"/>
              </a:rPr>
              <a:t>has </a:t>
            </a:r>
            <a:r>
              <a:rPr lang="en-US" sz="1200" b="0" i="0" kern="1200" baseline="0" dirty="0" smtClean="0">
                <a:solidFill>
                  <a:schemeClr val="tx1"/>
                </a:solidFill>
                <a:effectLst/>
                <a:latin typeface="+mn-lt"/>
                <a:ea typeface="+mn-ea"/>
                <a:cs typeface="+mn-cs"/>
              </a:rPr>
              <a:t>already written. But we will consider each of them individually beginning in this lesson with the </a:t>
            </a:r>
            <a:r>
              <a:rPr lang="en-US" sz="1200" b="0" i="0" kern="1200" baseline="0" dirty="0" smtClean="0">
                <a:solidFill>
                  <a:schemeClr val="tx1"/>
                </a:solidFill>
                <a:effectLst/>
                <a:latin typeface="+mn-lt"/>
                <a:ea typeface="+mn-ea"/>
                <a:cs typeface="+mn-cs"/>
              </a:rPr>
              <a:t>“bearing” </a:t>
            </a:r>
            <a:r>
              <a:rPr lang="en-US" sz="1200" b="0" i="0" kern="1200" baseline="0" dirty="0" smtClean="0">
                <a:solidFill>
                  <a:schemeClr val="tx1"/>
                </a:solidFill>
                <a:effectLst/>
                <a:latin typeface="+mn-lt"/>
                <a:ea typeface="+mn-ea"/>
                <a:cs typeface="+mn-cs"/>
              </a:rPr>
              <a:t>and </a:t>
            </a:r>
            <a:r>
              <a:rPr lang="en-US" sz="1200" b="0" i="0" kern="1200" baseline="0" dirty="0" smtClean="0">
                <a:solidFill>
                  <a:schemeClr val="tx1"/>
                </a:solidFill>
                <a:effectLst/>
                <a:latin typeface="+mn-lt"/>
                <a:ea typeface="+mn-ea"/>
                <a:cs typeface="+mn-cs"/>
              </a:rPr>
              <a:t>“believing” </a:t>
            </a:r>
            <a:r>
              <a:rPr lang="en-US" sz="1200" b="0" i="0" kern="1200" baseline="0" dirty="0" smtClean="0">
                <a:solidFill>
                  <a:schemeClr val="tx1"/>
                </a:solidFill>
                <a:effectLst/>
                <a:latin typeface="+mn-lt"/>
                <a:ea typeface="+mn-ea"/>
                <a:cs typeface="+mn-cs"/>
              </a:rPr>
              <a:t>qualities of love.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a:p>
        </p:txBody>
      </p:sp>
    </p:spTree>
    <p:extLst>
      <p:ext uri="{BB962C8B-B14F-4D97-AF65-F5344CB8AC3E}">
        <p14:creationId xmlns:p14="http://schemas.microsoft.com/office/powerpoint/2010/main" val="341015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Second,</a:t>
            </a:r>
            <a:r>
              <a:rPr lang="en-US" sz="1200" kern="1200" baseline="0" dirty="0" smtClean="0">
                <a:solidFill>
                  <a:schemeClr val="tx1"/>
                </a:solidFill>
                <a:effectLst/>
                <a:latin typeface="+mn-lt"/>
                <a:ea typeface="+mn-ea"/>
                <a:cs typeface="+mn-cs"/>
              </a:rPr>
              <a:t> we should believe all things because if we’re going to fail, if we’re going to be wrong, we should rather fail in loving than in not loving.</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Years ago, I </a:t>
            </a:r>
            <a:r>
              <a:rPr lang="en-US" sz="1200" kern="1200" dirty="0" smtClean="0">
                <a:solidFill>
                  <a:schemeClr val="tx1"/>
                </a:solidFill>
                <a:effectLst/>
                <a:latin typeface="+mn-lt"/>
                <a:ea typeface="+mn-ea"/>
                <a:cs typeface="+mn-cs"/>
              </a:rPr>
              <a:t>observed </a:t>
            </a:r>
            <a:r>
              <a:rPr lang="en-US" sz="1200" kern="1200" dirty="0" smtClean="0">
                <a:solidFill>
                  <a:schemeClr val="tx1"/>
                </a:solidFill>
                <a:effectLst/>
                <a:latin typeface="+mn-lt"/>
                <a:ea typeface="+mn-ea"/>
                <a:cs typeface="+mn-cs"/>
              </a:rPr>
              <a:t>someone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showing </a:t>
            </a:r>
            <a:r>
              <a:rPr lang="en-US" sz="1200" kern="1200" dirty="0" smtClean="0">
                <a:solidFill>
                  <a:schemeClr val="tx1"/>
                </a:solidFill>
                <a:effectLst/>
                <a:latin typeface="+mn-lt"/>
                <a:ea typeface="+mn-ea"/>
                <a:cs typeface="+mn-cs"/>
              </a:rPr>
              <a:t>great affection </a:t>
            </a:r>
            <a:r>
              <a:rPr lang="en-US" sz="1200" kern="1200" dirty="0" smtClean="0">
                <a:solidFill>
                  <a:schemeClr val="tx1"/>
                </a:solidFill>
                <a:effectLst/>
                <a:latin typeface="+mn-lt"/>
                <a:ea typeface="+mn-ea"/>
                <a:cs typeface="+mn-cs"/>
              </a:rPr>
              <a:t>toward </a:t>
            </a:r>
            <a:r>
              <a:rPr lang="en-US" sz="1200" kern="1200" dirty="0" smtClean="0">
                <a:solidFill>
                  <a:schemeClr val="tx1"/>
                </a:solidFill>
                <a:effectLst/>
                <a:latin typeface="+mn-lt"/>
                <a:ea typeface="+mn-ea"/>
                <a:cs typeface="+mn-cs"/>
              </a:rPr>
              <a:t>someone I considered unworthy of love. I thought </a:t>
            </a:r>
            <a:r>
              <a:rPr lang="en-US" sz="1200" kern="1200" dirty="0" smtClean="0">
                <a:solidFill>
                  <a:schemeClr val="tx1"/>
                </a:solidFill>
                <a:effectLst/>
                <a:latin typeface="+mn-lt"/>
                <a:ea typeface="+mn-ea"/>
                <a:cs typeface="+mn-cs"/>
              </a:rPr>
              <a:t>they were being duped and conned and I was </a:t>
            </a:r>
            <a:r>
              <a:rPr lang="en-US" sz="1200" kern="1200" dirty="0" smtClean="0">
                <a:solidFill>
                  <a:schemeClr val="tx1"/>
                </a:solidFill>
                <a:effectLst/>
                <a:latin typeface="+mn-lt"/>
                <a:ea typeface="+mn-ea"/>
                <a:cs typeface="+mn-cs"/>
              </a:rPr>
              <a:t>afraid he would be disillusioned and saddened in the end. When I expressed my concern, he replied, “When I stand before my Lord, I hope He’ll say of me that I’ve loved too many, rather than too few</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Those words have resonated with me over the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John 3:16</a:t>
            </a:r>
            <a:r>
              <a:rPr lang="en-US" sz="1200" i="0" dirty="0" smtClean="0"/>
              <a:t> – “For God so loved the world, that He gave His only begotten Son, that whoever believes in Him shall not perish, but have eternal life.” Does</a:t>
            </a:r>
            <a:r>
              <a:rPr lang="en-US" sz="1200" i="0" baseline="0" dirty="0" smtClean="0"/>
              <a:t> this verse tell us that </a:t>
            </a:r>
            <a:r>
              <a:rPr lang="en-US" sz="1200" i="0" dirty="0" smtClean="0"/>
              <a:t>Jesus</a:t>
            </a:r>
            <a:r>
              <a:rPr lang="en-US" sz="1200" i="0" baseline="0" dirty="0" smtClean="0"/>
              <a:t> loved too many or too few?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It doesn’t do us any real harm to be hoodwinked and </a:t>
            </a:r>
            <a:r>
              <a:rPr lang="en-US" sz="1200" kern="1200" dirty="0" smtClean="0">
                <a:solidFill>
                  <a:schemeClr val="tx1"/>
                </a:solidFill>
                <a:effectLst/>
                <a:latin typeface="+mn-lt"/>
                <a:ea typeface="+mn-ea"/>
                <a:cs typeface="+mn-cs"/>
              </a:rPr>
              <a:t>defrauded.</a:t>
            </a:r>
            <a:r>
              <a:rPr lang="en-US" sz="1200" kern="1200" baseline="0" dirty="0" smtClean="0">
                <a:solidFill>
                  <a:schemeClr val="tx1"/>
                </a:solidFill>
                <a:effectLst/>
                <a:latin typeface="+mn-lt"/>
                <a:ea typeface="+mn-ea"/>
                <a:cs typeface="+mn-cs"/>
              </a:rPr>
              <a:t> Jesus reminds us over and over again in Matt 5 that such things leave us rewards in heaven and makes us more like our Father in heaven. So, yes, i</a:t>
            </a:r>
            <a:r>
              <a:rPr lang="en-US" sz="1200" kern="1200" dirty="0" smtClean="0">
                <a:solidFill>
                  <a:schemeClr val="tx1"/>
                </a:solidFill>
                <a:effectLst/>
                <a:latin typeface="+mn-lt"/>
                <a:ea typeface="+mn-ea"/>
                <a:cs typeface="+mn-cs"/>
              </a:rPr>
              <a:t>t’s </a:t>
            </a:r>
            <a:r>
              <a:rPr lang="en-US" sz="1200" kern="1200" dirty="0" smtClean="0">
                <a:solidFill>
                  <a:schemeClr val="tx1"/>
                </a:solidFill>
                <a:effectLst/>
                <a:latin typeface="+mn-lt"/>
                <a:ea typeface="+mn-ea"/>
                <a:cs typeface="+mn-cs"/>
              </a:rPr>
              <a:t>better to believe in someone and have your heart broken than to have no heart at </a:t>
            </a:r>
            <a:r>
              <a:rPr lang="en-US" sz="1200" kern="120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as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Alfred Tennyson </a:t>
            </a:r>
            <a:r>
              <a:rPr lang="en-US" sz="1200" kern="1200" dirty="0" smtClean="0">
                <a:solidFill>
                  <a:schemeClr val="tx1"/>
                </a:solidFill>
                <a:effectLst/>
                <a:latin typeface="+mn-lt"/>
                <a:ea typeface="+mn-ea"/>
                <a:cs typeface="+mn-cs"/>
              </a:rPr>
              <a:t>once wrote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‘Tis</a:t>
            </a:r>
            <a:r>
              <a:rPr lang="en-US" sz="1200" kern="1200" dirty="0" smtClean="0">
                <a:solidFill>
                  <a:schemeClr val="tx1"/>
                </a:solidFill>
                <a:effectLst/>
                <a:latin typeface="+mn-lt"/>
                <a:ea typeface="+mn-ea"/>
                <a:cs typeface="+mn-cs"/>
              </a:rPr>
              <a:t> better to have loved and lost than never to have loved at all</a:t>
            </a:r>
            <a:r>
              <a:rPr lang="en-US" sz="1200" kern="1200" dirty="0" smtClean="0">
                <a:solidFill>
                  <a:schemeClr val="tx1"/>
                </a:solidFill>
                <a:effectLst/>
                <a:latin typeface="+mn-lt"/>
                <a:ea typeface="+mn-ea"/>
                <a:cs typeface="+mn-cs"/>
              </a:rPr>
              <a:t>.” In regards to divine</a:t>
            </a:r>
            <a:r>
              <a:rPr lang="en-US" sz="1200" kern="1200" baseline="0" dirty="0" smtClean="0">
                <a:solidFill>
                  <a:schemeClr val="tx1"/>
                </a:solidFill>
                <a:effectLst/>
                <a:latin typeface="+mn-lt"/>
                <a:ea typeface="+mn-ea"/>
                <a:cs typeface="+mn-cs"/>
              </a:rPr>
              <a:t> love, agape love, </a:t>
            </a:r>
            <a:r>
              <a:rPr lang="en-US" sz="1200" kern="1200" dirty="0" smtClean="0">
                <a:solidFill>
                  <a:schemeClr val="tx1"/>
                </a:solidFill>
                <a:effectLst/>
                <a:latin typeface="+mn-lt"/>
                <a:ea typeface="+mn-ea"/>
                <a:cs typeface="+mn-cs"/>
              </a:rPr>
              <a:t>I wholeheartedly </a:t>
            </a:r>
            <a:r>
              <a:rPr lang="en-US" sz="1200" kern="1200" dirty="0" smtClean="0">
                <a:solidFill>
                  <a:schemeClr val="tx1"/>
                </a:solidFill>
                <a:effectLst/>
                <a:latin typeface="+mn-lt"/>
                <a:ea typeface="+mn-ea"/>
                <a:cs typeface="+mn-cs"/>
              </a:rPr>
              <a:t>agree.</a:t>
            </a:r>
          </a:p>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10</a:t>
            </a:fld>
            <a:endParaRPr lang="en-US"/>
          </a:p>
        </p:txBody>
      </p:sp>
    </p:spTree>
    <p:extLst>
      <p:ext uri="{BB962C8B-B14F-4D97-AF65-F5344CB8AC3E}">
        <p14:creationId xmlns:p14="http://schemas.microsoft.com/office/powerpoint/2010/main" val="361649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Finally, I’d suggest</a:t>
            </a:r>
            <a:r>
              <a:rPr lang="en-US" sz="1200" b="0" i="0" u="none" strike="noStrike" kern="1200" baseline="0" dirty="0" smtClean="0">
                <a:solidFill>
                  <a:schemeClr val="tx1"/>
                </a:solidFill>
                <a:effectLst/>
                <a:latin typeface="+mn-lt"/>
                <a:ea typeface="+mn-ea"/>
                <a:cs typeface="+mn-cs"/>
              </a:rPr>
              <a:t> that love should believe all things because we need people to believe in us. </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Jesus </a:t>
            </a:r>
            <a:r>
              <a:rPr lang="en-US" sz="1200" b="0" i="0" u="none" strike="noStrike" kern="1200" dirty="0" smtClean="0">
                <a:solidFill>
                  <a:schemeClr val="tx1"/>
                </a:solidFill>
                <a:effectLst/>
                <a:latin typeface="+mn-lt"/>
                <a:ea typeface="+mn-ea"/>
                <a:cs typeface="+mn-cs"/>
              </a:rPr>
              <a:t>had a great inward and outward attitude toward everyone. He always saw the potential for good in the people around </a:t>
            </a:r>
            <a:r>
              <a:rPr lang="en-US" sz="1200" b="0" i="0" u="none" strike="noStrike" kern="1200" dirty="0" smtClean="0">
                <a:solidFill>
                  <a:schemeClr val="tx1"/>
                </a:solidFill>
                <a:effectLst/>
                <a:latin typeface="+mn-lt"/>
                <a:ea typeface="+mn-ea"/>
                <a:cs typeface="+mn-cs"/>
              </a:rPr>
              <a:t>Him.</a:t>
            </a:r>
            <a:r>
              <a:rPr lang="en-US" sz="1200" b="0" i="0" u="none" strike="noStrike" kern="1200" baseline="0" dirty="0" smtClean="0">
                <a:solidFill>
                  <a:schemeClr val="tx1"/>
                </a:solidFill>
                <a:effectLst/>
                <a:latin typeface="+mn-lt"/>
                <a:ea typeface="+mn-ea"/>
                <a:cs typeface="+mn-cs"/>
              </a:rPr>
              <a:t> In Matt 9:9, w</a:t>
            </a:r>
            <a:r>
              <a:rPr lang="en-US" sz="1200" b="0" i="0" u="none" strike="noStrike" kern="1200" dirty="0" smtClean="0">
                <a:solidFill>
                  <a:schemeClr val="tx1"/>
                </a:solidFill>
                <a:effectLst/>
                <a:latin typeface="+mn-lt"/>
                <a:ea typeface="+mn-ea"/>
                <a:cs typeface="+mn-cs"/>
              </a:rPr>
              <a:t>hen </a:t>
            </a:r>
            <a:r>
              <a:rPr lang="en-US" sz="1200" b="0" i="0" u="none" strike="noStrike" kern="1200" dirty="0" smtClean="0">
                <a:solidFill>
                  <a:schemeClr val="tx1"/>
                </a:solidFill>
                <a:effectLst/>
                <a:latin typeface="+mn-lt"/>
                <a:ea typeface="+mn-ea"/>
                <a:cs typeface="+mn-cs"/>
              </a:rPr>
              <a:t>Jesus saw Matthew, the tax collector, He saw potential for </a:t>
            </a:r>
            <a:r>
              <a:rPr lang="en-US" sz="1200" b="0" i="0" u="none" strike="noStrike" kern="1200" dirty="0" smtClean="0">
                <a:solidFill>
                  <a:schemeClr val="tx1"/>
                </a:solidFill>
                <a:effectLst/>
                <a:latin typeface="+mn-lt"/>
                <a:ea typeface="+mn-ea"/>
                <a:cs typeface="+mn-cs"/>
              </a:rPr>
              <a:t>good.</a:t>
            </a:r>
            <a:r>
              <a:rPr lang="en-US" sz="1200" b="0" i="0" u="none" strike="noStrike" kern="1200" baseline="0" dirty="0" smtClean="0">
                <a:solidFill>
                  <a:schemeClr val="tx1"/>
                </a:solidFill>
                <a:effectLst/>
                <a:latin typeface="+mn-lt"/>
                <a:ea typeface="+mn-ea"/>
                <a:cs typeface="+mn-cs"/>
              </a:rPr>
              <a:t> Tax collectors were not the most reputable of occupations, and that’s an understatement. The common man would not have seen what Jesus saw. </a:t>
            </a:r>
            <a:r>
              <a:rPr lang="en-US" sz="1200" b="0" i="0" u="none" strike="noStrike" kern="1200" dirty="0" smtClean="0">
                <a:solidFill>
                  <a:schemeClr val="tx1"/>
                </a:solidFill>
                <a:effectLst/>
                <a:latin typeface="+mn-lt"/>
                <a:ea typeface="+mn-ea"/>
                <a:cs typeface="+mn-cs"/>
              </a:rPr>
              <a:t>But </a:t>
            </a:r>
            <a:r>
              <a:rPr lang="en-US" sz="1200" b="0" i="0" u="none" strike="noStrike" kern="1200" dirty="0" smtClean="0">
                <a:solidFill>
                  <a:schemeClr val="tx1"/>
                </a:solidFill>
                <a:effectLst/>
                <a:latin typeface="+mn-lt"/>
                <a:ea typeface="+mn-ea"/>
                <a:cs typeface="+mn-cs"/>
              </a:rPr>
              <a:t>when Jesus saw Matthew, He invited him to become one of His followers. Jesus knew </a:t>
            </a:r>
            <a:r>
              <a:rPr lang="en-US" sz="1200" b="0" i="0" u="none" strike="noStrike" kern="1200" dirty="0" smtClean="0">
                <a:solidFill>
                  <a:schemeClr val="tx1"/>
                </a:solidFill>
                <a:effectLst/>
                <a:latin typeface="+mn-lt"/>
                <a:ea typeface="+mn-ea"/>
                <a:cs typeface="+mn-cs"/>
              </a:rPr>
              <a:t>that there was more to Matthew that met the eyes, and aren’t we thankful that Jesus</a:t>
            </a:r>
            <a:r>
              <a:rPr lang="en-US" sz="1200" b="0" i="0" u="none" strike="noStrike" kern="1200" baseline="0" dirty="0" smtClean="0">
                <a:solidFill>
                  <a:schemeClr val="tx1"/>
                </a:solidFill>
                <a:effectLst/>
                <a:latin typeface="+mn-lt"/>
                <a:ea typeface="+mn-ea"/>
                <a:cs typeface="+mn-cs"/>
              </a:rPr>
              <a:t> believed in Him? If he hadn’t, we wouldn’t</a:t>
            </a:r>
            <a:r>
              <a:rPr lang="en-US" sz="1200" b="0" i="0" u="none" strike="noStrike" kern="1200" dirty="0" smtClean="0">
                <a:solidFill>
                  <a:schemeClr val="tx1"/>
                </a:solidFill>
                <a:effectLst/>
                <a:latin typeface="+mn-lt"/>
                <a:ea typeface="+mn-ea"/>
                <a:cs typeface="+mn-cs"/>
              </a:rPr>
              <a:t> have the gospel</a:t>
            </a:r>
            <a:r>
              <a:rPr lang="en-US" sz="1200" b="0" i="0" u="none" strike="noStrike" kern="1200" baseline="0" dirty="0" smtClean="0">
                <a:solidFill>
                  <a:schemeClr val="tx1"/>
                </a:solidFill>
                <a:effectLst/>
                <a:latin typeface="+mn-lt"/>
                <a:ea typeface="+mn-ea"/>
                <a:cs typeface="+mn-cs"/>
              </a:rPr>
              <a:t> of Matthew. Perhaps what gave Matthew the courage and resolve to be everything he was capable of being is that someone loved Him enough to give him a chance.</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In John 1:42, Jesus saw potential for good in Peter. </a:t>
            </a:r>
            <a:r>
              <a:rPr lang="en-US" sz="1200" b="0" i="0" u="none" strike="noStrike" kern="1200" dirty="0" smtClean="0">
                <a:solidFill>
                  <a:schemeClr val="tx1"/>
                </a:solidFill>
                <a:effectLst/>
                <a:latin typeface="+mn-lt"/>
                <a:ea typeface="+mn-ea"/>
                <a:cs typeface="+mn-cs"/>
              </a:rPr>
              <a:t>Jesus </a:t>
            </a:r>
            <a:r>
              <a:rPr lang="en-US" sz="1200" b="0" i="0" u="none" strike="noStrike" kern="1200" dirty="0" smtClean="0">
                <a:solidFill>
                  <a:schemeClr val="tx1"/>
                </a:solidFill>
                <a:effectLst/>
                <a:latin typeface="+mn-lt"/>
                <a:ea typeface="+mn-ea"/>
                <a:cs typeface="+mn-cs"/>
              </a:rPr>
              <a:t>knew that </a:t>
            </a:r>
            <a:r>
              <a:rPr lang="en-US" sz="1200" b="0" i="0" u="none" strike="noStrike" kern="1200" dirty="0" smtClean="0">
                <a:solidFill>
                  <a:schemeClr val="tx1"/>
                </a:solidFill>
                <a:effectLst/>
                <a:latin typeface="+mn-lt"/>
                <a:ea typeface="+mn-ea"/>
                <a:cs typeface="+mn-cs"/>
              </a:rPr>
              <a:t>Peter </a:t>
            </a:r>
            <a:r>
              <a:rPr lang="en-US" sz="1200" b="0" i="0" u="none" strike="noStrike" kern="1200" dirty="0" smtClean="0">
                <a:solidFill>
                  <a:schemeClr val="tx1"/>
                </a:solidFill>
                <a:effectLst/>
                <a:latin typeface="+mn-lt"/>
                <a:ea typeface="+mn-ea"/>
                <a:cs typeface="+mn-cs"/>
              </a:rPr>
              <a:t>was an impulsive and </a:t>
            </a:r>
            <a:r>
              <a:rPr lang="en-US" sz="1200" b="0" i="0" u="none" strike="noStrike" kern="1200" dirty="0" smtClean="0">
                <a:solidFill>
                  <a:schemeClr val="tx1"/>
                </a:solidFill>
                <a:effectLst/>
                <a:latin typeface="+mn-lt"/>
                <a:ea typeface="+mn-ea"/>
                <a:cs typeface="+mn-cs"/>
              </a:rPr>
              <a:t>impetuous</a:t>
            </a:r>
            <a:r>
              <a:rPr lang="en-US" sz="1200" b="0" i="0" u="none" strike="noStrike" kern="1200" baseline="0" dirty="0" smtClean="0">
                <a:solidFill>
                  <a:schemeClr val="tx1"/>
                </a:solidFill>
                <a:effectLst/>
                <a:latin typeface="+mn-lt"/>
                <a:ea typeface="+mn-ea"/>
                <a:cs typeface="+mn-cs"/>
              </a:rPr>
              <a:t> individual</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but He also knew that </a:t>
            </a:r>
            <a:r>
              <a:rPr lang="en-US" sz="1200" b="0" i="0" u="none" strike="noStrike" kern="1200" dirty="0" smtClean="0">
                <a:solidFill>
                  <a:schemeClr val="tx1"/>
                </a:solidFill>
                <a:effectLst/>
                <a:latin typeface="+mn-lt"/>
                <a:ea typeface="+mn-ea"/>
                <a:cs typeface="+mn-cs"/>
              </a:rPr>
              <a:t>given time, he </a:t>
            </a:r>
            <a:r>
              <a:rPr lang="en-US" sz="1200" b="0" i="0" u="none" strike="noStrike" kern="1200" dirty="0" smtClean="0">
                <a:solidFill>
                  <a:schemeClr val="tx1"/>
                </a:solidFill>
                <a:effectLst/>
                <a:latin typeface="+mn-lt"/>
                <a:ea typeface="+mn-ea"/>
                <a:cs typeface="+mn-cs"/>
              </a:rPr>
              <a:t>would be </a:t>
            </a:r>
            <a:r>
              <a:rPr lang="en-US" sz="1200" b="0" i="0" u="none" strike="noStrike" kern="1200" dirty="0" smtClean="0">
                <a:solidFill>
                  <a:schemeClr val="tx1"/>
                </a:solidFill>
                <a:effectLst/>
                <a:latin typeface="+mn-lt"/>
                <a:ea typeface="+mn-ea"/>
                <a:cs typeface="+mn-cs"/>
              </a:rPr>
              <a:t>as solid </a:t>
            </a:r>
            <a:r>
              <a:rPr lang="en-US" sz="1200" b="0" i="0" u="none" strike="noStrike" kern="1200" dirty="0" smtClean="0">
                <a:solidFill>
                  <a:schemeClr val="tx1"/>
                </a:solidFill>
                <a:effectLst/>
                <a:latin typeface="+mn-lt"/>
                <a:ea typeface="+mn-ea"/>
                <a:cs typeface="+mn-cs"/>
              </a:rPr>
              <a:t>as a rock. He knew that Peter would deny Him three times, yet he also saw the potential for this man's ability to stand like </a:t>
            </a:r>
            <a:r>
              <a:rPr lang="en-US" sz="1200" b="0" i="0" u="none" strike="noStrike" kern="1200" dirty="0" smtClean="0">
                <a:solidFill>
                  <a:schemeClr val="tx1"/>
                </a:solidFill>
                <a:effectLst/>
                <a:latin typeface="+mn-lt"/>
                <a:ea typeface="+mn-ea"/>
                <a:cs typeface="+mn-cs"/>
              </a:rPr>
              <a:t>a rock on </a:t>
            </a:r>
            <a:r>
              <a:rPr lang="en-US" sz="1200" b="0" i="0" u="none" strike="noStrike" kern="1200" dirty="0" smtClean="0">
                <a:solidFill>
                  <a:schemeClr val="tx1"/>
                </a:solidFill>
                <a:effectLst/>
                <a:latin typeface="+mn-lt"/>
                <a:ea typeface="+mn-ea"/>
                <a:cs typeface="+mn-cs"/>
              </a:rPr>
              <a:t>the day of Pentecost and </a:t>
            </a:r>
            <a:r>
              <a:rPr lang="en-US" sz="1200" b="0" i="0" u="none" strike="noStrike" kern="1200" dirty="0" smtClean="0">
                <a:solidFill>
                  <a:schemeClr val="tx1"/>
                </a:solidFill>
                <a:effectLst/>
                <a:latin typeface="+mn-lt"/>
                <a:ea typeface="+mn-ea"/>
                <a:cs typeface="+mn-cs"/>
              </a:rPr>
              <a:t>preach to the very mob</a:t>
            </a:r>
            <a:r>
              <a:rPr lang="en-US" sz="1200" b="0" i="0" u="none" strike="noStrike" kern="1200" baseline="0" dirty="0" smtClean="0">
                <a:solidFill>
                  <a:schemeClr val="tx1"/>
                </a:solidFill>
                <a:effectLst/>
                <a:latin typeface="+mn-lt"/>
                <a:ea typeface="+mn-ea"/>
                <a:cs typeface="+mn-cs"/>
              </a:rPr>
              <a:t> who had called for Jesus’ crucifixion.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In John 4, Jesus saw the potential for good in the Samaritan woman. </a:t>
            </a:r>
            <a:r>
              <a:rPr lang="en-US" sz="1200" b="0" i="0" u="none" strike="noStrike" kern="1200" dirty="0" smtClean="0">
                <a:solidFill>
                  <a:schemeClr val="tx1"/>
                </a:solidFill>
                <a:effectLst/>
                <a:latin typeface="+mn-lt"/>
                <a:ea typeface="+mn-ea"/>
                <a:cs typeface="+mn-cs"/>
              </a:rPr>
              <a:t>This </a:t>
            </a:r>
            <a:r>
              <a:rPr lang="en-US" sz="1200" b="0" i="0" u="none" strike="noStrike" kern="1200" dirty="0" smtClean="0">
                <a:solidFill>
                  <a:schemeClr val="tx1"/>
                </a:solidFill>
                <a:effectLst/>
                <a:latin typeface="+mn-lt"/>
                <a:ea typeface="+mn-ea"/>
                <a:cs typeface="+mn-cs"/>
              </a:rPr>
              <a:t>woman </a:t>
            </a:r>
            <a:r>
              <a:rPr lang="en-US" sz="1200" b="0" i="0" u="none" strike="noStrike" kern="1200" dirty="0" smtClean="0">
                <a:solidFill>
                  <a:schemeClr val="tx1"/>
                </a:solidFill>
                <a:effectLst/>
                <a:latin typeface="+mn-lt"/>
                <a:ea typeface="+mn-ea"/>
                <a:cs typeface="+mn-cs"/>
              </a:rPr>
              <a:t>was a moral failure. </a:t>
            </a:r>
            <a:r>
              <a:rPr lang="en-US" sz="1200" b="0" i="0" u="none" strike="noStrike" kern="1200" dirty="0" smtClean="0">
                <a:solidFill>
                  <a:schemeClr val="tx1"/>
                </a:solidFill>
                <a:effectLst/>
                <a:latin typeface="+mn-lt"/>
                <a:ea typeface="+mn-ea"/>
                <a:cs typeface="+mn-cs"/>
              </a:rPr>
              <a:t>She was worthless in the eyes of </a:t>
            </a:r>
            <a:r>
              <a:rPr lang="en-US" sz="1200" b="0" i="0" u="none" strike="noStrike" kern="1200" dirty="0" smtClean="0">
                <a:solidFill>
                  <a:schemeClr val="tx1"/>
                </a:solidFill>
                <a:effectLst/>
                <a:latin typeface="+mn-lt"/>
                <a:ea typeface="+mn-ea"/>
                <a:cs typeface="+mn-cs"/>
              </a:rPr>
              <a:t>many. </a:t>
            </a:r>
            <a:r>
              <a:rPr lang="en-US" sz="1200" b="0" i="0" u="none" strike="noStrike" kern="1200" dirty="0" smtClean="0">
                <a:solidFill>
                  <a:schemeClr val="tx1"/>
                </a:solidFill>
                <a:effectLst/>
                <a:latin typeface="+mn-lt"/>
                <a:ea typeface="+mn-ea"/>
                <a:cs typeface="+mn-cs"/>
              </a:rPr>
              <a:t>It is impossible for us to even imagine the despair that must have filled her heart and life. She had no clue that her life was about to be transformed as she arrived at the well to draw water that </a:t>
            </a:r>
            <a:r>
              <a:rPr lang="en-US" sz="1200" b="0" i="0" u="none" strike="noStrike" kern="1200" dirty="0" smtClean="0">
                <a:solidFill>
                  <a:schemeClr val="tx1"/>
                </a:solidFill>
                <a:effectLst/>
                <a:latin typeface="+mn-lt"/>
                <a:ea typeface="+mn-ea"/>
                <a:cs typeface="+mn-cs"/>
              </a:rPr>
              <a:t>day.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Jesus </a:t>
            </a:r>
            <a:r>
              <a:rPr lang="en-US" sz="1200" b="0" i="0" u="none" strike="noStrike" kern="1200" dirty="0" smtClean="0">
                <a:solidFill>
                  <a:schemeClr val="tx1"/>
                </a:solidFill>
                <a:effectLst/>
                <a:latin typeface="+mn-lt"/>
                <a:ea typeface="+mn-ea"/>
                <a:cs typeface="+mn-cs"/>
              </a:rPr>
              <a:t>saw her and He loved her. He wisely asked for water so He could open up a conversation with her. During the course of their conversation, he offered her the gift of living water. The end result of that offering was that this woman became a powerful witness for God. </a:t>
            </a:r>
            <a:r>
              <a:rPr lang="en-US" sz="1200" b="0" i="0" u="none" strike="noStrike" kern="1200" dirty="0" smtClean="0">
                <a:solidFill>
                  <a:schemeClr val="tx1"/>
                </a:solidFill>
                <a:effectLst/>
                <a:latin typeface="+mn-lt"/>
                <a:ea typeface="+mn-ea"/>
                <a:cs typeface="+mn-cs"/>
              </a:rPr>
              <a:t>Vs. 39 tells us, </a:t>
            </a:r>
            <a:r>
              <a:rPr lang="en-US" sz="1200" b="0" i="0" u="none" strike="noStrike" kern="1200" dirty="0" smtClean="0">
                <a:solidFill>
                  <a:schemeClr val="tx1"/>
                </a:solidFill>
                <a:effectLst/>
                <a:latin typeface="+mn-lt"/>
                <a:ea typeface="+mn-ea"/>
                <a:cs typeface="+mn-cs"/>
              </a:rPr>
              <a:t>"Many of the Samaritans from that town believed in Him because of the woman's testimony</a:t>
            </a:r>
            <a:r>
              <a:rPr lang="en-US" sz="1200" b="0" i="0" u="none" strike="noStrike" kern="1200" dirty="0" smtClean="0">
                <a:solidFill>
                  <a:schemeClr val="tx1"/>
                </a:solidFill>
                <a:effectLst/>
                <a:latin typeface="+mn-lt"/>
                <a:ea typeface="+mn-ea"/>
                <a:cs typeface="+mn-cs"/>
              </a:rPr>
              <a:t>".</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Most </a:t>
            </a:r>
            <a:r>
              <a:rPr lang="en-US" sz="1200" b="0" i="0" u="none" strike="noStrike" kern="1200" dirty="0" smtClean="0">
                <a:solidFill>
                  <a:schemeClr val="tx1"/>
                </a:solidFill>
                <a:effectLst/>
                <a:latin typeface="+mn-lt"/>
                <a:ea typeface="+mn-ea"/>
                <a:cs typeface="+mn-cs"/>
              </a:rPr>
              <a:t>of </a:t>
            </a:r>
            <a:r>
              <a:rPr lang="en-US" sz="1200" b="0" i="0" u="none" strike="noStrike" kern="1200" dirty="0" smtClean="0">
                <a:solidFill>
                  <a:schemeClr val="tx1"/>
                </a:solidFill>
                <a:effectLst/>
                <a:latin typeface="+mn-lt"/>
                <a:ea typeface="+mn-ea"/>
                <a:cs typeface="+mn-cs"/>
              </a:rPr>
              <a:t>us are tempted to </a:t>
            </a:r>
            <a:r>
              <a:rPr lang="en-US" sz="1200" b="0" i="0" u="none" strike="noStrike" kern="1200" dirty="0" smtClean="0">
                <a:solidFill>
                  <a:schemeClr val="tx1"/>
                </a:solidFill>
                <a:effectLst/>
                <a:latin typeface="+mn-lt"/>
                <a:ea typeface="+mn-ea"/>
                <a:cs typeface="+mn-cs"/>
              </a:rPr>
              <a:t>see the potential for bad in others. We look first for their flaws; we observe other's deficiencies and short comings. Let us pray and ask God to give us the eyes of Jesus so that we too will see the potential for good in the people around us.</a:t>
            </a:r>
          </a:p>
          <a:p>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Think of it this way. You have made a mistake. You have really messed up. You have messed up and you know it. Maybe it was an oversight on your part, but it has really effected people around you in a negative way. You are feeling really rotten, and to make it worse, people who are close to you, they know it too. Your tendency is to wallow in this bad situation, to beat yourself up, to go over it again and again in your mind. You are having difficulty getting past this one, and it has now been days going on weeks and you just can’t let it go. It wasn’t really even a sin, just an oversight, but one that is big. What do you need? Where do you go? Who do you go to? Do you go to someone who is going to say, “Yeah, there you go again, I could see this one coming from miles away, look what you did to others, look how you have messed everyone’s lives up. You are so lazy, and careless, and inconsiderate!” Are you going to go to that person? Probably not. How about going to one who will think the best of you in this. They know you are not perfect, no one is, and they are not going to come down on you with quick judgments. Someone who will not criticize you, or rub your face in it. How about someone who, instead of pounding on you, who points you to Christ, to the Gospel, to the forgiving work of Christ, to the One who loves you, who cares for you, who has sacrificed for you on the cross, and who anxiously waits for you in heaven? Don’t we need that at times? Don’t we need that person? That person who rights our path, who sets our paths straight, who reminds us of our position </a:t>
            </a:r>
            <a:r>
              <a:rPr lang="en-US" sz="1200" kern="1200" smtClean="0">
                <a:solidFill>
                  <a:schemeClr val="tx1"/>
                </a:solidFill>
                <a:effectLst/>
                <a:latin typeface="+mn-lt"/>
                <a:ea typeface="+mn-ea"/>
                <a:cs typeface="+mn-cs"/>
              </a:rPr>
              <a:t>before </a:t>
            </a:r>
            <a:r>
              <a:rPr lang="en-US" sz="1200" kern="1200" smtClean="0">
                <a:solidFill>
                  <a:schemeClr val="tx1"/>
                </a:solidFill>
                <a:effectLst/>
                <a:latin typeface="+mn-lt"/>
                <a:ea typeface="+mn-ea"/>
                <a:cs typeface="+mn-cs"/>
              </a:rPr>
              <a:t>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smtClean="0"/>
              <a:t>Phil 4:8</a:t>
            </a:r>
            <a:r>
              <a:rPr lang="en-US" sz="1800" i="0" dirty="0" smtClean="0"/>
              <a:t> – “Finally, brethren, whatever is true, whatever is honorable, whatever is right, whatever is pure, whatever is lovely, whatever is of good repute, if there is any excellence and if anything worthy of praise, dwell on these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smtClean="0"/>
              <a:t>Matt 7:12</a:t>
            </a:r>
            <a:r>
              <a:rPr lang="en-US" sz="1800" i="0" dirty="0" smtClean="0"/>
              <a:t> – “In everything, therefore, treat people the same way you want them to treat you, for this is the Law and the Prophets.”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11</a:t>
            </a:fld>
            <a:endParaRPr lang="en-US"/>
          </a:p>
        </p:txBody>
      </p:sp>
    </p:spTree>
    <p:extLst>
      <p:ext uri="{BB962C8B-B14F-4D97-AF65-F5344CB8AC3E}">
        <p14:creationId xmlns:p14="http://schemas.microsoft.com/office/powerpoint/2010/main" val="2916249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The Greek word for “bear” is “</a:t>
            </a:r>
            <a:r>
              <a:rPr lang="en-US" sz="1200" dirty="0" err="1" smtClean="0"/>
              <a:t>stegó</a:t>
            </a:r>
            <a:r>
              <a:rPr lang="en-US" sz="1200" dirty="0" smtClean="0"/>
              <a:t>”. This</a:t>
            </a:r>
            <a:r>
              <a:rPr lang="en-US" sz="1200" baseline="0" dirty="0" smtClean="0"/>
              <a:t> word literally means “a roof” and when you see the word “roof” in the NT this is the word used. So that’s descriptive. But figuratively, it means </a:t>
            </a:r>
            <a:r>
              <a:rPr lang="en-US" sz="1200" baseline="0" dirty="0" smtClean="0"/>
              <a:t>to </a:t>
            </a:r>
            <a:r>
              <a:rPr lang="en-US" sz="1200" baseline="0" dirty="0" smtClean="0"/>
              <a:t>cover closely, so as to keep water out, to bear up under, </a:t>
            </a:r>
            <a:r>
              <a:rPr lang="en-US" sz="1200" baseline="0" dirty="0" smtClean="0"/>
              <a:t>or to </a:t>
            </a:r>
            <a:r>
              <a:rPr lang="en-US" sz="1200" baseline="0" dirty="0" smtClean="0"/>
              <a:t>cover over, as you would with a roof, or to endure as if you’re shielded. </a:t>
            </a:r>
          </a:p>
          <a:p>
            <a:pPr marL="0" lvl="0" indent="0">
              <a:buNone/>
            </a:pPr>
            <a:endParaRPr lang="en-US" sz="1200" baseline="0" dirty="0" smtClean="0"/>
          </a:p>
          <a:p>
            <a:r>
              <a:rPr lang="en-US" sz="1200" kern="1200" dirty="0" smtClean="0">
                <a:solidFill>
                  <a:schemeClr val="tx1"/>
                </a:solidFill>
                <a:effectLst/>
                <a:latin typeface="+mn-lt"/>
                <a:ea typeface="+mn-ea"/>
                <a:cs typeface="+mn-cs"/>
              </a:rPr>
              <a:t>A roof protects, shields, and guards the inhabitants of a house from exposure to the outside influences of </a:t>
            </a:r>
            <a:r>
              <a:rPr lang="en-US" sz="1200" kern="1200" dirty="0" smtClean="0">
                <a:solidFill>
                  <a:schemeClr val="tx1"/>
                </a:solidFill>
                <a:effectLst/>
                <a:latin typeface="+mn-lt"/>
                <a:ea typeface="+mn-ea"/>
                <a:cs typeface="+mn-cs"/>
              </a:rPr>
              <a:t>weather.</a:t>
            </a:r>
            <a:r>
              <a:rPr lang="en-US" sz="1200" kern="1200" baseline="0" dirty="0" smtClean="0">
                <a:solidFill>
                  <a:schemeClr val="tx1"/>
                </a:solidFill>
                <a:effectLst/>
                <a:latin typeface="+mn-lt"/>
                <a:ea typeface="+mn-ea"/>
                <a:cs typeface="+mn-cs"/>
              </a:rPr>
              <a:t> Its </a:t>
            </a:r>
            <a:r>
              <a:rPr lang="en-US" sz="1200" kern="1200" dirty="0" smtClean="0">
                <a:solidFill>
                  <a:schemeClr val="tx1"/>
                </a:solidFill>
                <a:effectLst/>
                <a:latin typeface="+mn-lt"/>
                <a:ea typeface="+mn-ea"/>
                <a:cs typeface="+mn-cs"/>
              </a:rPr>
              <a:t>designed </a:t>
            </a:r>
            <a:r>
              <a:rPr lang="en-US" sz="1200" kern="1200" dirty="0" smtClean="0">
                <a:solidFill>
                  <a:schemeClr val="tx1"/>
                </a:solidFill>
                <a:effectLst/>
                <a:latin typeface="+mn-lt"/>
                <a:ea typeface="+mn-ea"/>
                <a:cs typeface="+mn-cs"/>
              </a:rPr>
              <a:t>to shield people from storms, hurricanes, tornadoes, rain, hail, snow, wind, blistering hot temperatures, etc. </a:t>
            </a:r>
            <a:r>
              <a:rPr lang="en-US" sz="1200" kern="1200" dirty="0" smtClean="0">
                <a:solidFill>
                  <a:schemeClr val="tx1"/>
                </a:solidFill>
                <a:effectLst/>
                <a:latin typeface="+mn-lt"/>
                <a:ea typeface="+mn-ea"/>
                <a:cs typeface="+mn-cs"/>
              </a:rPr>
              <a:t>And this </a:t>
            </a:r>
            <a:r>
              <a:rPr lang="en-US" sz="1200" kern="1200" dirty="0" smtClean="0">
                <a:solidFill>
                  <a:schemeClr val="tx1"/>
                </a:solidFill>
                <a:effectLst/>
                <a:latin typeface="+mn-lt"/>
                <a:ea typeface="+mn-ea"/>
                <a:cs typeface="+mn-cs"/>
              </a:rPr>
              <a:t>protection is vital for survival in most climates, preventing </a:t>
            </a:r>
            <a:r>
              <a:rPr lang="en-US" sz="1200" kern="1200" dirty="0" smtClean="0">
                <a:solidFill>
                  <a:schemeClr val="tx1"/>
                </a:solidFill>
                <a:effectLst/>
                <a:latin typeface="+mn-lt"/>
                <a:ea typeface="+mn-ea"/>
                <a:cs typeface="+mn-cs"/>
              </a:rPr>
              <a:t>many people </a:t>
            </a:r>
            <a:r>
              <a:rPr lang="en-US" sz="1200" kern="1200" dirty="0" smtClean="0">
                <a:solidFill>
                  <a:schemeClr val="tx1"/>
                </a:solidFill>
                <a:effectLst/>
                <a:latin typeface="+mn-lt"/>
                <a:ea typeface="+mn-ea"/>
                <a:cs typeface="+mn-cs"/>
              </a:rPr>
              <a:t>from either freezing to death or </a:t>
            </a:r>
            <a:r>
              <a:rPr lang="en-US" sz="1200" kern="1200" dirty="0" smtClean="0">
                <a:solidFill>
                  <a:schemeClr val="tx1"/>
                </a:solidFill>
                <a:effectLst/>
                <a:latin typeface="+mn-lt"/>
                <a:ea typeface="+mn-ea"/>
                <a:cs typeface="+mn-cs"/>
              </a:rPr>
              <a:t>burning up </a:t>
            </a:r>
            <a:r>
              <a:rPr lang="en-US" sz="1200" kern="1200" dirty="0" smtClean="0">
                <a:solidFill>
                  <a:schemeClr val="tx1"/>
                </a:solidFill>
                <a:effectLst/>
                <a:latin typeface="+mn-lt"/>
                <a:ea typeface="+mn-ea"/>
                <a:cs typeface="+mn-cs"/>
              </a:rPr>
              <a:t>as a result of continual exposure to sunlight. </a:t>
            </a:r>
            <a:r>
              <a:rPr lang="en-US" sz="1200" kern="1200" dirty="0" smtClean="0">
                <a:solidFill>
                  <a:schemeClr val="tx1"/>
                </a:solidFill>
                <a:effectLst/>
                <a:latin typeface="+mn-lt"/>
                <a:ea typeface="+mn-ea"/>
                <a:cs typeface="+mn-cs"/>
              </a:rPr>
              <a:t>So the </a:t>
            </a:r>
            <a:r>
              <a:rPr lang="en-US" sz="1200" kern="1200" dirty="0" smtClean="0">
                <a:solidFill>
                  <a:schemeClr val="tx1"/>
                </a:solidFill>
                <a:effectLst/>
                <a:latin typeface="+mn-lt"/>
                <a:ea typeface="+mn-ea"/>
                <a:cs typeface="+mn-cs"/>
              </a:rPr>
              <a:t>thought being conveyed is somewhat of a simile. Genuine love covers others just like the thatch of a roof covers the contents or inhabitants </a:t>
            </a:r>
            <a:r>
              <a:rPr lang="en-US" sz="1200" kern="1200" dirty="0" smtClean="0">
                <a:solidFill>
                  <a:schemeClr val="tx1"/>
                </a:solidFill>
                <a:effectLst/>
                <a:latin typeface="+mn-lt"/>
                <a:ea typeface="+mn-ea"/>
                <a:cs typeface="+mn-cs"/>
              </a:rPr>
              <a:t>below it.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a </a:t>
            </a:r>
            <a:r>
              <a:rPr lang="en-US" sz="1200" kern="1200" dirty="0" smtClean="0">
                <a:solidFill>
                  <a:schemeClr val="tx1"/>
                </a:solidFill>
                <a:effectLst/>
                <a:latin typeface="+mn-lt"/>
                <a:ea typeface="+mn-ea"/>
                <a:cs typeface="+mn-cs"/>
              </a:rPr>
              <a:t>roof</a:t>
            </a:r>
            <a:r>
              <a:rPr lang="en-US" sz="1200" kern="1200" baseline="0" dirty="0" smtClean="0">
                <a:solidFill>
                  <a:schemeClr val="tx1"/>
                </a:solidFill>
                <a:effectLst/>
                <a:latin typeface="+mn-lt"/>
                <a:ea typeface="+mn-ea"/>
                <a:cs typeface="+mn-cs"/>
              </a:rPr>
              <a:t> also </a:t>
            </a:r>
            <a:r>
              <a:rPr lang="en-US" sz="1200" u="sng" kern="1200" baseline="0" dirty="0" smtClean="0">
                <a:solidFill>
                  <a:schemeClr val="tx1"/>
                </a:solidFill>
                <a:effectLst/>
                <a:latin typeface="+mn-lt"/>
                <a:ea typeface="+mn-ea"/>
                <a:cs typeface="+mn-cs"/>
              </a:rPr>
              <a:t>conceals</a:t>
            </a:r>
            <a:r>
              <a:rPr lang="en-US" sz="1200" kern="1200" baseline="0" dirty="0" smtClean="0">
                <a:solidFill>
                  <a:schemeClr val="tx1"/>
                </a:solidFill>
                <a:effectLst/>
                <a:latin typeface="+mn-lt"/>
                <a:ea typeface="+mn-ea"/>
                <a:cs typeface="+mn-cs"/>
              </a:rPr>
              <a:t> what is </a:t>
            </a:r>
            <a:r>
              <a:rPr lang="en-US" sz="1200" kern="1200" baseline="0" dirty="0" smtClean="0">
                <a:solidFill>
                  <a:schemeClr val="tx1"/>
                </a:solidFill>
                <a:effectLst/>
                <a:latin typeface="+mn-lt"/>
                <a:ea typeface="+mn-ea"/>
                <a:cs typeface="+mn-cs"/>
              </a:rPr>
              <a:t>inside, </a:t>
            </a:r>
            <a:r>
              <a:rPr lang="en-US" sz="1200" kern="1200" baseline="0" dirty="0" smtClean="0">
                <a:solidFill>
                  <a:schemeClr val="tx1"/>
                </a:solidFill>
                <a:effectLst/>
                <a:latin typeface="+mn-lt"/>
                <a:ea typeface="+mn-ea"/>
                <a:cs typeface="+mn-cs"/>
              </a:rPr>
              <a:t>does it not? No one flying in a plane should be able to see what’s going on inside of a house. Google earth should not be able to display what occurs inside of a house because that is private. </a:t>
            </a:r>
            <a:r>
              <a:rPr lang="en-US" sz="1200" kern="1200" baseline="0" dirty="0" smtClean="0">
                <a:solidFill>
                  <a:schemeClr val="tx1"/>
                </a:solidFill>
                <a:effectLst/>
                <a:latin typeface="+mn-lt"/>
                <a:ea typeface="+mn-ea"/>
                <a:cs typeface="+mn-cs"/>
              </a:rPr>
              <a:t>So there are two ideas expressed incumbent to love “bearing” all things: it conceals and it protects.</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Notice how this Greek word is used in other passages – </a:t>
            </a:r>
            <a:r>
              <a:rPr lang="en-US" sz="1200" b="1" dirty="0" smtClean="0"/>
              <a:t>1 Cor 9:12</a:t>
            </a:r>
            <a:r>
              <a:rPr lang="en-US" sz="1200" dirty="0" smtClean="0"/>
              <a:t> – “If others share the right over you, do we not more? Nevertheless, we did not use this right, but we </a:t>
            </a:r>
            <a:r>
              <a:rPr lang="en-US" sz="1200" u="sng" dirty="0" smtClean="0"/>
              <a:t>endure</a:t>
            </a:r>
            <a:r>
              <a:rPr lang="en-US" sz="1200" dirty="0" smtClean="0"/>
              <a:t> all things so that we will cause no hindrance to the gospel of Christ.” What</a:t>
            </a:r>
            <a:r>
              <a:rPr lang="en-US" sz="1200" baseline="0" dirty="0" smtClean="0"/>
              <a:t> is Paul talking about here? The fact that he had a right to receive financial support from them was not what was most important for them. They should have been “bearing” that load for Paul, but in their weakness and in his desire to love them and </a:t>
            </a:r>
            <a:r>
              <a:rPr lang="en-US" sz="1200" u="sng" baseline="0" dirty="0" smtClean="0"/>
              <a:t>protect</a:t>
            </a:r>
            <a:r>
              <a:rPr lang="en-US" sz="1200" baseline="0" dirty="0" smtClean="0"/>
              <a:t> them </a:t>
            </a:r>
            <a:r>
              <a:rPr lang="en-US" sz="1200" baseline="0" dirty="0" smtClean="0"/>
              <a:t>from unjustly </a:t>
            </a:r>
            <a:r>
              <a:rPr lang="en-US" sz="1200" baseline="0" dirty="0" smtClean="0"/>
              <a:t>accusing him of perhaps having the wrong motive, he “bears” them. He did not want his “right” to be an opportunity for Satan to bring the storm. So rather than Corinth bearing Paul, he chose instead to bear them for the sake of love.</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1 Thes 3:1</a:t>
            </a:r>
            <a:r>
              <a:rPr lang="en-US" sz="1200" kern="1200" baseline="0" dirty="0" smtClean="0">
                <a:solidFill>
                  <a:schemeClr val="tx1"/>
                </a:solidFill>
                <a:effectLst/>
                <a:latin typeface="+mn-lt"/>
                <a:ea typeface="+mn-ea"/>
                <a:cs typeface="+mn-cs"/>
              </a:rPr>
              <a:t> – “</a:t>
            </a:r>
            <a:r>
              <a:rPr lang="en-US" sz="1200" dirty="0" smtClean="0"/>
              <a:t>Therefore when we could </a:t>
            </a:r>
            <a:r>
              <a:rPr lang="en-US" sz="1200" u="sng" dirty="0" smtClean="0"/>
              <a:t>endure</a:t>
            </a:r>
            <a:r>
              <a:rPr lang="en-US" sz="1200" dirty="0" smtClean="0"/>
              <a:t> it no longer, we thought it best to be left behind at Athens alone</a:t>
            </a:r>
            <a:r>
              <a:rPr lang="en-US" sz="1200" kern="1200" baseline="0" dirty="0" smtClean="0">
                <a:solidFill>
                  <a:schemeClr val="tx1"/>
                </a:solidFill>
                <a:effectLst/>
                <a:latin typeface="+mn-lt"/>
                <a:ea typeface="+mn-ea"/>
                <a:cs typeface="+mn-cs"/>
              </a:rPr>
              <a:t>”. What is Paul talking about? Well, as soon as he had planted the work in Thessalonica, a severe persecution came from the unbelieving Jews and Paul was forced out of there quickly. And what he’s saying is that all he could think about while he was away from them was how they were doing, if they were surviving spiritually, </a:t>
            </a:r>
            <a:r>
              <a:rPr lang="en-US" sz="1200" kern="1200" baseline="0" dirty="0" smtClean="0">
                <a:solidFill>
                  <a:schemeClr val="tx1"/>
                </a:solidFill>
                <a:effectLst/>
                <a:latin typeface="+mn-lt"/>
                <a:ea typeface="+mn-ea"/>
                <a:cs typeface="+mn-cs"/>
              </a:rPr>
              <a:t>or </a:t>
            </a:r>
            <a:r>
              <a:rPr lang="en-US" sz="1200" kern="1200" baseline="0" dirty="0" smtClean="0">
                <a:solidFill>
                  <a:schemeClr val="tx1"/>
                </a:solidFill>
                <a:effectLst/>
                <a:latin typeface="+mn-lt"/>
                <a:ea typeface="+mn-ea"/>
                <a:cs typeface="+mn-cs"/>
              </a:rPr>
              <a:t>if the persecution had affected them to the point where the church no longer even existed. And so he says, “I couldn’t endure not knowing, I couldn’t bear not knowing your state.” – </a:t>
            </a:r>
            <a:r>
              <a:rPr lang="en-US" sz="1200" b="1" kern="1200" baseline="0" dirty="0" smtClean="0">
                <a:solidFill>
                  <a:schemeClr val="tx1"/>
                </a:solidFill>
                <a:effectLst/>
                <a:latin typeface="+mn-lt"/>
                <a:ea typeface="+mn-ea"/>
                <a:cs typeface="+mn-cs"/>
              </a:rPr>
              <a:t>1 Thes 3:5</a:t>
            </a:r>
            <a:r>
              <a:rPr lang="en-US" sz="1200" kern="1200" baseline="0" dirty="0" smtClean="0">
                <a:solidFill>
                  <a:schemeClr val="tx1"/>
                </a:solidFill>
                <a:effectLst/>
                <a:latin typeface="+mn-lt"/>
                <a:ea typeface="+mn-ea"/>
                <a:cs typeface="+mn-cs"/>
              </a:rPr>
              <a:t> – “</a:t>
            </a:r>
            <a:r>
              <a:rPr lang="en-US" sz="1200" dirty="0" smtClean="0"/>
              <a:t>For this reason, when I could </a:t>
            </a:r>
            <a:r>
              <a:rPr lang="en-US" sz="1200" u="sng" dirty="0" smtClean="0"/>
              <a:t>endure</a:t>
            </a:r>
            <a:r>
              <a:rPr lang="en-US" sz="1200" dirty="0" smtClean="0"/>
              <a:t> it no longer, I also sent to find out about your faith, for fear that the tempter might have tempted you, and our labor would be in vain.</a:t>
            </a:r>
            <a:r>
              <a:rPr lang="en-US" sz="1200" kern="1200" baseline="0" dirty="0" smtClean="0">
                <a:solidFill>
                  <a:schemeClr val="tx1"/>
                </a:solidFill>
                <a:effectLst/>
                <a:latin typeface="+mn-lt"/>
                <a:ea typeface="+mn-ea"/>
                <a:cs typeface="+mn-cs"/>
              </a:rPr>
              <a:t>” And not being able to bear it, he sent Timothy and found out that not only had they survived, they were thriving spiritually.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Here is what W. E. Vine said in his commentary about this idea of love bearing all things: “</a:t>
            </a:r>
            <a:r>
              <a:rPr lang="en-US" sz="1200" kern="1200" dirty="0" smtClean="0">
                <a:solidFill>
                  <a:schemeClr val="tx1"/>
                </a:solidFill>
                <a:effectLst/>
                <a:latin typeface="+mn-lt"/>
                <a:ea typeface="+mn-ea"/>
                <a:cs typeface="+mn-cs"/>
              </a:rPr>
              <a:t>this covering either supports what is placed upon it, or covers what is placed underneath it. Love acts in both ways in bearing all things.”</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a:p>
        </p:txBody>
      </p:sp>
    </p:spTree>
    <p:extLst>
      <p:ext uri="{BB962C8B-B14F-4D97-AF65-F5344CB8AC3E}">
        <p14:creationId xmlns:p14="http://schemas.microsoft.com/office/powerpoint/2010/main" val="156526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So there appear to be two primary applications to this idea of bearing as it pertains to love.</a:t>
            </a:r>
          </a:p>
          <a:p>
            <a:pPr marL="0" lvl="0" indent="0">
              <a:buNone/>
            </a:pPr>
            <a:endParaRPr lang="en-US" b="0" baseline="0" dirty="0" smtClean="0"/>
          </a:p>
          <a:p>
            <a:pPr marL="0" lvl="0" indent="0">
              <a:buNone/>
            </a:pPr>
            <a:r>
              <a:rPr lang="en-US" b="0" baseline="0" dirty="0" smtClean="0"/>
              <a:t>First, in a relationship between two people, one might </a:t>
            </a:r>
            <a:r>
              <a:rPr lang="en-US" b="0" u="sng" baseline="0" dirty="0" smtClean="0"/>
              <a:t>cover</a:t>
            </a:r>
            <a:r>
              <a:rPr lang="en-US" b="0" baseline="0" dirty="0" smtClean="0"/>
              <a:t> something in order to hide it from sight or, figuratively, from thought or memory. Love covers with silence in that it keeps certain things secret, private, and hidden Specifically, love will conceal the imperfections, faults, and errors of others. Love is not disposed to </a:t>
            </a:r>
            <a:r>
              <a:rPr lang="en-US" sz="1200" kern="1200" dirty="0" smtClean="0">
                <a:solidFill>
                  <a:schemeClr val="tx1"/>
                </a:solidFill>
                <a:effectLst/>
                <a:latin typeface="+mn-lt"/>
                <a:ea typeface="+mn-ea"/>
                <a:cs typeface="+mn-cs"/>
              </a:rPr>
              <a:t>circulate </a:t>
            </a:r>
            <a:r>
              <a:rPr lang="en-US" sz="1200" kern="1200" dirty="0" smtClean="0">
                <a:solidFill>
                  <a:schemeClr val="tx1"/>
                </a:solidFill>
                <a:effectLst/>
                <a:latin typeface="+mn-lt"/>
                <a:ea typeface="+mn-ea"/>
                <a:cs typeface="+mn-cs"/>
              </a:rPr>
              <a:t>or publicize such things. </a:t>
            </a:r>
          </a:p>
          <a:p>
            <a:pPr marL="0" lvl="0" indent="0">
              <a:buNone/>
            </a:pPr>
            <a:endParaRPr lang="en-US" sz="1200" b="0" kern="1200" baseline="0" dirty="0" smtClean="0">
              <a:solidFill>
                <a:schemeClr val="tx1"/>
              </a:solidFill>
              <a:effectLst/>
              <a:latin typeface="+mn-lt"/>
              <a:ea typeface="+mn-ea"/>
              <a:cs typeface="+mn-cs"/>
            </a:endParaRPr>
          </a:p>
          <a:p>
            <a:pPr marL="0" lvl="0" indent="0">
              <a:buNone/>
            </a:pPr>
            <a:r>
              <a:rPr lang="en-US" sz="1200" b="1" kern="1200" baseline="0" dirty="0" smtClean="0">
                <a:solidFill>
                  <a:schemeClr val="tx1"/>
                </a:solidFill>
                <a:effectLst/>
                <a:latin typeface="+mn-lt"/>
                <a:ea typeface="+mn-ea"/>
                <a:cs typeface="+mn-cs"/>
              </a:rPr>
              <a:t>Prov 11:13</a:t>
            </a:r>
            <a:r>
              <a:rPr lang="en-US" sz="1200" b="0" kern="1200" baseline="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He who goes about as a talebearer reveals secrets, but he who is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trustworthy conceals a matter</a:t>
            </a:r>
            <a:r>
              <a:rPr lang="en-US" sz="1200" b="0" i="0" u="none" strike="noStrike"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a:t>
            </a:r>
          </a:p>
          <a:p>
            <a:pPr marL="0" lvl="0" indent="0">
              <a:buNone/>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Prov 17:9</a:t>
            </a:r>
            <a:r>
              <a:rPr lang="en-US" sz="1200" b="0" kern="1200" baseline="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He who conceals a transgression seeks love, but he who repeats a matter separates intimate friends.</a:t>
            </a:r>
            <a:r>
              <a:rPr lang="en-US" sz="1200" b="0" kern="1200" baseline="0" dirty="0" smtClean="0">
                <a:solidFill>
                  <a:schemeClr val="tx1"/>
                </a:solidFill>
                <a:effectLst/>
                <a:latin typeface="+mn-lt"/>
                <a:ea typeface="+mn-ea"/>
                <a:cs typeface="+mn-cs"/>
              </a:rPr>
              <a:t>”</a:t>
            </a:r>
          </a:p>
          <a:p>
            <a:pPr marL="0" lvl="0" indent="0">
              <a:buNone/>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who truly love one another in a biblical sense can trust one another to keep personal matters confidential.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should never fear that the things they share with each other will be disclosed to outsiders.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should never worry that the conflicts and problems that inevitably take place in all relationships will be revealed to others.</a:t>
            </a:r>
            <a:endParaRPr lang="en-US" sz="1200" b="0" kern="1200" baseline="0" dirty="0" smtClean="0">
              <a:solidFill>
                <a:schemeClr val="tx1"/>
              </a:solidFill>
              <a:effectLst/>
              <a:latin typeface="+mn-lt"/>
              <a:ea typeface="+mn-ea"/>
              <a:cs typeface="+mn-cs"/>
            </a:endParaRPr>
          </a:p>
          <a:p>
            <a:pPr marL="0" lvl="0" indent="0">
              <a:buNone/>
            </a:pPr>
            <a:endParaRPr lang="en-US" sz="1200" b="0" kern="1200" baseline="0" dirty="0" smtClean="0">
              <a:solidFill>
                <a:schemeClr val="tx1"/>
              </a:solidFill>
              <a:effectLst/>
              <a:latin typeface="+mn-lt"/>
              <a:ea typeface="+mn-ea"/>
              <a:cs typeface="+mn-cs"/>
            </a:endParaRPr>
          </a:p>
          <a:p>
            <a:pPr marL="0" lvl="0" indent="0">
              <a:buNone/>
            </a:pPr>
            <a:r>
              <a:rPr lang="en-US" b="1" i="0" dirty="0" smtClean="0">
                <a:solidFill>
                  <a:schemeClr val="tx1"/>
                </a:solidFill>
              </a:rPr>
              <a:t>Prov 10:12</a:t>
            </a:r>
            <a:r>
              <a:rPr lang="en-US" i="0" dirty="0" smtClean="0">
                <a:solidFill>
                  <a:schemeClr val="tx1"/>
                </a:solidFill>
              </a:rPr>
              <a:t> – “</a:t>
            </a:r>
            <a:r>
              <a:rPr lang="en-US" i="0" dirty="0" smtClean="0"/>
              <a:t>Hatred stirs up strife, but love covers all transgressions</a:t>
            </a:r>
            <a:r>
              <a:rPr lang="en-US" i="0" dirty="0" smtClean="0"/>
              <a:t>.</a:t>
            </a:r>
            <a:r>
              <a:rPr lang="en-US" i="0" dirty="0" smtClean="0">
                <a:solidFill>
                  <a:schemeClr val="tx1"/>
                </a:solidFill>
              </a:rPr>
              <a:t>”</a:t>
            </a:r>
          </a:p>
          <a:p>
            <a:pPr marL="0" lvl="0" indent="0">
              <a:buNone/>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Love does not dwell on the imperfections, faults, or errors of each other. These things are figuratively concealed from their view and thoughts.  Love covers these weaknesses and mistakes and never demands justice, judgment, or revenge.  In other words, we quickly dismiss and disregard the negative happenings that occur in relationships from time to time as well as the unfavorable characteristics of one another.  Instead, love chooses to focus on the positive and good.</a:t>
            </a:r>
            <a:endParaRPr lang="en-US" sz="1200" b="0" kern="1200" baseline="0" dirty="0" smtClean="0">
              <a:solidFill>
                <a:schemeClr val="tx1"/>
              </a:solidFill>
              <a:effectLst/>
              <a:latin typeface="+mn-lt"/>
              <a:ea typeface="+mn-ea"/>
              <a:cs typeface="+mn-cs"/>
            </a:endParaRPr>
          </a:p>
          <a:p>
            <a:pPr marL="0" lvl="0" indent="0">
              <a:buNone/>
            </a:pPr>
            <a:endParaRPr lang="en-US" sz="1200" b="0" kern="1200" baseline="0" dirty="0" smtClean="0">
              <a:solidFill>
                <a:schemeClr val="tx1"/>
              </a:solidFill>
              <a:effectLst/>
              <a:latin typeface="+mn-lt"/>
              <a:ea typeface="+mn-ea"/>
              <a:cs typeface="+mn-cs"/>
            </a:endParaRPr>
          </a:p>
          <a:p>
            <a:pPr marL="0" lvl="0" indent="0">
              <a:buNone/>
            </a:pPr>
            <a:r>
              <a:rPr lang="en-US" sz="1200" b="0" kern="1200" baseline="0" dirty="0" smtClean="0">
                <a:solidFill>
                  <a:schemeClr val="tx1"/>
                </a:solidFill>
                <a:effectLst/>
                <a:latin typeface="+mn-lt"/>
                <a:ea typeface="+mn-ea"/>
                <a:cs typeface="+mn-cs"/>
              </a:rPr>
              <a:t>Love refuses to dwell on or promote that which is negative. This is probably what Peter was expressing in </a:t>
            </a:r>
            <a:r>
              <a:rPr lang="en-US" sz="1200" b="1" kern="1200" baseline="0" dirty="0" smtClean="0">
                <a:solidFill>
                  <a:schemeClr val="tx1"/>
                </a:solidFill>
                <a:effectLst/>
                <a:latin typeface="+mn-lt"/>
                <a:ea typeface="+mn-ea"/>
                <a:cs typeface="+mn-cs"/>
              </a:rPr>
              <a:t>1 Pet 4:8</a:t>
            </a:r>
            <a:r>
              <a:rPr lang="en-US" sz="1200" b="0" kern="1200" baseline="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Above all, keep fervent in your love for one another, because love covers a multitude of sins.</a:t>
            </a:r>
            <a:r>
              <a:rPr lang="en-US" sz="1200" b="0" kern="1200" baseline="0" dirty="0" smtClean="0">
                <a:solidFill>
                  <a:schemeClr val="tx1"/>
                </a:solidFill>
                <a:effectLst/>
                <a:latin typeface="+mn-lt"/>
                <a:ea typeface="+mn-ea"/>
                <a:cs typeface="+mn-cs"/>
              </a:rPr>
              <a:t>”</a:t>
            </a:r>
          </a:p>
          <a:p>
            <a:pPr marL="0" lvl="0" indent="0">
              <a:buNone/>
            </a:pPr>
            <a:endParaRPr lang="en-US" sz="1200" b="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Love doesn’t look for every fault or point out every shortcoming; it doesn’t complain, quibble, or criticize. How often we attack rather than protect. We expose rather than cover. We neglect rather than draw near!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[Love] does not expose or exploit, gloat or condemn. It bears; it does not bare (John MacArthur).</a:t>
            </a:r>
          </a:p>
          <a:p>
            <a:endParaRPr lang="en-US" sz="1200" b="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should also </a:t>
            </a:r>
            <a:r>
              <a:rPr lang="en-US" sz="1200" kern="1200" dirty="0" smtClean="0">
                <a:solidFill>
                  <a:schemeClr val="tx1"/>
                </a:solidFill>
                <a:effectLst/>
                <a:latin typeface="+mn-lt"/>
                <a:ea typeface="+mn-ea"/>
                <a:cs typeface="+mn-cs"/>
              </a:rPr>
              <a:t>note that implicit in this phrase is the truth that love doesn’t </a:t>
            </a:r>
            <a:r>
              <a:rPr lang="en-US" sz="1200" kern="1200" dirty="0" smtClean="0">
                <a:solidFill>
                  <a:schemeClr val="tx1"/>
                </a:solidFill>
                <a:effectLst/>
                <a:latin typeface="+mn-lt"/>
                <a:ea typeface="+mn-ea"/>
                <a:cs typeface="+mn-cs"/>
              </a:rPr>
              <a:t>criticize in a destructive way </a:t>
            </a:r>
            <a:r>
              <a:rPr lang="en-US" sz="1200" kern="1200" dirty="0" smtClean="0">
                <a:solidFill>
                  <a:schemeClr val="tx1"/>
                </a:solidFill>
                <a:effectLst/>
                <a:latin typeface="+mn-lt"/>
                <a:ea typeface="+mn-ea"/>
                <a:cs typeface="+mn-cs"/>
              </a:rPr>
              <a:t>– in private or in public. We must stop </a:t>
            </a:r>
            <a:r>
              <a:rPr lang="en-US" sz="1200" kern="1200" dirty="0" smtClean="0">
                <a:solidFill>
                  <a:schemeClr val="tx1"/>
                </a:solidFill>
                <a:effectLst/>
                <a:latin typeface="+mn-lt"/>
                <a:ea typeface="+mn-ea"/>
                <a:cs typeface="+mn-cs"/>
              </a:rPr>
              <a:t>dwelling on one </a:t>
            </a:r>
            <a:r>
              <a:rPr lang="en-US" sz="1200" kern="1200" dirty="0" smtClean="0">
                <a:solidFill>
                  <a:schemeClr val="tx1"/>
                </a:solidFill>
                <a:effectLst/>
                <a:latin typeface="+mn-lt"/>
                <a:ea typeface="+mn-ea"/>
                <a:cs typeface="+mn-cs"/>
              </a:rPr>
              <a:t>another’s </a:t>
            </a:r>
            <a:r>
              <a:rPr lang="en-US" sz="1200" kern="1200" dirty="0" smtClean="0">
                <a:solidFill>
                  <a:schemeClr val="tx1"/>
                </a:solidFill>
                <a:effectLst/>
                <a:latin typeface="+mn-lt"/>
                <a:ea typeface="+mn-ea"/>
                <a:cs typeface="+mn-cs"/>
              </a:rPr>
              <a:t>faults unless we’re active</a:t>
            </a:r>
            <a:r>
              <a:rPr lang="en-US" sz="1200" kern="1200" baseline="0" dirty="0" smtClean="0">
                <a:solidFill>
                  <a:schemeClr val="tx1"/>
                </a:solidFill>
                <a:effectLst/>
                <a:latin typeface="+mn-lt"/>
                <a:ea typeface="+mn-ea"/>
                <a:cs typeface="+mn-cs"/>
              </a:rPr>
              <a:t> in helping them</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throwing out “zingers” of </a:t>
            </a:r>
            <a:r>
              <a:rPr lang="en-US" sz="1200" kern="1200" dirty="0" smtClean="0">
                <a:solidFill>
                  <a:schemeClr val="tx1"/>
                </a:solidFill>
                <a:effectLst/>
                <a:latin typeface="+mn-lt"/>
                <a:ea typeface="+mn-ea"/>
                <a:cs typeface="+mn-cs"/>
              </a:rPr>
              <a:t>sarcasm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t>
            </a:r>
            <a:r>
              <a:rPr lang="en-US" sz="1200" kern="1200" dirty="0" smtClean="0">
                <a:solidFill>
                  <a:schemeClr val="tx1"/>
                </a:solidFill>
                <a:effectLst/>
                <a:latin typeface="+mn-lt"/>
                <a:ea typeface="+mn-ea"/>
                <a:cs typeface="+mn-cs"/>
              </a:rPr>
              <a:t>home </a:t>
            </a:r>
            <a:r>
              <a:rPr lang="en-US" sz="1200" kern="1200" dirty="0" smtClean="0">
                <a:solidFill>
                  <a:schemeClr val="tx1"/>
                </a:solidFill>
                <a:effectLst/>
                <a:latin typeface="+mn-lt"/>
                <a:ea typeface="+mn-ea"/>
                <a:cs typeface="+mn-cs"/>
              </a:rPr>
              <a:t>or</a:t>
            </a:r>
            <a:r>
              <a:rPr lang="en-US" sz="1200" kern="1200" baseline="0" dirty="0" smtClean="0">
                <a:solidFill>
                  <a:schemeClr val="tx1"/>
                </a:solidFill>
                <a:effectLst/>
                <a:latin typeface="+mn-lt"/>
                <a:ea typeface="+mn-ea"/>
                <a:cs typeface="+mn-cs"/>
              </a:rPr>
              <a:t> otherwise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nitpicking, or vilifying.</a:t>
            </a:r>
          </a:p>
          <a:p>
            <a:endParaRPr lang="en-US" sz="1200" b="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hides and excuses, the errors and faults of others. But does it hide sin? What’s the difference?</a:t>
            </a:r>
            <a:endParaRPr lang="en-US" sz="1200" b="0" kern="1200" baseline="0" dirty="0" smtClean="0">
              <a:solidFill>
                <a:schemeClr val="tx1"/>
              </a:solidFill>
              <a:effectLst/>
              <a:latin typeface="+mn-lt"/>
              <a:ea typeface="+mn-ea"/>
              <a:cs typeface="+mn-cs"/>
            </a:endParaRPr>
          </a:p>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3</a:t>
            </a:fld>
            <a:endParaRPr lang="en-US"/>
          </a:p>
        </p:txBody>
      </p:sp>
    </p:spTree>
    <p:extLst>
      <p:ext uri="{BB962C8B-B14F-4D97-AF65-F5344CB8AC3E}">
        <p14:creationId xmlns:p14="http://schemas.microsoft.com/office/powerpoint/2010/main" val="21958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Second, </a:t>
            </a:r>
            <a:r>
              <a:rPr lang="en-US" sz="1200" kern="1200" dirty="0" smtClean="0">
                <a:solidFill>
                  <a:schemeClr val="tx1"/>
                </a:solidFill>
                <a:effectLst/>
                <a:latin typeface="+mn-lt"/>
                <a:ea typeface="+mn-ea"/>
                <a:cs typeface="+mn-cs"/>
              </a:rPr>
              <a:t>one might cover something to keep away outside forces that threaten.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other words, love protects, preserves, and sustains by covering. Love keeps out harmful influences like a roof keeps out water. One who loves does not allow affliction, detriment, insult, offense, or indignity to come upon the object of his affection.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Love will always do its best to protect one another and the relationship from external forces that have potential to cause harm. This may take many forms such as: outsiders with ill will, compromising situations, struggles and pressures of life, and so forth. Christians who truly love one another will be committed to preserving and sustaining their marriage come what may.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many different seasons to life, and not all seasons are pleasurable. In fact, some seasons of life are very stormy and difficult. There are moments when external circumstances assail us from without. If we have no shield to guard us during these stormy times, it becomes much more difficult for us to survive spiritually.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Paul lets you know that agape serves like a protection for you. Like the roof of a house, a friend who moves in the agape love of God will stay near in times of trouble. That friend will hover over you to protect you from the storms of life. Rather than expose you and your flaws to the view of others, a person who operates in this kind of love will conceal, cover, and protect you, for real agape love is always there in times of trouble to lend support</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what God does for us!</a:t>
            </a:r>
            <a:endParaRPr lang="en-US" sz="120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b="1" i="0" dirty="0" smtClean="0"/>
              <a:t>2 Thes 3:3</a:t>
            </a:r>
            <a:r>
              <a:rPr lang="en-US" i="0" dirty="0" smtClean="0"/>
              <a:t> – “But the Lord is faithful, and He will strengthen and protect you from the evil one.”</a:t>
            </a:r>
          </a:p>
          <a:p>
            <a:endParaRPr lang="en-US" b="1" i="0" dirty="0" smtClean="0"/>
          </a:p>
          <a:p>
            <a:r>
              <a:rPr lang="en-US" b="1" i="0" dirty="0" smtClean="0"/>
              <a:t>Psa 121:7</a:t>
            </a:r>
            <a:r>
              <a:rPr lang="en-US" i="0" dirty="0" smtClean="0"/>
              <a:t> – “The </a:t>
            </a:r>
            <a:r>
              <a:rPr lang="en-US" i="0" cap="small" dirty="0" smtClean="0"/>
              <a:t>Lord</a:t>
            </a:r>
            <a:r>
              <a:rPr lang="en-US" i="0" dirty="0" smtClean="0"/>
              <a:t> will protect you from all evil; He will keep your soul.”</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our love a load-bearing love?</a:t>
            </a:r>
          </a:p>
          <a:p>
            <a:pPr marL="0" lvl="0" indent="0">
              <a:buNone/>
            </a:pPr>
            <a:endParaRPr lang="en-US" b="0" baseline="0" dirty="0" smtClean="0"/>
          </a:p>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4</a:t>
            </a:fld>
            <a:endParaRPr lang="en-US"/>
          </a:p>
        </p:txBody>
      </p:sp>
    </p:spTree>
    <p:extLst>
      <p:ext uri="{BB962C8B-B14F-4D97-AF65-F5344CB8AC3E}">
        <p14:creationId xmlns:p14="http://schemas.microsoft.com/office/powerpoint/2010/main" val="397310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The Greek word for “believes” is the word “</a:t>
            </a:r>
            <a:r>
              <a:rPr lang="en-US" sz="1200" dirty="0" err="1" smtClean="0"/>
              <a:t>pisteuó</a:t>
            </a:r>
            <a:r>
              <a:rPr lang="en-US" sz="1200" dirty="0" smtClean="0"/>
              <a:t>” and it is used in the place of believes some 244 times</a:t>
            </a:r>
            <a:r>
              <a:rPr lang="en-US" sz="1200" baseline="0" dirty="0" smtClean="0"/>
              <a:t> in the New Testament and so there is no mystery behind the definition. It simply means “to be persuaded”. </a:t>
            </a:r>
            <a:r>
              <a:rPr lang="en-US" sz="1200" baseline="0" dirty="0" smtClean="0"/>
              <a:t>But, since </a:t>
            </a:r>
            <a:r>
              <a:rPr lang="en-US" sz="1200"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Cor </a:t>
            </a:r>
            <a:r>
              <a:rPr lang="en-US" sz="1200" kern="1200" dirty="0" smtClean="0">
                <a:solidFill>
                  <a:schemeClr val="tx1"/>
                </a:solidFill>
                <a:effectLst/>
                <a:latin typeface="+mn-lt"/>
                <a:ea typeface="+mn-ea"/>
                <a:cs typeface="+mn-cs"/>
              </a:rPr>
              <a:t>13</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s </a:t>
            </a:r>
            <a:r>
              <a:rPr lang="en-US" sz="1200" kern="1200" dirty="0" smtClean="0">
                <a:solidFill>
                  <a:schemeClr val="tx1"/>
                </a:solidFill>
                <a:effectLst/>
                <a:latin typeface="+mn-lt"/>
                <a:ea typeface="+mn-ea"/>
                <a:cs typeface="+mn-cs"/>
              </a:rPr>
              <a:t>describing an attitude towards other</a:t>
            </a:r>
            <a:r>
              <a:rPr lang="en-US" sz="1200" kern="1200" baseline="0" dirty="0" smtClean="0">
                <a:solidFill>
                  <a:schemeClr val="tx1"/>
                </a:solidFill>
                <a:effectLst/>
                <a:latin typeface="+mn-lt"/>
                <a:ea typeface="+mn-ea"/>
                <a:cs typeface="+mn-cs"/>
              </a:rPr>
              <a:t> people </a:t>
            </a:r>
            <a:r>
              <a:rPr lang="en-US" sz="1200" kern="1200" dirty="0" smtClean="0">
                <a:solidFill>
                  <a:schemeClr val="tx1"/>
                </a:solidFill>
                <a:effectLst/>
                <a:latin typeface="+mn-lt"/>
                <a:ea typeface="+mn-ea"/>
                <a:cs typeface="+mn-cs"/>
              </a:rPr>
              <a:t>that is manifested by our </a:t>
            </a:r>
            <a:r>
              <a:rPr lang="en-US" sz="1200" kern="1200" dirty="0" smtClean="0">
                <a:solidFill>
                  <a:schemeClr val="tx1"/>
                </a:solidFill>
                <a:effectLst/>
                <a:latin typeface="+mn-lt"/>
                <a:ea typeface="+mn-ea"/>
                <a:cs typeface="+mn-cs"/>
              </a:rPr>
              <a:t>actions,</a:t>
            </a:r>
            <a:r>
              <a:rPr lang="en-US" sz="1200" kern="1200" baseline="0" dirty="0" smtClean="0">
                <a:solidFill>
                  <a:schemeClr val="tx1"/>
                </a:solidFill>
                <a:effectLst/>
                <a:latin typeface="+mn-lt"/>
                <a:ea typeface="+mn-ea"/>
                <a:cs typeface="+mn-cs"/>
              </a:rPr>
              <a:t> this </a:t>
            </a:r>
            <a:r>
              <a:rPr lang="en-US" sz="1200" kern="1200" dirty="0" smtClean="0">
                <a:solidFill>
                  <a:schemeClr val="tx1"/>
                </a:solidFill>
                <a:effectLst/>
                <a:latin typeface="+mn-lt"/>
                <a:ea typeface="+mn-ea"/>
                <a:cs typeface="+mn-cs"/>
              </a:rPr>
              <a:t>expression </a:t>
            </a:r>
            <a:r>
              <a:rPr lang="en-US" sz="1200" kern="1200" dirty="0" smtClean="0">
                <a:solidFill>
                  <a:schemeClr val="tx1"/>
                </a:solidFill>
                <a:effectLst/>
                <a:latin typeface="+mn-lt"/>
                <a:ea typeface="+mn-ea"/>
                <a:cs typeface="+mn-cs"/>
              </a:rPr>
              <a:t>“believes all things” is best understood as </a:t>
            </a:r>
            <a:r>
              <a:rPr lang="en-US" sz="1200" kern="1200" dirty="0" smtClean="0">
                <a:solidFill>
                  <a:schemeClr val="tx1"/>
                </a:solidFill>
                <a:effectLst/>
                <a:latin typeface="+mn-lt"/>
                <a:ea typeface="+mn-ea"/>
                <a:cs typeface="+mn-cs"/>
              </a:rPr>
              <a:t>an </a:t>
            </a:r>
            <a:r>
              <a:rPr lang="en-US" sz="1200" kern="1200" dirty="0" smtClean="0">
                <a:solidFill>
                  <a:schemeClr val="tx1"/>
                </a:solidFill>
                <a:effectLst/>
                <a:latin typeface="+mn-lt"/>
                <a:ea typeface="+mn-ea"/>
                <a:cs typeface="+mn-cs"/>
              </a:rPr>
              <a:t>attitude which </a:t>
            </a:r>
            <a:r>
              <a:rPr lang="en-US" sz="1200" u="sng" kern="1200" dirty="0" smtClean="0">
                <a:solidFill>
                  <a:schemeClr val="tx1"/>
                </a:solidFill>
                <a:effectLst/>
                <a:latin typeface="+mn-lt"/>
                <a:ea typeface="+mn-ea"/>
                <a:cs typeface="+mn-cs"/>
              </a:rPr>
              <a:t>assumes the best in others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means that we give others the benefit of the doubt. We expect the best in others. We are able to overlook the offenses and failure of others. And</a:t>
            </a:r>
            <a:r>
              <a:rPr lang="en-US" sz="1200" kern="1200" baseline="0" dirty="0" smtClean="0">
                <a:solidFill>
                  <a:schemeClr val="tx1"/>
                </a:solidFill>
                <a:effectLst/>
                <a:latin typeface="+mn-lt"/>
                <a:ea typeface="+mn-ea"/>
                <a:cs typeface="+mn-cs"/>
              </a:rPr>
              <a:t> it means that w</a:t>
            </a:r>
            <a:r>
              <a:rPr lang="en-US" sz="1200" kern="1200" dirty="0" smtClean="0">
                <a:solidFill>
                  <a:schemeClr val="tx1"/>
                </a:solidFill>
                <a:effectLst/>
                <a:latin typeface="+mn-lt"/>
                <a:ea typeface="+mn-ea"/>
                <a:cs typeface="+mn-cs"/>
              </a:rPr>
              <a:t>e believe that over time we can commit ourselves to one another </a:t>
            </a:r>
            <a:r>
              <a:rPr lang="en-US" sz="1200" kern="1200" dirty="0" smtClean="0">
                <a:solidFill>
                  <a:schemeClr val="tx1"/>
                </a:solidFill>
                <a:effectLst/>
                <a:latin typeface="+mn-lt"/>
                <a:ea typeface="+mn-ea"/>
                <a:cs typeface="+mn-cs"/>
              </a:rPr>
              <a:t>and we’re </a:t>
            </a:r>
            <a:r>
              <a:rPr lang="en-US" sz="1200" kern="1200" dirty="0" smtClean="0">
                <a:solidFill>
                  <a:schemeClr val="tx1"/>
                </a:solidFill>
                <a:effectLst/>
                <a:latin typeface="+mn-lt"/>
                <a:ea typeface="+mn-ea"/>
                <a:cs typeface="+mn-cs"/>
              </a:rPr>
              <a:t>willing to trust one another</a:t>
            </a:r>
            <a:r>
              <a:rPr lang="en-US" sz="1200" kern="1200" dirty="0" smtClean="0">
                <a:solidFill>
                  <a:schemeClr val="tx1"/>
                </a:solidFill>
                <a:effectLst/>
                <a:latin typeface="+mn-lt"/>
                <a:ea typeface="+mn-ea"/>
                <a:cs typeface="+mn-cs"/>
              </a:rPr>
              <a:t>.</a:t>
            </a:r>
          </a:p>
          <a:p>
            <a:pPr marL="0" lvl="0" indent="0">
              <a:buNone/>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we as Christians are loving other people, if loving other people is going to be a dominant feature in how we relate to other people, then we will not allow judgmental suspicions and critical attitudes to become the mainstay of our relationships. Or you could say it this way. When we don’t have all the facts in any given situation, then we will not choose to believe what would be the most damaging or judgmental thing based on the facts available to us. It is believing the best in others when we don’t know or cannot know all the facts. So, if we don’t have the cold hard facts that prove someone has done evil, then we are obligated to think the best, believe all we can with a good conscience to the other person’s credit.</a:t>
            </a:r>
          </a:p>
          <a:p>
            <a:pPr marL="0" lvl="0" indent="0">
              <a:buNone/>
            </a:pPr>
            <a:endParaRPr lang="en-US" sz="1200" b="0" kern="1200" baseline="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This is </a:t>
            </a:r>
            <a:r>
              <a:rPr lang="en-US" sz="1200" kern="1200" dirty="0" smtClean="0">
                <a:solidFill>
                  <a:schemeClr val="tx1"/>
                </a:solidFill>
                <a:effectLst/>
                <a:latin typeface="+mn-lt"/>
                <a:ea typeface="+mn-ea"/>
                <a:cs typeface="+mn-cs"/>
              </a:rPr>
              <a:t>the opposite of someone with a cynical attitude towards people and life in general. I don't think it means believing in someone in the face of clear evidence against </a:t>
            </a:r>
            <a:r>
              <a:rPr lang="en-US" sz="1200" kern="1200" dirty="0" smtClean="0">
                <a:solidFill>
                  <a:schemeClr val="tx1"/>
                </a:solidFill>
                <a:effectLst/>
                <a:latin typeface="+mn-lt"/>
                <a:ea typeface="+mn-ea"/>
                <a:cs typeface="+mn-cs"/>
              </a:rPr>
              <a:t>that person. </a:t>
            </a:r>
            <a:r>
              <a:rPr lang="en-US" sz="1200" b="1" dirty="0" smtClean="0"/>
              <a:t>Phil 1:9</a:t>
            </a:r>
            <a:r>
              <a:rPr lang="en-US" sz="1200" dirty="0" smtClean="0"/>
              <a:t> - “..love may abound still more and more </a:t>
            </a:r>
            <a:r>
              <a:rPr lang="en-US" sz="1200" u="sng" dirty="0" smtClean="0"/>
              <a:t>in knowledge and all discernment</a:t>
            </a:r>
            <a:r>
              <a:rPr lang="en-US" sz="1200" dirty="0" smtClean="0"/>
              <a:t>…” So it isn’t </a:t>
            </a:r>
            <a:r>
              <a:rPr lang="en-US" sz="1200" kern="1200" dirty="0" smtClean="0">
                <a:solidFill>
                  <a:schemeClr val="tx1"/>
                </a:solidFill>
                <a:effectLst/>
                <a:latin typeface="+mn-lt"/>
                <a:ea typeface="+mn-ea"/>
                <a:cs typeface="+mn-cs"/>
              </a:rPr>
              <a:t>that </a:t>
            </a:r>
            <a:r>
              <a:rPr lang="en-US" sz="1200" kern="1200" dirty="0" smtClean="0">
                <a:solidFill>
                  <a:schemeClr val="tx1"/>
                </a:solidFill>
                <a:effectLst/>
                <a:latin typeface="+mn-lt"/>
                <a:ea typeface="+mn-ea"/>
                <a:cs typeface="+mn-cs"/>
              </a:rPr>
              <a:t>a Christian strips himself of wisdom and discernment</a:t>
            </a:r>
            <a:r>
              <a:rPr lang="en-US" sz="1200" kern="1200" baseline="0" dirty="0" smtClean="0">
                <a:solidFill>
                  <a:schemeClr val="tx1"/>
                </a:solidFill>
                <a:effectLst/>
                <a:latin typeface="+mn-lt"/>
                <a:ea typeface="+mn-ea"/>
                <a:cs typeface="+mn-cs"/>
              </a:rPr>
              <a:t> or that he forgets</a:t>
            </a:r>
            <a:r>
              <a:rPr lang="en-US" sz="1200" kern="1200" dirty="0" smtClean="0">
                <a:solidFill>
                  <a:schemeClr val="tx1"/>
                </a:solidFill>
                <a:effectLst/>
                <a:latin typeface="+mn-lt"/>
                <a:ea typeface="+mn-ea"/>
                <a:cs typeface="+mn-cs"/>
              </a:rPr>
              <a:t> how to distinguish black from white. It simply sees the potential in them. It believes that God can take the most unattractive and unworthy individual and turn that person into a masterpiece of beauty and grace. If love errs, it must err in the way of trustfulness and hopefulness.</a:t>
            </a: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This is </a:t>
            </a:r>
            <a:r>
              <a:rPr lang="en-US" sz="1200" kern="1200" dirty="0" smtClean="0">
                <a:solidFill>
                  <a:schemeClr val="tx1"/>
                </a:solidFill>
                <a:effectLst/>
                <a:latin typeface="+mn-lt"/>
                <a:ea typeface="+mn-ea"/>
                <a:cs typeface="+mn-cs"/>
              </a:rPr>
              <a:t>also the </a:t>
            </a:r>
            <a:r>
              <a:rPr lang="en-US" sz="1200" kern="1200" dirty="0" smtClean="0">
                <a:solidFill>
                  <a:schemeClr val="tx1"/>
                </a:solidFill>
                <a:effectLst/>
                <a:latin typeface="+mn-lt"/>
                <a:ea typeface="+mn-ea"/>
                <a:cs typeface="+mn-cs"/>
              </a:rPr>
              <a:t>opposite of being judgmental. When we are being judgmental, we tend to think the worst of other people. If we don’t have all the facts, we fill in with negative ones. We fill in with what may make the other person look the worst, not the best. We may say things like, “Well, so and so, I know how he is. No I didn’t see him speak rudely to her, but I’m sure he did; that is how he is! No I didn’t see her steal from her mother, but believe me, I know she did!” Or sometimes it is judging motives which we cannot see. “Do you know why she bought that dress? Well I do, and let me tell you what she was thinking when she bought that dress!” This is having a critical spirit, a judgmental spirit, an attitude of pride that says, “I know how people respond and even how they think, and it’s not pretty.” This is holding ourselves in very high regard, almost thinking that we are omnipotent, like we can know things about other people when we really can’t.</a:t>
            </a: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 commentator </a:t>
            </a:r>
            <a:r>
              <a:rPr lang="en-US" sz="1200" kern="1200" dirty="0" smtClean="0">
                <a:solidFill>
                  <a:schemeClr val="tx1"/>
                </a:solidFill>
                <a:effectLst/>
                <a:latin typeface="+mn-lt"/>
                <a:ea typeface="+mn-ea"/>
                <a:cs typeface="+mn-cs"/>
              </a:rPr>
              <a:t>wrote, </a:t>
            </a:r>
            <a:r>
              <a:rPr lang="en-US" sz="1200" kern="1200" dirty="0" smtClean="0">
                <a:solidFill>
                  <a:schemeClr val="tx1"/>
                </a:solidFill>
                <a:effectLst/>
                <a:latin typeface="+mn-lt"/>
                <a:ea typeface="+mn-ea"/>
                <a:cs typeface="+mn-cs"/>
              </a:rPr>
              <a:t>“Love will always opt for the most favorable possibility. If a loved one is accused of wrong, love will consider him innocent until proven guilty. If he turns out to be guilty, love will give him credit for the best motive.”</a:t>
            </a:r>
            <a:r>
              <a:rPr lang="en-US" dirty="0" smtClean="0">
                <a:effectLst/>
              </a:rPr>
              <a:t/>
            </a:r>
            <a:br>
              <a:rPr lang="en-US" dirty="0" smtClean="0">
                <a:effectLst/>
              </a:rPr>
            </a:b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5</a:t>
            </a:fld>
            <a:endParaRPr lang="en-US"/>
          </a:p>
        </p:txBody>
      </p:sp>
    </p:spTree>
    <p:extLst>
      <p:ext uri="{BB962C8B-B14F-4D97-AF65-F5344CB8AC3E}">
        <p14:creationId xmlns:p14="http://schemas.microsoft.com/office/powerpoint/2010/main" val="129970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So why may this be hard to do? Well, one reason is that there are people who have shown they cannot be believed.</a:t>
            </a:r>
          </a:p>
          <a:p>
            <a:pPr marL="0" lvl="0" indent="0">
              <a:buNone/>
            </a:pPr>
            <a:endParaRPr lang="en-US" b="0" baseline="0" dirty="0" smtClean="0"/>
          </a:p>
          <a:p>
            <a:pPr marL="0" lvl="0" indent="0">
              <a:buNone/>
            </a:pPr>
            <a:r>
              <a:rPr lang="en-US" sz="1200" kern="1200" dirty="0" smtClean="0">
                <a:solidFill>
                  <a:schemeClr val="tx1"/>
                </a:solidFill>
                <a:effectLst/>
                <a:latin typeface="+mn-lt"/>
                <a:ea typeface="+mn-ea"/>
                <a:cs typeface="+mn-cs"/>
              </a:rPr>
              <a:t>“Whoa! Love believes all things? Even that </a:t>
            </a:r>
            <a:r>
              <a:rPr lang="en-US" sz="1200" kern="1200" dirty="0" smtClean="0">
                <a:solidFill>
                  <a:schemeClr val="tx1"/>
                </a:solidFill>
                <a:effectLst/>
                <a:latin typeface="+mn-lt"/>
                <a:ea typeface="+mn-ea"/>
                <a:cs typeface="+mn-cs"/>
              </a:rPr>
              <a:t>email </a:t>
            </a:r>
            <a:r>
              <a:rPr lang="en-US" sz="1200" kern="1200" dirty="0" smtClean="0">
                <a:solidFill>
                  <a:schemeClr val="tx1"/>
                </a:solidFill>
                <a:effectLst/>
                <a:latin typeface="+mn-lt"/>
                <a:ea typeface="+mn-ea"/>
                <a:cs typeface="+mn-cs"/>
              </a:rPr>
              <a:t>I got from the deposed prince of Nigeria? </a:t>
            </a:r>
            <a:r>
              <a:rPr lang="en-US" sz="1200" kern="1200" dirty="0" smtClean="0">
                <a:solidFill>
                  <a:schemeClr val="tx1"/>
                </a:solidFill>
                <a:effectLst/>
                <a:latin typeface="+mn-lt"/>
                <a:ea typeface="+mn-ea"/>
                <a:cs typeface="+mn-cs"/>
              </a:rPr>
              <a:t>Love believes </a:t>
            </a:r>
            <a:r>
              <a:rPr lang="en-US" sz="1200" kern="1200" dirty="0" smtClean="0">
                <a:solidFill>
                  <a:schemeClr val="tx1"/>
                </a:solidFill>
                <a:effectLst/>
                <a:latin typeface="+mn-lt"/>
                <a:ea typeface="+mn-ea"/>
                <a:cs typeface="+mn-cs"/>
              </a:rPr>
              <a:t>all things on the internet, </a:t>
            </a:r>
            <a:r>
              <a:rPr lang="en-US" sz="1200" kern="1200" dirty="0" smtClean="0">
                <a:solidFill>
                  <a:schemeClr val="tx1"/>
                </a:solidFill>
                <a:effectLst/>
                <a:latin typeface="+mn-lt"/>
                <a:ea typeface="+mn-ea"/>
                <a:cs typeface="+mn-cs"/>
              </a:rPr>
              <a:t>CNN, </a:t>
            </a:r>
            <a:r>
              <a:rPr lang="en-US" sz="1200" kern="1200" dirty="0" smtClean="0">
                <a:solidFill>
                  <a:schemeClr val="tx1"/>
                </a:solidFill>
                <a:effectLst/>
                <a:latin typeface="+mn-lt"/>
                <a:ea typeface="+mn-ea"/>
                <a:cs typeface="+mn-cs"/>
              </a:rPr>
              <a:t>even what my lying neighbor tells me? How can it be loving for me to believe all things? Am I supposed to be gullible? That even sounds dangerous, doesn’t it? Am I to tell my children to believe everything they hear?”</a:t>
            </a:r>
            <a:endParaRPr lang="en-US" b="0" baseline="0" dirty="0" smtClean="0"/>
          </a:p>
          <a:p>
            <a:pPr marL="0" lvl="0" indent="0">
              <a:buNone/>
            </a:pPr>
            <a:endParaRPr lang="en-US" b="0" baseline="0" dirty="0" smtClean="0"/>
          </a:p>
          <a:p>
            <a:pPr marL="0" lvl="0" indent="0">
              <a:buNone/>
            </a:pPr>
            <a:r>
              <a:rPr lang="en-US" b="1" baseline="0" dirty="0" smtClean="0"/>
              <a:t>2 Tim 3:12-14</a:t>
            </a:r>
            <a:r>
              <a:rPr lang="en-US" b="0" baseline="0" dirty="0" smtClean="0"/>
              <a:t> – “</a:t>
            </a:r>
            <a:r>
              <a:rPr lang="en-US" sz="1200" i="0" dirty="0" smtClean="0"/>
              <a:t>Indeed, all who desire to live godly in Christ Jesus will be persecuted. But evil men and impostors will proceed from bad to worse, deceiving and being deceived. You, however, continue in the things you have learned and become convinced of, knowing from whom you have learned them.</a:t>
            </a:r>
            <a:r>
              <a:rPr lang="en-US" b="0" baseline="0" dirty="0" smtClean="0"/>
              <a:t>”</a:t>
            </a:r>
          </a:p>
          <a:p>
            <a:pPr marL="0" lvl="0" indent="0">
              <a:buNone/>
            </a:pPr>
            <a:endParaRPr lang="en-US" b="0" baseline="0" dirty="0" smtClean="0"/>
          </a:p>
          <a:p>
            <a:pPr marL="0" lvl="0" indent="0">
              <a:buNone/>
            </a:pPr>
            <a:r>
              <a:rPr lang="en-US" b="0" baseline="0" dirty="0" smtClean="0"/>
              <a:t>Here, God is warning us not to believe everything. There are evil people in the world who deceive because they have allowed themselves to be deceived. And so He says we should instead keep on believing what we have learned from scripture. </a:t>
            </a:r>
            <a:r>
              <a:rPr lang="en-US" sz="1200" kern="1200" dirty="0" smtClean="0">
                <a:solidFill>
                  <a:schemeClr val="tx1"/>
                </a:solidFill>
                <a:effectLst/>
                <a:latin typeface="+mn-lt"/>
                <a:ea typeface="+mn-ea"/>
                <a:cs typeface="+mn-cs"/>
              </a:rPr>
              <a:t>Certainly, we must be aware of danger when we see it coming, and become “as wise as serpents” (Matt. 10:16). Tough love may be the best response to irresponsible and foolish people, but we can be too guarded, too wary and distrustful.</a:t>
            </a:r>
          </a:p>
          <a:p>
            <a:pPr marL="0" lvl="0" indent="0">
              <a:buNone/>
            </a:pPr>
            <a:endParaRPr lang="en-US" sz="1200" kern="1200" dirty="0" smtClean="0">
              <a:solidFill>
                <a:schemeClr val="tx1"/>
              </a:solidFill>
              <a:effectLst/>
              <a:latin typeface="+mn-lt"/>
              <a:ea typeface="+mn-ea"/>
              <a:cs typeface="+mn-cs"/>
            </a:endParaRPr>
          </a:p>
          <a:p>
            <a:pPr marL="0" lvl="0" indent="0">
              <a:buNone/>
            </a:pPr>
            <a:r>
              <a:rPr lang="en-US" sz="1100" b="1" i="0" dirty="0" smtClean="0"/>
              <a:t>Prov 22:3</a:t>
            </a:r>
            <a:r>
              <a:rPr lang="en-US" sz="1100" i="0" dirty="0" smtClean="0"/>
              <a:t> – “</a:t>
            </a:r>
            <a:r>
              <a:rPr lang="en-US" i="0" dirty="0" smtClean="0"/>
              <a:t>The prudent sees the evil and hides himself, but the naive go on, and are punished for it.</a:t>
            </a:r>
            <a:r>
              <a:rPr lang="en-US" sz="1100" i="0" dirty="0" smtClean="0"/>
              <a:t>”</a:t>
            </a:r>
          </a:p>
          <a:p>
            <a:pPr marL="0" lvl="0" indent="0">
              <a:buNone/>
            </a:pPr>
            <a:endParaRPr lang="en-US" sz="1100" b="0" i="0" baseline="0" dirty="0" smtClean="0"/>
          </a:p>
          <a:p>
            <a:pPr marL="0" lvl="0" indent="0">
              <a:buNone/>
            </a:pPr>
            <a:r>
              <a:rPr lang="en-US" sz="1200" kern="1200" dirty="0" smtClean="0">
                <a:solidFill>
                  <a:schemeClr val="tx1"/>
                </a:solidFill>
                <a:effectLst/>
                <a:latin typeface="+mn-lt"/>
                <a:ea typeface="+mn-ea"/>
                <a:cs typeface="+mn-cs"/>
              </a:rPr>
              <a:t>To believe all things in the context of Paul’s writing must be loving, since the context is love toward other people. To knowingly believe a lie from another person would not be loving toward them, because we would position ourselves out of a loving role toward them rather than be used by God lovingly for their good. And so with that, hopefully we have some insight into what this verse cannot mean and how it is sometimes misused</a:t>
            </a:r>
            <a:r>
              <a:rPr lang="en-US" sz="1200" kern="1200" dirty="0" smtClean="0">
                <a:solidFill>
                  <a:schemeClr val="tx1"/>
                </a:solidFill>
                <a:effectLst/>
                <a:latin typeface="+mn-lt"/>
                <a:ea typeface="+mn-ea"/>
                <a:cs typeface="+mn-cs"/>
              </a:rPr>
              <a:t>.</a:t>
            </a:r>
          </a:p>
          <a:p>
            <a:pPr marL="0" lvl="0" indent="0">
              <a:buNone/>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Prov 14:15</a:t>
            </a:r>
            <a:r>
              <a:rPr lang="en-US" sz="1200" i="0" dirty="0" smtClean="0"/>
              <a:t> – “The naive believes everything, but the sensible man considers his steps.”</a:t>
            </a:r>
          </a:p>
        </p:txBody>
      </p:sp>
      <p:sp>
        <p:nvSpPr>
          <p:cNvPr id="4" name="Slide Number Placeholder 3"/>
          <p:cNvSpPr>
            <a:spLocks noGrp="1"/>
          </p:cNvSpPr>
          <p:nvPr>
            <p:ph type="sldNum" sz="quarter" idx="10"/>
          </p:nvPr>
        </p:nvSpPr>
        <p:spPr/>
        <p:txBody>
          <a:bodyPr/>
          <a:lstStyle/>
          <a:p>
            <a:fld id="{AABF758D-4EC2-404F-812A-8AB2BB741638}" type="slidenum">
              <a:rPr lang="en-US" smtClean="0"/>
              <a:t>6</a:t>
            </a:fld>
            <a:endParaRPr lang="en-US"/>
          </a:p>
        </p:txBody>
      </p:sp>
    </p:spTree>
    <p:extLst>
      <p:ext uri="{BB962C8B-B14F-4D97-AF65-F5344CB8AC3E}">
        <p14:creationId xmlns:p14="http://schemas.microsoft.com/office/powerpoint/2010/main" val="247192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0" kern="1200" baseline="0" dirty="0" smtClean="0">
                <a:solidFill>
                  <a:schemeClr val="tx1"/>
                </a:solidFill>
                <a:effectLst/>
                <a:latin typeface="+mn-lt"/>
                <a:ea typeface="+mn-ea"/>
                <a:cs typeface="+mn-cs"/>
              </a:rPr>
              <a:t>We may not believe all things because we‘re trying to be wise. W</a:t>
            </a:r>
            <a:r>
              <a:rPr lang="en-US" sz="1200" kern="1200" dirty="0" smtClean="0">
                <a:solidFill>
                  <a:schemeClr val="tx1"/>
                </a:solidFill>
                <a:effectLst/>
                <a:latin typeface="+mn-lt"/>
                <a:ea typeface="+mn-ea"/>
                <a:cs typeface="+mn-cs"/>
              </a:rPr>
              <a:t>hen Paul says that we are to believe all things, he cannot mean that we are to be blindly gullible. </a:t>
            </a:r>
            <a:endParaRPr lang="en-US" sz="1200" kern="1200" dirty="0" smtClean="0">
              <a:solidFill>
                <a:schemeClr val="tx1"/>
              </a:solidFill>
              <a:effectLst/>
              <a:latin typeface="+mn-lt"/>
              <a:ea typeface="+mn-ea"/>
              <a:cs typeface="+mn-cs"/>
            </a:endParaRPr>
          </a:p>
          <a:p>
            <a:pPr marL="0" lvl="0" indent="0">
              <a:buNone/>
            </a:pPr>
            <a:endParaRPr lang="en-US" sz="1200" b="1" i="0" kern="1200" dirty="0" smtClean="0">
              <a:solidFill>
                <a:schemeClr val="tx1"/>
              </a:solidFill>
              <a:effectLst/>
              <a:latin typeface="+mn-lt"/>
              <a:ea typeface="+mn-ea"/>
              <a:cs typeface="+mn-cs"/>
            </a:endParaRPr>
          </a:p>
          <a:p>
            <a:pPr marL="0" lvl="0" indent="0">
              <a:buNone/>
            </a:pPr>
            <a:r>
              <a:rPr lang="en-US" sz="1100" b="1" i="0" dirty="0" smtClean="0"/>
              <a:t>Prov </a:t>
            </a:r>
            <a:r>
              <a:rPr lang="en-US" sz="1100" b="1" i="0" dirty="0" smtClean="0"/>
              <a:t>14:15</a:t>
            </a:r>
            <a:r>
              <a:rPr lang="en-US" sz="1100" i="0" dirty="0" smtClean="0"/>
              <a:t> – “</a:t>
            </a:r>
            <a:r>
              <a:rPr lang="en-US" i="0" dirty="0" smtClean="0"/>
              <a:t>The naive believes everything, but the sensible man considers his steps.</a:t>
            </a:r>
            <a:r>
              <a:rPr lang="en-US" sz="1100" i="0" dirty="0" smtClean="0"/>
              <a:t>” </a:t>
            </a:r>
            <a:endParaRPr lang="en-US" sz="1100" i="0" dirty="0" smtClean="0"/>
          </a:p>
          <a:p>
            <a:pPr marL="0" lvl="0" indent="0">
              <a:buNone/>
            </a:pPr>
            <a:endParaRPr lang="en-US" sz="1100" i="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believe everything without discernment can be very harmful and even sinful. We are not called to be fools. We are not to be fools because of the harm it can bring to us, to others, and to the name of our Lord. We are cautioned against foolishness.</a:t>
            </a:r>
            <a:r>
              <a:rPr lang="en-US" dirty="0" smtClean="0">
                <a:effectLst/>
              </a:rPr>
              <a:t/>
            </a:r>
            <a:br>
              <a:rPr lang="en-US" dirty="0" smtClean="0">
                <a:effectLst/>
              </a:rPr>
            </a:br>
            <a:r>
              <a:rPr lang="en-US" dirty="0" smtClean="0">
                <a:effectLst/>
              </a:rPr>
              <a:t/>
            </a:r>
            <a:br>
              <a:rPr lang="en-US" dirty="0" smtClean="0">
                <a:effectLst/>
              </a:rPr>
            </a:br>
            <a:r>
              <a:rPr lang="en-US" dirty="0" smtClean="0">
                <a:effectLst/>
              </a:rPr>
              <a:t>So whatever Paul means by “love believes all things,” he does not mean to contradict the wisdom literature of the Proverbs which call us to be discerning, wise, and not foolish and gullible. Rather, we’re to do as he says in </a:t>
            </a:r>
            <a:r>
              <a:rPr lang="en-US" b="1" dirty="0" smtClean="0">
                <a:effectLst/>
              </a:rPr>
              <a:t>1 Thes 5:21</a:t>
            </a:r>
            <a:r>
              <a:rPr lang="en-US" baseline="0" dirty="0" smtClean="0">
                <a:effectLst/>
              </a:rPr>
              <a:t> – “</a:t>
            </a:r>
            <a:r>
              <a:rPr lang="en-US" i="0" dirty="0" smtClean="0"/>
              <a:t>But examine everything carefully; hold fast to that which is good; abstain from every form of evil.</a:t>
            </a:r>
            <a:r>
              <a:rPr lang="en-US" baseline="0" dirty="0" smtClean="0">
                <a:effectLst/>
              </a:rPr>
              <a:t>”</a:t>
            </a:r>
          </a:p>
          <a:p>
            <a:pPr marL="0" lvl="0" indent="0">
              <a:buNone/>
            </a:pPr>
            <a:endParaRPr lang="en-US" baseline="0" dirty="0" smtClean="0">
              <a:effectLst/>
            </a:endParaRPr>
          </a:p>
          <a:p>
            <a:pPr marL="0" lvl="0" indent="0">
              <a:buNone/>
            </a:pPr>
            <a:r>
              <a:rPr lang="en-US" sz="1200" kern="1200" dirty="0" smtClean="0">
                <a:solidFill>
                  <a:schemeClr val="tx1"/>
                </a:solidFill>
                <a:effectLst/>
                <a:latin typeface="+mn-lt"/>
                <a:ea typeface="+mn-ea"/>
                <a:cs typeface="+mn-cs"/>
              </a:rPr>
              <a:t>In James 3:17, we read that the wise person is a “reasonable</a:t>
            </a:r>
            <a:r>
              <a:rPr lang="en-US" sz="1200" kern="1200" baseline="0" dirty="0" smtClean="0">
                <a:solidFill>
                  <a:schemeClr val="tx1"/>
                </a:solidFill>
                <a:effectLst/>
                <a:latin typeface="+mn-lt"/>
                <a:ea typeface="+mn-ea"/>
                <a:cs typeface="+mn-cs"/>
              </a:rPr>
              <a:t>” person</a:t>
            </a:r>
            <a:r>
              <a:rPr lang="en-US" sz="1200" kern="1200" dirty="0" smtClean="0">
                <a:solidFill>
                  <a:schemeClr val="tx1"/>
                </a:solidFill>
                <a:effectLst/>
                <a:latin typeface="+mn-lt"/>
                <a:ea typeface="+mn-ea"/>
                <a:cs typeface="+mn-cs"/>
              </a:rPr>
              <a:t>. He is one who is willing to listen to facts, weigh the facts. He doesn’t jump to prideful conclusions thinking that his negative interpretation of partial facts is always correct. We must listen, gather information, and be careful not to make hasty judgments that put others unfairly in a bad light.</a:t>
            </a:r>
            <a:endParaRPr lang="en-US" baseline="0" dirty="0" smtClean="0">
              <a:effectLst/>
            </a:endParaRPr>
          </a:p>
          <a:p>
            <a:pPr marL="0" lvl="0" indent="0">
              <a:buNone/>
            </a:pPr>
            <a:endParaRPr lang="en-US" b="0" baseline="0" dirty="0" smtClean="0">
              <a:effectLst/>
            </a:endParaRPr>
          </a:p>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7</a:t>
            </a:fld>
            <a:endParaRPr lang="en-US"/>
          </a:p>
        </p:txBody>
      </p:sp>
    </p:spTree>
    <p:extLst>
      <p:ext uri="{BB962C8B-B14F-4D97-AF65-F5344CB8AC3E}">
        <p14:creationId xmlns:p14="http://schemas.microsoft.com/office/powerpoint/2010/main" val="154326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smtClean="0">
                <a:solidFill>
                  <a:schemeClr val="tx1"/>
                </a:solidFill>
                <a:effectLst/>
                <a:latin typeface="+mn-lt"/>
                <a:ea typeface="+mn-ea"/>
                <a:cs typeface="+mn-cs"/>
              </a:rPr>
              <a:t>Perhaps we’re struggling to “believe all things” because</a:t>
            </a:r>
            <a:r>
              <a:rPr lang="en-US" sz="1200" kern="1200" baseline="0" dirty="0" smtClean="0">
                <a:solidFill>
                  <a:schemeClr val="tx1"/>
                </a:solidFill>
                <a:effectLst/>
                <a:latin typeface="+mn-lt"/>
                <a:ea typeface="+mn-ea"/>
                <a:cs typeface="+mn-cs"/>
              </a:rPr>
              <a:t> we’re cynical people. We’re </a:t>
            </a:r>
            <a:r>
              <a:rPr lang="en-US" sz="1200" kern="1200" dirty="0" smtClean="0">
                <a:solidFill>
                  <a:schemeClr val="tx1"/>
                </a:solidFill>
                <a:effectLst/>
                <a:latin typeface="+mn-lt"/>
                <a:ea typeface="+mn-ea"/>
                <a:cs typeface="+mn-cs"/>
              </a:rPr>
              <a:t>quick to expect others to fail. Perhaps we don’t believe that others will respond to things like they should. We doubt that they are capable of doing what they promise. We believe they will fail. We believe they will fail us. Maybe this</a:t>
            </a:r>
            <a:r>
              <a:rPr lang="en-US" sz="1200" kern="1200" baseline="0" dirty="0" smtClean="0">
                <a:solidFill>
                  <a:schemeClr val="tx1"/>
                </a:solidFill>
                <a:effectLst/>
                <a:latin typeface="+mn-lt"/>
                <a:ea typeface="+mn-ea"/>
                <a:cs typeface="+mn-cs"/>
              </a:rPr>
              <a:t> is hard for us because we’re suspicious people</a:t>
            </a:r>
            <a:r>
              <a:rPr lang="en-US" sz="1200" kern="1200" dirty="0" smtClean="0">
                <a:solidFill>
                  <a:schemeClr val="tx1"/>
                </a:solidFill>
                <a:effectLst/>
                <a:latin typeface="+mn-lt"/>
                <a:ea typeface="+mn-ea"/>
                <a:cs typeface="+mn-cs"/>
              </a:rPr>
              <a:t>; we suspect that others are being deceitful, hiding their true intentions and motives. We assume that despite someone’s own words, that they are up to no good. We’re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stewing inwardly, dissecting the actions and remarks of others, interpreting their every act. We anticipate being offended and prepare our rebuttals. We anticipate being let down and prepare our scathing critique. We accuse the motives of others, assuming that their ultimate purposes are selfish. We do this because we’re cynical people.</a:t>
            </a: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This attitude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has many consequences, but most notably it costs us friendships and fellowship. When we have</a:t>
            </a:r>
            <a:r>
              <a:rPr lang="en-US" sz="1200" kern="1200" baseline="0" dirty="0" smtClean="0">
                <a:solidFill>
                  <a:schemeClr val="tx1"/>
                </a:solidFill>
                <a:effectLst/>
                <a:latin typeface="+mn-lt"/>
                <a:ea typeface="+mn-ea"/>
                <a:cs typeface="+mn-cs"/>
              </a:rPr>
              <a:t> this attitude, </a:t>
            </a:r>
            <a:r>
              <a:rPr lang="en-US" sz="1200" kern="1200" dirty="0" smtClean="0">
                <a:solidFill>
                  <a:schemeClr val="tx1"/>
                </a:solidFill>
                <a:effectLst/>
                <a:latin typeface="+mn-lt"/>
                <a:ea typeface="+mn-ea"/>
                <a:cs typeface="+mn-cs"/>
              </a:rPr>
              <a:t>we ultimately close ourselves to relationships with others. To protect ourselves from being hurt, we doubt others, and this prevents us from opening our hearts to them and forming the Christian bond of fellowship</a:t>
            </a:r>
            <a:r>
              <a:rPr lang="en-US" sz="1200" kern="1200" baseline="0" dirty="0" smtClean="0">
                <a:solidFill>
                  <a:schemeClr val="tx1"/>
                </a:solidFill>
                <a:effectLst/>
                <a:latin typeface="+mn-lt"/>
                <a:ea typeface="+mn-ea"/>
                <a:cs typeface="+mn-cs"/>
              </a:rPr>
              <a:t> where love can truly blossom. </a:t>
            </a:r>
          </a:p>
          <a:p>
            <a:pPr marL="0" lvl="0" indent="0">
              <a:buNone/>
            </a:pPr>
            <a:endParaRPr lang="en-US" sz="1200" kern="1200" baseline="0" dirty="0" smtClean="0">
              <a:solidFill>
                <a:schemeClr val="tx1"/>
              </a:solidFill>
              <a:effectLst/>
              <a:latin typeface="+mn-lt"/>
              <a:ea typeface="+mn-ea"/>
              <a:cs typeface="+mn-cs"/>
            </a:endParaRPr>
          </a:p>
          <a:p>
            <a:pPr marL="0" lvl="0" indent="0">
              <a:buNone/>
            </a:pPr>
            <a:r>
              <a:rPr lang="en-US" b="1" i="0" dirty="0" smtClean="0"/>
              <a:t>Rom 14:13a</a:t>
            </a:r>
            <a:r>
              <a:rPr lang="en-US" i="0" dirty="0" smtClean="0"/>
              <a:t> – “Therefore let us not judge one another anymore…”.</a:t>
            </a:r>
            <a:r>
              <a:rPr lang="en-US" i="0" baseline="0" dirty="0" smtClean="0"/>
              <a:t> </a:t>
            </a:r>
            <a:r>
              <a:rPr lang="en-US" i="0" dirty="0" smtClean="0">
                <a:effectLst/>
              </a:rPr>
              <a:t>In</a:t>
            </a:r>
            <a:r>
              <a:rPr lang="en-US" i="0" baseline="0" dirty="0" smtClean="0">
                <a:effectLst/>
              </a:rPr>
              <a:t> the context, he’s reminding them concerning what we’ve come to call matters of indifference, having strong opinions negative opinions towards people that God does not. </a:t>
            </a:r>
          </a:p>
          <a:p>
            <a:pPr marL="0" lvl="0" indent="0">
              <a:buNone/>
            </a:pPr>
            <a:endParaRPr lang="en-US" i="0" baseline="0" dirty="0" smtClean="0">
              <a:effectLst/>
            </a:endParaRPr>
          </a:p>
          <a:p>
            <a:pPr marL="0" lvl="0" indent="0">
              <a:buNone/>
            </a:pPr>
            <a:r>
              <a:rPr lang="en-US" i="0" baseline="0" dirty="0" smtClean="0">
                <a:effectLst/>
              </a:rPr>
              <a:t>It’s possible due to some past scars that we have trust issues. And we need to be understanding towards those who do because these are real issues. But we need to recognize it when it is in us and strive to find the balance God desires between believing all things and testing all things because until I find that balance, I’m not going to be able to love as God would have me to love. I’m just going to think the worst in every person simply because some other knucklehead in the past hurt me, and this person standing in front of me s not them, so why am I projecting my distrust on them? This is not to minimize those who are battling caring these kinds of wounds.</a:t>
            </a:r>
          </a:p>
          <a:p>
            <a:pPr marL="0" lvl="0" indent="0">
              <a:buNone/>
            </a:pPr>
            <a:endParaRPr lang="en-US" i="0" baseline="0" dirty="0" smtClean="0">
              <a:effectLst/>
            </a:endParaRPr>
          </a:p>
          <a:p>
            <a:pPr marL="0" lvl="0" indent="0">
              <a:buNone/>
            </a:pPr>
            <a:r>
              <a:rPr lang="en-US" sz="1200" kern="1200" dirty="0" smtClean="0">
                <a:solidFill>
                  <a:schemeClr val="tx1"/>
                </a:solidFill>
                <a:effectLst/>
                <a:latin typeface="+mn-lt"/>
                <a:ea typeface="+mn-ea"/>
                <a:cs typeface="+mn-cs"/>
              </a:rPr>
              <a:t>If you love another, you will have the type of love that by default trusts - you’re not cynical by nature.</a:t>
            </a:r>
            <a:r>
              <a:rPr lang="en-US" dirty="0" smtClean="0">
                <a:effectLst/>
              </a:rPr>
              <a:t/>
            </a:r>
            <a:br>
              <a:rPr lang="en-US" dirty="0" smtClean="0">
                <a:effectLst/>
              </a:rPr>
            </a:b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8</a:t>
            </a:fld>
            <a:endParaRPr lang="en-US"/>
          </a:p>
        </p:txBody>
      </p:sp>
    </p:spTree>
    <p:extLst>
      <p:ext uri="{BB962C8B-B14F-4D97-AF65-F5344CB8AC3E}">
        <p14:creationId xmlns:p14="http://schemas.microsoft.com/office/powerpoint/2010/main" val="3519895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smtClean="0">
                <a:solidFill>
                  <a:schemeClr val="tx1"/>
                </a:solidFill>
                <a:effectLst/>
                <a:latin typeface="+mn-lt"/>
                <a:ea typeface="+mn-ea"/>
                <a:cs typeface="+mn-cs"/>
              </a:rPr>
              <a:t>Failure to love in this way is also a most hyper-critical thing. So many times I have been so quick to note someone else’s sin, usually privately, to myself, and considered them a lost cause. I have considered entire persons on the basis of only their most recent actions. I have used words “always” to my expectations for others sin, and “never” meeting my expectations. In this way I have reduced others to a mere caricature of their true </a:t>
            </a:r>
            <a:r>
              <a:rPr lang="en-US" sz="1200" kern="1200" dirty="0" smtClean="0">
                <a:solidFill>
                  <a:schemeClr val="tx1"/>
                </a:solidFill>
                <a:effectLst/>
                <a:latin typeface="+mn-lt"/>
                <a:ea typeface="+mn-ea"/>
                <a:cs typeface="+mn-cs"/>
              </a:rPr>
              <a:t>selves.</a:t>
            </a:r>
          </a:p>
          <a:p>
            <a:pPr marL="0" lvl="0" indent="0">
              <a:buNone/>
            </a:pPr>
            <a:endParaRPr lang="en-US" sz="1200" b="1" i="0" kern="1200" dirty="0" smtClean="0">
              <a:solidFill>
                <a:schemeClr val="tx1"/>
              </a:solidFill>
              <a:effectLst/>
              <a:latin typeface="+mn-lt"/>
              <a:ea typeface="+mn-ea"/>
              <a:cs typeface="+mn-cs"/>
            </a:endParaRPr>
          </a:p>
          <a:p>
            <a:pPr marL="0" lvl="0" indent="0">
              <a:buNone/>
            </a:pPr>
            <a:r>
              <a:rPr lang="en-US" sz="1800" b="1" i="0" dirty="0" smtClean="0"/>
              <a:t>Prov 18:13</a:t>
            </a:r>
            <a:r>
              <a:rPr lang="en-US" sz="1800" i="0" dirty="0" smtClean="0"/>
              <a:t> – “He who gives an answer before he hears, it is folly and shame to him.”</a:t>
            </a:r>
          </a:p>
          <a:p>
            <a:pPr marL="0" lvl="0" indent="0">
              <a:buNone/>
            </a:pPr>
            <a:endParaRPr lang="en-US" sz="1800" b="1" i="0" dirty="0" smtClean="0"/>
          </a:p>
          <a:p>
            <a:pPr marL="0" lvl="0" indent="0">
              <a:buNone/>
            </a:pPr>
            <a:r>
              <a:rPr lang="en-US" sz="1800" b="1" i="0" dirty="0" smtClean="0"/>
              <a:t>Prov 18:17</a:t>
            </a:r>
            <a:r>
              <a:rPr lang="en-US" sz="1800" i="0" dirty="0" smtClean="0"/>
              <a:t> – “</a:t>
            </a:r>
            <a:r>
              <a:rPr lang="en-US" i="0" dirty="0" smtClean="0"/>
              <a:t>The first to plead his case seems right, until another comes and examines him.</a:t>
            </a:r>
            <a:r>
              <a:rPr lang="en-US" sz="1800" i="0" dirty="0" smtClean="0"/>
              <a:t>”</a:t>
            </a:r>
            <a:endParaRPr lang="en-US" sz="1200" kern="1200" dirty="0" smtClean="0">
              <a:solidFill>
                <a:schemeClr val="tx1"/>
              </a:solidFill>
              <a:effectLst/>
              <a:latin typeface="+mn-lt"/>
              <a:ea typeface="+mn-ea"/>
              <a:cs typeface="+mn-cs"/>
            </a:endParaRP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There are lots of places in the Bible where we see hasty judgmental conclusions by individuals that do not have all the information. One place where we see others do this very thing, make judgements without cause, is in the book of Job. Job had some </a:t>
            </a:r>
            <a:r>
              <a:rPr lang="en-US" sz="1200" kern="1200" dirty="0" smtClean="0">
                <a:solidFill>
                  <a:schemeClr val="tx1"/>
                </a:solidFill>
                <a:effectLst/>
                <a:latin typeface="+mn-lt"/>
                <a:ea typeface="+mn-ea"/>
                <a:cs typeface="+mn-cs"/>
              </a:rPr>
              <a:t>friends who upon hearing </a:t>
            </a:r>
            <a:r>
              <a:rPr lang="en-US" sz="1200" kern="1200" dirty="0" smtClean="0">
                <a:solidFill>
                  <a:schemeClr val="tx1"/>
                </a:solidFill>
                <a:effectLst/>
                <a:latin typeface="+mn-lt"/>
                <a:ea typeface="+mn-ea"/>
                <a:cs typeface="+mn-cs"/>
              </a:rPr>
              <a:t>of Job’s life-altering </a:t>
            </a:r>
            <a:r>
              <a:rPr lang="en-US" sz="1200" kern="1200" dirty="0" smtClean="0">
                <a:solidFill>
                  <a:schemeClr val="tx1"/>
                </a:solidFill>
                <a:effectLst/>
                <a:latin typeface="+mn-lt"/>
                <a:ea typeface="+mn-ea"/>
                <a:cs typeface="+mn-cs"/>
              </a:rPr>
              <a:t>trials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came </a:t>
            </a:r>
            <a:r>
              <a:rPr lang="en-US" sz="1200" kern="1200" dirty="0" smtClean="0">
                <a:solidFill>
                  <a:schemeClr val="tx1"/>
                </a:solidFill>
                <a:effectLst/>
                <a:latin typeface="+mn-lt"/>
                <a:ea typeface="+mn-ea"/>
                <a:cs typeface="+mn-cs"/>
              </a:rPr>
              <a:t>to him and at first simply sat with him saying nothing for seven days. They grieved for him. But then some things began to happen. </a:t>
            </a:r>
            <a:r>
              <a:rPr lang="en-US" sz="1200" kern="1200" dirty="0" smtClean="0">
                <a:solidFill>
                  <a:schemeClr val="tx1"/>
                </a:solidFill>
                <a:effectLst/>
                <a:latin typeface="+mn-lt"/>
                <a:ea typeface="+mn-ea"/>
                <a:cs typeface="+mn-cs"/>
              </a:rPr>
              <a:t> Then these friends </a:t>
            </a:r>
            <a:r>
              <a:rPr lang="en-US" sz="1200" kern="1200" dirty="0" smtClean="0">
                <a:solidFill>
                  <a:schemeClr val="tx1"/>
                </a:solidFill>
                <a:effectLst/>
                <a:latin typeface="+mn-lt"/>
                <a:ea typeface="+mn-ea"/>
                <a:cs typeface="+mn-cs"/>
              </a:rPr>
              <a:t>began to jump to some conclusions, and those conclusions were that God was punishing Job for flagrant sin in his life. They never gathered information, and they refused to listen to Job. Their take was, “Wow, this is all really bad. These things don’t just happen for </a:t>
            </a:r>
            <a:r>
              <a:rPr lang="en-US" sz="1200" kern="1200" dirty="0" smtClean="0">
                <a:solidFill>
                  <a:schemeClr val="tx1"/>
                </a:solidFill>
                <a:effectLst/>
                <a:latin typeface="+mn-lt"/>
                <a:ea typeface="+mn-ea"/>
                <a:cs typeface="+mn-cs"/>
              </a:rPr>
              <a:t>no</a:t>
            </a:r>
            <a:r>
              <a:rPr lang="en-US" sz="1200" kern="1200" baseline="0" dirty="0" smtClean="0">
                <a:solidFill>
                  <a:schemeClr val="tx1"/>
                </a:solidFill>
                <a:effectLst/>
                <a:latin typeface="+mn-lt"/>
                <a:ea typeface="+mn-ea"/>
                <a:cs typeface="+mn-cs"/>
              </a:rPr>
              <a:t> cause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Job </a:t>
            </a:r>
            <a:r>
              <a:rPr lang="en-US" sz="1200" kern="1200" dirty="0" smtClean="0">
                <a:solidFill>
                  <a:schemeClr val="tx1"/>
                </a:solidFill>
                <a:effectLst/>
                <a:latin typeface="+mn-lt"/>
                <a:ea typeface="+mn-ea"/>
                <a:cs typeface="+mn-cs"/>
              </a:rPr>
              <a:t>must </a:t>
            </a:r>
            <a:r>
              <a:rPr lang="en-US" sz="1200" kern="1200" dirty="0" smtClean="0">
                <a:solidFill>
                  <a:schemeClr val="tx1"/>
                </a:solidFill>
                <a:effectLst/>
                <a:latin typeface="+mn-lt"/>
                <a:ea typeface="+mn-ea"/>
                <a:cs typeface="+mn-cs"/>
              </a:rPr>
              <a:t>be hiding terrible, terrible sin. Why else would this happen?”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John</a:t>
            </a:r>
            <a:r>
              <a:rPr lang="en-US" sz="1200" kern="1200" baseline="0" dirty="0" smtClean="0">
                <a:solidFill>
                  <a:schemeClr val="tx1"/>
                </a:solidFill>
                <a:effectLst/>
                <a:latin typeface="+mn-lt"/>
                <a:ea typeface="+mn-ea"/>
                <a:cs typeface="+mn-cs"/>
              </a:rPr>
              <a:t> 9, t</a:t>
            </a:r>
            <a:r>
              <a:rPr lang="en-US" sz="1200" kern="1200" dirty="0" smtClean="0">
                <a:solidFill>
                  <a:schemeClr val="tx1"/>
                </a:solidFill>
                <a:effectLst/>
                <a:latin typeface="+mn-lt"/>
                <a:ea typeface="+mn-ea"/>
                <a:cs typeface="+mn-cs"/>
              </a:rPr>
              <a:t>he </a:t>
            </a:r>
            <a:r>
              <a:rPr lang="en-US" sz="1200" kern="1200" dirty="0" smtClean="0">
                <a:solidFill>
                  <a:schemeClr val="tx1"/>
                </a:solidFill>
                <a:effectLst/>
                <a:latin typeface="+mn-lt"/>
                <a:ea typeface="+mn-ea"/>
                <a:cs typeface="+mn-cs"/>
              </a:rPr>
              <a:t>disciples saw </a:t>
            </a:r>
            <a:r>
              <a:rPr lang="en-US" sz="1200"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man who was blind. The interpretation was that blindness is a bad thing, and bad things are caused by sinful behavior, in this case either sinful behavior by the man himself or the sinful acts of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parents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their minds the cause was one of the two. Their conclusion was based on their small understanding of life, of God, of God’s purposes, of God’s glory, of God’s will. They were so limited in their understanding of the facts that they failed to even consider the correct conclusion until Jesus emphatically states it. He was born blind so </a:t>
            </a:r>
            <a:r>
              <a:rPr lang="en-US" sz="1200" kern="1200" dirty="0" smtClean="0">
                <a:solidFill>
                  <a:schemeClr val="tx1"/>
                </a:solidFill>
                <a:effectLst/>
                <a:latin typeface="+mn-lt"/>
                <a:ea typeface="+mn-ea"/>
                <a:cs typeface="+mn-cs"/>
              </a:rPr>
              <a:t>that </a:t>
            </a:r>
            <a:r>
              <a:rPr lang="en-US" sz="1200" kern="1200" dirty="0" smtClean="0">
                <a:solidFill>
                  <a:schemeClr val="tx1"/>
                </a:solidFill>
                <a:effectLst/>
                <a:latin typeface="+mn-lt"/>
                <a:ea typeface="+mn-ea"/>
                <a:cs typeface="+mn-cs"/>
              </a:rPr>
              <a:t>through his </a:t>
            </a:r>
            <a:r>
              <a:rPr lang="en-US" sz="1200" kern="1200" dirty="0" smtClean="0">
                <a:solidFill>
                  <a:schemeClr val="tx1"/>
                </a:solidFill>
                <a:effectLst/>
                <a:latin typeface="+mn-lt"/>
                <a:ea typeface="+mn-ea"/>
                <a:cs typeface="+mn-cs"/>
              </a:rPr>
              <a:t>life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God </a:t>
            </a:r>
            <a:r>
              <a:rPr lang="en-US" sz="1200" kern="1200" dirty="0" smtClean="0">
                <a:solidFill>
                  <a:schemeClr val="tx1"/>
                </a:solidFill>
                <a:effectLst/>
                <a:latin typeface="+mn-lt"/>
                <a:ea typeface="+mn-ea"/>
                <a:cs typeface="+mn-cs"/>
              </a:rPr>
              <a:t>might be put on display. He was blind for the glory of God. That was the reason. And instead of considering that, these disciples only thought the worst of him and of his parents.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Paul </a:t>
            </a:r>
            <a:r>
              <a:rPr lang="en-US" sz="1200" kern="1200" dirty="0" smtClean="0">
                <a:solidFill>
                  <a:schemeClr val="tx1"/>
                </a:solidFill>
                <a:effectLst/>
                <a:latin typeface="+mn-lt"/>
                <a:ea typeface="+mn-ea"/>
                <a:cs typeface="+mn-cs"/>
              </a:rPr>
              <a:t>was a busy man, a servant, a minister of the Gospel, </a:t>
            </a:r>
            <a:r>
              <a:rPr lang="en-US" sz="1200" kern="1200" dirty="0" smtClean="0">
                <a:solidFill>
                  <a:schemeClr val="tx1"/>
                </a:solidFill>
                <a:effectLst/>
                <a:latin typeface="+mn-lt"/>
                <a:ea typeface="+mn-ea"/>
                <a:cs typeface="+mn-cs"/>
              </a:rPr>
              <a:t>but</a:t>
            </a:r>
            <a:r>
              <a:rPr lang="en-US" sz="1200" kern="1200" baseline="0" dirty="0" smtClean="0">
                <a:solidFill>
                  <a:schemeClr val="tx1"/>
                </a:solidFill>
                <a:effectLst/>
                <a:latin typeface="+mn-lt"/>
                <a:ea typeface="+mn-ea"/>
                <a:cs typeface="+mn-cs"/>
              </a:rPr>
              <a:t> from 1 Cor 4:4-5, we read that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found it necessary to judge him, judge his actions, his motives, and they did so wrongly. In 1 Thessalonians 2 he was accused of desiring to simply please men, which was far from the truth.</a:t>
            </a: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Loving others requires that we are slow to criticize, so slow that we take the time to gather solid information before we even </a:t>
            </a:r>
            <a:r>
              <a:rPr lang="en-US" sz="1200" kern="1200" dirty="0" smtClean="0">
                <a:solidFill>
                  <a:schemeClr val="tx1"/>
                </a:solidFill>
                <a:effectLst/>
                <a:latin typeface="+mn-lt"/>
                <a:ea typeface="+mn-ea"/>
                <a:cs typeface="+mn-cs"/>
              </a:rPr>
              <a:t>consider thinking or </a:t>
            </a:r>
            <a:r>
              <a:rPr lang="en-US" sz="1200" kern="1200" dirty="0" smtClean="0">
                <a:solidFill>
                  <a:schemeClr val="tx1"/>
                </a:solidFill>
                <a:effectLst/>
                <a:latin typeface="+mn-lt"/>
                <a:ea typeface="+mn-ea"/>
                <a:cs typeface="+mn-cs"/>
              </a:rPr>
              <a:t>sharing negative things. And even then, only share those things that are biblically necessary for the loving good of a brother or sister in Christ.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9</a:t>
            </a:fld>
            <a:endParaRPr lang="en-US"/>
          </a:p>
        </p:txBody>
      </p:sp>
    </p:spTree>
    <p:extLst>
      <p:ext uri="{BB962C8B-B14F-4D97-AF65-F5344CB8AC3E}">
        <p14:creationId xmlns:p14="http://schemas.microsoft.com/office/powerpoint/2010/main" val="1513953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04E11AA-60D3-4282-8C0B-D45343730663}" type="datetimeFigureOut">
              <a:rPr lang="es-GT" smtClean="0"/>
              <a:t>23/03/2019</a:t>
            </a:fld>
            <a:endParaRPr lang="es-GT"/>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4E976F4-D8F4-4F60-9CE0-EA90F7D50D03}" type="slidenum">
              <a:rPr lang="es-GT" smtClean="0"/>
              <a:t>‹#›</a:t>
            </a:fld>
            <a:endParaRPr lang="es-GT"/>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674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23/03/2019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8106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23/03/2019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420319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23/03/2019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43654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04E11AA-60D3-4282-8C0B-D45343730663}" type="datetimeFigureOut">
              <a:rPr lang="es-GT" smtClean="0"/>
              <a:t>23/03/2019</a:t>
            </a:fld>
            <a:endParaRPr lang="es-GT"/>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19097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E11AA-60D3-4282-8C0B-D45343730663}" type="datetimeFigureOut">
              <a:rPr lang="es-GT" smtClean="0"/>
              <a:t>23/03/2019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2418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E11AA-60D3-4282-8C0B-D45343730663}" type="datetimeFigureOut">
              <a:rPr lang="es-GT" smtClean="0"/>
              <a:t>23/03/2019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3982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4E11AA-60D3-4282-8C0B-D45343730663}" type="datetimeFigureOut">
              <a:rPr lang="es-GT" smtClean="0"/>
              <a:t>23/03/2019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34414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E11AA-60D3-4282-8C0B-D45343730663}" type="datetimeFigureOut">
              <a:rPr lang="es-GT" smtClean="0"/>
              <a:t>23/03/2019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60847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23/03/2019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58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23/03/2019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193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04E11AA-60D3-4282-8C0B-D45343730663}" type="datetimeFigureOut">
              <a:rPr lang="es-GT" smtClean="0"/>
              <a:t>23/03/2019</a:t>
            </a:fld>
            <a:endParaRPr lang="es-GT"/>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s-GT"/>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4E976F4-D8F4-4F60-9CE0-EA90F7D50D03}" type="slidenum">
              <a:rPr lang="es-GT" smtClean="0"/>
              <a:t>‹#›</a:t>
            </a:fld>
            <a:endParaRPr lang="es-GT"/>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882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kp9zUqcjgAhXNT98KHYUBBo0QjRx6BAgBEAU&amp;url=https://www.angieslist.com/articles/what-fascia.htm&amp;psig=AOvVaw2IcQRdP1l4eU2Hl5nyw0gN&amp;ust=15506837742910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957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b="1" dirty="0" smtClean="0"/>
              <a:t>Why We Should Believe All Things?</a:t>
            </a:r>
            <a:endParaRPr lang="en-US" b="1" dirty="0"/>
          </a:p>
        </p:txBody>
      </p:sp>
      <p:sp>
        <p:nvSpPr>
          <p:cNvPr id="26" name="Content Placeholder 3"/>
          <p:cNvSpPr>
            <a:spLocks noGrp="1"/>
          </p:cNvSpPr>
          <p:nvPr>
            <p:ph idx="1"/>
          </p:nvPr>
        </p:nvSpPr>
        <p:spPr>
          <a:xfrm>
            <a:off x="569741" y="740896"/>
            <a:ext cx="8461717" cy="1838531"/>
          </a:xfrm>
          <a:ln w="28575">
            <a:solidFill>
              <a:schemeClr val="tx1"/>
            </a:solidFill>
          </a:ln>
        </p:spPr>
        <p:txBody>
          <a:bodyPr>
            <a:noAutofit/>
          </a:bodyPr>
          <a:lstStyle/>
          <a:p>
            <a:pPr>
              <a:buFont typeface="Wingdings" panose="05000000000000000000" pitchFamily="2" charset="2"/>
              <a:buChar char="§"/>
            </a:pPr>
            <a:r>
              <a:rPr lang="en-US" sz="3100" dirty="0" smtClean="0"/>
              <a:t>We May Not Have All The Information</a:t>
            </a:r>
          </a:p>
          <a:p>
            <a:pPr>
              <a:buFont typeface="Wingdings" panose="05000000000000000000" pitchFamily="2" charset="2"/>
              <a:buChar char="§"/>
            </a:pPr>
            <a:r>
              <a:rPr lang="en-US" sz="3100" dirty="0" smtClean="0"/>
              <a:t>We’d Rather Fail In Loving</a:t>
            </a:r>
          </a:p>
          <a:p>
            <a:pPr lvl="1">
              <a:buFont typeface="Wingdings" panose="05000000000000000000" pitchFamily="2" charset="2"/>
              <a:buChar char="§"/>
            </a:pPr>
            <a:r>
              <a:rPr lang="en-US" sz="1800" b="1" i="0" dirty="0" smtClean="0"/>
              <a:t>John 3:16</a:t>
            </a:r>
            <a:r>
              <a:rPr lang="en-US" sz="1800" i="0" dirty="0" smtClean="0"/>
              <a:t> – “</a:t>
            </a:r>
            <a:r>
              <a:rPr lang="en-US" sz="1800" i="0" dirty="0"/>
              <a:t>For God so loved the world, that He gave </a:t>
            </a:r>
            <a:r>
              <a:rPr lang="en-US" sz="1800" i="0" dirty="0" smtClean="0"/>
              <a:t>His only </a:t>
            </a:r>
            <a:r>
              <a:rPr lang="en-US" sz="1800" i="0" dirty="0"/>
              <a:t>begotten Son, that whoever believes in Him shall not perish, but have eternal life. </a:t>
            </a:r>
            <a:r>
              <a:rPr lang="en-US" sz="1800" i="0" dirty="0" smtClean="0"/>
              <a: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903" t="20641" r="16558" b="18452"/>
          <a:stretch/>
        </p:blipFill>
        <p:spPr>
          <a:xfrm>
            <a:off x="4804012" y="2688609"/>
            <a:ext cx="4227446" cy="403973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2357" t="28505" r="15393" b="27788"/>
          <a:stretch/>
        </p:blipFill>
        <p:spPr>
          <a:xfrm>
            <a:off x="569742" y="2688609"/>
            <a:ext cx="4230858" cy="4039737"/>
          </a:xfrm>
          <a:prstGeom prst="rect">
            <a:avLst/>
          </a:prstGeom>
        </p:spPr>
      </p:pic>
    </p:spTree>
    <p:extLst>
      <p:ext uri="{BB962C8B-B14F-4D97-AF65-F5344CB8AC3E}">
        <p14:creationId xmlns:p14="http://schemas.microsoft.com/office/powerpoint/2010/main" val="303234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fade">
                                      <p:cBhvr>
                                        <p:cTn id="15" dur="500"/>
                                        <p:tgtEl>
                                          <p:spTgt spid="2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xEl>
                                              <p:pRg st="2" end="2"/>
                                            </p:txEl>
                                          </p:spTgt>
                                        </p:tgtEl>
                                        <p:attrNameLst>
                                          <p:attrName>style.visibility</p:attrName>
                                        </p:attrNameLst>
                                      </p:cBhvr>
                                      <p:to>
                                        <p:strVal val="visible"/>
                                      </p:to>
                                    </p:set>
                                    <p:animEffect transition="in" filter="fade">
                                      <p:cBhvr>
                                        <p:cTn id="18" dur="500"/>
                                        <p:tgtEl>
                                          <p:spTgt spid="2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b="1" dirty="0" smtClean="0"/>
              <a:t>Why We Should Believe All Things?</a:t>
            </a:r>
            <a:endParaRPr lang="en-US" b="1" dirty="0"/>
          </a:p>
        </p:txBody>
      </p:sp>
      <p:sp>
        <p:nvSpPr>
          <p:cNvPr id="26" name="Content Placeholder 3"/>
          <p:cNvSpPr>
            <a:spLocks noGrp="1"/>
          </p:cNvSpPr>
          <p:nvPr>
            <p:ph idx="1"/>
          </p:nvPr>
        </p:nvSpPr>
        <p:spPr>
          <a:xfrm>
            <a:off x="569741" y="740897"/>
            <a:ext cx="8461717" cy="3967582"/>
          </a:xfrm>
          <a:ln w="28575">
            <a:solidFill>
              <a:schemeClr val="tx1"/>
            </a:solidFill>
          </a:ln>
        </p:spPr>
        <p:txBody>
          <a:bodyPr>
            <a:noAutofit/>
          </a:bodyPr>
          <a:lstStyle/>
          <a:p>
            <a:pPr>
              <a:buFont typeface="Wingdings" panose="05000000000000000000" pitchFamily="2" charset="2"/>
              <a:buChar char="§"/>
            </a:pPr>
            <a:r>
              <a:rPr lang="en-US" sz="3100" dirty="0" smtClean="0"/>
              <a:t>We May Not Have All The Information</a:t>
            </a:r>
          </a:p>
          <a:p>
            <a:pPr>
              <a:buFont typeface="Wingdings" panose="05000000000000000000" pitchFamily="2" charset="2"/>
              <a:buChar char="§"/>
            </a:pPr>
            <a:r>
              <a:rPr lang="en-US" sz="3100" dirty="0" smtClean="0"/>
              <a:t>We’d Rather Fail In Loving</a:t>
            </a:r>
          </a:p>
          <a:p>
            <a:pPr>
              <a:buFont typeface="Wingdings" panose="05000000000000000000" pitchFamily="2" charset="2"/>
              <a:buChar char="§"/>
            </a:pPr>
            <a:r>
              <a:rPr lang="en-US" sz="3100" dirty="0" smtClean="0"/>
              <a:t>We Need People To Believe In Us</a:t>
            </a:r>
          </a:p>
          <a:p>
            <a:pPr lvl="1">
              <a:buFont typeface="Wingdings" panose="05000000000000000000" pitchFamily="2" charset="2"/>
              <a:buChar char="§"/>
            </a:pPr>
            <a:r>
              <a:rPr lang="en-US" sz="1700" b="1" i="0" dirty="0" smtClean="0"/>
              <a:t>Matt 9:9</a:t>
            </a:r>
            <a:r>
              <a:rPr lang="en-US" sz="1700" i="0" dirty="0" smtClean="0"/>
              <a:t> – “</a:t>
            </a:r>
            <a:r>
              <a:rPr lang="en-US" sz="1700" i="0" dirty="0"/>
              <a:t>As Jesus went on from there, He saw a man called Matthew, sitting in the tax collector’s booth; and </a:t>
            </a:r>
            <a:r>
              <a:rPr lang="en-US" sz="1700" i="0" dirty="0" smtClean="0"/>
              <a:t>He said </a:t>
            </a:r>
            <a:r>
              <a:rPr lang="en-US" sz="1700" i="0" dirty="0"/>
              <a:t>to him, </a:t>
            </a:r>
            <a:r>
              <a:rPr lang="en-US" sz="1700" i="0" dirty="0" smtClean="0"/>
              <a:t>‘Follow </a:t>
            </a:r>
            <a:r>
              <a:rPr lang="en-US" sz="1700" i="0" dirty="0"/>
              <a:t>Me</a:t>
            </a:r>
            <a:r>
              <a:rPr lang="en-US" sz="1700" i="0" dirty="0" smtClean="0"/>
              <a:t>!’ </a:t>
            </a:r>
            <a:r>
              <a:rPr lang="en-US" sz="1700" i="0" dirty="0"/>
              <a:t>And he got up and followed Him</a:t>
            </a:r>
            <a:r>
              <a:rPr lang="en-US" sz="1700" i="0" dirty="0" smtClean="0"/>
              <a:t>.”</a:t>
            </a:r>
          </a:p>
          <a:p>
            <a:pPr lvl="1">
              <a:buFont typeface="Wingdings" panose="05000000000000000000" pitchFamily="2" charset="2"/>
              <a:buChar char="§"/>
            </a:pPr>
            <a:r>
              <a:rPr lang="en-US" sz="1700" b="1" i="0" dirty="0" smtClean="0"/>
              <a:t>John 1:42</a:t>
            </a:r>
            <a:r>
              <a:rPr lang="en-US" sz="1700" i="0" dirty="0" smtClean="0"/>
              <a:t> – “</a:t>
            </a:r>
            <a:r>
              <a:rPr lang="en-US" sz="1700" i="0" dirty="0"/>
              <a:t>He brought him to Jesus. Jesus looked at him and said, </a:t>
            </a:r>
            <a:r>
              <a:rPr lang="en-US" sz="1700" i="0" dirty="0" smtClean="0"/>
              <a:t>‘You </a:t>
            </a:r>
            <a:r>
              <a:rPr lang="en-US" sz="1700" i="0" dirty="0"/>
              <a:t>are Simon the son </a:t>
            </a:r>
            <a:r>
              <a:rPr lang="en-US" sz="1700" i="0" dirty="0" smtClean="0"/>
              <a:t>of John</a:t>
            </a:r>
            <a:r>
              <a:rPr lang="en-US" sz="1700" i="0" dirty="0"/>
              <a:t>; you shall be called </a:t>
            </a:r>
            <a:r>
              <a:rPr lang="en-US" sz="1700" i="0" dirty="0" smtClean="0"/>
              <a:t>Cephas’ </a:t>
            </a:r>
            <a:r>
              <a:rPr lang="en-US" sz="1700" i="0" dirty="0"/>
              <a:t>(which is </a:t>
            </a:r>
            <a:r>
              <a:rPr lang="en-US" sz="1700" i="0" dirty="0" smtClean="0"/>
              <a:t>translated Peter).</a:t>
            </a:r>
            <a:r>
              <a:rPr lang="en-US" sz="1700" i="0" dirty="0" smtClean="0"/>
              <a:t>”</a:t>
            </a:r>
          </a:p>
          <a:p>
            <a:pPr lvl="1">
              <a:buFont typeface="Wingdings" panose="05000000000000000000" pitchFamily="2" charset="2"/>
              <a:buChar char="§"/>
            </a:pPr>
            <a:r>
              <a:rPr lang="en-US" sz="1700" b="1" i="0" dirty="0" smtClean="0"/>
              <a:t>John 4:39</a:t>
            </a:r>
            <a:r>
              <a:rPr lang="en-US" sz="1700" i="0" dirty="0" smtClean="0"/>
              <a:t> – “</a:t>
            </a:r>
            <a:r>
              <a:rPr lang="en-US" sz="1700" i="0" dirty="0"/>
              <a:t>From that city many of the Samaritans believed in Him because of the word of the woman who testified, </a:t>
            </a:r>
            <a:r>
              <a:rPr lang="en-US" sz="1700" i="0" dirty="0" smtClean="0"/>
              <a:t>‘He </a:t>
            </a:r>
            <a:r>
              <a:rPr lang="en-US" sz="1700" i="0" dirty="0"/>
              <a:t>told me all the things that I have done</a:t>
            </a:r>
            <a:r>
              <a:rPr lang="en-US" sz="1700" i="0" dirty="0" smtClean="0"/>
              <a:t>.’”</a:t>
            </a:r>
            <a:endParaRPr lang="en-US" sz="1700" i="0" dirty="0" smtClean="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190" t="9880" r="7851" b="13319"/>
          <a:stretch/>
        </p:blipFill>
        <p:spPr>
          <a:xfrm>
            <a:off x="569741" y="4831307"/>
            <a:ext cx="4220623" cy="192433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 r="2359" b="2896"/>
          <a:stretch/>
        </p:blipFill>
        <p:spPr>
          <a:xfrm>
            <a:off x="4790364" y="4831307"/>
            <a:ext cx="4241094" cy="1924335"/>
          </a:xfrm>
          <a:prstGeom prst="rect">
            <a:avLst/>
          </a:prstGeom>
        </p:spPr>
      </p:pic>
    </p:spTree>
    <p:extLst>
      <p:ext uri="{BB962C8B-B14F-4D97-AF65-F5344CB8AC3E}">
        <p14:creationId xmlns:p14="http://schemas.microsoft.com/office/powerpoint/2010/main" val="66632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animEffect transition="in" filter="fade">
                                      <p:cBhvr>
                                        <p:cTn id="7" dur="500"/>
                                        <p:tgtEl>
                                          <p:spTgt spid="2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4" end="4"/>
                                            </p:txEl>
                                          </p:spTgt>
                                        </p:tgtEl>
                                        <p:attrNameLst>
                                          <p:attrName>style.visibility</p:attrName>
                                        </p:attrNameLst>
                                      </p:cBhvr>
                                      <p:to>
                                        <p:strVal val="visible"/>
                                      </p:to>
                                    </p:set>
                                    <p:animEffect transition="in" filter="fade">
                                      <p:cBhvr>
                                        <p:cTn id="12" dur="500"/>
                                        <p:tgtEl>
                                          <p:spTgt spid="2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5" end="5"/>
                                            </p:txEl>
                                          </p:spTgt>
                                        </p:tgtEl>
                                        <p:attrNameLst>
                                          <p:attrName>style.visibility</p:attrName>
                                        </p:attrNameLst>
                                      </p:cBhvr>
                                      <p:to>
                                        <p:strVal val="visible"/>
                                      </p:to>
                                    </p:set>
                                    <p:animEffect transition="in" filter="fade">
                                      <p:cBhvr>
                                        <p:cTn id="17" dur="500"/>
                                        <p:tgtEl>
                                          <p:spTgt spid="2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Love Bears All Things</a:t>
            </a:r>
            <a:endParaRPr lang="en-US" sz="7000" b="1" dirty="0"/>
          </a:p>
        </p:txBody>
      </p:sp>
      <p:sp>
        <p:nvSpPr>
          <p:cNvPr id="26" name="Content Placeholder 3"/>
          <p:cNvSpPr>
            <a:spLocks noGrp="1"/>
          </p:cNvSpPr>
          <p:nvPr>
            <p:ph idx="1"/>
          </p:nvPr>
        </p:nvSpPr>
        <p:spPr>
          <a:xfrm>
            <a:off x="668215" y="1036319"/>
            <a:ext cx="3751386" cy="2667001"/>
          </a:xfrm>
          <a:ln w="28575">
            <a:solidFill>
              <a:schemeClr val="tx1"/>
            </a:solidFill>
          </a:ln>
        </p:spPr>
        <p:txBody>
          <a:bodyPr>
            <a:noAutofit/>
          </a:bodyPr>
          <a:lstStyle/>
          <a:p>
            <a:pPr marL="0" indent="0">
              <a:buNone/>
            </a:pPr>
            <a:r>
              <a:rPr lang="en-US" sz="3100" dirty="0" smtClean="0"/>
              <a:t>“</a:t>
            </a:r>
            <a:r>
              <a:rPr lang="en-US" sz="3100" dirty="0" smtClean="0"/>
              <a:t>bears” </a:t>
            </a:r>
            <a:r>
              <a:rPr lang="en-US" sz="3100" dirty="0" smtClean="0">
                <a:solidFill>
                  <a:schemeClr val="tx1"/>
                </a:solidFill>
              </a:rPr>
              <a:t>= “</a:t>
            </a:r>
            <a:r>
              <a:rPr lang="en-US" sz="3100" dirty="0" err="1"/>
              <a:t>stegó</a:t>
            </a:r>
            <a:r>
              <a:rPr lang="en-US" sz="3100" dirty="0" smtClean="0">
                <a:solidFill>
                  <a:schemeClr val="tx1"/>
                </a:solidFill>
              </a:rPr>
              <a:t>”</a:t>
            </a:r>
          </a:p>
          <a:p>
            <a:pPr marL="0" indent="0">
              <a:buNone/>
            </a:pPr>
            <a:r>
              <a:rPr lang="en-US" sz="3100" dirty="0">
                <a:solidFill>
                  <a:schemeClr val="tx1"/>
                </a:solidFill>
              </a:rPr>
              <a:t>l</a:t>
            </a:r>
            <a:r>
              <a:rPr lang="en-US" sz="3100" dirty="0" smtClean="0">
                <a:solidFill>
                  <a:schemeClr val="tx1"/>
                </a:solidFill>
              </a:rPr>
              <a:t>iterally: “a roof”</a:t>
            </a:r>
          </a:p>
          <a:p>
            <a:pPr marL="0" indent="0">
              <a:buNone/>
            </a:pPr>
            <a:r>
              <a:rPr lang="en-US" sz="3100" dirty="0"/>
              <a:t>f</a:t>
            </a:r>
            <a:r>
              <a:rPr lang="en-US" sz="3100" dirty="0" smtClean="0"/>
              <a:t>iguratively: “to cover closely, to bear up under, to shield;”</a:t>
            </a:r>
            <a:endParaRPr lang="en-US" sz="3100" u="sng" dirty="0"/>
          </a:p>
        </p:txBody>
      </p:sp>
      <p:sp>
        <p:nvSpPr>
          <p:cNvPr id="7" name="Content Placeholder 3"/>
          <p:cNvSpPr txBox="1">
            <a:spLocks/>
          </p:cNvSpPr>
          <p:nvPr/>
        </p:nvSpPr>
        <p:spPr>
          <a:xfrm>
            <a:off x="668215" y="3849858"/>
            <a:ext cx="8338625" cy="2902634"/>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 typeface="Wingdings" panose="05000000000000000000" pitchFamily="2" charset="2"/>
              <a:buChar char="§"/>
            </a:pPr>
            <a:r>
              <a:rPr lang="en-US" sz="2200" b="1" dirty="0" smtClean="0"/>
              <a:t>1 Cor 9:12</a:t>
            </a:r>
            <a:r>
              <a:rPr lang="en-US" sz="2200" dirty="0" smtClean="0"/>
              <a:t> – “</a:t>
            </a:r>
            <a:r>
              <a:rPr lang="en-US" sz="2200" dirty="0"/>
              <a:t>If others share the right over you, do we not more? Nevertheless, we did not use this right, but we </a:t>
            </a:r>
            <a:r>
              <a:rPr lang="en-US" sz="2200" u="sng" dirty="0"/>
              <a:t>endure</a:t>
            </a:r>
            <a:r>
              <a:rPr lang="en-US" sz="2200" dirty="0"/>
              <a:t> all things so that we will cause no hindrance to the gospel of Christ.</a:t>
            </a:r>
            <a:r>
              <a:rPr lang="en-US" sz="2200" dirty="0" smtClean="0"/>
              <a:t>”</a:t>
            </a:r>
          </a:p>
          <a:p>
            <a:pPr>
              <a:buFont typeface="Wingdings" panose="05000000000000000000" pitchFamily="2" charset="2"/>
              <a:buChar char="§"/>
            </a:pPr>
            <a:r>
              <a:rPr lang="en-US" sz="2200" b="1" dirty="0" smtClean="0"/>
              <a:t>1 Thes 3:1</a:t>
            </a:r>
            <a:r>
              <a:rPr lang="en-US" sz="2200" dirty="0" smtClean="0"/>
              <a:t> – “</a:t>
            </a:r>
            <a:r>
              <a:rPr lang="en-US" sz="2200" dirty="0"/>
              <a:t>Therefore when we could </a:t>
            </a:r>
            <a:r>
              <a:rPr lang="en-US" sz="2200" u="sng" dirty="0"/>
              <a:t>endure</a:t>
            </a:r>
            <a:r>
              <a:rPr lang="en-US" sz="2200" dirty="0"/>
              <a:t> it no longer, we thought it best to be left behind at Athens </a:t>
            </a:r>
            <a:r>
              <a:rPr lang="en-US" sz="2200" dirty="0" smtClean="0"/>
              <a:t>alone.”</a:t>
            </a:r>
          </a:p>
          <a:p>
            <a:pPr>
              <a:buFont typeface="Wingdings" panose="05000000000000000000" pitchFamily="2" charset="2"/>
              <a:buChar char="§"/>
            </a:pPr>
            <a:r>
              <a:rPr lang="en-US" sz="2200" b="1" dirty="0" smtClean="0"/>
              <a:t>1 Thes 3:5</a:t>
            </a:r>
            <a:r>
              <a:rPr lang="en-US" sz="2200" dirty="0" smtClean="0"/>
              <a:t> – “</a:t>
            </a:r>
            <a:r>
              <a:rPr lang="en-US" sz="2200" dirty="0"/>
              <a:t>For this reason, when I could </a:t>
            </a:r>
            <a:r>
              <a:rPr lang="en-US" sz="2200" u="sng" dirty="0"/>
              <a:t>endure</a:t>
            </a:r>
            <a:r>
              <a:rPr lang="en-US" sz="2200" dirty="0"/>
              <a:t> it no longer, I also sent </a:t>
            </a:r>
            <a:r>
              <a:rPr lang="en-US" sz="2200" dirty="0" smtClean="0"/>
              <a:t>to find </a:t>
            </a:r>
            <a:r>
              <a:rPr lang="en-US" sz="2200" dirty="0"/>
              <a:t>out about your faith, for fear that the tempter might have tempted you, and our labor would be in vain.</a:t>
            </a:r>
            <a:r>
              <a:rPr lang="en-US" sz="2200" dirty="0" smtClean="0"/>
              <a:t>”</a:t>
            </a:r>
            <a:endParaRPr lang="en-US" sz="2200" dirty="0"/>
          </a:p>
        </p:txBody>
      </p:sp>
      <p:pic>
        <p:nvPicPr>
          <p:cNvPr id="3" name="Picture 2" descr="Image result for purpose of a roo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796" y="1036318"/>
            <a:ext cx="4477043" cy="266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10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500"/>
                                        <p:tgtEl>
                                          <p:spTgt spid="26">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Love Bears All Things</a:t>
            </a:r>
            <a:endParaRPr lang="en-US" sz="7000" b="1" dirty="0"/>
          </a:p>
        </p:txBody>
      </p:sp>
      <p:sp>
        <p:nvSpPr>
          <p:cNvPr id="26" name="Content Placeholder 3"/>
          <p:cNvSpPr>
            <a:spLocks noGrp="1"/>
          </p:cNvSpPr>
          <p:nvPr>
            <p:ph idx="1"/>
          </p:nvPr>
        </p:nvSpPr>
        <p:spPr>
          <a:xfrm>
            <a:off x="668214" y="1036319"/>
            <a:ext cx="8338625" cy="3240257"/>
          </a:xfrm>
          <a:ln w="28575">
            <a:solidFill>
              <a:schemeClr val="tx1"/>
            </a:solidFill>
          </a:ln>
        </p:spPr>
        <p:txBody>
          <a:bodyPr>
            <a:noAutofit/>
          </a:bodyPr>
          <a:lstStyle/>
          <a:p>
            <a:pPr>
              <a:buFont typeface="Wingdings" panose="05000000000000000000" pitchFamily="2" charset="2"/>
              <a:buChar char="§"/>
            </a:pPr>
            <a:r>
              <a:rPr lang="en-US" sz="3100" u="sng" dirty="0" smtClean="0"/>
              <a:t>Love Covers To Conceal</a:t>
            </a:r>
            <a:endParaRPr lang="en-US" sz="3100" dirty="0" smtClean="0"/>
          </a:p>
          <a:p>
            <a:pPr lvl="1">
              <a:buFont typeface="Wingdings" panose="05000000000000000000" pitchFamily="2" charset="2"/>
              <a:buChar char="§"/>
            </a:pPr>
            <a:r>
              <a:rPr lang="en-US" b="1" i="0" dirty="0">
                <a:solidFill>
                  <a:schemeClr val="tx1"/>
                </a:solidFill>
              </a:rPr>
              <a:t>Prov 11:13</a:t>
            </a:r>
            <a:r>
              <a:rPr lang="en-US" i="0" dirty="0">
                <a:solidFill>
                  <a:schemeClr val="tx1"/>
                </a:solidFill>
              </a:rPr>
              <a:t> – “He who goes about as a talebearer reveals secrets, but he who is trustworthy conceals a matter</a:t>
            </a:r>
            <a:r>
              <a:rPr lang="en-US" i="0" dirty="0" smtClean="0">
                <a:solidFill>
                  <a:schemeClr val="tx1"/>
                </a:solidFill>
              </a:rPr>
              <a:t>.”</a:t>
            </a:r>
          </a:p>
          <a:p>
            <a:pPr lvl="1">
              <a:buFont typeface="Wingdings" panose="05000000000000000000" pitchFamily="2" charset="2"/>
              <a:buChar char="§"/>
            </a:pPr>
            <a:r>
              <a:rPr lang="en-US" b="1" i="0" dirty="0">
                <a:solidFill>
                  <a:schemeClr val="tx1"/>
                </a:solidFill>
              </a:rPr>
              <a:t>Prov 17:9</a:t>
            </a:r>
            <a:r>
              <a:rPr lang="en-US" i="0" dirty="0">
                <a:solidFill>
                  <a:schemeClr val="tx1"/>
                </a:solidFill>
              </a:rPr>
              <a:t> – “He who conceals a transgression seeks love, but he who repeats a matter separates intimate friends</a:t>
            </a:r>
            <a:r>
              <a:rPr lang="en-US" i="0" dirty="0" smtClean="0">
                <a:solidFill>
                  <a:schemeClr val="tx1"/>
                </a:solidFill>
              </a:rPr>
              <a:t>.”</a:t>
            </a:r>
          </a:p>
          <a:p>
            <a:pPr lvl="1">
              <a:buFont typeface="Wingdings" panose="05000000000000000000" pitchFamily="2" charset="2"/>
              <a:buChar char="§"/>
            </a:pPr>
            <a:r>
              <a:rPr lang="en-US" b="1" i="0" dirty="0" smtClean="0">
                <a:solidFill>
                  <a:schemeClr val="tx1"/>
                </a:solidFill>
              </a:rPr>
              <a:t>Prov 10:12</a:t>
            </a:r>
            <a:r>
              <a:rPr lang="en-US" i="0" dirty="0" smtClean="0">
                <a:solidFill>
                  <a:schemeClr val="tx1"/>
                </a:solidFill>
              </a:rPr>
              <a:t> – “</a:t>
            </a:r>
            <a:r>
              <a:rPr lang="en-US" i="0" dirty="0"/>
              <a:t>Hatred stirs up </a:t>
            </a:r>
            <a:r>
              <a:rPr lang="en-US" i="0" dirty="0" smtClean="0"/>
              <a:t>strife, but </a:t>
            </a:r>
            <a:r>
              <a:rPr lang="en-US" i="0" dirty="0"/>
              <a:t>love covers all transgressions.</a:t>
            </a:r>
            <a:r>
              <a:rPr lang="en-US" i="0" dirty="0" smtClean="0">
                <a:solidFill>
                  <a:schemeClr val="tx1"/>
                </a:solidFill>
              </a:rPr>
              <a:t>”</a:t>
            </a:r>
          </a:p>
          <a:p>
            <a:pPr lvl="1">
              <a:buFont typeface="Wingdings" panose="05000000000000000000" pitchFamily="2" charset="2"/>
              <a:buChar char="§"/>
            </a:pPr>
            <a:r>
              <a:rPr lang="en-US" b="1" i="0" dirty="0" smtClean="0">
                <a:solidFill>
                  <a:schemeClr val="tx1"/>
                </a:solidFill>
              </a:rPr>
              <a:t>1 Pet 4:8</a:t>
            </a:r>
            <a:r>
              <a:rPr lang="en-US" dirty="0" smtClean="0">
                <a:solidFill>
                  <a:schemeClr val="tx1"/>
                </a:solidFill>
              </a:rPr>
              <a:t> – “</a:t>
            </a:r>
            <a:r>
              <a:rPr lang="en-US" i="0" dirty="0" smtClean="0">
                <a:solidFill>
                  <a:schemeClr val="tx1"/>
                </a:solidFill>
              </a:rPr>
              <a:t>Above </a:t>
            </a:r>
            <a:r>
              <a:rPr lang="en-US" i="0" dirty="0">
                <a:solidFill>
                  <a:schemeClr val="tx1"/>
                </a:solidFill>
              </a:rPr>
              <a:t>all, keep fervent in your love for one another, because love covers a multitude of sins.</a:t>
            </a:r>
            <a:r>
              <a:rPr lang="en-US" dirty="0">
                <a:solidFill>
                  <a:schemeClr val="tx1"/>
                </a:solidFill>
              </a:rPr>
              <a:t>”</a:t>
            </a:r>
            <a:endParaRPr lang="en-US" i="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14" y="4389120"/>
            <a:ext cx="4086666" cy="233523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879" y="4276577"/>
            <a:ext cx="4251959" cy="2447779"/>
          </a:xfrm>
          <a:prstGeom prst="rect">
            <a:avLst/>
          </a:prstGeom>
        </p:spPr>
      </p:pic>
    </p:spTree>
    <p:extLst>
      <p:ext uri="{BB962C8B-B14F-4D97-AF65-F5344CB8AC3E}">
        <p14:creationId xmlns:p14="http://schemas.microsoft.com/office/powerpoint/2010/main" val="342601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fade">
                                      <p:cBhvr>
                                        <p:cTn id="15" dur="500"/>
                                        <p:tgtEl>
                                          <p:spTgt spid="2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animEffect transition="in" filter="fade">
                                      <p:cBhvr>
                                        <p:cTn id="23" dur="500"/>
                                        <p:tgtEl>
                                          <p:spTgt spid="2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500"/>
                                        <p:tgtEl>
                                          <p:spTgt spid="2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xEl>
                                              <p:pRg st="4" end="4"/>
                                            </p:txEl>
                                          </p:spTgt>
                                        </p:tgtEl>
                                        <p:attrNameLst>
                                          <p:attrName>style.visibility</p:attrName>
                                        </p:attrNameLst>
                                      </p:cBhvr>
                                      <p:to>
                                        <p:strVal val="visible"/>
                                      </p:to>
                                    </p:set>
                                    <p:animEffect transition="in" filter="fade">
                                      <p:cBhvr>
                                        <p:cTn id="33" dur="500"/>
                                        <p:tgtEl>
                                          <p:spTgt spid="26">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Love Bears All Things</a:t>
            </a:r>
            <a:endParaRPr lang="en-US" sz="7000" b="1" dirty="0"/>
          </a:p>
        </p:txBody>
      </p:sp>
      <p:sp>
        <p:nvSpPr>
          <p:cNvPr id="26" name="Content Placeholder 3"/>
          <p:cNvSpPr>
            <a:spLocks noGrp="1"/>
          </p:cNvSpPr>
          <p:nvPr>
            <p:ph idx="1"/>
          </p:nvPr>
        </p:nvSpPr>
        <p:spPr>
          <a:xfrm>
            <a:off x="668214" y="1036320"/>
            <a:ext cx="8338625" cy="2466536"/>
          </a:xfrm>
          <a:ln w="28575">
            <a:solidFill>
              <a:schemeClr val="tx1"/>
            </a:solidFill>
          </a:ln>
        </p:spPr>
        <p:txBody>
          <a:bodyPr>
            <a:noAutofit/>
          </a:bodyPr>
          <a:lstStyle/>
          <a:p>
            <a:pPr>
              <a:buFont typeface="Wingdings" panose="05000000000000000000" pitchFamily="2" charset="2"/>
              <a:buChar char="§"/>
            </a:pPr>
            <a:r>
              <a:rPr lang="en-US" sz="3100" u="sng" dirty="0" smtClean="0"/>
              <a:t>Love Covers To Conceal</a:t>
            </a:r>
            <a:endParaRPr lang="en-US" sz="3100" dirty="0" smtClean="0"/>
          </a:p>
          <a:p>
            <a:pPr>
              <a:buFont typeface="Wingdings" panose="05000000000000000000" pitchFamily="2" charset="2"/>
              <a:buChar char="§"/>
            </a:pPr>
            <a:r>
              <a:rPr lang="en-US" sz="3100" u="sng" dirty="0" smtClean="0"/>
              <a:t>Love Covers To Protect</a:t>
            </a:r>
            <a:endParaRPr lang="en-US" sz="3100" dirty="0" smtClean="0"/>
          </a:p>
          <a:p>
            <a:pPr lvl="1">
              <a:buFont typeface="Wingdings" panose="05000000000000000000" pitchFamily="2" charset="2"/>
              <a:buChar char="§"/>
            </a:pPr>
            <a:r>
              <a:rPr lang="en-US" b="1" i="0" dirty="0" smtClean="0"/>
              <a:t>2 Thes 3:3</a:t>
            </a:r>
            <a:r>
              <a:rPr lang="en-US" i="0" dirty="0" smtClean="0"/>
              <a:t> – “</a:t>
            </a:r>
            <a:r>
              <a:rPr lang="en-US" i="0" dirty="0"/>
              <a:t>But the Lord is </a:t>
            </a:r>
            <a:r>
              <a:rPr lang="en-US" i="0" dirty="0" smtClean="0"/>
              <a:t>faithful, and </a:t>
            </a:r>
            <a:r>
              <a:rPr lang="en-US" i="0" dirty="0"/>
              <a:t>He will strengthen and protect </a:t>
            </a:r>
            <a:r>
              <a:rPr lang="en-US" i="0" dirty="0" smtClean="0"/>
              <a:t>you from </a:t>
            </a:r>
            <a:r>
              <a:rPr lang="en-US" i="0" dirty="0"/>
              <a:t>the evil one</a:t>
            </a:r>
            <a:r>
              <a:rPr lang="en-US" i="0" dirty="0" smtClean="0"/>
              <a:t>.”</a:t>
            </a:r>
          </a:p>
          <a:p>
            <a:pPr lvl="1">
              <a:buFont typeface="Wingdings" panose="05000000000000000000" pitchFamily="2" charset="2"/>
              <a:buChar char="§"/>
            </a:pPr>
            <a:r>
              <a:rPr lang="en-US" b="1" i="0" dirty="0" smtClean="0"/>
              <a:t>Psa 121:7</a:t>
            </a:r>
            <a:r>
              <a:rPr lang="en-US" i="0" dirty="0" smtClean="0"/>
              <a:t> – “</a:t>
            </a:r>
            <a:r>
              <a:rPr lang="en-US" i="0" dirty="0"/>
              <a:t>The </a:t>
            </a:r>
            <a:r>
              <a:rPr lang="en-US" i="0" cap="small" dirty="0"/>
              <a:t>Lord</a:t>
            </a:r>
            <a:r>
              <a:rPr lang="en-US" i="0" dirty="0"/>
              <a:t> </a:t>
            </a:r>
            <a:r>
              <a:rPr lang="en-US" i="0" dirty="0" smtClean="0"/>
              <a:t>will protect </a:t>
            </a:r>
            <a:r>
              <a:rPr lang="en-US" i="0" dirty="0"/>
              <a:t>you from all </a:t>
            </a:r>
            <a:r>
              <a:rPr lang="en-US" i="0" dirty="0" smtClean="0"/>
              <a:t>evil; He </a:t>
            </a:r>
            <a:r>
              <a:rPr lang="en-US" i="0" dirty="0"/>
              <a:t>will keep your soul.</a:t>
            </a:r>
            <a:r>
              <a:rPr lang="en-US" i="0" dirty="0" smtClean="0"/>
              <a:t>”</a:t>
            </a:r>
            <a:endParaRPr lang="en-US" i="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13" y="3627046"/>
            <a:ext cx="4185141" cy="30973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3353" y="3627046"/>
            <a:ext cx="4153485" cy="3097311"/>
          </a:xfrm>
          <a:prstGeom prst="rect">
            <a:avLst/>
          </a:prstGeom>
        </p:spPr>
      </p:pic>
    </p:spTree>
    <p:extLst>
      <p:ext uri="{BB962C8B-B14F-4D97-AF65-F5344CB8AC3E}">
        <p14:creationId xmlns:p14="http://schemas.microsoft.com/office/powerpoint/2010/main" val="134915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animEffect transition="in" filter="fade">
                                      <p:cBhvr>
                                        <p:cTn id="7" dur="500"/>
                                        <p:tgtEl>
                                          <p:spTgt spid="2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xEl>
                                              <p:pRg st="3" end="3"/>
                                            </p:txEl>
                                          </p:spTgt>
                                        </p:tgtEl>
                                        <p:attrNameLst>
                                          <p:attrName>style.visibility</p:attrName>
                                        </p:attrNameLst>
                                      </p:cBhvr>
                                      <p:to>
                                        <p:strVal val="visible"/>
                                      </p:to>
                                    </p:set>
                                    <p:animEffect transition="in" filter="fade">
                                      <p:cBhvr>
                                        <p:cTn id="15" dur="500"/>
                                        <p:tgtEl>
                                          <p:spTgt spid="2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6400" b="1" dirty="0" smtClean="0"/>
              <a:t>Love Believes All Things</a:t>
            </a:r>
            <a:endParaRPr lang="en-US" sz="6400" b="1" dirty="0"/>
          </a:p>
        </p:txBody>
      </p:sp>
      <p:sp>
        <p:nvSpPr>
          <p:cNvPr id="26" name="Content Placeholder 3"/>
          <p:cNvSpPr>
            <a:spLocks noGrp="1"/>
          </p:cNvSpPr>
          <p:nvPr>
            <p:ph idx="1"/>
          </p:nvPr>
        </p:nvSpPr>
        <p:spPr>
          <a:xfrm>
            <a:off x="668214" y="1036320"/>
            <a:ext cx="8338625" cy="637736"/>
          </a:xfrm>
          <a:ln w="28575">
            <a:solidFill>
              <a:schemeClr val="tx1"/>
            </a:solidFill>
          </a:ln>
        </p:spPr>
        <p:txBody>
          <a:bodyPr>
            <a:noAutofit/>
          </a:bodyPr>
          <a:lstStyle/>
          <a:p>
            <a:pPr marL="0" indent="0">
              <a:buNone/>
            </a:pPr>
            <a:r>
              <a:rPr lang="en-US" sz="3100" dirty="0" smtClean="0"/>
              <a:t>“believes” </a:t>
            </a:r>
            <a:r>
              <a:rPr lang="en-US" sz="3100" dirty="0" smtClean="0">
                <a:solidFill>
                  <a:schemeClr val="tx1"/>
                </a:solidFill>
              </a:rPr>
              <a:t>= “</a:t>
            </a:r>
            <a:r>
              <a:rPr lang="en-US" sz="3100" dirty="0" err="1"/>
              <a:t>pisteuó</a:t>
            </a:r>
            <a:r>
              <a:rPr lang="en-US" sz="3100" dirty="0" smtClean="0">
                <a:solidFill>
                  <a:schemeClr val="tx1"/>
                </a:solidFill>
              </a:rPr>
              <a:t>” = </a:t>
            </a:r>
            <a:r>
              <a:rPr lang="en-US" sz="3100" dirty="0" smtClean="0"/>
              <a:t>“to be persuaded”</a:t>
            </a:r>
            <a:endParaRPr lang="en-US" sz="3100" u="sng"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052" r="17846" b="11612"/>
          <a:stretch/>
        </p:blipFill>
        <p:spPr>
          <a:xfrm>
            <a:off x="666454" y="1831142"/>
            <a:ext cx="4171072" cy="379173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359" t="19077" r="8153" b="16103"/>
          <a:stretch/>
        </p:blipFill>
        <p:spPr>
          <a:xfrm>
            <a:off x="4837526" y="1831142"/>
            <a:ext cx="4167552" cy="3791735"/>
          </a:xfrm>
          <a:prstGeom prst="rect">
            <a:avLst/>
          </a:prstGeom>
        </p:spPr>
      </p:pic>
      <p:sp>
        <p:nvSpPr>
          <p:cNvPr id="7" name="Content Placeholder 3"/>
          <p:cNvSpPr txBox="1">
            <a:spLocks/>
          </p:cNvSpPr>
          <p:nvPr/>
        </p:nvSpPr>
        <p:spPr>
          <a:xfrm>
            <a:off x="666453" y="5740738"/>
            <a:ext cx="8338625" cy="1001255"/>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sz="3100" b="1" dirty="0" smtClean="0"/>
              <a:t>Phil 1:9</a:t>
            </a:r>
            <a:r>
              <a:rPr lang="en-US" sz="3100" dirty="0" smtClean="0"/>
              <a:t> - “…love may abound still more and more </a:t>
            </a:r>
            <a:r>
              <a:rPr lang="en-US" sz="3100" u="sng" dirty="0" smtClean="0"/>
              <a:t>in knowledge and all discernment</a:t>
            </a:r>
            <a:r>
              <a:rPr lang="en-US" sz="3100" dirty="0" smtClean="0"/>
              <a:t>…”</a:t>
            </a:r>
            <a:endParaRPr lang="en-US" sz="3100" u="sng" dirty="0"/>
          </a:p>
        </p:txBody>
      </p:sp>
    </p:spTree>
    <p:extLst>
      <p:ext uri="{BB962C8B-B14F-4D97-AF65-F5344CB8AC3E}">
        <p14:creationId xmlns:p14="http://schemas.microsoft.com/office/powerpoint/2010/main" val="402311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fade">
                                      <p:cBhvr>
                                        <p:cTn id="23" dur="500"/>
                                        <p:tgtEl>
                                          <p:spTgt spid="7">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7"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4600" b="1" dirty="0" smtClean="0"/>
              <a:t>Why Don’t We Believe All Things?</a:t>
            </a:r>
            <a:endParaRPr lang="en-US" sz="4600" b="1" dirty="0"/>
          </a:p>
        </p:txBody>
      </p:sp>
      <p:sp>
        <p:nvSpPr>
          <p:cNvPr id="26" name="Content Placeholder 3"/>
          <p:cNvSpPr>
            <a:spLocks noGrp="1"/>
          </p:cNvSpPr>
          <p:nvPr>
            <p:ph idx="1"/>
          </p:nvPr>
        </p:nvSpPr>
        <p:spPr>
          <a:xfrm>
            <a:off x="569741" y="754965"/>
            <a:ext cx="8461717" cy="3352802"/>
          </a:xfrm>
          <a:ln w="28575">
            <a:solidFill>
              <a:schemeClr val="tx1"/>
            </a:solidFill>
          </a:ln>
        </p:spPr>
        <p:txBody>
          <a:bodyPr>
            <a:noAutofit/>
          </a:bodyPr>
          <a:lstStyle/>
          <a:p>
            <a:pPr>
              <a:buFont typeface="Wingdings" panose="05000000000000000000" pitchFamily="2" charset="2"/>
              <a:buChar char="§"/>
            </a:pPr>
            <a:r>
              <a:rPr lang="en-US" sz="3100" dirty="0" smtClean="0"/>
              <a:t>Untrustworthy People</a:t>
            </a:r>
          </a:p>
          <a:p>
            <a:pPr lvl="1">
              <a:buFont typeface="Wingdings" panose="05000000000000000000" pitchFamily="2" charset="2"/>
              <a:buChar char="§"/>
            </a:pPr>
            <a:r>
              <a:rPr lang="en-US" sz="1700" b="1" i="0" dirty="0" smtClean="0"/>
              <a:t>2 Tim 3:12-14</a:t>
            </a:r>
            <a:r>
              <a:rPr lang="en-US" sz="1700" i="0" dirty="0" smtClean="0"/>
              <a:t> – “</a:t>
            </a:r>
            <a:r>
              <a:rPr lang="en-US" sz="1700" i="0" dirty="0"/>
              <a:t>Indeed, all who desire to live godly in Christ Jesus will be </a:t>
            </a:r>
            <a:r>
              <a:rPr lang="en-US" sz="1700" i="0" dirty="0" smtClean="0"/>
              <a:t>persecuted. But </a:t>
            </a:r>
            <a:r>
              <a:rPr lang="en-US" sz="1700" i="0" dirty="0"/>
              <a:t>evil men and impostors will proceed from bad to worse, deceiving and being </a:t>
            </a:r>
            <a:r>
              <a:rPr lang="en-US" sz="1700" i="0" dirty="0" smtClean="0"/>
              <a:t>deceived. You</a:t>
            </a:r>
            <a:r>
              <a:rPr lang="en-US" sz="1700" i="0" dirty="0"/>
              <a:t>, however, continue in the things you have learned and become convinced of, knowing from whom you have learned </a:t>
            </a:r>
            <a:r>
              <a:rPr lang="en-US" sz="1700" i="0" dirty="0" smtClean="0"/>
              <a:t>them.”</a:t>
            </a:r>
          </a:p>
          <a:p>
            <a:pPr lvl="1">
              <a:buFont typeface="Wingdings" panose="05000000000000000000" pitchFamily="2" charset="2"/>
              <a:buChar char="§"/>
            </a:pPr>
            <a:r>
              <a:rPr lang="en-US" sz="1700" b="1" i="0" dirty="0" smtClean="0"/>
              <a:t>Matt 10:16</a:t>
            </a:r>
            <a:r>
              <a:rPr lang="en-US" sz="1700" i="0" dirty="0" smtClean="0"/>
              <a:t> – “</a:t>
            </a:r>
            <a:r>
              <a:rPr lang="en-US" sz="1700" i="0" dirty="0"/>
              <a:t>Behold, I send you out as sheep in the midst </a:t>
            </a:r>
            <a:r>
              <a:rPr lang="en-US" sz="1700" i="0" dirty="0" smtClean="0"/>
              <a:t>of wolves; so be </a:t>
            </a:r>
            <a:r>
              <a:rPr lang="en-US" sz="1700" i="0" dirty="0"/>
              <a:t>shrewd as serpents and innocent as doves</a:t>
            </a:r>
            <a:r>
              <a:rPr lang="en-US" sz="1700" i="0" dirty="0" smtClean="0"/>
              <a:t>.”</a:t>
            </a:r>
          </a:p>
          <a:p>
            <a:pPr lvl="1">
              <a:buFont typeface="Wingdings" panose="05000000000000000000" pitchFamily="2" charset="2"/>
              <a:buChar char="§"/>
            </a:pPr>
            <a:r>
              <a:rPr lang="en-US" sz="1700" b="1" i="0" dirty="0" smtClean="0"/>
              <a:t>Prov 22:3</a:t>
            </a:r>
            <a:r>
              <a:rPr lang="en-US" sz="1700" i="0" dirty="0" smtClean="0"/>
              <a:t> – “</a:t>
            </a:r>
            <a:r>
              <a:rPr lang="en-US" sz="1700" i="0" dirty="0"/>
              <a:t>The prudent sees the evil and hides </a:t>
            </a:r>
            <a:r>
              <a:rPr lang="en-US" sz="1700" i="0" dirty="0" smtClean="0"/>
              <a:t>himself, but the naive </a:t>
            </a:r>
            <a:r>
              <a:rPr lang="en-US" sz="1700" i="0" dirty="0"/>
              <a:t>go on, and are punished for it</a:t>
            </a:r>
            <a:r>
              <a:rPr lang="en-US" sz="1700" i="0" dirty="0" smtClean="0"/>
              <a:t>.”</a:t>
            </a:r>
          </a:p>
          <a:p>
            <a:pPr lvl="1">
              <a:buFont typeface="Wingdings" panose="05000000000000000000" pitchFamily="2" charset="2"/>
              <a:buChar char="§"/>
            </a:pPr>
            <a:r>
              <a:rPr lang="en-US" sz="1700" b="1" i="0" dirty="0" smtClean="0"/>
              <a:t>Prov 14:15</a:t>
            </a:r>
            <a:r>
              <a:rPr lang="en-US" sz="1700" i="0" dirty="0" smtClean="0"/>
              <a:t> – “The naive </a:t>
            </a:r>
            <a:r>
              <a:rPr lang="en-US" sz="1700" i="0" dirty="0"/>
              <a:t>believes </a:t>
            </a:r>
            <a:r>
              <a:rPr lang="en-US" sz="1700" i="0" dirty="0" smtClean="0"/>
              <a:t>everything, but </a:t>
            </a:r>
            <a:r>
              <a:rPr lang="en-US" sz="1700" i="0" dirty="0"/>
              <a:t>the sensible man considers his steps</a:t>
            </a:r>
            <a:r>
              <a:rPr lang="en-US" sz="1700" i="0" dirty="0" smtClean="0"/>
              <a:t>.”</a:t>
            </a:r>
          </a:p>
          <a:p>
            <a:pPr lvl="1">
              <a:buFont typeface="Wingdings" panose="05000000000000000000" pitchFamily="2" charset="2"/>
              <a:buChar char="§"/>
            </a:pPr>
            <a:endParaRPr lang="en-US" sz="1800" i="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5852"/>
          <a:stretch/>
        </p:blipFill>
        <p:spPr>
          <a:xfrm>
            <a:off x="569741" y="4234374"/>
            <a:ext cx="4171071" cy="251811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598" y="4234374"/>
            <a:ext cx="4230859" cy="2518117"/>
          </a:xfrm>
          <a:prstGeom prst="rect">
            <a:avLst/>
          </a:prstGeom>
        </p:spPr>
      </p:pic>
    </p:spTree>
    <p:extLst>
      <p:ext uri="{BB962C8B-B14F-4D97-AF65-F5344CB8AC3E}">
        <p14:creationId xmlns:p14="http://schemas.microsoft.com/office/powerpoint/2010/main" val="7475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fade">
                                      <p:cBhvr>
                                        <p:cTn id="15" dur="500"/>
                                        <p:tgtEl>
                                          <p:spTgt spid="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500"/>
                                        <p:tgtEl>
                                          <p:spTgt spid="2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xEl>
                                              <p:pRg st="4" end="4"/>
                                            </p:txEl>
                                          </p:spTgt>
                                        </p:tgtEl>
                                        <p:attrNameLst>
                                          <p:attrName>style.visibility</p:attrName>
                                        </p:attrNameLst>
                                      </p:cBhvr>
                                      <p:to>
                                        <p:strVal val="visible"/>
                                      </p:to>
                                    </p:set>
                                    <p:animEffect transition="in" filter="fade">
                                      <p:cBhvr>
                                        <p:cTn id="33" dur="500"/>
                                        <p:tgtEl>
                                          <p:spTgt spid="26">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4600" b="1" dirty="0" smtClean="0"/>
              <a:t>Why Don’t We Believe All Things?</a:t>
            </a:r>
            <a:endParaRPr lang="en-US" sz="4600" b="1" dirty="0"/>
          </a:p>
        </p:txBody>
      </p:sp>
      <p:sp>
        <p:nvSpPr>
          <p:cNvPr id="26" name="Content Placeholder 3"/>
          <p:cNvSpPr>
            <a:spLocks noGrp="1"/>
          </p:cNvSpPr>
          <p:nvPr>
            <p:ph idx="1"/>
          </p:nvPr>
        </p:nvSpPr>
        <p:spPr>
          <a:xfrm>
            <a:off x="569741" y="740896"/>
            <a:ext cx="8461717" cy="3606021"/>
          </a:xfrm>
          <a:ln w="28575">
            <a:solidFill>
              <a:schemeClr val="tx1"/>
            </a:solidFill>
          </a:ln>
        </p:spPr>
        <p:txBody>
          <a:bodyPr>
            <a:noAutofit/>
          </a:bodyPr>
          <a:lstStyle/>
          <a:p>
            <a:pPr>
              <a:buFont typeface="Wingdings" panose="05000000000000000000" pitchFamily="2" charset="2"/>
              <a:buChar char="§"/>
            </a:pPr>
            <a:r>
              <a:rPr lang="en-US" sz="3100" dirty="0" smtClean="0"/>
              <a:t>Untrustworthy People</a:t>
            </a:r>
          </a:p>
          <a:p>
            <a:pPr>
              <a:buFont typeface="Wingdings" panose="05000000000000000000" pitchFamily="2" charset="2"/>
              <a:buChar char="§"/>
            </a:pPr>
            <a:r>
              <a:rPr lang="en-US" sz="3100" dirty="0" smtClean="0"/>
              <a:t>We’re Being Wise</a:t>
            </a:r>
          </a:p>
          <a:p>
            <a:pPr lvl="1">
              <a:buFont typeface="Wingdings" panose="05000000000000000000" pitchFamily="2" charset="2"/>
              <a:buChar char="§"/>
            </a:pPr>
            <a:r>
              <a:rPr lang="en-US" sz="1800" b="1" i="0" dirty="0" smtClean="0"/>
              <a:t>Prov 14:15</a:t>
            </a:r>
            <a:r>
              <a:rPr lang="en-US" sz="1800" i="0" dirty="0" smtClean="0"/>
              <a:t> – “</a:t>
            </a:r>
            <a:r>
              <a:rPr lang="en-US" i="0" dirty="0" smtClean="0"/>
              <a:t>The naive </a:t>
            </a:r>
            <a:r>
              <a:rPr lang="en-US" i="0" dirty="0"/>
              <a:t>believes </a:t>
            </a:r>
            <a:r>
              <a:rPr lang="en-US" i="0" dirty="0" smtClean="0"/>
              <a:t>everything, but </a:t>
            </a:r>
            <a:r>
              <a:rPr lang="en-US" i="0" dirty="0"/>
              <a:t>the sensible man considers his steps</a:t>
            </a:r>
            <a:r>
              <a:rPr lang="en-US" i="0" dirty="0" smtClean="0"/>
              <a:t>.</a:t>
            </a:r>
            <a:r>
              <a:rPr lang="en-US" sz="1800" i="0" dirty="0" smtClean="0"/>
              <a:t>”</a:t>
            </a:r>
          </a:p>
          <a:p>
            <a:pPr lvl="1">
              <a:buFont typeface="Wingdings" panose="05000000000000000000" pitchFamily="2" charset="2"/>
              <a:buChar char="§"/>
            </a:pPr>
            <a:r>
              <a:rPr lang="en-US" sz="1800" b="1" i="0" dirty="0" smtClean="0"/>
              <a:t>1 Thes 5:21</a:t>
            </a:r>
            <a:r>
              <a:rPr lang="en-US" sz="1800" i="0" dirty="0" smtClean="0"/>
              <a:t> – “</a:t>
            </a:r>
            <a:r>
              <a:rPr lang="en-US" i="0" dirty="0"/>
              <a:t>But examine everything carefully; hold fast to that which is </a:t>
            </a:r>
            <a:r>
              <a:rPr lang="en-US" i="0" dirty="0" smtClean="0"/>
              <a:t>good; abstain </a:t>
            </a:r>
            <a:r>
              <a:rPr lang="en-US" i="0" dirty="0"/>
              <a:t>from </a:t>
            </a:r>
            <a:r>
              <a:rPr lang="en-US" i="0" dirty="0" smtClean="0"/>
              <a:t>every form </a:t>
            </a:r>
            <a:r>
              <a:rPr lang="en-US" i="0" dirty="0"/>
              <a:t>of evil.</a:t>
            </a:r>
            <a:r>
              <a:rPr lang="en-US" sz="1800" i="0" dirty="0" smtClean="0"/>
              <a:t>”</a:t>
            </a:r>
          </a:p>
          <a:p>
            <a:pPr lvl="1">
              <a:buFont typeface="Wingdings" panose="05000000000000000000" pitchFamily="2" charset="2"/>
              <a:buChar char="§"/>
            </a:pPr>
            <a:r>
              <a:rPr lang="en-US" sz="1800" b="1" i="0" dirty="0" smtClean="0"/>
              <a:t>Jas 3:17</a:t>
            </a:r>
            <a:r>
              <a:rPr lang="en-US" sz="1800" i="0" dirty="0" smtClean="0"/>
              <a:t> – “</a:t>
            </a:r>
            <a:r>
              <a:rPr lang="en-US" i="0" dirty="0"/>
              <a:t>But the wisdom from above is first pure, then peaceable, </a:t>
            </a:r>
            <a:r>
              <a:rPr lang="en-US" i="0" dirty="0" smtClean="0"/>
              <a:t>gentle, reasonable</a:t>
            </a:r>
            <a:r>
              <a:rPr lang="en-US" i="0" dirty="0"/>
              <a:t>, full of mercy and good fruits, unwavering, without hypocrisy.</a:t>
            </a:r>
            <a:r>
              <a:rPr lang="en-US" sz="1800" i="0" dirty="0" smtClean="0"/>
              <a:t>”</a:t>
            </a:r>
            <a:endParaRPr lang="en-US" sz="1800" i="0" dirty="0"/>
          </a:p>
        </p:txBody>
      </p:sp>
      <p:pic>
        <p:nvPicPr>
          <p:cNvPr id="4" name="Picture 3"/>
          <p:cNvPicPr>
            <a:picLocks noChangeAspect="1"/>
          </p:cNvPicPr>
          <p:nvPr/>
        </p:nvPicPr>
        <p:blipFill>
          <a:blip r:embed="rId3"/>
          <a:stretch>
            <a:fillRect/>
          </a:stretch>
        </p:blipFill>
        <p:spPr>
          <a:xfrm>
            <a:off x="569742" y="4457406"/>
            <a:ext cx="4157004" cy="22950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746" y="4457406"/>
            <a:ext cx="4304712" cy="2295086"/>
          </a:xfrm>
          <a:prstGeom prst="rect">
            <a:avLst/>
          </a:prstGeom>
        </p:spPr>
      </p:pic>
    </p:spTree>
    <p:extLst>
      <p:ext uri="{BB962C8B-B14F-4D97-AF65-F5344CB8AC3E}">
        <p14:creationId xmlns:p14="http://schemas.microsoft.com/office/powerpoint/2010/main" val="313719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animEffect transition="in" filter="fade">
                                      <p:cBhvr>
                                        <p:cTn id="7" dur="500"/>
                                        <p:tgtEl>
                                          <p:spTgt spid="2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xEl>
                                              <p:pRg st="3" end="3"/>
                                            </p:txEl>
                                          </p:spTgt>
                                        </p:tgtEl>
                                        <p:attrNameLst>
                                          <p:attrName>style.visibility</p:attrName>
                                        </p:attrNameLst>
                                      </p:cBhvr>
                                      <p:to>
                                        <p:strVal val="visible"/>
                                      </p:to>
                                    </p:set>
                                    <p:animEffect transition="in" filter="fade">
                                      <p:cBhvr>
                                        <p:cTn id="15" dur="500"/>
                                        <p:tgtEl>
                                          <p:spTgt spid="2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animEffect transition="in" filter="fade">
                                      <p:cBhvr>
                                        <p:cTn id="23"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4600" b="1" dirty="0" smtClean="0"/>
              <a:t>Why Don’t We Believe All Things?</a:t>
            </a:r>
            <a:endParaRPr lang="en-US" sz="4600" b="1" dirty="0"/>
          </a:p>
        </p:txBody>
      </p:sp>
      <p:sp>
        <p:nvSpPr>
          <p:cNvPr id="26" name="Content Placeholder 3"/>
          <p:cNvSpPr>
            <a:spLocks noGrp="1"/>
          </p:cNvSpPr>
          <p:nvPr>
            <p:ph idx="1"/>
          </p:nvPr>
        </p:nvSpPr>
        <p:spPr>
          <a:xfrm>
            <a:off x="569741" y="740896"/>
            <a:ext cx="8461717" cy="2157049"/>
          </a:xfrm>
          <a:ln w="28575">
            <a:solidFill>
              <a:schemeClr val="tx1"/>
            </a:solidFill>
          </a:ln>
        </p:spPr>
        <p:txBody>
          <a:bodyPr>
            <a:noAutofit/>
          </a:bodyPr>
          <a:lstStyle/>
          <a:p>
            <a:pPr>
              <a:buFont typeface="Wingdings" panose="05000000000000000000" pitchFamily="2" charset="2"/>
              <a:buChar char="§"/>
            </a:pPr>
            <a:r>
              <a:rPr lang="en-US" sz="3100" dirty="0" smtClean="0"/>
              <a:t>Untrustworthy People</a:t>
            </a:r>
          </a:p>
          <a:p>
            <a:pPr>
              <a:buFont typeface="Wingdings" panose="05000000000000000000" pitchFamily="2" charset="2"/>
              <a:buChar char="§"/>
            </a:pPr>
            <a:r>
              <a:rPr lang="en-US" sz="3100" dirty="0" smtClean="0"/>
              <a:t>We’re Being Wise</a:t>
            </a:r>
            <a:endParaRPr lang="en-US" sz="1800" dirty="0"/>
          </a:p>
          <a:p>
            <a:pPr>
              <a:buFont typeface="Wingdings" panose="05000000000000000000" pitchFamily="2" charset="2"/>
              <a:buChar char="§"/>
            </a:pPr>
            <a:r>
              <a:rPr lang="en-US" sz="3100" dirty="0" smtClean="0"/>
              <a:t>We’re Cynical, Suspicious People</a:t>
            </a:r>
          </a:p>
          <a:p>
            <a:pPr lvl="1">
              <a:buFont typeface="Wingdings" panose="05000000000000000000" pitchFamily="2" charset="2"/>
              <a:buChar char="§"/>
            </a:pPr>
            <a:r>
              <a:rPr lang="en-US" b="1" i="0" dirty="0" smtClean="0"/>
              <a:t>Rom 14:13a</a:t>
            </a:r>
            <a:r>
              <a:rPr lang="en-US" i="0" dirty="0" smtClean="0"/>
              <a:t> – “</a:t>
            </a:r>
            <a:r>
              <a:rPr lang="en-US" i="0" dirty="0"/>
              <a:t>Therefore let us not judge one another </a:t>
            </a:r>
            <a:r>
              <a:rPr lang="en-US" i="0" dirty="0" smtClean="0"/>
              <a:t>anymore…”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1877"/>
          <a:stretch/>
        </p:blipFill>
        <p:spPr>
          <a:xfrm>
            <a:off x="569741" y="2897945"/>
            <a:ext cx="8461717" cy="3826412"/>
          </a:xfrm>
          <a:prstGeom prst="rect">
            <a:avLst/>
          </a:prstGeom>
        </p:spPr>
      </p:pic>
    </p:spTree>
    <p:extLst>
      <p:ext uri="{BB962C8B-B14F-4D97-AF65-F5344CB8AC3E}">
        <p14:creationId xmlns:p14="http://schemas.microsoft.com/office/powerpoint/2010/main" val="256403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animEffect transition="in" filter="fade">
                                      <p:cBhvr>
                                        <p:cTn id="7" dur="500"/>
                                        <p:tgtEl>
                                          <p:spTgt spid="26">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b="1" dirty="0" smtClean="0"/>
              <a:t>Why We Should Believe All Things?</a:t>
            </a:r>
            <a:endParaRPr lang="en-US" b="1" dirty="0"/>
          </a:p>
        </p:txBody>
      </p:sp>
      <p:sp>
        <p:nvSpPr>
          <p:cNvPr id="26" name="Content Placeholder 3"/>
          <p:cNvSpPr>
            <a:spLocks noGrp="1"/>
          </p:cNvSpPr>
          <p:nvPr>
            <p:ph idx="1"/>
          </p:nvPr>
        </p:nvSpPr>
        <p:spPr>
          <a:xfrm>
            <a:off x="569741" y="740897"/>
            <a:ext cx="8461717" cy="1865826"/>
          </a:xfrm>
          <a:ln w="28575">
            <a:solidFill>
              <a:schemeClr val="tx1"/>
            </a:solidFill>
          </a:ln>
        </p:spPr>
        <p:txBody>
          <a:bodyPr>
            <a:noAutofit/>
          </a:bodyPr>
          <a:lstStyle/>
          <a:p>
            <a:pPr>
              <a:buFont typeface="Wingdings" panose="05000000000000000000" pitchFamily="2" charset="2"/>
              <a:buChar char="§"/>
            </a:pPr>
            <a:r>
              <a:rPr lang="en-US" sz="3100" dirty="0" smtClean="0"/>
              <a:t>We May Not Have All The Information</a:t>
            </a:r>
          </a:p>
          <a:p>
            <a:pPr lvl="1">
              <a:buFont typeface="Wingdings" panose="05000000000000000000" pitchFamily="2" charset="2"/>
              <a:buChar char="§"/>
            </a:pPr>
            <a:r>
              <a:rPr lang="en-US" sz="1800" b="1" i="0" dirty="0" smtClean="0"/>
              <a:t>Prov 18:13</a:t>
            </a:r>
            <a:r>
              <a:rPr lang="en-US" sz="1800" i="0" dirty="0" smtClean="0"/>
              <a:t> – “</a:t>
            </a:r>
            <a:r>
              <a:rPr lang="en-US" sz="1800" i="0" dirty="0"/>
              <a:t>He who gives an answer before he </a:t>
            </a:r>
            <a:r>
              <a:rPr lang="en-US" sz="1800" i="0" dirty="0" smtClean="0"/>
              <a:t>hears, it </a:t>
            </a:r>
            <a:r>
              <a:rPr lang="en-US" sz="1800" i="0" dirty="0"/>
              <a:t>is folly and shame to him</a:t>
            </a:r>
            <a:r>
              <a:rPr lang="en-US" sz="1800" i="0" dirty="0" smtClean="0"/>
              <a:t>.”</a:t>
            </a:r>
          </a:p>
          <a:p>
            <a:pPr lvl="1">
              <a:buFont typeface="Wingdings" panose="05000000000000000000" pitchFamily="2" charset="2"/>
              <a:buChar char="§"/>
            </a:pPr>
            <a:r>
              <a:rPr lang="en-US" sz="1800" b="1" i="0" dirty="0" smtClean="0"/>
              <a:t>Prov 18:17</a:t>
            </a:r>
            <a:r>
              <a:rPr lang="en-US" sz="1800" i="0" dirty="0" smtClean="0"/>
              <a:t> – “</a:t>
            </a:r>
            <a:r>
              <a:rPr lang="en-US" i="0" dirty="0"/>
              <a:t>The </a:t>
            </a:r>
            <a:r>
              <a:rPr lang="en-US" i="0" dirty="0" smtClean="0"/>
              <a:t>first to </a:t>
            </a:r>
            <a:r>
              <a:rPr lang="en-US" i="0" dirty="0"/>
              <a:t>plead his case seems </a:t>
            </a:r>
            <a:r>
              <a:rPr lang="en-US" i="0" dirty="0" smtClean="0"/>
              <a:t>right, until another </a:t>
            </a:r>
            <a:r>
              <a:rPr lang="en-US" i="0" dirty="0"/>
              <a:t>comes and examines him.</a:t>
            </a:r>
            <a:r>
              <a:rPr lang="en-US" sz="1800" i="0" dirty="0" smtClean="0"/>
              <a:t>”</a:t>
            </a:r>
          </a:p>
          <a:p>
            <a:pPr lvl="1">
              <a:buFont typeface="Wingdings" panose="05000000000000000000" pitchFamily="2" charset="2"/>
              <a:buChar char="§"/>
            </a:pPr>
            <a:endParaRPr lang="en-US" sz="3100" i="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2703820"/>
            <a:ext cx="4295685" cy="405182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036"/>
          <a:stretch/>
        </p:blipFill>
        <p:spPr>
          <a:xfrm>
            <a:off x="569741" y="2703819"/>
            <a:ext cx="4166032" cy="4051821"/>
          </a:xfrm>
          <a:prstGeom prst="rect">
            <a:avLst/>
          </a:prstGeom>
        </p:spPr>
      </p:pic>
    </p:spTree>
    <p:extLst>
      <p:ext uri="{BB962C8B-B14F-4D97-AF65-F5344CB8AC3E}">
        <p14:creationId xmlns:p14="http://schemas.microsoft.com/office/powerpoint/2010/main" val="36530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fade">
                                      <p:cBhvr>
                                        <p:cTn id="15" dur="500"/>
                                        <p:tgtEl>
                                          <p:spTgt spid="2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animEffect transition="in" filter="fade">
                                      <p:cBhvr>
                                        <p:cTn id="23" dur="500"/>
                                        <p:tgtEl>
                                          <p:spTgt spid="2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25209</TotalTime>
  <Words>4228</Words>
  <Application>Microsoft Office PowerPoint</Application>
  <PresentationFormat>On-screen Show (4:3)</PresentationFormat>
  <Paragraphs>182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Franklin Gothic Book</vt:lpstr>
      <vt:lpstr>Wingdings</vt:lpstr>
      <vt:lpstr>Crop</vt:lpstr>
      <vt:lpstr>PowerPoint Presentation</vt:lpstr>
      <vt:lpstr>Love Bears All Things</vt:lpstr>
      <vt:lpstr>Love Bears All Things</vt:lpstr>
      <vt:lpstr>Love Bears All Things</vt:lpstr>
      <vt:lpstr>Love Believes All Things</vt:lpstr>
      <vt:lpstr>Why Don’t We Believe All Things?</vt:lpstr>
      <vt:lpstr>Why Don’t We Believe All Things?</vt:lpstr>
      <vt:lpstr>Why Don’t We Believe All Things?</vt:lpstr>
      <vt:lpstr>Why We Should Believe All Things?</vt:lpstr>
      <vt:lpstr>Why We Should Believe All Things?</vt:lpstr>
      <vt:lpstr>Why We Should Believe All Things?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442</cp:revision>
  <cp:lastPrinted>2019-03-23T15:47:04Z</cp:lastPrinted>
  <dcterms:created xsi:type="dcterms:W3CDTF">2019-01-06T23:04:10Z</dcterms:created>
  <dcterms:modified xsi:type="dcterms:W3CDTF">2019-03-23T15:48:14Z</dcterms:modified>
</cp:coreProperties>
</file>