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58" r:id="rId4"/>
    <p:sldId id="260" r:id="rId5"/>
    <p:sldId id="264" r:id="rId6"/>
    <p:sldId id="263" r:id="rId7"/>
    <p:sldId id="265" r:id="rId8"/>
    <p:sldId id="261" r:id="rId9"/>
    <p:sldId id="262" r:id="rId10"/>
    <p:sldId id="266" r:id="rId11"/>
    <p:sldId id="267"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14" autoAdjust="0"/>
  </p:normalViewPr>
  <p:slideViewPr>
    <p:cSldViewPr snapToGrid="0">
      <p:cViewPr varScale="1">
        <p:scale>
          <a:sx n="70" d="100"/>
          <a:sy n="70" d="100"/>
        </p:scale>
        <p:origin x="22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579B56F-0610-4FB5-BA0B-B8F41CE620A0}" type="datetimeFigureOut">
              <a:rPr lang="es-GT" smtClean="0"/>
              <a:t>26/01/2019</a:t>
            </a:fld>
            <a:endParaRPr lang="es-GT"/>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 heard a story once about</a:t>
            </a:r>
            <a:r>
              <a:rPr lang="en-US" sz="1200" kern="1200" baseline="0" dirty="0" smtClean="0">
                <a:solidFill>
                  <a:schemeClr val="tx1"/>
                </a:solidFill>
                <a:effectLst/>
                <a:latin typeface="+mn-lt"/>
                <a:ea typeface="+mn-ea"/>
                <a:cs typeface="+mn-cs"/>
              </a:rPr>
              <a:t> a Christian woman who had an unbelieving husband. Every Sun service and every Wed service, she was faithful in her attendance and when she was at home she was a good wife to her husband. However, despite how much she loved her husband and was devoted to him, he began to resent the fact that when it was time for church, she would leave him to go to worship and so he began to forbid her from doing so. She very calmly and meekly told him that as much as she loved him and would continue to devote herself to him as his wife, she must put the Lord first. And so she continued to attend church and when she was home, she continued to be submissive to her husband. But that didn’t satisfy him. So in an act of </a:t>
            </a:r>
            <a:r>
              <a:rPr lang="en-US" sz="1200" kern="1200" baseline="0" dirty="0" smtClean="0">
                <a:solidFill>
                  <a:schemeClr val="tx1"/>
                </a:solidFill>
                <a:effectLst/>
                <a:latin typeface="+mn-lt"/>
                <a:ea typeface="+mn-ea"/>
                <a:cs typeface="+mn-cs"/>
              </a:rPr>
              <a:t>spite, </a:t>
            </a:r>
            <a:r>
              <a:rPr lang="en-US" sz="1200" kern="1200" baseline="0" dirty="0" smtClean="0">
                <a:solidFill>
                  <a:schemeClr val="tx1"/>
                </a:solidFill>
                <a:effectLst/>
                <a:latin typeface="+mn-lt"/>
                <a:ea typeface="+mn-ea"/>
                <a:cs typeface="+mn-cs"/>
              </a:rPr>
              <a:t>he began to calculate the times she would leave home to go to church and about 10 or 15 minutes before that time, he would take the car off </a:t>
            </a:r>
            <a:r>
              <a:rPr lang="en-US" sz="1200" kern="1200" baseline="0" dirty="0" smtClean="0">
                <a:solidFill>
                  <a:schemeClr val="tx1"/>
                </a:solidFill>
                <a:effectLst/>
                <a:latin typeface="+mn-lt"/>
                <a:ea typeface="+mn-ea"/>
                <a:cs typeface="+mn-cs"/>
              </a:rPr>
              <a:t>somewhere hoping </a:t>
            </a:r>
            <a:r>
              <a:rPr lang="en-US" sz="1200" kern="1200" baseline="0" dirty="0" smtClean="0">
                <a:solidFill>
                  <a:schemeClr val="tx1"/>
                </a:solidFill>
                <a:effectLst/>
                <a:latin typeface="+mn-lt"/>
                <a:ea typeface="+mn-ea"/>
                <a:cs typeface="+mn-cs"/>
              </a:rPr>
              <a:t>that by stranding her at home, he could not only keep her from going to </a:t>
            </a:r>
            <a:r>
              <a:rPr lang="en-US" sz="1200" kern="1200" baseline="0" dirty="0" smtClean="0">
                <a:solidFill>
                  <a:schemeClr val="tx1"/>
                </a:solidFill>
                <a:effectLst/>
                <a:latin typeface="+mn-lt"/>
                <a:ea typeface="+mn-ea"/>
                <a:cs typeface="+mn-cs"/>
              </a:rPr>
              <a:t>church, but </a:t>
            </a:r>
            <a:r>
              <a:rPr lang="en-US" sz="1200" kern="1200" baseline="0" dirty="0" smtClean="0">
                <a:solidFill>
                  <a:schemeClr val="tx1"/>
                </a:solidFill>
                <a:effectLst/>
                <a:latin typeface="+mn-lt"/>
                <a:ea typeface="+mn-ea"/>
                <a:cs typeface="+mn-cs"/>
              </a:rPr>
              <a:t>demoralize her in the process. Well, she started walking to church. And when she walked home, she continued </a:t>
            </a:r>
            <a:r>
              <a:rPr lang="en-US" sz="1200" kern="1200" baseline="0" dirty="0" smtClean="0">
                <a:solidFill>
                  <a:schemeClr val="tx1"/>
                </a:solidFill>
                <a:effectLst/>
                <a:latin typeface="+mn-lt"/>
                <a:ea typeface="+mn-ea"/>
                <a:cs typeface="+mn-cs"/>
              </a:rPr>
              <a:t>to be </a:t>
            </a:r>
            <a:r>
              <a:rPr lang="en-US" sz="1200" kern="1200" baseline="0" dirty="0" smtClean="0">
                <a:solidFill>
                  <a:schemeClr val="tx1"/>
                </a:solidFill>
                <a:effectLst/>
                <a:latin typeface="+mn-lt"/>
                <a:ea typeface="+mn-ea"/>
                <a:cs typeface="+mn-cs"/>
              </a:rPr>
              <a:t>respectful and submissive toward him, doing his laundry, cooking his meals, attending to his </a:t>
            </a:r>
            <a:r>
              <a:rPr lang="en-US" sz="1200" kern="1200" baseline="0" dirty="0" smtClean="0">
                <a:solidFill>
                  <a:schemeClr val="tx1"/>
                </a:solidFill>
                <a:effectLst/>
                <a:latin typeface="+mn-lt"/>
                <a:ea typeface="+mn-ea"/>
                <a:cs typeface="+mn-cs"/>
              </a:rPr>
              <a:t>domestic needs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But he </a:t>
            </a:r>
            <a:r>
              <a:rPr lang="en-US" sz="1200" kern="1200" baseline="0" dirty="0" smtClean="0">
                <a:solidFill>
                  <a:schemeClr val="tx1"/>
                </a:solidFill>
                <a:effectLst/>
                <a:latin typeface="+mn-lt"/>
                <a:ea typeface="+mn-ea"/>
                <a:cs typeface="+mn-cs"/>
              </a:rPr>
              <a:t>continued to take the car</a:t>
            </a:r>
            <a:r>
              <a:rPr lang="en-US" sz="1200" kern="1200" baseline="0" dirty="0" smtClean="0">
                <a:solidFill>
                  <a:schemeClr val="tx1"/>
                </a:solidFill>
                <a:effectLst/>
                <a:latin typeface="+mn-lt"/>
                <a:ea typeface="+mn-ea"/>
                <a:cs typeface="+mn-cs"/>
              </a:rPr>
              <a:t>, and </a:t>
            </a:r>
            <a:r>
              <a:rPr lang="en-US" sz="1200" kern="1200" baseline="0" dirty="0" smtClean="0">
                <a:solidFill>
                  <a:schemeClr val="tx1"/>
                </a:solidFill>
                <a:effectLst/>
                <a:latin typeface="+mn-lt"/>
                <a:ea typeface="+mn-ea"/>
                <a:cs typeface="+mn-cs"/>
              </a:rPr>
              <a:t>so she continued to walk, sometimes in the </a:t>
            </a:r>
            <a:r>
              <a:rPr lang="en-US" sz="1200" kern="1200" baseline="0" dirty="0" smtClean="0">
                <a:solidFill>
                  <a:schemeClr val="tx1"/>
                </a:solidFill>
                <a:effectLst/>
                <a:latin typeface="+mn-lt"/>
                <a:ea typeface="+mn-ea"/>
                <a:cs typeface="+mn-cs"/>
              </a:rPr>
              <a:t>rain, </a:t>
            </a:r>
            <a:r>
              <a:rPr lang="en-US" sz="1200" kern="1200" baseline="0" dirty="0" smtClean="0">
                <a:solidFill>
                  <a:schemeClr val="tx1"/>
                </a:solidFill>
                <a:effectLst/>
                <a:latin typeface="+mn-lt"/>
                <a:ea typeface="+mn-ea"/>
                <a:cs typeface="+mn-cs"/>
              </a:rPr>
              <a:t>sometimes in the snow, never complaining, never breaking down in front of him. And when she was at home, she continued to be submissive to </a:t>
            </a:r>
            <a:r>
              <a:rPr lang="en-US" sz="1200" kern="1200" baseline="0" dirty="0" smtClean="0">
                <a:solidFill>
                  <a:schemeClr val="tx1"/>
                </a:solidFill>
                <a:effectLst/>
                <a:latin typeface="+mn-lt"/>
                <a:ea typeface="+mn-ea"/>
                <a:cs typeface="+mn-cs"/>
              </a:rPr>
              <a:t>him.</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The story goes that one day that woman’s resilient spirit eventually broke down her husband and he began attending church with her. After a few weeks of hearing the gospel, he broke down further and became a Christian. And not long after that, he began preaching the </a:t>
            </a:r>
            <a:r>
              <a:rPr lang="en-US" sz="1200" kern="1200" baseline="0" dirty="0" smtClean="0">
                <a:solidFill>
                  <a:schemeClr val="tx1"/>
                </a:solidFill>
                <a:effectLst/>
                <a:latin typeface="+mn-lt"/>
                <a:ea typeface="+mn-ea"/>
                <a:cs typeface="+mn-cs"/>
              </a:rPr>
              <a:t>gospel, and from what I understand, did so for a very long time.</a:t>
            </a:r>
          </a:p>
          <a:p>
            <a:pPr lvl="0"/>
            <a:endParaRPr lang="en-US" sz="1200" i="0" kern="1200" baseline="0" dirty="0" smtClean="0">
              <a:solidFill>
                <a:schemeClr val="tx1"/>
              </a:solidFill>
              <a:effectLst/>
              <a:latin typeface="+mn-lt"/>
              <a:ea typeface="+mn-ea"/>
              <a:cs typeface="+mn-cs"/>
            </a:endParaRPr>
          </a:p>
          <a:p>
            <a:pPr lvl="0"/>
            <a:r>
              <a:rPr lang="en-US" sz="1200" i="0" kern="1200" baseline="0" dirty="0" smtClean="0">
                <a:solidFill>
                  <a:schemeClr val="tx1"/>
                </a:solidFill>
                <a:effectLst/>
                <a:latin typeface="+mn-lt"/>
                <a:ea typeface="+mn-ea"/>
                <a:cs typeface="+mn-cs"/>
              </a:rPr>
              <a:t>I </a:t>
            </a:r>
            <a:r>
              <a:rPr lang="en-US" sz="1200" i="0" kern="1200" baseline="0" dirty="0" smtClean="0">
                <a:solidFill>
                  <a:schemeClr val="tx1"/>
                </a:solidFill>
                <a:effectLst/>
                <a:latin typeface="+mn-lt"/>
                <a:ea typeface="+mn-ea"/>
                <a:cs typeface="+mn-cs"/>
              </a:rPr>
              <a:t>think about that story sometimes and I wonder how many other people were saved by this man’s preaching because he was saved by this woman’s </a:t>
            </a:r>
            <a:r>
              <a:rPr lang="en-US" sz="1200" i="0" u="sng" kern="1200" baseline="0" dirty="0" smtClean="0">
                <a:solidFill>
                  <a:schemeClr val="tx1"/>
                </a:solidFill>
                <a:effectLst/>
                <a:latin typeface="+mn-lt"/>
                <a:ea typeface="+mn-ea"/>
                <a:cs typeface="+mn-cs"/>
              </a:rPr>
              <a:t>behavior</a:t>
            </a:r>
            <a:r>
              <a:rPr lang="en-US" sz="1200" i="0" kern="1200" baseline="0" dirty="0" smtClean="0">
                <a:solidFill>
                  <a:schemeClr val="tx1"/>
                </a:solidFill>
                <a:effectLst/>
                <a:latin typeface="+mn-lt"/>
                <a:ea typeface="+mn-ea"/>
                <a:cs typeface="+mn-cs"/>
              </a:rPr>
              <a:t>, because she determined to be like Jesus Christ? </a:t>
            </a:r>
            <a:r>
              <a:rPr lang="en-US" sz="1200" b="1" i="0" kern="1200" baseline="0" dirty="0" smtClean="0">
                <a:solidFill>
                  <a:schemeClr val="tx1"/>
                </a:solidFill>
                <a:effectLst/>
                <a:latin typeface="+mn-lt"/>
                <a:ea typeface="+mn-ea"/>
                <a:cs typeface="+mn-cs"/>
              </a:rPr>
              <a:t>1 Pet 3:1</a:t>
            </a:r>
            <a:r>
              <a:rPr lang="en-US" sz="120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wives, be submissive to your own husbands so that even if any of them are disobedient to the word, they may be won without a word by the behavior of their wives</a:t>
            </a:r>
            <a:r>
              <a:rPr lang="en-US" sz="1200" i="0" kern="1200" baseline="0" dirty="0" smtClean="0">
                <a:solidFill>
                  <a:schemeClr val="tx1"/>
                </a:solidFill>
                <a:effectLst/>
                <a:latin typeface="+mn-lt"/>
                <a:ea typeface="+mn-ea"/>
                <a:cs typeface="+mn-cs"/>
              </a:rPr>
              <a:t>”. And that is the usually the story I think about when I’m studying 1 Pet 3, but what exactly was that “behavior” that Peter mentions that we see exemplified in this faithful woman?</a:t>
            </a:r>
          </a:p>
          <a:p>
            <a:pPr lvl="0"/>
            <a:endParaRPr lang="en-US" sz="1200" i="0" kern="1200" baseline="0" dirty="0" smtClean="0">
              <a:solidFill>
                <a:schemeClr val="tx1"/>
              </a:solidFill>
              <a:effectLst/>
              <a:latin typeface="+mn-lt"/>
              <a:ea typeface="+mn-ea"/>
              <a:cs typeface="+mn-cs"/>
            </a:endParaRPr>
          </a:p>
          <a:p>
            <a:pPr lvl="0"/>
            <a:r>
              <a:rPr lang="en-US" sz="1200" i="0" kern="1200" baseline="0" dirty="0" smtClean="0">
                <a:solidFill>
                  <a:schemeClr val="tx1"/>
                </a:solidFill>
                <a:effectLst/>
                <a:latin typeface="+mn-lt"/>
                <a:ea typeface="+mn-ea"/>
                <a:cs typeface="+mn-cs"/>
              </a:rPr>
              <a:t>Without a doubt, we can say that she was patient, right? She was long suffering, suffering long her husband’s jealousy, his contempt, his malice, and his rejection of her spiritual values. She took some significant beatings, figuratively speaking, and never allowed it to break her resolve, and that’s why patient love is so powerful because being patient towards the unlovable yields fruit. But I would suggest that as powerful as patient love </a:t>
            </a:r>
            <a:r>
              <a:rPr lang="en-US" sz="1200" i="0" kern="1200" baseline="0" dirty="0" smtClean="0">
                <a:solidFill>
                  <a:schemeClr val="tx1"/>
                </a:solidFill>
                <a:effectLst/>
                <a:latin typeface="+mn-lt"/>
                <a:ea typeface="+mn-ea"/>
                <a:cs typeface="+mn-cs"/>
              </a:rPr>
              <a:t>is </a:t>
            </a:r>
            <a:r>
              <a:rPr lang="en-US" sz="1200" i="0" kern="1200" baseline="0" dirty="0" smtClean="0">
                <a:solidFill>
                  <a:schemeClr val="tx1"/>
                </a:solidFill>
                <a:effectLst/>
                <a:latin typeface="+mn-lt"/>
                <a:ea typeface="+mn-ea"/>
                <a:cs typeface="+mn-cs"/>
              </a:rPr>
              <a:t>by itself, </a:t>
            </a:r>
            <a:r>
              <a:rPr lang="en-US" sz="1200" i="0" kern="1200" baseline="0" dirty="0" smtClean="0">
                <a:solidFill>
                  <a:schemeClr val="tx1"/>
                </a:solidFill>
                <a:effectLst/>
                <a:latin typeface="+mn-lt"/>
                <a:ea typeface="+mn-ea"/>
                <a:cs typeface="+mn-cs"/>
              </a:rPr>
              <a:t>the ability of love </a:t>
            </a:r>
            <a:r>
              <a:rPr lang="en-US" sz="1200" i="0" kern="1200" baseline="0" dirty="0" smtClean="0">
                <a:solidFill>
                  <a:schemeClr val="tx1"/>
                </a:solidFill>
                <a:effectLst/>
                <a:latin typeface="+mn-lt"/>
                <a:ea typeface="+mn-ea"/>
                <a:cs typeface="+mn-cs"/>
              </a:rPr>
              <a:t>to reap amazing reward exponentially increases when </a:t>
            </a:r>
            <a:r>
              <a:rPr lang="en-US" sz="1200" i="0" kern="1200" baseline="0" dirty="0" smtClean="0">
                <a:solidFill>
                  <a:schemeClr val="tx1"/>
                </a:solidFill>
                <a:effectLst/>
                <a:latin typeface="+mn-lt"/>
                <a:ea typeface="+mn-ea"/>
                <a:cs typeface="+mn-cs"/>
              </a:rPr>
              <a:t>patience </a:t>
            </a:r>
            <a:r>
              <a:rPr lang="en-US" sz="1200" i="0" kern="1200" baseline="0" dirty="0" smtClean="0">
                <a:solidFill>
                  <a:schemeClr val="tx1"/>
                </a:solidFill>
                <a:effectLst/>
                <a:latin typeface="+mn-lt"/>
                <a:ea typeface="+mn-ea"/>
                <a:cs typeface="+mn-cs"/>
              </a:rPr>
              <a:t>teams up </a:t>
            </a:r>
            <a:r>
              <a:rPr lang="en-US" sz="1200" i="0" u="sng" kern="1200" baseline="0" dirty="0" smtClean="0">
                <a:solidFill>
                  <a:schemeClr val="tx1"/>
                </a:solidFill>
                <a:effectLst/>
                <a:latin typeface="+mn-lt"/>
                <a:ea typeface="+mn-ea"/>
                <a:cs typeface="+mn-cs"/>
              </a:rPr>
              <a:t>kindness</a:t>
            </a:r>
            <a:r>
              <a:rPr lang="en-US" sz="1200" i="0" kern="1200" baseline="0" dirty="0" smtClean="0">
                <a:solidFill>
                  <a:schemeClr val="tx1"/>
                </a:solidFill>
                <a:effectLst/>
                <a:latin typeface="+mn-lt"/>
                <a:ea typeface="+mn-ea"/>
                <a:cs typeface="+mn-cs"/>
              </a:rPr>
              <a:t>. Hence, “Love is patient, love is kind.” This is the subject of our lesson today.</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startAt="2"/>
            </a:pPr>
            <a:r>
              <a:rPr lang="en-US" b="0" i="0" baseline="0" dirty="0" smtClean="0"/>
              <a:t>Secondly, kindness is not always pleasant. We may think of kindness as compliments, flowers, candy, cooking someone a meal, and many other pleasant things that just warm our heart and make us feel mushy inside. </a:t>
            </a:r>
            <a:r>
              <a:rPr lang="en-US" b="0" i="0" baseline="0" dirty="0" smtClean="0"/>
              <a:t>But when </a:t>
            </a:r>
            <a:r>
              <a:rPr lang="en-US" b="0" i="0" baseline="0" dirty="0" smtClean="0"/>
              <a:t>we have cancer, physicians have to get rid of that cancer by cutting pretty deep. And that hurts. Is he showing kindness?</a:t>
            </a:r>
          </a:p>
          <a:p>
            <a:pPr marL="228600" lvl="0" indent="-228600">
              <a:buAutoNum type="arabicPeriod" startAt="2"/>
            </a:pPr>
            <a:endParaRPr lang="en-US" b="0" i="0" baseline="0" dirty="0" smtClean="0"/>
          </a:p>
          <a:p>
            <a:pPr marL="0" lvl="0" indent="0">
              <a:buNone/>
            </a:pPr>
            <a:r>
              <a:rPr lang="en-US" b="1" i="0" baseline="0" dirty="0" smtClean="0"/>
              <a:t>Psa 141:5</a:t>
            </a:r>
            <a:r>
              <a:rPr lang="en-US" b="0" i="0" baseline="0" dirty="0" smtClean="0"/>
              <a:t> – “</a:t>
            </a:r>
            <a:r>
              <a:rPr lang="en-US" i="0" dirty="0" smtClean="0"/>
              <a:t>Let the righteous smite me in kindness and reprove me; it is oil upon the head; do not let my head refuse it, for still my prayer is against their wicked deeds.</a:t>
            </a:r>
            <a:r>
              <a:rPr lang="en-US" b="0" i="0" baseline="0" dirty="0" smtClean="0"/>
              <a:t>”</a:t>
            </a:r>
          </a:p>
          <a:p>
            <a:pPr marL="228600" lvl="0" indent="-228600">
              <a:buAutoNum type="arabicPeriod"/>
            </a:pPr>
            <a:endParaRPr lang="en-US" b="0" i="0" baseline="0" dirty="0" smtClean="0"/>
          </a:p>
          <a:p>
            <a:pPr marL="0" lvl="0" indent="0">
              <a:buNone/>
            </a:pPr>
            <a:r>
              <a:rPr lang="en-US" b="0" i="0" baseline="0" dirty="0" smtClean="0"/>
              <a:t>Spiritually speaking, kindness may be rebuking someone. It may be calling them out on their sin. It may be practicing church discipline. It may be telling someone something they don’t want to hear, stepping on their toes, piercing their hearts. In other words, how pleasant one feels at the end of it all is not an accurate definition of whether kindness has been demonstrated. David saw the rebuke of a righteous man, much like what Nathan had done for him, as an act of kindness and he is praying to God that he would not refuse it, which is what our temptation is to do. </a:t>
            </a:r>
            <a:r>
              <a:rPr lang="en-US" b="0" i="0" baseline="0" dirty="0" smtClean="0"/>
              <a:t>Because being the subject of </a:t>
            </a:r>
            <a:r>
              <a:rPr lang="en-US" b="0" i="0" baseline="0" dirty="0" smtClean="0"/>
              <a:t>rebuke is unpleasant. </a:t>
            </a:r>
            <a:r>
              <a:rPr lang="en-US" b="0" i="0" baseline="0" dirty="0" smtClean="0"/>
              <a:t>But…</a:t>
            </a:r>
            <a:endParaRPr lang="en-US" b="0" i="0" baseline="0" dirty="0" smtClean="0"/>
          </a:p>
          <a:p>
            <a:pPr marL="0" lvl="0" indent="0">
              <a:buNone/>
            </a:pPr>
            <a:endParaRPr lang="en-US" b="0" i="0" baseline="0" dirty="0" smtClean="0"/>
          </a:p>
          <a:p>
            <a:pPr marL="0" lvl="0" indent="0">
              <a:buNone/>
            </a:pPr>
            <a:r>
              <a:rPr lang="en-US" b="1" i="0" dirty="0" smtClean="0"/>
              <a:t>Rom 12:20</a:t>
            </a:r>
            <a:r>
              <a:rPr lang="en-US" i="0" dirty="0" smtClean="0"/>
              <a:t> – “But if your enemy is hungry, feed him, and if he is thirsty, give him a drink; for in so doing you will heap burning coals on his head.”</a:t>
            </a:r>
            <a:endParaRPr lang="en-US" b="0" i="0" baseline="0" dirty="0" smtClean="0"/>
          </a:p>
          <a:p>
            <a:pPr marL="0" lvl="0" indent="0">
              <a:buNone/>
            </a:pPr>
            <a:endParaRPr lang="en-US" b="0" i="0" baseline="0" dirty="0" smtClean="0"/>
          </a:p>
          <a:p>
            <a:pPr marL="0" lvl="0" indent="0">
              <a:buNone/>
            </a:pPr>
            <a:r>
              <a:rPr lang="en-US" b="0" i="0" baseline="0" dirty="0" smtClean="0"/>
              <a:t>In other words, “kill them with kindness”. Who </a:t>
            </a:r>
            <a:r>
              <a:rPr lang="en-US" b="0" i="0" baseline="0" dirty="0" smtClean="0"/>
              <a:t>are we killing with kindness? The old man still in that person. And that old man needs to die</a:t>
            </a:r>
            <a:r>
              <a:rPr lang="en-US" b="0" i="0" baseline="0" dirty="0" smtClean="0"/>
              <a:t>. And kindness </a:t>
            </a:r>
            <a:r>
              <a:rPr lang="en-US" b="0" i="0" baseline="0" dirty="0" smtClean="0"/>
              <a:t>is </a:t>
            </a:r>
            <a:r>
              <a:rPr lang="en-US" b="0" i="0" baseline="0" dirty="0" smtClean="0"/>
              <a:t>a weapon </a:t>
            </a:r>
            <a:r>
              <a:rPr lang="en-US" b="0" i="0" baseline="0" dirty="0" smtClean="0"/>
              <a:t>of mass destruction for killing those old sinful inclinations just don’t won’t go </a:t>
            </a:r>
            <a:r>
              <a:rPr lang="en-US" b="0" i="0" baseline="0" dirty="0" smtClean="0"/>
              <a:t>away in us. </a:t>
            </a:r>
            <a:r>
              <a:rPr lang="en-US" b="0" i="0" baseline="0" dirty="0" smtClean="0"/>
              <a:t>Kindness has the power to soften </a:t>
            </a:r>
            <a:r>
              <a:rPr lang="en-US" b="0" i="0" baseline="0" dirty="0" smtClean="0"/>
              <a:t>hearts, though it may not feel pleasant initially.</a:t>
            </a: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2926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i="0" baseline="0" dirty="0" smtClean="0"/>
              <a:t>3. Finally, if we don’t change one person in this world with acts of kindness (which we will), at the very least it will change us. </a:t>
            </a:r>
          </a:p>
          <a:p>
            <a:pPr marL="0" lvl="0" indent="0">
              <a:buNone/>
            </a:pPr>
            <a:endParaRPr lang="en-US" b="0" i="0" baseline="0" dirty="0" smtClean="0"/>
          </a:p>
          <a:p>
            <a:pPr marL="0" lvl="0" indent="0">
              <a:buNone/>
            </a:pPr>
            <a:r>
              <a:rPr lang="en-US" b="1" i="0" dirty="0" smtClean="0"/>
              <a:t>Prov 11:16-17</a:t>
            </a:r>
            <a:r>
              <a:rPr lang="en-US" i="0" dirty="0" smtClean="0"/>
              <a:t> – “A gracious woman attains honor, and ruthless men attain riches. The merciful man does himself good, but the cruel man does himself harm.”</a:t>
            </a:r>
          </a:p>
          <a:p>
            <a:pPr marL="0" lvl="0" indent="0">
              <a:buNone/>
            </a:pPr>
            <a:endParaRPr lang="en-US" b="0" i="0" baseline="0" dirty="0" smtClean="0"/>
          </a:p>
          <a:p>
            <a:pPr marL="0" lvl="0" indent="0">
              <a:buNone/>
            </a:pPr>
            <a:r>
              <a:rPr lang="en-US" b="0" i="0" baseline="0" dirty="0" smtClean="0"/>
              <a:t>A gracious and merciful person is kind. </a:t>
            </a:r>
            <a:r>
              <a:rPr lang="en-US" sz="1200" b="0" i="0" kern="1200" dirty="0" smtClean="0">
                <a:solidFill>
                  <a:schemeClr val="tx1"/>
                </a:solidFill>
                <a:effectLst/>
                <a:latin typeface="+mn-lt"/>
                <a:ea typeface="+mn-ea"/>
                <a:cs typeface="+mn-cs"/>
              </a:rPr>
              <a:t>When we are kind, joy, happiness, and honor follow. That is an amazing payback. When we set out to be kind to others, to lift them up, to encourage/strengthen them, the result is that </a:t>
            </a:r>
            <a:r>
              <a:rPr lang="en-US" sz="1200" b="0" i="0" u="sng" kern="1200" dirty="0" smtClean="0">
                <a:solidFill>
                  <a:schemeClr val="tx1"/>
                </a:solidFill>
                <a:effectLst/>
                <a:latin typeface="+mn-lt"/>
                <a:ea typeface="+mn-ea"/>
                <a:cs typeface="+mn-cs"/>
              </a:rPr>
              <a:t>we</a:t>
            </a:r>
            <a:r>
              <a:rPr lang="en-US" sz="1200" b="0" i="0" kern="1200" dirty="0" smtClean="0">
                <a:solidFill>
                  <a:schemeClr val="tx1"/>
                </a:solidFill>
                <a:effectLst/>
                <a:latin typeface="+mn-lt"/>
                <a:ea typeface="+mn-ea"/>
                <a:cs typeface="+mn-cs"/>
              </a:rPr>
              <a:t> are lifted up. </a:t>
            </a:r>
            <a:r>
              <a:rPr lang="en-US" sz="1200" b="0" i="0" u="sng" kern="1200" dirty="0" smtClean="0">
                <a:solidFill>
                  <a:schemeClr val="tx1"/>
                </a:solidFill>
                <a:effectLst/>
                <a:latin typeface="+mn-lt"/>
                <a:ea typeface="+mn-ea"/>
                <a:cs typeface="+mn-cs"/>
              </a:rPr>
              <a:t>We</a:t>
            </a:r>
            <a:r>
              <a:rPr lang="en-US" sz="1200" b="0" i="0" kern="1200" dirty="0" smtClean="0">
                <a:solidFill>
                  <a:schemeClr val="tx1"/>
                </a:solidFill>
                <a:effectLst/>
                <a:latin typeface="+mn-lt"/>
                <a:ea typeface="+mn-ea"/>
                <a:cs typeface="+mn-cs"/>
              </a:rPr>
              <a:t> are encouraged/strengthened. Let’s be kind to others today and then pay attention to the payback we receive in our own lives. Perhaps if enough of us are kind to others the atmosphere at school, work, home, or maybe even the nation will change.</a:t>
            </a:r>
            <a:r>
              <a:rPr lang="en-US" sz="1200" b="0" i="0" kern="1200" baseline="0" dirty="0" smtClean="0">
                <a:solidFill>
                  <a:schemeClr val="tx1"/>
                </a:solidFill>
                <a:effectLst/>
                <a:latin typeface="+mn-lt"/>
                <a:ea typeface="+mn-ea"/>
                <a:cs typeface="+mn-cs"/>
              </a:rPr>
              <a:t> But even if it doesn’t, </a:t>
            </a:r>
            <a:r>
              <a:rPr lang="en-US" sz="1200" b="0" i="0" kern="1200" dirty="0" smtClean="0">
                <a:solidFill>
                  <a:schemeClr val="tx1"/>
                </a:solidFill>
                <a:effectLst/>
                <a:latin typeface="+mn-lt"/>
                <a:ea typeface="+mn-ea"/>
                <a:cs typeface="+mn-cs"/>
              </a:rPr>
              <a:t>at least the atmosphere in our own hearts will change.</a:t>
            </a:r>
            <a:endParaRPr lang="en-US" b="0" i="0" baseline="0" dirty="0" smtClean="0"/>
          </a:p>
          <a:p>
            <a:pPr marL="228600" lvl="0" indent="-228600">
              <a:buAutoNum type="arabicPeriod"/>
            </a:pP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11</a:t>
            </a:fld>
            <a:endParaRPr lang="en-US"/>
          </a:p>
        </p:txBody>
      </p:sp>
    </p:spTree>
    <p:extLst>
      <p:ext uri="{BB962C8B-B14F-4D97-AF65-F5344CB8AC3E}">
        <p14:creationId xmlns:p14="http://schemas.microsoft.com/office/powerpoint/2010/main" val="79570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The word “kind” as used in 1 Cor 13:4 is the Greek word “</a:t>
            </a:r>
            <a:r>
              <a:rPr lang="es-GT" sz="1200" b="0" i="0" kern="1200" dirty="0" err="1" smtClean="0">
                <a:solidFill>
                  <a:schemeClr val="tx1"/>
                </a:solidFill>
                <a:effectLst/>
                <a:latin typeface="+mn-lt"/>
                <a:ea typeface="+mn-ea"/>
                <a:cs typeface="+mn-cs"/>
              </a:rPr>
              <a:t>chréstos</a:t>
            </a:r>
            <a:r>
              <a:rPr lang="en-US" b="0" baseline="0" dirty="0" smtClean="0"/>
              <a:t>”, and it means to be useful, serviceable, and benevolent toward another. And so kindness is not merely an attitude or a state of being. It’s primarily a deed. The biblical connotation is that kindness is to be obliging and accommodating. Rather than responding to provocation and conflict by being disagreeable bitter, sharp, or harsh, kindness desires to promote happiness by extending good toward others. It’s a good-naturedness that not only wishes well but also does well. Kindness is benevolent in action, courteous, gentle, mild, tender, compassionate, and pleasant.</a:t>
            </a:r>
          </a:p>
          <a:p>
            <a:pPr marL="0" lvl="0" indent="0">
              <a:buNone/>
            </a:pPr>
            <a:endParaRPr lang="en-US" b="0" baseline="0" dirty="0" smtClean="0"/>
          </a:p>
          <a:p>
            <a:pPr marL="0" lvl="0" indent="0">
              <a:buNone/>
            </a:pPr>
            <a:r>
              <a:rPr lang="en-US" b="0" baseline="0" dirty="0" smtClean="0"/>
              <a:t>Now, if you trace back the word origin even further, the word “kind” comes from the root word which means to “divest” in something. Divesting is the opposite of investing. When you invest in something, you expect a return for you investment and when no return comes, you’re surprised and disappointed because you went into this thing with certain expectations. But when you “divest”, that’s when you do something and you don’t expect anything in return. And that’s sort of the idea behind kindness. Being kind to someone is doing so independent of that person’s character, independent of their conduct toward you, and independent of any response they may give you for that act of kindness. You’re being kind for that person simply to love them a God has loved you.</a:t>
            </a:r>
          </a:p>
          <a:p>
            <a:pPr marL="0" lvl="0" indent="0">
              <a:buNone/>
            </a:pPr>
            <a:endParaRPr lang="en-US" b="0" baseline="0" dirty="0" smtClean="0"/>
          </a:p>
          <a:p>
            <a:pPr marL="0" lvl="0" indent="0">
              <a:buNone/>
            </a:pPr>
            <a:r>
              <a:rPr lang="en-US" b="0" baseline="0" dirty="0" smtClean="0"/>
              <a:t>Now just because kindness does not go into it looking for a return, it hopes for one does it not? Just like patience, kindness can yield very </a:t>
            </a:r>
            <a:r>
              <a:rPr lang="en-US" b="0" baseline="0" dirty="0" smtClean="0"/>
              <a:t>surprising </a:t>
            </a:r>
            <a:r>
              <a:rPr lang="en-US" b="0" baseline="0" dirty="0" smtClean="0"/>
              <a:t>fruit. </a:t>
            </a:r>
            <a:r>
              <a:rPr lang="en-US" b="0" baseline="0" dirty="0" smtClean="0"/>
              <a:t>Yet, </a:t>
            </a:r>
            <a:r>
              <a:rPr lang="en-US" b="0" baseline="0" dirty="0" smtClean="0"/>
              <a:t>if </a:t>
            </a:r>
            <a:r>
              <a:rPr lang="en-US" b="0" baseline="0" dirty="0" smtClean="0"/>
              <a:t>not one person’s </a:t>
            </a:r>
            <a:r>
              <a:rPr lang="en-US" b="0" baseline="0" dirty="0" smtClean="0"/>
              <a:t>life is ever changed as a result of the personal kindness that I show them, </a:t>
            </a:r>
            <a:r>
              <a:rPr lang="en-US" b="0" baseline="0" dirty="0" smtClean="0"/>
              <a:t>there </a:t>
            </a:r>
            <a:r>
              <a:rPr lang="en-US" b="0" baseline="0" dirty="0" smtClean="0"/>
              <a:t>has still been fruit born. Because who </a:t>
            </a:r>
            <a:r>
              <a:rPr lang="en-US" b="0" u="sng" baseline="0" dirty="0" smtClean="0"/>
              <a:t>has</a:t>
            </a:r>
            <a:r>
              <a:rPr lang="en-US" b="0" baseline="0" dirty="0" smtClean="0"/>
              <a:t> changed? Me. When I love someone with kindness, I become just like my Father in heaven and just like my Lord Jesus </a:t>
            </a:r>
            <a:r>
              <a:rPr lang="en-US" b="0" baseline="0" dirty="0" smtClean="0"/>
              <a:t>Christ </a:t>
            </a:r>
            <a:r>
              <a:rPr lang="en-US" b="0" baseline="0" dirty="0" smtClean="0"/>
              <a:t>and that’s a pretty motivating reason alone for doing it. It means </a:t>
            </a:r>
            <a:r>
              <a:rPr lang="en-US" b="0" baseline="0" dirty="0" smtClean="0"/>
              <a:t>no </a:t>
            </a:r>
            <a:r>
              <a:rPr lang="en-US" b="0" baseline="0" dirty="0" smtClean="0"/>
              <a:t>act of kindness, no matter how small, is ever wasted</a:t>
            </a:r>
            <a:r>
              <a:rPr lang="en-US" b="0" baseline="0" dirty="0" smtClean="0"/>
              <a:t>. </a:t>
            </a:r>
            <a:endParaRPr lang="en-US" b="0" baseline="0" dirty="0" smtClean="0"/>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228561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dirty="0" smtClean="0"/>
              <a:t>Now, </a:t>
            </a:r>
            <a:r>
              <a:rPr lang="en-US" b="0" baseline="0" dirty="0" smtClean="0"/>
              <a:t>there is a relationship between patience and kindness that </a:t>
            </a:r>
            <a:r>
              <a:rPr lang="en-US" b="0" baseline="0" dirty="0" smtClean="0"/>
              <a:t>is important to understand. </a:t>
            </a:r>
            <a:r>
              <a:rPr lang="en-US" b="0" baseline="0" dirty="0" smtClean="0"/>
              <a:t>One thing to notice from 1 Cor 13 is that kindness comes after patience. This is also the case when the two are listed together in </a:t>
            </a:r>
            <a:r>
              <a:rPr lang="en-US" b="1" baseline="0" dirty="0" smtClean="0"/>
              <a:t>Gal 5:22</a:t>
            </a:r>
            <a:r>
              <a:rPr lang="en-US" b="0" baseline="0" dirty="0" smtClean="0"/>
              <a:t> – “</a:t>
            </a:r>
            <a:r>
              <a:rPr lang="en-US" sz="1200" b="0" i="0" kern="1200" dirty="0" smtClean="0">
                <a:solidFill>
                  <a:schemeClr val="tx1"/>
                </a:solidFill>
                <a:effectLst/>
                <a:latin typeface="+mn-lt"/>
                <a:ea typeface="+mn-ea"/>
                <a:cs typeface="+mn-cs"/>
              </a:rPr>
              <a:t>But the fruit of the Spirit is love, joy, peace, </a:t>
            </a:r>
            <a:r>
              <a:rPr lang="en-US" sz="1200" b="0" i="0" u="sng" kern="1200" dirty="0" smtClean="0">
                <a:solidFill>
                  <a:schemeClr val="tx1"/>
                </a:solidFill>
                <a:effectLst/>
                <a:latin typeface="+mn-lt"/>
                <a:ea typeface="+mn-ea"/>
                <a:cs typeface="+mn-cs"/>
              </a:rPr>
              <a:t>patience, kindness</a:t>
            </a:r>
            <a:r>
              <a:rPr lang="en-US" sz="1200" b="0" i="0" kern="1200" dirty="0" smtClean="0">
                <a:solidFill>
                  <a:schemeClr val="tx1"/>
                </a:solidFill>
                <a:effectLst/>
                <a:latin typeface="+mn-lt"/>
                <a:ea typeface="+mn-ea"/>
                <a:cs typeface="+mn-cs"/>
              </a:rPr>
              <a:t>, goodness, faithfulness</a:t>
            </a:r>
            <a:r>
              <a:rPr lang="en-US" b="0" baseline="0" dirty="0" smtClean="0"/>
              <a:t>”. I don’t think this is a coincidence. As we discussed in our previous lesson, developing patience allows one to bear with suffering that prevents anger from arising. Patience means we do not retaliate in thought, word, or deed. This is a “passive” virtue. But kindness is the “active” virtue that blossoms from being patient. Kindness is the fruit of patience. It’s the ability to act for the welfare of those who </a:t>
            </a:r>
            <a:r>
              <a:rPr lang="en-US" b="0" i="0" baseline="0" dirty="0" smtClean="0"/>
              <a:t>would otherwise tax our patience so that even though our patience is being manifest by our reluctance to react toward others in anger and bitterness, we’re at the same time actively engaged in doing good for them – </a:t>
            </a:r>
            <a:r>
              <a:rPr lang="en-US" b="1" i="0" baseline="0" dirty="0" smtClean="0"/>
              <a:t>Eph 4:32</a:t>
            </a:r>
            <a:r>
              <a:rPr lang="en-US" b="0" i="0" baseline="0" dirty="0" smtClean="0"/>
              <a:t> – “</a:t>
            </a:r>
            <a:r>
              <a:rPr lang="en-US" sz="1200" b="0" i="0" kern="1200" dirty="0" smtClean="0">
                <a:solidFill>
                  <a:schemeClr val="tx1"/>
                </a:solidFill>
                <a:effectLst/>
                <a:latin typeface="+mn-lt"/>
                <a:ea typeface="+mn-ea"/>
                <a:cs typeface="+mn-cs"/>
              </a:rPr>
              <a:t>Be kind to one another, tender-hearted, forgiving each other, just as God in Christ also has forgiven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you.</a:t>
            </a:r>
            <a:r>
              <a:rPr lang="en-US" b="0" i="0" baseline="0" dirty="0" smtClean="0"/>
              <a:t>”</a:t>
            </a:r>
          </a:p>
          <a:p>
            <a:pPr marL="0" lvl="0" indent="0">
              <a:buNone/>
            </a:pPr>
            <a:endParaRPr lang="en-US"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That’s what the woman in the story did. It’s true she suffered long. She was patient in that she took some punches. But she went beyond the passive disposition that </a:t>
            </a:r>
            <a:r>
              <a:rPr lang="en-US" b="0" i="0" baseline="0" dirty="0" smtClean="0"/>
              <a:t>is patience </a:t>
            </a:r>
            <a:r>
              <a:rPr lang="en-US" b="0" i="0" baseline="0" dirty="0" smtClean="0"/>
              <a:t>and actively retaliated </a:t>
            </a:r>
            <a:r>
              <a:rPr lang="en-US" b="0" i="0" baseline="0" dirty="0" smtClean="0"/>
              <a:t>against her </a:t>
            </a:r>
            <a:r>
              <a:rPr lang="en-US" b="0" i="0" baseline="0" dirty="0" smtClean="0"/>
              <a:t>husbands malice by </a:t>
            </a:r>
            <a:r>
              <a:rPr lang="en-US" b="0" i="0" baseline="0" dirty="0" smtClean="0"/>
              <a:t>acting with </a:t>
            </a:r>
            <a:r>
              <a:rPr lang="en-US" b="0" i="0" baseline="0" dirty="0" smtClean="0"/>
              <a:t>kindness towards him. </a:t>
            </a:r>
            <a:r>
              <a:rPr lang="en-US" b="0" i="0" u="sng" baseline="0" dirty="0" smtClean="0"/>
              <a:t>This makes patience and kindness a dynamic du</a:t>
            </a:r>
            <a:r>
              <a:rPr lang="en-US" sz="1200" b="0" i="0" u="sng" kern="1200" baseline="0" dirty="0" smtClean="0">
                <a:solidFill>
                  <a:schemeClr val="tx1"/>
                </a:solidFill>
                <a:effectLst/>
                <a:latin typeface="+mn-lt"/>
                <a:ea typeface="+mn-ea"/>
                <a:cs typeface="+mn-cs"/>
              </a:rPr>
              <a:t>o</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Not Batman and Robin, but patience and kindness. </a:t>
            </a:r>
            <a:r>
              <a:rPr lang="en-US" sz="1200" kern="1200" baseline="0" dirty="0" smtClean="0">
                <a:solidFill>
                  <a:schemeClr val="tx1"/>
                </a:solidFill>
                <a:effectLst/>
                <a:latin typeface="+mn-lt"/>
                <a:ea typeface="+mn-ea"/>
                <a:cs typeface="+mn-cs"/>
              </a:rPr>
              <a:t>Pat</a:t>
            </a:r>
            <a:r>
              <a:rPr lang="en-US" sz="1200" kern="1200" dirty="0" smtClean="0">
                <a:solidFill>
                  <a:schemeClr val="tx1"/>
                </a:solidFill>
                <a:effectLst/>
                <a:latin typeface="+mn-lt"/>
                <a:ea typeface="+mn-ea"/>
                <a:cs typeface="+mn-cs"/>
              </a:rPr>
              <a:t>ient </a:t>
            </a:r>
            <a:r>
              <a:rPr lang="en-US" sz="1200" kern="1200" dirty="0" smtClean="0">
                <a:solidFill>
                  <a:schemeClr val="tx1"/>
                </a:solidFill>
                <a:effectLst/>
                <a:latin typeface="+mn-lt"/>
                <a:ea typeface="+mn-ea"/>
                <a:cs typeface="+mn-cs"/>
              </a:rPr>
              <a:t>love will </a:t>
            </a:r>
            <a:r>
              <a:rPr lang="en-US" sz="1200" u="sng" kern="1200" dirty="0" smtClean="0">
                <a:solidFill>
                  <a:schemeClr val="tx1"/>
                </a:solidFill>
                <a:effectLst/>
                <a:latin typeface="+mn-lt"/>
                <a:ea typeface="+mn-ea"/>
                <a:cs typeface="+mn-cs"/>
              </a:rPr>
              <a:t>take</a:t>
            </a:r>
            <a:r>
              <a:rPr lang="en-US" sz="1200" kern="1200" dirty="0" smtClean="0">
                <a:solidFill>
                  <a:schemeClr val="tx1"/>
                </a:solidFill>
                <a:effectLst/>
                <a:latin typeface="+mn-lt"/>
                <a:ea typeface="+mn-ea"/>
                <a:cs typeface="+mn-cs"/>
              </a:rPr>
              <a:t> anything others throw at them, but “kind” love will in return </a:t>
            </a:r>
            <a:r>
              <a:rPr lang="en-US" sz="1200" u="sng" kern="1200" dirty="0" smtClean="0">
                <a:solidFill>
                  <a:schemeClr val="tx1"/>
                </a:solidFill>
                <a:effectLst/>
                <a:latin typeface="+mn-lt"/>
                <a:ea typeface="+mn-ea"/>
                <a:cs typeface="+mn-cs"/>
              </a:rPr>
              <a:t>give</a:t>
            </a:r>
            <a:r>
              <a:rPr lang="en-US" sz="1200" kern="1200" dirty="0" smtClean="0">
                <a:solidFill>
                  <a:schemeClr val="tx1"/>
                </a:solidFill>
                <a:effectLst/>
                <a:latin typeface="+mn-lt"/>
                <a:ea typeface="+mn-ea"/>
                <a:cs typeface="+mn-cs"/>
              </a:rPr>
              <a:t> anything to others. They truly are the dynamic duo</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E</a:t>
            </a:r>
            <a:r>
              <a:rPr lang="en-US" b="1" i="0" baseline="0" dirty="0" smtClean="0"/>
              <a:t>ccl 4:9</a:t>
            </a:r>
            <a:r>
              <a:rPr lang="en-US" b="0" i="0" baseline="0" dirty="0" smtClean="0"/>
              <a:t> – “</a:t>
            </a:r>
            <a:r>
              <a:rPr lang="en-US" sz="1200" b="0" i="0" kern="1200" dirty="0" smtClean="0">
                <a:solidFill>
                  <a:schemeClr val="tx1"/>
                </a:solidFill>
                <a:effectLst/>
                <a:latin typeface="+mn-lt"/>
                <a:ea typeface="+mn-ea"/>
                <a:cs typeface="+mn-cs"/>
              </a:rPr>
              <a:t>Two are better than one because they have a good return for their </a:t>
            </a:r>
            <a:r>
              <a:rPr lang="en-US" sz="1200" b="0" i="0" kern="1200" dirty="0" smtClean="0">
                <a:solidFill>
                  <a:schemeClr val="tx1"/>
                </a:solidFill>
                <a:effectLst/>
                <a:latin typeface="+mn-lt"/>
                <a:ea typeface="+mn-ea"/>
                <a:cs typeface="+mn-cs"/>
              </a:rPr>
              <a:t>labor.</a:t>
            </a:r>
            <a:r>
              <a:rPr lang="en-US" b="0" i="0" baseline="0" dirty="0" smtClean="0"/>
              <a:t>”</a:t>
            </a:r>
            <a:endParaRPr lang="en-US" b="0" i="0" baseline="0" dirty="0" smtClean="0"/>
          </a:p>
          <a:p>
            <a:pPr marL="0" lvl="0" indent="0">
              <a:buNone/>
            </a:pPr>
            <a:endParaRPr lang="en-US" b="0" i="0" baseline="0" dirty="0" smtClean="0"/>
          </a:p>
          <a:p>
            <a:r>
              <a:rPr lang="en-US" sz="1200" b="0" i="0" kern="1200" dirty="0" smtClean="0">
                <a:solidFill>
                  <a:schemeClr val="tx1"/>
                </a:solidFill>
                <a:effectLst/>
                <a:latin typeface="+mn-lt"/>
                <a:ea typeface="+mn-ea"/>
                <a:cs typeface="+mn-cs"/>
              </a:rPr>
              <a:t>So </a:t>
            </a:r>
            <a:r>
              <a:rPr lang="en-US" sz="1200" b="0" i="0" kern="1200" dirty="0" smtClean="0">
                <a:solidFill>
                  <a:schemeClr val="tx1"/>
                </a:solidFill>
                <a:effectLst/>
                <a:latin typeface="+mn-lt"/>
                <a:ea typeface="+mn-ea"/>
                <a:cs typeface="+mn-cs"/>
              </a:rPr>
              <a:t>patience is a driver; it drives how we relate to others through suffering, forbearance,</a:t>
            </a:r>
            <a:r>
              <a:rPr lang="en-US" sz="1200" b="0" i="0" kern="1200" baseline="0" dirty="0" smtClean="0">
                <a:solidFill>
                  <a:schemeClr val="tx1"/>
                </a:solidFill>
                <a:effectLst/>
                <a:latin typeface="+mn-lt"/>
                <a:ea typeface="+mn-ea"/>
                <a:cs typeface="+mn-cs"/>
              </a:rPr>
              <a:t> endurance, empathy, toleration, and waiting</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If we do not forbear the wrongs or even idiosyncrasies of others, we will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probably react in frustration or anger or resentment. But these reactions cannot foster kindness. In fact, they bring about the opposite.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 the other hand, if we react with patience even when other people do things which frustrate us, kindness and goodness will be our reaction. We’ll act,</a:t>
            </a:r>
            <a:r>
              <a:rPr lang="en-US" sz="1200" b="0" i="0" kern="1200" baseline="0" dirty="0" smtClean="0">
                <a:solidFill>
                  <a:schemeClr val="tx1"/>
                </a:solidFill>
                <a:effectLst/>
                <a:latin typeface="+mn-lt"/>
                <a:ea typeface="+mn-ea"/>
                <a:cs typeface="+mn-cs"/>
              </a:rPr>
              <a:t> we’ll give, we’ll relieve their suffering, we’ll be accommodative toward them, serving them, and forgiving them. Patience is the </a:t>
            </a:r>
            <a:r>
              <a:rPr lang="en-US" sz="1200" b="0" i="0" u="sng" kern="1200" baseline="0" dirty="0" smtClean="0">
                <a:solidFill>
                  <a:schemeClr val="tx1"/>
                </a:solidFill>
                <a:effectLst/>
                <a:latin typeface="+mn-lt"/>
                <a:ea typeface="+mn-ea"/>
                <a:cs typeface="+mn-cs"/>
              </a:rPr>
              <a:t>passive</a:t>
            </a:r>
            <a:r>
              <a:rPr lang="en-US" sz="1200" b="0" i="0" kern="1200" baseline="0" dirty="0" smtClean="0">
                <a:solidFill>
                  <a:schemeClr val="tx1"/>
                </a:solidFill>
                <a:effectLst/>
                <a:latin typeface="+mn-lt"/>
                <a:ea typeface="+mn-ea"/>
                <a:cs typeface="+mn-cs"/>
              </a:rPr>
              <a:t> attitude God expects of us and kindness is the </a:t>
            </a:r>
            <a:r>
              <a:rPr lang="en-US" sz="1200" b="0" i="0" u="sng" kern="1200" baseline="0" dirty="0" smtClean="0">
                <a:solidFill>
                  <a:schemeClr val="tx1"/>
                </a:solidFill>
                <a:effectLst/>
                <a:latin typeface="+mn-lt"/>
                <a:ea typeface="+mn-ea"/>
                <a:cs typeface="+mn-cs"/>
              </a:rPr>
              <a:t>active</a:t>
            </a:r>
            <a:r>
              <a:rPr lang="en-US" sz="1200" b="0" i="0" kern="1200" baseline="0" dirty="0" smtClean="0">
                <a:solidFill>
                  <a:schemeClr val="tx1"/>
                </a:solidFill>
                <a:effectLst/>
                <a:latin typeface="+mn-lt"/>
                <a:ea typeface="+mn-ea"/>
                <a:cs typeface="+mn-cs"/>
              </a:rPr>
              <a:t> demonstration of our patient love.</a:t>
            </a:r>
            <a:endParaRPr lang="en-US" sz="1200" b="0" i="0" kern="1200" dirty="0" smtClean="0">
              <a:solidFill>
                <a:schemeClr val="tx1"/>
              </a:solidFill>
              <a:effectLst/>
              <a:latin typeface="+mn-lt"/>
              <a:ea typeface="+mn-ea"/>
              <a:cs typeface="+mn-cs"/>
            </a:endParaRPr>
          </a:p>
          <a:p>
            <a:pPr marL="0" lvl="0" indent="0">
              <a:buNone/>
            </a:pP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334287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i="0" baseline="0" dirty="0" smtClean="0"/>
              <a:t>Now kindness is underrated. We tend to think of it as being nice and pleasant, as though it were mainly about smiling, getting along, </a:t>
            </a:r>
            <a:r>
              <a:rPr lang="en-US" b="0" i="0" baseline="0" dirty="0" smtClean="0"/>
              <a:t>not </a:t>
            </a:r>
            <a:r>
              <a:rPr lang="en-US" b="0" i="0" baseline="0" dirty="0" smtClean="0"/>
              <a:t>ruffling any </a:t>
            </a:r>
            <a:r>
              <a:rPr lang="en-US" b="0" i="0" baseline="0" dirty="0" smtClean="0"/>
              <a:t>feathers, etc. </a:t>
            </a:r>
            <a:r>
              <a:rPr lang="en-US" b="0" i="0" baseline="0" dirty="0" smtClean="0"/>
              <a:t>But its more than this. True kindness is actually unnatural; its supernatural. As Gal 5:22 tells us, it is Spirit-produced, hence why it is one of the nine fruits of the Spirit.  And so it’s truly a supernatural, generous orientation of our hearts toward other people because </a:t>
            </a:r>
            <a:r>
              <a:rPr lang="en-US" b="0" i="0" baseline="0" dirty="0" smtClean="0"/>
              <a:t>kindness </a:t>
            </a:r>
            <a:r>
              <a:rPr lang="en-US" b="0" i="0" baseline="0" dirty="0" smtClean="0"/>
              <a:t>is what God does. Hence, God is the author of true kindness.</a:t>
            </a:r>
          </a:p>
          <a:p>
            <a:pPr marL="0" lvl="0" indent="0">
              <a:buNone/>
            </a:pPr>
            <a:endParaRPr lang="en-US" b="0" i="0" baseline="0" dirty="0" smtClean="0"/>
          </a:p>
          <a:p>
            <a:pPr marL="0" lvl="0" indent="0">
              <a:buNone/>
            </a:pPr>
            <a:r>
              <a:rPr lang="en-US" b="1" i="0" baseline="0" dirty="0" smtClean="0"/>
              <a:t>Rom 2:4</a:t>
            </a:r>
            <a:r>
              <a:rPr lang="en-US" b="0" i="0" baseline="0" dirty="0" smtClean="0"/>
              <a:t> – “</a:t>
            </a:r>
            <a:r>
              <a:rPr lang="en-US" sz="1200" b="0" i="0" kern="1200" dirty="0" smtClean="0">
                <a:solidFill>
                  <a:schemeClr val="tx1"/>
                </a:solidFill>
                <a:effectLst/>
                <a:latin typeface="+mn-lt"/>
                <a:ea typeface="+mn-ea"/>
                <a:cs typeface="+mn-cs"/>
              </a:rPr>
              <a:t>Or do you think lightly of the riches of His kindness and tolerance and patience, not knowing that the </a:t>
            </a:r>
            <a:r>
              <a:rPr lang="en-US" sz="1200" b="0" i="0" u="sng" kern="1200" dirty="0" smtClean="0">
                <a:solidFill>
                  <a:schemeClr val="tx1"/>
                </a:solidFill>
                <a:effectLst/>
                <a:latin typeface="+mn-lt"/>
                <a:ea typeface="+mn-ea"/>
                <a:cs typeface="+mn-cs"/>
              </a:rPr>
              <a:t>kindness</a:t>
            </a:r>
            <a:r>
              <a:rPr lang="en-US" sz="1200" b="0" i="0" kern="1200" dirty="0" smtClean="0">
                <a:solidFill>
                  <a:schemeClr val="tx1"/>
                </a:solidFill>
                <a:effectLst/>
                <a:latin typeface="+mn-lt"/>
                <a:ea typeface="+mn-ea"/>
                <a:cs typeface="+mn-cs"/>
              </a:rPr>
              <a:t> of God leads you to repentance?</a:t>
            </a:r>
            <a:r>
              <a:rPr lang="en-US" b="0" i="0" baseline="0" dirty="0" smtClean="0"/>
              <a:t>” </a:t>
            </a:r>
          </a:p>
          <a:p>
            <a:pPr marL="0" lvl="0" indent="0">
              <a:buNone/>
            </a:pPr>
            <a:endParaRPr lang="en-US" b="0" i="0" baseline="0" dirty="0" smtClean="0"/>
          </a:p>
          <a:p>
            <a:pPr marL="0" lvl="0" indent="0">
              <a:buNone/>
            </a:pPr>
            <a:r>
              <a:rPr lang="en-US" b="0" i="0" baseline="0" dirty="0" smtClean="0"/>
              <a:t>This is a instructive verse. Because while Satan is out there trying to entice us toward sin and corrupt our souls, this verse tells us that God isn’t just sitting idle. This verse tells us that God has done many wonderful things by way of his kindness. Satan is trying to persuade us to do wrong, but God is trying to persuade us to do right and the tool of </a:t>
            </a:r>
            <a:r>
              <a:rPr lang="en-US" b="0" i="0" baseline="0" dirty="0" smtClean="0"/>
              <a:t>that persuasion </a:t>
            </a:r>
            <a:r>
              <a:rPr lang="en-US" b="0" i="0" baseline="0" dirty="0" smtClean="0"/>
              <a:t>mentioned here is </a:t>
            </a:r>
            <a:r>
              <a:rPr lang="en-US" b="0" i="0" baseline="0" dirty="0" smtClean="0"/>
              <a:t>His </a:t>
            </a:r>
            <a:r>
              <a:rPr lang="en-US" b="0" i="0" baseline="0" dirty="0" smtClean="0"/>
              <a:t>kindness.</a:t>
            </a:r>
          </a:p>
          <a:p>
            <a:pPr marL="0" lvl="0" indent="0">
              <a:buNone/>
            </a:pPr>
            <a:endParaRPr lang="en-US" b="0" i="0" baseline="0" dirty="0" smtClean="0"/>
          </a:p>
          <a:p>
            <a:pPr marL="0" lvl="0" indent="0">
              <a:buNone/>
            </a:pPr>
            <a:r>
              <a:rPr lang="en-US" b="0" i="0" baseline="0" dirty="0" smtClean="0"/>
              <a:t>This is significant considering how often preachers tend to go the hell/fire/brimstone route, warning, admonishing, and picking apart Satan’s tactics so that we can see through the seemingly mundane and innocent things that ensnare us. And </a:t>
            </a:r>
            <a:r>
              <a:rPr lang="en-US" b="0" i="0" baseline="0" dirty="0" smtClean="0"/>
              <a:t>there </a:t>
            </a:r>
            <a:r>
              <a:rPr lang="en-US" b="0" i="0" baseline="0" dirty="0" smtClean="0"/>
              <a:t>is certainly cause and place for going that route, </a:t>
            </a:r>
            <a:r>
              <a:rPr lang="en-US" b="0" i="0" baseline="0" dirty="0" smtClean="0"/>
              <a:t>but Rom </a:t>
            </a:r>
            <a:r>
              <a:rPr lang="en-US" b="0" i="0" baseline="0" dirty="0" smtClean="0"/>
              <a:t>2:4 tells us that this is not the only thing that works. God’s kindness is an enormously persuasive </a:t>
            </a:r>
            <a:r>
              <a:rPr lang="en-US" b="0" i="0" baseline="0" dirty="0" smtClean="0"/>
              <a:t>tool in leading to others’ repentance.</a:t>
            </a: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25787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i="0" baseline="0" dirty="0" smtClean="0"/>
              <a:t>In fact, Paul used God’s kindness as an evangelistic motivation toward the Greeks in </a:t>
            </a:r>
            <a:r>
              <a:rPr lang="en-US" b="0" i="0" baseline="0" dirty="0" err="1" smtClean="0"/>
              <a:t>Lystra</a:t>
            </a:r>
            <a:r>
              <a:rPr lang="en-US" b="0" i="0" baseline="0" dirty="0" smtClean="0"/>
              <a:t> in </a:t>
            </a:r>
            <a:r>
              <a:rPr lang="en-US" b="1" i="0" baseline="0" dirty="0" smtClean="0"/>
              <a:t>Acts 14:17</a:t>
            </a:r>
            <a:r>
              <a:rPr lang="en-US" b="0" i="0" baseline="0" dirty="0" smtClean="0"/>
              <a:t> – “</a:t>
            </a:r>
            <a:r>
              <a:rPr lang="en-US" dirty="0" smtClean="0"/>
              <a:t>He did not leave Himself without witness, in that He did good and gave you rains from heaven and fruitful seasons, satisfying your hearts with food and gladness</a:t>
            </a:r>
            <a:r>
              <a:rPr lang="en-US" b="0" i="0" baseline="0" dirty="0" smtClean="0"/>
              <a:t>”. </a:t>
            </a:r>
            <a:r>
              <a:rPr lang="en-US" b="0" i="0" baseline="0" dirty="0" smtClean="0"/>
              <a:t>What is Paul doing here? He </a:t>
            </a:r>
            <a:r>
              <a:rPr lang="en-US" b="0" i="0" baseline="0" dirty="0" smtClean="0"/>
              <a:t>is attempting to create a positive impression in their minds about the one true </a:t>
            </a:r>
            <a:r>
              <a:rPr lang="en-US" b="0" i="0" baseline="0" dirty="0" smtClean="0"/>
              <a:t>God in order </a:t>
            </a:r>
            <a:r>
              <a:rPr lang="en-US" b="0" i="0" baseline="0" dirty="0" smtClean="0"/>
              <a:t>to get them to look beyond what has been supplied by this planet to the actual </a:t>
            </a:r>
            <a:r>
              <a:rPr lang="en-US" b="0" i="0" baseline="0" dirty="0" smtClean="0"/>
              <a:t>Supplier. He’s suggesting, </a:t>
            </a:r>
            <a:r>
              <a:rPr lang="en-US" b="0" i="0" baseline="0" dirty="0" smtClean="0"/>
              <a:t>“God did this for you. Though you’ve turned your back on him because of your ignorance, Creation is shouting from the rooftops God’s kindness, how much He loves </a:t>
            </a:r>
            <a:r>
              <a:rPr lang="en-US" b="0" i="0" baseline="0" dirty="0" smtClean="0"/>
              <a:t>you and desires a relationship with you.” So Paul’s uses kindness as a tool because Paul understands there is true gospel power in kindness, because it’s supernatural, God designed, God-given.</a:t>
            </a: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361334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i="0" baseline="0" dirty="0" smtClean="0"/>
              <a:t>And God showed this kindness not just to Gentiles, but to Jews. Psa 105 is a great example – </a:t>
            </a:r>
            <a:r>
              <a:rPr lang="en-US" b="1" i="0" baseline="0" dirty="0" smtClean="0"/>
              <a:t>Psa 105:1</a:t>
            </a:r>
            <a:r>
              <a:rPr lang="en-US" b="0" i="0" baseline="0" dirty="0" smtClean="0"/>
              <a:t> – “</a:t>
            </a:r>
            <a:r>
              <a:rPr lang="en-US" sz="1200" b="0" i="0" kern="1200" dirty="0" smtClean="0">
                <a:solidFill>
                  <a:schemeClr val="tx1"/>
                </a:solidFill>
                <a:effectLst/>
                <a:latin typeface="+mn-lt"/>
                <a:ea typeface="+mn-ea"/>
                <a:cs typeface="+mn-cs"/>
              </a:rPr>
              <a:t>Oh give thanks to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call upon His name;</a:t>
            </a:r>
            <a:r>
              <a:rPr lang="en-US" sz="1200" b="0" i="0" kern="1200" baseline="0" dirty="0" smtClean="0">
                <a:solidFill>
                  <a:schemeClr val="tx1"/>
                </a:solidFill>
                <a:effectLst/>
                <a:latin typeface="+mn-lt"/>
                <a:ea typeface="+mn-ea"/>
                <a:cs typeface="+mn-cs"/>
              </a:rPr>
              <a:t> m</a:t>
            </a:r>
            <a:r>
              <a:rPr lang="en-US" sz="1200" b="0" i="0" kern="1200" dirty="0" smtClean="0">
                <a:solidFill>
                  <a:schemeClr val="tx1"/>
                </a:solidFill>
                <a:effectLst/>
                <a:latin typeface="+mn-lt"/>
                <a:ea typeface="+mn-ea"/>
                <a:cs typeface="+mn-cs"/>
              </a:rPr>
              <a:t>ake known His deeds among the peoples.</a:t>
            </a:r>
            <a:r>
              <a:rPr lang="en-US" b="0" i="0" baseline="0" dirty="0" smtClean="0"/>
              <a:t>” And then he spends the entire chapter summarizing 1500 years of how He attempted to draw them to Him. And it wasn’t merely some authoritarian threat. He wanted to make them </a:t>
            </a:r>
            <a:r>
              <a:rPr lang="en-US" b="0" i="0" u="sng" baseline="0" dirty="0" smtClean="0"/>
              <a:t>want</a:t>
            </a:r>
            <a:r>
              <a:rPr lang="en-US" b="0" i="0" baseline="0" dirty="0" smtClean="0"/>
              <a:t> to obey Him and submit to Him. So He gave </a:t>
            </a:r>
            <a:r>
              <a:rPr lang="en-US" b="0" i="0" baseline="0" dirty="0" smtClean="0"/>
              <a:t>them </a:t>
            </a:r>
            <a:r>
              <a:rPr lang="en-US" b="0" i="0" baseline="0" dirty="0" smtClean="0"/>
              <a:t>liberty from their captives, gave </a:t>
            </a:r>
            <a:r>
              <a:rPr lang="en-US" b="0" i="0" baseline="0" dirty="0" smtClean="0"/>
              <a:t>them a </a:t>
            </a:r>
            <a:r>
              <a:rPr lang="en-US" b="0" i="0" baseline="0" dirty="0" smtClean="0"/>
              <a:t>law, gave them a land, worked awesome miracles among </a:t>
            </a:r>
            <a:r>
              <a:rPr lang="en-US" b="0" i="0" baseline="0" dirty="0" smtClean="0"/>
              <a:t>them, rescued them from their oppressors time and time again, raised up prophets to lead them back when they strayed, etc. </a:t>
            </a:r>
            <a:r>
              <a:rPr lang="en-US" b="0" i="0" baseline="0" dirty="0" smtClean="0"/>
              <a:t>And though they rebelled over and over again, God continued to take them back</a:t>
            </a:r>
            <a:r>
              <a:rPr lang="en-US" b="0" i="0" baseline="0" dirty="0" smtClean="0"/>
              <a:t>. So many people look at the OT and say, “Wow, God was harsh. I don’t think I want to serve that God.” No one who has ever truly read the OT and studied God’s actions toward Israel could ever come away with that conclusion. God showed kindness toward Israel well beyond what they deserved, and because God understands more than that patience alone is limited. But patience combined with kindness yields amazing fruit, combining the passive attitude with active deeds of goodness towards others. </a:t>
            </a: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50335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i="0" baseline="0" dirty="0" smtClean="0"/>
              <a:t>Eph 2:6-7</a:t>
            </a:r>
            <a:r>
              <a:rPr lang="en-US" b="0" i="0" baseline="0" dirty="0" smtClean="0"/>
              <a:t> – “[He] </a:t>
            </a:r>
            <a:r>
              <a:rPr lang="en-US" sz="1200" b="0" i="0" kern="1200" dirty="0" smtClean="0">
                <a:solidFill>
                  <a:schemeClr val="tx1"/>
                </a:solidFill>
                <a:effectLst/>
                <a:latin typeface="+mn-lt"/>
                <a:ea typeface="+mn-ea"/>
                <a:cs typeface="+mn-cs"/>
              </a:rPr>
              <a:t>raised us up with Him, and seated us with Him in the heavenly places in Christ Jesus,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 that in the ages to come He might show the surpassing riches of His grace in </a:t>
            </a:r>
            <a:r>
              <a:rPr lang="en-US" sz="1200" b="0" i="0" u="sng" kern="1200" dirty="0" smtClean="0">
                <a:solidFill>
                  <a:schemeClr val="tx1"/>
                </a:solidFill>
                <a:effectLst/>
                <a:latin typeface="+mn-lt"/>
                <a:ea typeface="+mn-ea"/>
                <a:cs typeface="+mn-cs"/>
              </a:rPr>
              <a:t>kindness</a:t>
            </a:r>
            <a:r>
              <a:rPr lang="en-US" sz="1200" b="0" i="0" kern="1200" dirty="0" smtClean="0">
                <a:solidFill>
                  <a:schemeClr val="tx1"/>
                </a:solidFill>
                <a:effectLst/>
                <a:latin typeface="+mn-lt"/>
                <a:ea typeface="+mn-ea"/>
                <a:cs typeface="+mn-cs"/>
              </a:rPr>
              <a:t> toward us in Christ Jesus.</a:t>
            </a:r>
            <a:r>
              <a:rPr lang="en-US" b="0" i="0" baseline="0" dirty="0" smtClean="0"/>
              <a:t>”</a:t>
            </a:r>
          </a:p>
          <a:p>
            <a:pPr marL="0" lvl="0" indent="0">
              <a:buNone/>
            </a:pPr>
            <a:endParaRPr lang="en-US" b="0" i="0" baseline="0" dirty="0" smtClean="0"/>
          </a:p>
          <a:p>
            <a:pPr marL="0" lvl="0" indent="0">
              <a:buNone/>
            </a:pPr>
            <a:r>
              <a:rPr lang="en-US" sz="1200" b="1" dirty="0" smtClean="0"/>
              <a:t>Tit 3:4-5</a:t>
            </a:r>
            <a:r>
              <a:rPr lang="en-US" sz="1200" dirty="0" smtClean="0"/>
              <a:t> – “But when the </a:t>
            </a:r>
            <a:r>
              <a:rPr lang="en-US" sz="1200" u="sng" dirty="0" smtClean="0"/>
              <a:t>kindness of God</a:t>
            </a:r>
            <a:r>
              <a:rPr lang="en-US" sz="1200" dirty="0" smtClean="0"/>
              <a:t> our Savior and His love for mankind appeared, He saved us, not on the basis of deeds which we have done in righteousness, but according to His mercy, by the washing of regeneration and renewing by the Holy Spirit”</a:t>
            </a:r>
            <a:endParaRPr lang="en-US" b="0" i="0" baseline="0" dirty="0" smtClean="0"/>
          </a:p>
          <a:p>
            <a:pPr marL="0" lvl="0" indent="0">
              <a:buNone/>
            </a:pPr>
            <a:endParaRPr lang="en-US" b="0" i="0" baseline="0" dirty="0" smtClean="0"/>
          </a:p>
          <a:p>
            <a:pPr marL="0" lvl="0" indent="0">
              <a:buNone/>
            </a:pPr>
            <a:r>
              <a:rPr lang="en-US" b="0" i="0" baseline="0" dirty="0" smtClean="0"/>
              <a:t>Brethren, it’s when we contemplate God’s </a:t>
            </a:r>
            <a:r>
              <a:rPr lang="en-US" b="0" i="0" baseline="0" dirty="0" smtClean="0"/>
              <a:t>kindness </a:t>
            </a:r>
            <a:r>
              <a:rPr lang="en-US" b="0" i="0" baseline="0" dirty="0" smtClean="0"/>
              <a:t>over the entirety of human experience, gaining a grasp of how truly kind God has been to us, </a:t>
            </a:r>
            <a:r>
              <a:rPr lang="en-US" b="0" i="0" baseline="0" dirty="0" smtClean="0"/>
              <a:t>I tell you, it </a:t>
            </a:r>
            <a:r>
              <a:rPr lang="en-US" b="0" i="0" baseline="0" dirty="0" smtClean="0"/>
              <a:t>takes a really hard-hearted person at that point to say to Him, “I just don’t care about you. </a:t>
            </a:r>
            <a:r>
              <a:rPr lang="en-US" b="0" i="0" baseline="0" dirty="0" smtClean="0"/>
              <a:t>It’s true you’ve been so kind, but I’m </a:t>
            </a:r>
            <a:r>
              <a:rPr lang="en-US" b="0" i="0" baseline="0" dirty="0" smtClean="0"/>
              <a:t>going do what I want to do.”</a:t>
            </a:r>
          </a:p>
          <a:p>
            <a:pPr marL="0" lvl="0" indent="0">
              <a:buNone/>
            </a:pPr>
            <a:endParaRPr lang="en-US" b="0" i="0" baseline="0" dirty="0" smtClean="0"/>
          </a:p>
          <a:p>
            <a:pPr marL="0" lvl="0" indent="0">
              <a:buNone/>
            </a:pPr>
            <a:r>
              <a:rPr lang="en-US" b="0" i="0" baseline="0" dirty="0" smtClean="0"/>
              <a:t>The kindness of God leads us to repentance, and </a:t>
            </a:r>
            <a:r>
              <a:rPr lang="en-US" b="0" i="0" baseline="0" dirty="0" smtClean="0"/>
              <a:t>that verse </a:t>
            </a:r>
            <a:r>
              <a:rPr lang="en-US" b="0" i="0" baseline="0" dirty="0" smtClean="0"/>
              <a:t>implies that </a:t>
            </a:r>
            <a:r>
              <a:rPr lang="en-US" b="0" i="0" u="sng" baseline="0" dirty="0" smtClean="0"/>
              <a:t>as</a:t>
            </a:r>
            <a:r>
              <a:rPr lang="en-US" b="0" i="0" baseline="0" dirty="0" smtClean="0"/>
              <a:t> God continued to pour out His kindness, they hadn’t yet turned to Him. They were still His enemies. But in His patience, He continued to </a:t>
            </a:r>
            <a:r>
              <a:rPr lang="en-US" b="0" i="0" baseline="0" dirty="0" smtClean="0"/>
              <a:t>pour out </a:t>
            </a:r>
            <a:r>
              <a:rPr lang="en-US" b="0" i="0" baseline="0" dirty="0" smtClean="0"/>
              <a:t>kindness. And </a:t>
            </a:r>
            <a:r>
              <a:rPr lang="en-US" b="0" i="0" baseline="0" dirty="0" smtClean="0"/>
              <a:t>that particular characteristic of love </a:t>
            </a:r>
            <a:r>
              <a:rPr lang="en-US" b="0" i="0" baseline="0" dirty="0" smtClean="0"/>
              <a:t>has incredible </a:t>
            </a:r>
            <a:r>
              <a:rPr lang="en-US" b="0" i="0" baseline="0" dirty="0" smtClean="0"/>
              <a:t>power to </a:t>
            </a:r>
            <a:r>
              <a:rPr lang="en-US" b="0" i="0" baseline="0" dirty="0" smtClean="0"/>
              <a:t>draw men to Him, and </a:t>
            </a:r>
            <a:r>
              <a:rPr lang="en-US" b="0" i="0" baseline="0" dirty="0" smtClean="0"/>
              <a:t>we all here </a:t>
            </a:r>
            <a:r>
              <a:rPr lang="en-US" b="0" i="0" baseline="0" dirty="0" smtClean="0"/>
              <a:t>are evidence of that fact.</a:t>
            </a:r>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344048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smtClean="0">
                <a:solidFill>
                  <a:schemeClr val="tx1"/>
                </a:solidFill>
                <a:effectLst/>
                <a:latin typeface="+mn-lt"/>
                <a:ea typeface="+mn-ea"/>
                <a:cs typeface="+mn-cs"/>
              </a:rPr>
              <a:t>And we see this love demonstrated by Jesus all throughout His ministry as He tirelessly catered to those who were less fortunate and could not return or reward His kindness. T</a:t>
            </a:r>
            <a:r>
              <a:rPr lang="en-US" sz="1200" b="0" i="0" kern="1200" dirty="0" smtClean="0">
                <a:solidFill>
                  <a:schemeClr val="tx1"/>
                </a:solidFill>
                <a:effectLst/>
                <a:latin typeface="+mn-lt"/>
                <a:ea typeface="+mn-ea"/>
                <a:cs typeface="+mn-cs"/>
              </a:rPr>
              <a:t>he gospels </a:t>
            </a:r>
            <a:r>
              <a:rPr lang="en-US" sz="1200" b="0" i="0" kern="1200" dirty="0" smtClean="0">
                <a:solidFill>
                  <a:schemeClr val="tx1"/>
                </a:solidFill>
                <a:effectLst/>
                <a:latin typeface="+mn-lt"/>
                <a:ea typeface="+mn-ea"/>
                <a:cs typeface="+mn-cs"/>
              </a:rPr>
              <a:t>overflow with </a:t>
            </a:r>
            <a:r>
              <a:rPr lang="en-US" sz="1200" b="0" i="0" kern="1200" dirty="0" smtClean="0">
                <a:solidFill>
                  <a:schemeClr val="tx1"/>
                </a:solidFill>
                <a:effectLst/>
                <a:latin typeface="+mn-lt"/>
                <a:ea typeface="+mn-ea"/>
                <a:cs typeface="+mn-cs"/>
              </a:rPr>
              <a:t>Jesus’ acts of kindness so that they read like a language in and of themselves. He so</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impacted the world with </a:t>
            </a:r>
            <a:r>
              <a:rPr lang="en-US" sz="1200" b="0" i="0" kern="1200" baseline="0" dirty="0" smtClean="0">
                <a:solidFill>
                  <a:schemeClr val="tx1"/>
                </a:solidFill>
                <a:effectLst/>
                <a:latin typeface="+mn-lt"/>
                <a:ea typeface="+mn-ea"/>
                <a:cs typeface="+mn-cs"/>
              </a:rPr>
              <a:t>this </a:t>
            </a:r>
            <a:r>
              <a:rPr lang="en-US" sz="1200" b="0" i="0" kern="1200" dirty="0" smtClean="0">
                <a:solidFill>
                  <a:schemeClr val="tx1"/>
                </a:solidFill>
                <a:effectLst/>
                <a:latin typeface="+mn-lt"/>
                <a:ea typeface="+mn-ea"/>
                <a:cs typeface="+mn-cs"/>
              </a:rPr>
              <a:t>gentle force </a:t>
            </a:r>
            <a:r>
              <a:rPr lang="en-US" sz="1200" b="0" i="0" kern="1200" dirty="0" smtClean="0">
                <a:solidFill>
                  <a:schemeClr val="tx1"/>
                </a:solidFill>
                <a:effectLst/>
                <a:latin typeface="+mn-lt"/>
                <a:ea typeface="+mn-ea"/>
                <a:cs typeface="+mn-cs"/>
              </a:rPr>
              <a:t>that </a:t>
            </a:r>
            <a:r>
              <a:rPr lang="en-US" sz="1200" b="0" i="0" kern="1200" dirty="0" smtClean="0">
                <a:solidFill>
                  <a:schemeClr val="tx1"/>
                </a:solidFill>
                <a:effectLst/>
                <a:latin typeface="+mn-lt"/>
                <a:ea typeface="+mn-ea"/>
                <a:cs typeface="+mn-cs"/>
              </a:rPr>
              <a:t>we can still see the fruit of it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today. Jesus and</a:t>
            </a:r>
            <a:r>
              <a:rPr lang="en-US" sz="1200" b="0" i="0" kern="1200" baseline="0" dirty="0" smtClean="0">
                <a:solidFill>
                  <a:schemeClr val="tx1"/>
                </a:solidFill>
                <a:effectLst/>
                <a:latin typeface="+mn-lt"/>
                <a:ea typeface="+mn-ea"/>
                <a:cs typeface="+mn-cs"/>
              </a:rPr>
              <a:t> those who follow Him continue to touch lives and make a difference. </a:t>
            </a:r>
            <a:r>
              <a:rPr lang="en-US" sz="1200" b="0" i="0" kern="1200" baseline="0" dirty="0" smtClean="0">
                <a:solidFill>
                  <a:schemeClr val="tx1"/>
                </a:solidFill>
                <a:effectLst/>
                <a:latin typeface="+mn-lt"/>
                <a:ea typeface="+mn-ea"/>
                <a:cs typeface="+mn-cs"/>
              </a:rPr>
              <a:t>And so important to note about Jesus’ kindness specifically is that He </a:t>
            </a:r>
            <a:r>
              <a:rPr lang="en-US" sz="1200" b="0" i="0" kern="1200" baseline="0" dirty="0" smtClean="0">
                <a:solidFill>
                  <a:schemeClr val="tx1"/>
                </a:solidFill>
                <a:effectLst/>
                <a:latin typeface="+mn-lt"/>
                <a:ea typeface="+mn-ea"/>
                <a:cs typeface="+mn-cs"/>
              </a:rPr>
              <a:t>never played favorites. He was to kind to those who you’d never expect: a Samaritan woman, an adulteress, harlots, tax collectors, lepers, Gentiles, etc. And He did it all expecting absolutely nothing in return. After all what can you give Jesus that isn’t already His? He didn’t go into these acts of kindness expecting anything. If I was the one who washed the Apostles’ feet, I might have said, “You see what I’ve done for you? Since I wash your feet, I want you to wash my feet.” No, Jesus said, “Since I washed your feet, I want you to wash other peoples’ feet.” He doesn’t want </a:t>
            </a:r>
            <a:r>
              <a:rPr lang="en-US" sz="1200" b="0" i="0" kern="1200" baseline="0" dirty="0" smtClean="0">
                <a:solidFill>
                  <a:schemeClr val="tx1"/>
                </a:solidFill>
                <a:effectLst/>
                <a:latin typeface="+mn-lt"/>
                <a:ea typeface="+mn-ea"/>
                <a:cs typeface="+mn-cs"/>
              </a:rPr>
              <a:t>anything from us for Himself. He simply wants us </a:t>
            </a:r>
            <a:r>
              <a:rPr lang="en-US" sz="1200" b="0" i="0" kern="1200" baseline="0" dirty="0" smtClean="0">
                <a:solidFill>
                  <a:schemeClr val="tx1"/>
                </a:solidFill>
                <a:effectLst/>
                <a:latin typeface="+mn-lt"/>
                <a:ea typeface="+mn-ea"/>
                <a:cs typeface="+mn-cs"/>
              </a:rPr>
              <a:t>to reciprocate his behavior toward others. He says it this way in the gospels:</a:t>
            </a:r>
            <a:endParaRPr lang="en-US" sz="1200" kern="1200" dirty="0" smtClean="0">
              <a:solidFill>
                <a:schemeClr val="tx1"/>
              </a:solidFill>
              <a:effectLst/>
              <a:latin typeface="+mn-lt"/>
              <a:ea typeface="+mn-ea"/>
              <a:cs typeface="+mn-cs"/>
            </a:endParaRPr>
          </a:p>
          <a:p>
            <a:pPr marL="0" lvl="0" indent="0">
              <a:buFont typeface="+mj-lt"/>
              <a:buNone/>
            </a:pPr>
            <a:endParaRPr lang="en-US" sz="1200" kern="1200" dirty="0" smtClean="0">
              <a:solidFill>
                <a:schemeClr val="tx1"/>
              </a:solidFill>
              <a:effectLst/>
              <a:latin typeface="+mn-lt"/>
              <a:ea typeface="+mn-ea"/>
              <a:cs typeface="+mn-cs"/>
            </a:endParaRPr>
          </a:p>
          <a:p>
            <a:pPr marL="0" lvl="0" indent="0">
              <a:buFont typeface="+mj-lt"/>
              <a:buNone/>
            </a:pPr>
            <a:r>
              <a:rPr lang="en-US" b="1" dirty="0" smtClean="0"/>
              <a:t>Luke 14:12-14</a:t>
            </a:r>
            <a:r>
              <a:rPr lang="en-US" dirty="0" smtClean="0"/>
              <a:t> – “When you give a luncheon or a dinner, do not invite your friends or your brothers or your relatives or rich neighbors, otherwise they may also invite you in return and that will be your repayment. But when you give a reception, invite the poor, the crippled, the lame, the blind, and you will be blessed, since they do not have the means to repay you; for you will be repaid at the resurrection of the righteous.”</a:t>
            </a:r>
          </a:p>
          <a:p>
            <a:pPr marL="0" lvl="0" indent="0">
              <a:buFont typeface="+mj-lt"/>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It’s</a:t>
            </a:r>
            <a:r>
              <a:rPr lang="en-US" sz="1200" kern="1200" baseline="0" dirty="0" smtClean="0">
                <a:solidFill>
                  <a:schemeClr val="tx1"/>
                </a:solidFill>
                <a:effectLst/>
                <a:latin typeface="+mn-lt"/>
                <a:ea typeface="+mn-ea"/>
                <a:cs typeface="+mn-cs"/>
              </a:rPr>
              <a:t> not that He says you can’t invite your friend or neighbors. That’s not the point. He’s not even saying that people shouldn’t be liberal with us because we’ve been liberal toward them. He’s simply saying, the motive in serving others should be loving kindness and not reward. And that is </a:t>
            </a:r>
            <a:r>
              <a:rPr lang="en-US" sz="1200" u="sng" kern="1200" baseline="0" dirty="0" smtClean="0">
                <a:solidFill>
                  <a:schemeClr val="tx1"/>
                </a:solidFill>
                <a:effectLst/>
                <a:latin typeface="+mn-lt"/>
                <a:ea typeface="+mn-ea"/>
                <a:cs typeface="+mn-cs"/>
              </a:rPr>
              <a:t>why</a:t>
            </a:r>
            <a:r>
              <a:rPr lang="en-US" sz="1200" kern="1200" baseline="0" dirty="0" smtClean="0">
                <a:solidFill>
                  <a:schemeClr val="tx1"/>
                </a:solidFill>
                <a:effectLst/>
                <a:latin typeface="+mn-lt"/>
                <a:ea typeface="+mn-ea"/>
                <a:cs typeface="+mn-cs"/>
              </a:rPr>
              <a:t> it is </a:t>
            </a:r>
            <a:r>
              <a:rPr lang="en-US" sz="1200" u="sng" kern="1200" baseline="0" dirty="0" smtClean="0">
                <a:solidFill>
                  <a:schemeClr val="tx1"/>
                </a:solidFill>
                <a:effectLst/>
                <a:latin typeface="+mn-lt"/>
                <a:ea typeface="+mn-ea"/>
                <a:cs typeface="+mn-cs"/>
              </a:rPr>
              <a:t>better</a:t>
            </a:r>
            <a:r>
              <a:rPr lang="en-US" sz="1200" kern="1200" baseline="0" dirty="0" smtClean="0">
                <a:solidFill>
                  <a:schemeClr val="tx1"/>
                </a:solidFill>
                <a:effectLst/>
                <a:latin typeface="+mn-lt"/>
                <a:ea typeface="+mn-ea"/>
                <a:cs typeface="+mn-cs"/>
              </a:rPr>
              <a:t> to </a:t>
            </a:r>
            <a:r>
              <a:rPr lang="en-US" sz="1200" kern="1200" baseline="0" dirty="0" smtClean="0">
                <a:solidFill>
                  <a:schemeClr val="tx1"/>
                </a:solidFill>
                <a:effectLst/>
                <a:latin typeface="+mn-lt"/>
                <a:ea typeface="+mn-ea"/>
                <a:cs typeface="+mn-cs"/>
              </a:rPr>
              <a:t>show kindness toward the </a:t>
            </a:r>
            <a:r>
              <a:rPr lang="en-US" sz="1200" kern="1200" baseline="0" dirty="0" smtClean="0">
                <a:solidFill>
                  <a:schemeClr val="tx1"/>
                </a:solidFill>
                <a:effectLst/>
                <a:latin typeface="+mn-lt"/>
                <a:ea typeface="+mn-ea"/>
                <a:cs typeface="+mn-cs"/>
              </a:rPr>
              <a:t>poor, crippled, blind, and lame because they cannot reward you. Kindness is its own reward, because its being like Jesus. It’s taking on His character, acting like Him. There is no greater reward than becoming closer to being like our Savior. </a:t>
            </a:r>
            <a:r>
              <a:rPr lang="en-US" sz="1200" kern="1200" dirty="0" smtClean="0">
                <a:solidFill>
                  <a:schemeClr val="tx1"/>
                </a:solidFill>
                <a:effectLst/>
                <a:latin typeface="+mn-lt"/>
                <a:ea typeface="+mn-ea"/>
                <a:cs typeface="+mn-cs"/>
              </a:rPr>
              <a:t>Loving kindness is showing grace, compassion, and tenderness to someone not for what you expect in return, but simply for what you can give them and bless them with. And only those</a:t>
            </a:r>
            <a:r>
              <a:rPr lang="en-US" sz="1200" kern="1200" baseline="0" dirty="0" smtClean="0">
                <a:solidFill>
                  <a:schemeClr val="tx1"/>
                </a:solidFill>
                <a:effectLst/>
                <a:latin typeface="+mn-lt"/>
                <a:ea typeface="+mn-ea"/>
                <a:cs typeface="+mn-cs"/>
              </a:rPr>
              <a:t> who are fully aware of </a:t>
            </a:r>
            <a:r>
              <a:rPr lang="en-US" sz="1200" kern="1200" baseline="0" dirty="0" smtClean="0">
                <a:solidFill>
                  <a:schemeClr val="tx1"/>
                </a:solidFill>
                <a:effectLst/>
                <a:latin typeface="+mn-lt"/>
                <a:ea typeface="+mn-ea"/>
                <a:cs typeface="+mn-cs"/>
              </a:rPr>
              <a:t>what they’ve </a:t>
            </a:r>
            <a:r>
              <a:rPr lang="en-US" sz="1200" kern="1200" baseline="0" dirty="0" smtClean="0">
                <a:solidFill>
                  <a:schemeClr val="tx1"/>
                </a:solidFill>
                <a:effectLst/>
                <a:latin typeface="+mn-lt"/>
                <a:ea typeface="+mn-ea"/>
                <a:cs typeface="+mn-cs"/>
              </a:rPr>
              <a:t>been freely given could even begin to give </a:t>
            </a:r>
            <a:r>
              <a:rPr lang="en-US" sz="1200" kern="1200" baseline="0" dirty="0" smtClean="0">
                <a:solidFill>
                  <a:schemeClr val="tx1"/>
                </a:solidFill>
                <a:effectLst/>
                <a:latin typeface="+mn-lt"/>
                <a:ea typeface="+mn-ea"/>
                <a:cs typeface="+mn-cs"/>
              </a:rPr>
              <a:t>to others </a:t>
            </a:r>
            <a:r>
              <a:rPr lang="en-US" sz="1200" kern="1200" baseline="0" dirty="0" smtClean="0">
                <a:solidFill>
                  <a:schemeClr val="tx1"/>
                </a:solidFill>
                <a:effectLst/>
                <a:latin typeface="+mn-lt"/>
                <a:ea typeface="+mn-ea"/>
                <a:cs typeface="+mn-cs"/>
              </a:rPr>
              <a:t>so freely.</a:t>
            </a:r>
            <a:endParaRPr lang="es-GT"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103640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i="0" baseline="0" dirty="0" smtClean="0"/>
              <a:t>Let’s look at some practical considerations relative to kindness:</a:t>
            </a:r>
          </a:p>
          <a:p>
            <a:pPr marL="228600" lvl="0" indent="-228600">
              <a:buAutoNum type="arabicPeriod"/>
            </a:pPr>
            <a:endParaRPr lang="en-US" b="0" i="0" baseline="0" dirty="0" smtClean="0"/>
          </a:p>
          <a:p>
            <a:pPr marL="228600" lvl="0" indent="-228600">
              <a:buAutoNum type="arabicPeriod"/>
            </a:pPr>
            <a:r>
              <a:rPr lang="en-US" b="0" i="0" baseline="0" dirty="0" smtClean="0"/>
              <a:t>Kindness is benevolence. And benevolence is kindness. </a:t>
            </a:r>
            <a:r>
              <a:rPr lang="en-US" b="0" i="0" baseline="0" dirty="0" smtClean="0"/>
              <a:t>So that means benevolence has the power to change people’s lives. I think this is easier to see when we’re individually helping nonChristians, but do we ever think about it like this as far as helping needy saints? When </a:t>
            </a:r>
            <a:r>
              <a:rPr lang="en-US" b="0" i="0" baseline="0" dirty="0" smtClean="0"/>
              <a:t>we supply help to needy saints, we are displaying the kindness of God. And what does the kindness of God do? Well, it leads others to repentance. That begs the question: if the church’s collective work in benevolence is limited to saints, which is what I believe the bible pattern teaches, what is it about benevolence that could lead Christians to repentance? Christians are already saved. Well, has anyone ever been in need, or had things taken away from you that you had come to depend on? Does that not </a:t>
            </a:r>
            <a:r>
              <a:rPr lang="en-US" b="0" i="0" baseline="0" dirty="0" smtClean="0"/>
              <a:t>test </a:t>
            </a:r>
            <a:r>
              <a:rPr lang="en-US" b="0" i="0" baseline="0" dirty="0" smtClean="0"/>
              <a:t>your faith? </a:t>
            </a:r>
            <a:r>
              <a:rPr lang="en-US" b="0" i="0" baseline="0" dirty="0" smtClean="0"/>
              <a:t>I mean, we say, “Christians </a:t>
            </a:r>
            <a:r>
              <a:rPr lang="en-US" b="0" i="0" baseline="0" dirty="0" smtClean="0"/>
              <a:t>should rise above </a:t>
            </a:r>
            <a:r>
              <a:rPr lang="en-US" b="0" i="0" baseline="0" dirty="0" smtClean="0"/>
              <a:t>that”, </a:t>
            </a:r>
            <a:r>
              <a:rPr lang="en-US" b="0" i="0" baseline="0" dirty="0" smtClean="0"/>
              <a:t>but </a:t>
            </a:r>
            <a:r>
              <a:rPr lang="en-US" b="0" i="0" baseline="0" dirty="0" smtClean="0"/>
              <a:t>many </a:t>
            </a:r>
            <a:r>
              <a:rPr lang="en-US" b="0" i="0" baseline="0" dirty="0" smtClean="0"/>
              <a:t>Christians have </a:t>
            </a:r>
            <a:r>
              <a:rPr lang="en-US" b="0" i="0" baseline="0" dirty="0" smtClean="0"/>
              <a:t>yet to reach that </a:t>
            </a:r>
            <a:r>
              <a:rPr lang="en-US" b="0" i="0" baseline="0" dirty="0" smtClean="0"/>
              <a:t>level of maturity. But then here comes Christians from some other church, who </a:t>
            </a:r>
            <a:r>
              <a:rPr lang="en-US" b="0" i="0" baseline="0" dirty="0" smtClean="0"/>
              <a:t>we may </a:t>
            </a:r>
            <a:r>
              <a:rPr lang="en-US" b="0" i="0" baseline="0" dirty="0" smtClean="0"/>
              <a:t>have never even met, who has heard we’re struggling, and they generously supply for our </a:t>
            </a:r>
            <a:r>
              <a:rPr lang="en-US" b="0" i="0" baseline="0" dirty="0" smtClean="0"/>
              <a:t>physical needs…can </a:t>
            </a:r>
            <a:r>
              <a:rPr lang="en-US" b="0" i="0" baseline="0" dirty="0" smtClean="0"/>
              <a:t>you see how something like that </a:t>
            </a:r>
            <a:r>
              <a:rPr lang="en-US" b="0" i="0" baseline="0" dirty="0" smtClean="0"/>
              <a:t>might </a:t>
            </a:r>
            <a:r>
              <a:rPr lang="en-US" b="0" i="0" baseline="0" dirty="0" smtClean="0"/>
              <a:t>strengthen faith? </a:t>
            </a:r>
            <a:endParaRPr lang="en-US" b="0" i="0" baseline="0" dirty="0" smtClean="0"/>
          </a:p>
          <a:p>
            <a:pPr marL="228600" lvl="0" indent="-228600">
              <a:buAutoNum type="arabicPeriod"/>
            </a:pPr>
            <a:endParaRPr lang="en-US" b="0" i="0" baseline="0" dirty="0" smtClean="0"/>
          </a:p>
          <a:p>
            <a:pPr marL="0" lvl="0" indent="0">
              <a:buNone/>
            </a:pPr>
            <a:r>
              <a:rPr lang="en-US" b="0" i="0" baseline="0" dirty="0" smtClean="0"/>
              <a:t>My </a:t>
            </a:r>
            <a:r>
              <a:rPr lang="en-US" b="0" i="0" baseline="0" dirty="0" smtClean="0"/>
              <a:t>point </a:t>
            </a:r>
            <a:r>
              <a:rPr lang="en-US" b="0" i="0" baseline="0" dirty="0" smtClean="0"/>
              <a:t>is only </a:t>
            </a:r>
            <a:r>
              <a:rPr lang="en-US" b="0" i="0" baseline="0" dirty="0" smtClean="0"/>
              <a:t>this</a:t>
            </a:r>
            <a:r>
              <a:rPr lang="en-US" b="0" i="0" baseline="0" dirty="0" smtClean="0"/>
              <a:t>: don’t be so hasty, as I’ve been in the past, to think that </a:t>
            </a:r>
            <a:r>
              <a:rPr lang="en-US" b="0" i="0" baseline="0" dirty="0" smtClean="0"/>
              <a:t>the work of supporting gospel preachers from the treasury is more important than benevolent </a:t>
            </a:r>
            <a:r>
              <a:rPr lang="en-US" b="0" i="0" baseline="0" dirty="0" smtClean="0"/>
              <a:t>work for needy saints from the treasury. I do think we need to think </a:t>
            </a:r>
            <a:r>
              <a:rPr lang="en-US" b="0" i="0" baseline="0" dirty="0" smtClean="0"/>
              <a:t>about this a little more deeply. Is it true </a:t>
            </a:r>
            <a:r>
              <a:rPr lang="en-US" b="0" i="0" baseline="0" dirty="0" smtClean="0"/>
              <a:t>that come judgment day a person’s </a:t>
            </a:r>
            <a:r>
              <a:rPr lang="en-US" b="0" i="0" baseline="0" dirty="0" smtClean="0"/>
              <a:t>spiritual </a:t>
            </a:r>
            <a:r>
              <a:rPr lang="en-US" b="0" i="0" baseline="0" dirty="0" smtClean="0"/>
              <a:t>health will be more significant than their physical health. Yes, </a:t>
            </a:r>
            <a:r>
              <a:rPr lang="en-US" b="0" i="0" baseline="0" dirty="0" smtClean="0"/>
              <a:t>in the long run. But the problem with this </a:t>
            </a:r>
            <a:r>
              <a:rPr lang="en-US" b="0" i="0" baseline="0" dirty="0" smtClean="0"/>
              <a:t>logic, if we allow it to decrease our benevolent work above our evangelistic work, is that in doing so we’re underestimating </a:t>
            </a:r>
            <a:r>
              <a:rPr lang="en-US" b="0" i="0" baseline="0" dirty="0" smtClean="0"/>
              <a:t>the power that benevolent kindness can have on a </a:t>
            </a:r>
            <a:r>
              <a:rPr lang="en-US" b="0" i="0" baseline="0" dirty="0" smtClean="0"/>
              <a:t>Christian </a:t>
            </a:r>
            <a:r>
              <a:rPr lang="en-US" b="0" i="0" baseline="0" dirty="0" smtClean="0"/>
              <a:t>spiritually. I don’t think the work of supporting gospel is more important than benevolent work and I don’t think benevolent work is more important than supporting gospel preachers</a:t>
            </a:r>
            <a:r>
              <a:rPr lang="en-US" b="0" i="0" baseline="0" dirty="0" smtClean="0"/>
              <a:t>. Supporting gospel preachers is easier to do on a budget basis because benevolent support typically is on an “as needed basis”, but at the same time if a benevolent opportunity does fall in our lap and we’re able to help, we need to seize on those opportunities. And its not necessarily a bad thing to put feelers out there seeking opportunities, that’s my opinion. </a:t>
            </a:r>
            <a:endParaRPr lang="en-US" b="0" i="0" baseline="0" dirty="0" smtClean="0"/>
          </a:p>
          <a:p>
            <a:pPr marL="228600" lvl="0" indent="-228600">
              <a:buAutoNum type="arabicPeriod"/>
            </a:pPr>
            <a:endParaRPr lang="en-US" b="0" i="0" baseline="0" dirty="0" smtClean="0"/>
          </a:p>
          <a:p>
            <a:pPr marL="0" lvl="0" indent="0">
              <a:buNone/>
            </a:pPr>
            <a:r>
              <a:rPr lang="en-US" b="1" i="0" baseline="0" dirty="0" smtClean="0"/>
              <a:t>2 Cor 9:13-14</a:t>
            </a:r>
            <a:r>
              <a:rPr lang="en-US" b="0" i="0" baseline="0" dirty="0" smtClean="0"/>
              <a:t> – “</a:t>
            </a:r>
            <a:r>
              <a:rPr lang="en-US" sz="1200" b="0" i="0" kern="1200" dirty="0" smtClean="0">
                <a:solidFill>
                  <a:schemeClr val="tx1"/>
                </a:solidFill>
                <a:effectLst/>
                <a:latin typeface="+mn-lt"/>
                <a:ea typeface="+mn-ea"/>
                <a:cs typeface="+mn-cs"/>
              </a:rPr>
              <a:t>Because of the proof given by this ministry, they will glorify God for your obedience to your confession of the gospel of Christ and for the liberality of your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contribution to them and to all,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while they also, by prayer on your behalf, yearn for you because of the surpassing grace of God in you</a:t>
            </a:r>
            <a:r>
              <a:rPr lang="en-US" sz="1200" b="0" i="0" kern="1200" dirty="0" smtClean="0">
                <a:solidFill>
                  <a:schemeClr val="tx1"/>
                </a:solidFill>
                <a:effectLst/>
                <a:latin typeface="+mn-lt"/>
                <a:ea typeface="+mn-ea"/>
                <a:cs typeface="+mn-cs"/>
              </a:rPr>
              <a:t>.</a:t>
            </a:r>
            <a:r>
              <a:rPr lang="en-US" b="0" i="0" baseline="0" dirty="0" smtClean="0"/>
              <a:t>”</a:t>
            </a:r>
          </a:p>
          <a:p>
            <a:pPr marL="0" lvl="0" indent="0">
              <a:buNone/>
            </a:pPr>
            <a:endParaRPr lang="en-US" b="0" i="0" baseline="0" dirty="0" smtClean="0"/>
          </a:p>
          <a:p>
            <a:pPr marL="0" lvl="0" indent="0">
              <a:buNone/>
            </a:pPr>
            <a:r>
              <a:rPr lang="en-US" b="0" i="0" baseline="0" dirty="0" smtClean="0"/>
              <a:t>So what affect did the benevolent support from the Corinthian brethren to the Judean brethren have on them? It caused them to glorify God, it caused them to pray more fervently for those Christian, and to yearn after them more. These are all very positive, spiritual things. </a:t>
            </a:r>
            <a:endParaRPr lang="en-US" b="0" i="0" baseline="0" dirty="0" smtClean="0"/>
          </a:p>
          <a:p>
            <a:pPr marL="228600" lvl="0" indent="-228600">
              <a:buAutoNum type="arabicPeriod"/>
            </a:pPr>
            <a:endParaRPr lang="en-US" b="0" i="0" baseline="0" dirty="0" smtClean="0"/>
          </a:p>
          <a:p>
            <a:pPr marL="0" lvl="0" indent="0">
              <a:buNone/>
            </a:pPr>
            <a:r>
              <a:rPr lang="en-US" b="0" i="0" baseline="0" dirty="0" smtClean="0"/>
              <a:t>Too, when we supply benevolence to needy Christians, how are others in that community, who are not part of the church, affected when they see the kindness of benevolence between Christians? Does that not have a positive affect on nonChristians in the </a:t>
            </a:r>
            <a:r>
              <a:rPr lang="en-US" b="0" i="0" baseline="0" dirty="0" smtClean="0"/>
              <a:t>community, evangelistically speaking?</a:t>
            </a:r>
            <a:endParaRPr lang="en-US" b="0" i="0" baseline="0" dirty="0" smtClean="0"/>
          </a:p>
          <a:p>
            <a:pPr marL="228600" lvl="0" indent="-228600">
              <a:buAutoNum type="arabicPeriod"/>
            </a:pPr>
            <a:endParaRPr lang="en-US" b="0" i="0" baseline="0" dirty="0" smtClean="0"/>
          </a:p>
          <a:p>
            <a:pPr marL="228600" lvl="0" indent="-228600">
              <a:buAutoNum type="arabicPeriod"/>
            </a:pPr>
            <a:endParaRPr lang="en-US" b="0" i="0" baseline="0" dirty="0" smtClean="0"/>
          </a:p>
          <a:p>
            <a:pPr marL="228600" lvl="0" indent="-228600">
              <a:buAutoNum type="arabicPeriod"/>
            </a:pPr>
            <a:endParaRPr lang="en-US" b="0" i="0" baseline="0" dirty="0" smtClean="0"/>
          </a:p>
          <a:p>
            <a:pPr marL="228600" lvl="0" indent="-228600">
              <a:buAutoNum type="arabicPeriod"/>
            </a:pP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426283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26/01/2019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26/01/2019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26/01/2019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26/01/2019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26/01/2019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26/01/2019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26/01/2019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26/01/2019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26/01/2019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26/01/2019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26/01/2019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26/01/2019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Thoughts On Kindness</a:t>
            </a:r>
            <a:endParaRPr lang="en-US" sz="6500" b="1" dirty="0"/>
          </a:p>
        </p:txBody>
      </p:sp>
      <p:sp>
        <p:nvSpPr>
          <p:cNvPr id="3" name="Content Placeholder 2"/>
          <p:cNvSpPr>
            <a:spLocks noGrp="1"/>
          </p:cNvSpPr>
          <p:nvPr>
            <p:ph idx="1"/>
          </p:nvPr>
        </p:nvSpPr>
        <p:spPr>
          <a:xfrm>
            <a:off x="668214" y="1020870"/>
            <a:ext cx="8475784" cy="2909685"/>
          </a:xfrm>
        </p:spPr>
        <p:txBody>
          <a:bodyPr>
            <a:normAutofit lnSpcReduction="10000"/>
          </a:bodyPr>
          <a:lstStyle/>
          <a:p>
            <a:r>
              <a:rPr lang="en-US" sz="3500" dirty="0" smtClean="0"/>
              <a:t>Kindness is benevolence</a:t>
            </a:r>
          </a:p>
          <a:p>
            <a:r>
              <a:rPr lang="en-US" sz="3500" dirty="0" smtClean="0"/>
              <a:t>Kindness is not always pleasant</a:t>
            </a:r>
          </a:p>
          <a:p>
            <a:pPr lvl="1"/>
            <a:r>
              <a:rPr lang="en-US" b="1" i="0" dirty="0" smtClean="0"/>
              <a:t>Psa 141:5</a:t>
            </a:r>
            <a:r>
              <a:rPr lang="en-US" i="0" dirty="0" smtClean="0"/>
              <a:t> – “Let </a:t>
            </a:r>
            <a:r>
              <a:rPr lang="en-US" i="0" dirty="0"/>
              <a:t>the righteous smite </a:t>
            </a:r>
            <a:r>
              <a:rPr lang="en-US" i="0" dirty="0" smtClean="0"/>
              <a:t>me</a:t>
            </a:r>
            <a:r>
              <a:rPr lang="en-US" i="0" dirty="0"/>
              <a:t> </a:t>
            </a:r>
            <a:r>
              <a:rPr lang="en-US" i="0" dirty="0" smtClean="0"/>
              <a:t>in </a:t>
            </a:r>
            <a:r>
              <a:rPr lang="en-US" i="0" dirty="0"/>
              <a:t>kindness and reprove </a:t>
            </a:r>
            <a:r>
              <a:rPr lang="en-US" i="0" dirty="0" smtClean="0"/>
              <a:t>me; it </a:t>
            </a:r>
            <a:r>
              <a:rPr lang="en-US" i="0" dirty="0"/>
              <a:t>is oil upon the </a:t>
            </a:r>
            <a:r>
              <a:rPr lang="en-US" i="0" dirty="0" smtClean="0"/>
              <a:t>head; do </a:t>
            </a:r>
            <a:r>
              <a:rPr lang="en-US" i="0" dirty="0"/>
              <a:t>not let my head refuse </a:t>
            </a:r>
            <a:r>
              <a:rPr lang="en-US" i="0" dirty="0" smtClean="0"/>
              <a:t>it, for </a:t>
            </a:r>
            <a:r>
              <a:rPr lang="en-US" i="0" dirty="0"/>
              <a:t>still my prayer </a:t>
            </a:r>
            <a:r>
              <a:rPr lang="en-US" i="0" dirty="0" smtClean="0"/>
              <a:t>is against </a:t>
            </a:r>
            <a:r>
              <a:rPr lang="en-US" i="0" dirty="0"/>
              <a:t>their wicked deeds</a:t>
            </a:r>
            <a:r>
              <a:rPr lang="en-US" i="0" dirty="0" smtClean="0"/>
              <a:t>.”</a:t>
            </a:r>
          </a:p>
          <a:p>
            <a:pPr lvl="1"/>
            <a:r>
              <a:rPr lang="en-US" b="1" i="0" dirty="0" smtClean="0"/>
              <a:t>Rom 12:20</a:t>
            </a:r>
            <a:r>
              <a:rPr lang="en-US" i="0" dirty="0" smtClean="0"/>
              <a:t> – “But if your enemy is hungry, feed him, and if he is thirsty, give him a drink; for in so doing you will heap burning coals on his head.”</a:t>
            </a:r>
          </a:p>
        </p:txBody>
      </p:sp>
      <p:pic>
        <p:nvPicPr>
          <p:cNvPr id="6146" name="Picture 2" descr="Image result for you will heap burning coals on his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305" y="3930556"/>
            <a:ext cx="4155217" cy="27977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ible kill them with kindness"/>
          <p:cNvPicPr>
            <a:picLocks noChangeAspect="1" noChangeArrowheads="1"/>
          </p:cNvPicPr>
          <p:nvPr/>
        </p:nvPicPr>
        <p:blipFill rotWithShape="1">
          <a:blip r:embed="rId4">
            <a:extLst>
              <a:ext uri="{28A0092B-C50C-407E-A947-70E740481C1C}">
                <a14:useLocalDpi xmlns:a14="http://schemas.microsoft.com/office/drawing/2010/main" val="0"/>
              </a:ext>
            </a:extLst>
          </a:blip>
          <a:srcRect l="18762" r="16761"/>
          <a:stretch/>
        </p:blipFill>
        <p:spPr bwMode="auto">
          <a:xfrm>
            <a:off x="825689" y="3930555"/>
            <a:ext cx="3869141" cy="279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169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Thoughts On Kindness</a:t>
            </a:r>
            <a:endParaRPr lang="en-US" sz="6500" b="1" dirty="0"/>
          </a:p>
        </p:txBody>
      </p:sp>
      <p:sp>
        <p:nvSpPr>
          <p:cNvPr id="3" name="Content Placeholder 2"/>
          <p:cNvSpPr>
            <a:spLocks noGrp="1"/>
          </p:cNvSpPr>
          <p:nvPr>
            <p:ph idx="1"/>
          </p:nvPr>
        </p:nvSpPr>
        <p:spPr>
          <a:xfrm>
            <a:off x="668214" y="1020871"/>
            <a:ext cx="8312947" cy="2964275"/>
          </a:xfrm>
        </p:spPr>
        <p:txBody>
          <a:bodyPr>
            <a:noAutofit/>
          </a:bodyPr>
          <a:lstStyle/>
          <a:p>
            <a:r>
              <a:rPr lang="en-US" sz="3500" dirty="0" smtClean="0"/>
              <a:t>Kindness is benevolence</a:t>
            </a:r>
          </a:p>
          <a:p>
            <a:r>
              <a:rPr lang="en-US" sz="3500" dirty="0" smtClean="0"/>
              <a:t>Kindness is not always pleasant</a:t>
            </a:r>
          </a:p>
          <a:p>
            <a:r>
              <a:rPr lang="en-US" sz="3500" dirty="0" smtClean="0"/>
              <a:t>Kindness changes </a:t>
            </a:r>
            <a:r>
              <a:rPr lang="en-US" sz="3500" u="sng" dirty="0" smtClean="0"/>
              <a:t>us</a:t>
            </a:r>
            <a:endParaRPr lang="en-US" sz="3500" dirty="0" smtClean="0"/>
          </a:p>
          <a:p>
            <a:pPr lvl="1"/>
            <a:r>
              <a:rPr lang="en-US" b="1" i="0" dirty="0" smtClean="0"/>
              <a:t>Prov 11:16-17</a:t>
            </a:r>
            <a:r>
              <a:rPr lang="en-US" i="0" dirty="0" smtClean="0"/>
              <a:t> – “</a:t>
            </a:r>
            <a:r>
              <a:rPr lang="en-US" i="0" dirty="0"/>
              <a:t>A gracious woman attains </a:t>
            </a:r>
            <a:r>
              <a:rPr lang="en-US" i="0" dirty="0" smtClean="0"/>
              <a:t>honor, and </a:t>
            </a:r>
            <a:r>
              <a:rPr lang="en-US" i="0" dirty="0"/>
              <a:t>ruthless men attain </a:t>
            </a:r>
            <a:r>
              <a:rPr lang="en-US" i="0" dirty="0" smtClean="0"/>
              <a:t>riches. The</a:t>
            </a:r>
            <a:r>
              <a:rPr lang="en-US" i="0" dirty="0"/>
              <a:t> merciful man </a:t>
            </a:r>
            <a:r>
              <a:rPr lang="en-US" i="0" dirty="0" smtClean="0"/>
              <a:t>does</a:t>
            </a:r>
            <a:r>
              <a:rPr lang="en-US" i="0" dirty="0"/>
              <a:t> </a:t>
            </a:r>
            <a:r>
              <a:rPr lang="en-US" i="0" dirty="0" smtClean="0"/>
              <a:t>himself good, but </a:t>
            </a:r>
            <a:r>
              <a:rPr lang="en-US" i="0" dirty="0"/>
              <a:t>the cruel </a:t>
            </a:r>
            <a:r>
              <a:rPr lang="en-US" i="0" dirty="0" smtClean="0"/>
              <a:t>man</a:t>
            </a:r>
            <a:r>
              <a:rPr lang="en-US" i="0" dirty="0"/>
              <a:t> </a:t>
            </a:r>
            <a:r>
              <a:rPr lang="en-US" i="0" dirty="0" smtClean="0"/>
              <a:t>does </a:t>
            </a:r>
            <a:r>
              <a:rPr lang="en-US" i="0" dirty="0"/>
              <a:t>himself harm.</a:t>
            </a:r>
            <a:r>
              <a:rPr lang="en-US" i="0" dirty="0" smtClean="0"/>
              <a:t>”</a:t>
            </a:r>
          </a:p>
        </p:txBody>
      </p:sp>
      <p:pic>
        <p:nvPicPr>
          <p:cNvPr id="7170" name="Picture 2" descr="Image result for power of kin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3985146"/>
            <a:ext cx="4067559" cy="27568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kind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687" y="3985146"/>
            <a:ext cx="4156474" cy="275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95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Is Kindness?</a:t>
            </a:r>
            <a:endParaRPr lang="en-US" sz="6500" b="1" dirty="0"/>
          </a:p>
        </p:txBody>
      </p:sp>
      <p:sp>
        <p:nvSpPr>
          <p:cNvPr id="4" name="Content Placeholder 3"/>
          <p:cNvSpPr>
            <a:spLocks noGrp="1"/>
          </p:cNvSpPr>
          <p:nvPr>
            <p:ph idx="1"/>
          </p:nvPr>
        </p:nvSpPr>
        <p:spPr>
          <a:xfrm>
            <a:off x="668214" y="1014413"/>
            <a:ext cx="8338000" cy="1227746"/>
          </a:xfrm>
        </p:spPr>
        <p:txBody>
          <a:bodyPr>
            <a:noAutofit/>
          </a:bodyPr>
          <a:lstStyle/>
          <a:p>
            <a:pPr marL="0" indent="0">
              <a:buNone/>
            </a:pPr>
            <a:r>
              <a:rPr lang="en-US" sz="3800" dirty="0" smtClean="0"/>
              <a:t>“Kind” = </a:t>
            </a:r>
            <a:r>
              <a:rPr lang="es-GT" sz="3800" dirty="0" err="1" smtClean="0">
                <a:solidFill>
                  <a:schemeClr val="tx1"/>
                </a:solidFill>
              </a:rPr>
              <a:t>chréstos</a:t>
            </a:r>
            <a:r>
              <a:rPr lang="es-GT" sz="3800" dirty="0" smtClean="0">
                <a:solidFill>
                  <a:schemeClr val="tx1"/>
                </a:solidFill>
              </a:rPr>
              <a:t> = </a:t>
            </a:r>
            <a:r>
              <a:rPr lang="en-US" sz="3800" dirty="0" smtClean="0"/>
              <a:t>useful</a:t>
            </a:r>
            <a:r>
              <a:rPr lang="en-US" sz="3800" dirty="0"/>
              <a:t>, serviceable, and benevolent toward another</a:t>
            </a:r>
          </a:p>
          <a:p>
            <a:pPr marL="0" indent="0">
              <a:buNone/>
            </a:pPr>
            <a:endParaRPr lang="en-US" sz="3500" u="sng" dirty="0"/>
          </a:p>
        </p:txBody>
      </p:sp>
      <p:sp>
        <p:nvSpPr>
          <p:cNvPr id="10" name="Rectangle 9"/>
          <p:cNvSpPr/>
          <p:nvPr/>
        </p:nvSpPr>
        <p:spPr>
          <a:xfrm>
            <a:off x="668213" y="864525"/>
            <a:ext cx="8338001" cy="1490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554" t="15723" r="4656" b="3963"/>
          <a:stretch/>
        </p:blipFill>
        <p:spPr bwMode="auto">
          <a:xfrm>
            <a:off x="668213" y="2504781"/>
            <a:ext cx="4041573" cy="42216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922729" y="2504781"/>
            <a:ext cx="4083485" cy="4221696"/>
          </a:xfrm>
          <a:prstGeom prst="rect">
            <a:avLst/>
          </a:prstGeom>
        </p:spPr>
      </p:pic>
    </p:spTree>
    <p:extLst>
      <p:ext uri="{BB962C8B-B14F-4D97-AF65-F5344CB8AC3E}">
        <p14:creationId xmlns:p14="http://schemas.microsoft.com/office/powerpoint/2010/main" val="221864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bccov.org/wp-content/uploads/2017/07/LOVE-PATIENCE-KINDESS.png"/>
          <p:cNvPicPr>
            <a:picLocks noChangeAspect="1" noChangeArrowheads="1"/>
          </p:cNvPicPr>
          <p:nvPr/>
        </p:nvPicPr>
        <p:blipFill rotWithShape="1">
          <a:blip r:embed="rId3">
            <a:extLst>
              <a:ext uri="{28A0092B-C50C-407E-A947-70E740481C1C}">
                <a14:useLocalDpi xmlns:a14="http://schemas.microsoft.com/office/drawing/2010/main" val="0"/>
              </a:ext>
            </a:extLst>
          </a:blip>
          <a:srcRect l="8211" t="22494" r="6460" b="17444"/>
          <a:stretch/>
        </p:blipFill>
        <p:spPr bwMode="auto">
          <a:xfrm>
            <a:off x="668214" y="0"/>
            <a:ext cx="8350525" cy="189984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55202" y="2751520"/>
            <a:ext cx="3528007" cy="33193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dirty="0" smtClean="0"/>
              <a:t>Suffers</a:t>
            </a:r>
          </a:p>
          <a:p>
            <a:pPr algn="ctr"/>
            <a:r>
              <a:rPr lang="en-US" sz="2700" dirty="0" smtClean="0"/>
              <a:t>Forbears</a:t>
            </a:r>
          </a:p>
          <a:p>
            <a:pPr algn="ctr"/>
            <a:r>
              <a:rPr lang="en-US" sz="2700" dirty="0" smtClean="0"/>
              <a:t>Endures</a:t>
            </a:r>
          </a:p>
          <a:p>
            <a:pPr algn="ctr"/>
            <a:r>
              <a:rPr lang="en-US" sz="2700" dirty="0" smtClean="0"/>
              <a:t>Empathizes</a:t>
            </a:r>
          </a:p>
          <a:p>
            <a:pPr algn="ctr"/>
            <a:r>
              <a:rPr lang="en-US" sz="2700" dirty="0" smtClean="0"/>
              <a:t>Tolerates</a:t>
            </a:r>
          </a:p>
          <a:p>
            <a:pPr algn="ctr"/>
            <a:r>
              <a:rPr lang="en-US" sz="2700" dirty="0" smtClean="0"/>
              <a:t>Waits</a:t>
            </a:r>
            <a:endParaRPr lang="es-GT" sz="2700" dirty="0"/>
          </a:p>
        </p:txBody>
      </p:sp>
      <p:sp>
        <p:nvSpPr>
          <p:cNvPr id="12" name="Oval 11"/>
          <p:cNvSpPr/>
          <p:nvPr/>
        </p:nvSpPr>
        <p:spPr>
          <a:xfrm>
            <a:off x="5597047" y="2751520"/>
            <a:ext cx="3421692" cy="33193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700" dirty="0" smtClean="0"/>
              <a:t>Gives</a:t>
            </a:r>
          </a:p>
          <a:p>
            <a:pPr algn="ctr"/>
            <a:r>
              <a:rPr lang="en-US" sz="2700" dirty="0" smtClean="0"/>
              <a:t>Acts</a:t>
            </a:r>
          </a:p>
          <a:p>
            <a:pPr algn="ctr"/>
            <a:r>
              <a:rPr lang="en-US" sz="2700" dirty="0" smtClean="0"/>
              <a:t>Relieves</a:t>
            </a:r>
          </a:p>
          <a:p>
            <a:pPr algn="ctr"/>
            <a:r>
              <a:rPr lang="en-US" sz="2700" dirty="0" smtClean="0"/>
              <a:t>Accommodates</a:t>
            </a:r>
          </a:p>
          <a:p>
            <a:pPr algn="ctr"/>
            <a:r>
              <a:rPr lang="en-US" sz="2700" dirty="0" smtClean="0"/>
              <a:t>Serves</a:t>
            </a:r>
          </a:p>
          <a:p>
            <a:pPr algn="ctr"/>
            <a:r>
              <a:rPr lang="en-US" sz="2700" dirty="0" smtClean="0"/>
              <a:t>Forgives</a:t>
            </a:r>
            <a:endParaRPr lang="es-GT" sz="2700" dirty="0"/>
          </a:p>
        </p:txBody>
      </p:sp>
      <p:sp>
        <p:nvSpPr>
          <p:cNvPr id="7" name="TextBox 6"/>
          <p:cNvSpPr txBox="1"/>
          <p:nvPr/>
        </p:nvSpPr>
        <p:spPr>
          <a:xfrm>
            <a:off x="681225" y="1771683"/>
            <a:ext cx="3501984" cy="1107996"/>
          </a:xfrm>
          <a:prstGeom prst="rect">
            <a:avLst/>
          </a:prstGeom>
          <a:noFill/>
        </p:spPr>
        <p:txBody>
          <a:bodyPr wrap="none" rtlCol="0">
            <a:spAutoFit/>
          </a:bodyPr>
          <a:lstStyle/>
          <a:p>
            <a:r>
              <a:rPr lang="en-US" sz="6600" dirty="0" smtClean="0">
                <a:latin typeface="Rockwell" panose="02060603020205020403" pitchFamily="18" charset="0"/>
              </a:rPr>
              <a:t>Patience</a:t>
            </a:r>
            <a:endParaRPr lang="es-GT" sz="6600" dirty="0">
              <a:latin typeface="Rockwell" panose="02060603020205020403" pitchFamily="18" charset="0"/>
            </a:endParaRPr>
          </a:p>
        </p:txBody>
      </p:sp>
      <p:sp>
        <p:nvSpPr>
          <p:cNvPr id="14" name="TextBox 13"/>
          <p:cNvSpPr txBox="1"/>
          <p:nvPr/>
        </p:nvSpPr>
        <p:spPr>
          <a:xfrm>
            <a:off x="5446646" y="1771683"/>
            <a:ext cx="3722494" cy="1107996"/>
          </a:xfrm>
          <a:prstGeom prst="rect">
            <a:avLst/>
          </a:prstGeom>
          <a:noFill/>
        </p:spPr>
        <p:txBody>
          <a:bodyPr wrap="none" rtlCol="0">
            <a:spAutoFit/>
          </a:bodyPr>
          <a:lstStyle/>
          <a:p>
            <a:r>
              <a:rPr lang="en-US" sz="6600" dirty="0" smtClean="0">
                <a:latin typeface="Rockwell" panose="02060603020205020403" pitchFamily="18" charset="0"/>
              </a:rPr>
              <a:t>Kindness</a:t>
            </a:r>
            <a:endParaRPr lang="es-GT" sz="6600" dirty="0">
              <a:latin typeface="Rockwell" panose="02060603020205020403" pitchFamily="18" charset="0"/>
            </a:endParaRPr>
          </a:p>
        </p:txBody>
      </p:sp>
      <p:sp>
        <p:nvSpPr>
          <p:cNvPr id="8" name="TextBox 7"/>
          <p:cNvSpPr txBox="1"/>
          <p:nvPr/>
        </p:nvSpPr>
        <p:spPr>
          <a:xfrm>
            <a:off x="916641" y="5814598"/>
            <a:ext cx="3031151" cy="1107996"/>
          </a:xfrm>
          <a:prstGeom prst="rect">
            <a:avLst/>
          </a:prstGeom>
          <a:noFill/>
        </p:spPr>
        <p:txBody>
          <a:bodyPr wrap="none" rtlCol="0">
            <a:spAutoFit/>
          </a:bodyPr>
          <a:lstStyle/>
          <a:p>
            <a:r>
              <a:rPr lang="en-US" sz="6600" dirty="0" smtClean="0">
                <a:latin typeface="Rockwell" panose="02060603020205020403" pitchFamily="18" charset="0"/>
              </a:rPr>
              <a:t>Passive</a:t>
            </a:r>
            <a:endParaRPr lang="es-GT" sz="6600" dirty="0">
              <a:latin typeface="Rockwell" panose="02060603020205020403" pitchFamily="18" charset="0"/>
            </a:endParaRPr>
          </a:p>
        </p:txBody>
      </p:sp>
      <p:sp>
        <p:nvSpPr>
          <p:cNvPr id="9" name="TextBox 8"/>
          <p:cNvSpPr txBox="1"/>
          <p:nvPr/>
        </p:nvSpPr>
        <p:spPr>
          <a:xfrm>
            <a:off x="5995450" y="5814598"/>
            <a:ext cx="2624886" cy="1107996"/>
          </a:xfrm>
          <a:prstGeom prst="rect">
            <a:avLst/>
          </a:prstGeom>
          <a:noFill/>
        </p:spPr>
        <p:txBody>
          <a:bodyPr wrap="none" rtlCol="0">
            <a:spAutoFit/>
          </a:bodyPr>
          <a:lstStyle/>
          <a:p>
            <a:r>
              <a:rPr lang="en-US" sz="6600" dirty="0" smtClean="0">
                <a:latin typeface="Rockwell" panose="02060603020205020403" pitchFamily="18" charset="0"/>
              </a:rPr>
              <a:t>Active</a:t>
            </a:r>
            <a:endParaRPr lang="es-GT" sz="6600" dirty="0">
              <a:latin typeface="Rockwell" panose="02060603020205020403" pitchFamily="18" charset="0"/>
            </a:endParaRPr>
          </a:p>
        </p:txBody>
      </p:sp>
    </p:spTree>
    <p:extLst>
      <p:ext uri="{BB962C8B-B14F-4D97-AF65-F5344CB8AC3E}">
        <p14:creationId xmlns:p14="http://schemas.microsoft.com/office/powerpoint/2010/main" val="2757928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fade">
                                      <p:cBhvr>
                                        <p:cTn id="50" dur="500"/>
                                        <p:tgtEl>
                                          <p:spTgt spid="12">
                                            <p:txEl>
                                              <p:pRg st="0" end="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fade">
                                      <p:cBhvr>
                                        <p:cTn id="54" dur="500"/>
                                        <p:tgtEl>
                                          <p:spTgt spid="12">
                                            <p:txEl>
                                              <p:pRg st="1" end="1"/>
                                            </p:txEl>
                                          </p:spTgt>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500"/>
                                        <p:tgtEl>
                                          <p:spTgt spid="12">
                                            <p:txEl>
                                              <p:pRg st="2" end="2"/>
                                            </p:txEl>
                                          </p:spTgt>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fade">
                                      <p:cBhvr>
                                        <p:cTn id="62" dur="500"/>
                                        <p:tgtEl>
                                          <p:spTgt spid="12">
                                            <p:txEl>
                                              <p:pRg st="3" end="3"/>
                                            </p:txEl>
                                          </p:spTgt>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12">
                                            <p:txEl>
                                              <p:pRg st="4" end="4"/>
                                            </p:txEl>
                                          </p:spTgt>
                                        </p:tgtEl>
                                        <p:attrNameLst>
                                          <p:attrName>style.visibility</p:attrName>
                                        </p:attrNameLst>
                                      </p:cBhvr>
                                      <p:to>
                                        <p:strVal val="visible"/>
                                      </p:to>
                                    </p:set>
                                    <p:animEffect transition="in" filter="fade">
                                      <p:cBhvr>
                                        <p:cTn id="66" dur="500"/>
                                        <p:tgtEl>
                                          <p:spTgt spid="12">
                                            <p:txEl>
                                              <p:pRg st="4" end="4"/>
                                            </p:txEl>
                                          </p:spTgt>
                                        </p:tgtEl>
                                      </p:cBhvr>
                                    </p:animEffect>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12">
                                            <p:txEl>
                                              <p:pRg st="5" end="5"/>
                                            </p:txEl>
                                          </p:spTgt>
                                        </p:tgtEl>
                                        <p:attrNameLst>
                                          <p:attrName>style.visibility</p:attrName>
                                        </p:attrNameLst>
                                      </p:cBhvr>
                                      <p:to>
                                        <p:strVal val="visible"/>
                                      </p:to>
                                    </p:set>
                                    <p:animEffect transition="in" filter="fade">
                                      <p:cBhvr>
                                        <p:cTn id="70" dur="500"/>
                                        <p:tgtEl>
                                          <p:spTgt spid="12">
                                            <p:txEl>
                                              <p:pRg st="5" end="5"/>
                                            </p:txEl>
                                          </p:spTgt>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7" grpId="0"/>
      <p:bldP spid="1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God &amp; Kindness</a:t>
            </a:r>
            <a:endParaRPr lang="en-US" sz="6500" b="1" dirty="0"/>
          </a:p>
        </p:txBody>
      </p:sp>
      <p:sp>
        <p:nvSpPr>
          <p:cNvPr id="3" name="Content Placeholder 2"/>
          <p:cNvSpPr>
            <a:spLocks noGrp="1"/>
          </p:cNvSpPr>
          <p:nvPr>
            <p:ph idx="1"/>
          </p:nvPr>
        </p:nvSpPr>
        <p:spPr>
          <a:xfrm>
            <a:off x="668214" y="1070975"/>
            <a:ext cx="8325473" cy="1265826"/>
          </a:xfrm>
        </p:spPr>
        <p:txBody>
          <a:bodyPr>
            <a:normAutofit/>
          </a:bodyPr>
          <a:lstStyle/>
          <a:p>
            <a:r>
              <a:rPr lang="en-US" sz="2600" b="1" dirty="0" smtClean="0"/>
              <a:t>Rom 2:4</a:t>
            </a:r>
            <a:r>
              <a:rPr lang="en-US" sz="2600" dirty="0" smtClean="0"/>
              <a:t> – “</a:t>
            </a:r>
            <a:r>
              <a:rPr lang="en-US" sz="2600" dirty="0" smtClean="0">
                <a:solidFill>
                  <a:schemeClr val="tx1"/>
                </a:solidFill>
              </a:rPr>
              <a:t>Or do you think lightly of the riches of His kindness and tolerance and patience, not knowing that the kindness of God leads you to repentance?</a:t>
            </a:r>
            <a:r>
              <a:rPr lang="en-US" sz="2600" dirty="0" smtClean="0"/>
              <a:t>” </a:t>
            </a:r>
            <a:endParaRPr lang="en-US" sz="2600" dirty="0"/>
          </a:p>
          <a:p>
            <a:endParaRPr lang="es-GT" dirty="0"/>
          </a:p>
        </p:txBody>
      </p:sp>
      <p:pic>
        <p:nvPicPr>
          <p:cNvPr id="1028" name="Picture 4" descr="Image result for kindness of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3" y="2336800"/>
            <a:ext cx="8325473" cy="452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00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God &amp; Kindness</a:t>
            </a:r>
            <a:endParaRPr lang="en-US" sz="6500" b="1" dirty="0"/>
          </a:p>
        </p:txBody>
      </p:sp>
      <p:sp>
        <p:nvSpPr>
          <p:cNvPr id="3" name="Content Placeholder 2"/>
          <p:cNvSpPr>
            <a:spLocks noGrp="1"/>
          </p:cNvSpPr>
          <p:nvPr>
            <p:ph idx="1"/>
          </p:nvPr>
        </p:nvSpPr>
        <p:spPr>
          <a:xfrm>
            <a:off x="668214" y="1070974"/>
            <a:ext cx="8325473" cy="1104667"/>
          </a:xfrm>
        </p:spPr>
        <p:txBody>
          <a:bodyPr>
            <a:normAutofit/>
          </a:bodyPr>
          <a:lstStyle/>
          <a:p>
            <a:r>
              <a:rPr lang="en-US" sz="2200" b="1" dirty="0" smtClean="0"/>
              <a:t>Acts 14:17</a:t>
            </a:r>
            <a:r>
              <a:rPr lang="en-US" sz="2200" dirty="0" smtClean="0"/>
              <a:t> – “</a:t>
            </a:r>
            <a:r>
              <a:rPr lang="en-US" sz="2200" dirty="0"/>
              <a:t>and yet He did not leave Himself without witness, in that He did good and gave you rains from heaven and fruitful </a:t>
            </a:r>
            <a:r>
              <a:rPr lang="en-US" sz="2200" dirty="0" smtClean="0"/>
              <a:t>seasons,</a:t>
            </a:r>
            <a:r>
              <a:rPr lang="en-US" sz="2200" dirty="0"/>
              <a:t> </a:t>
            </a:r>
            <a:r>
              <a:rPr lang="en-US" sz="2200" dirty="0" smtClean="0"/>
              <a:t>satisfying </a:t>
            </a:r>
            <a:r>
              <a:rPr lang="en-US" sz="2200" dirty="0"/>
              <a:t>your hearts with food and gladness</a:t>
            </a:r>
            <a:r>
              <a:rPr lang="en-US" sz="2200" dirty="0" smtClean="0"/>
              <a:t>”</a:t>
            </a:r>
            <a:endParaRPr lang="en-US" sz="2200" dirty="0"/>
          </a:p>
          <a:p>
            <a:endParaRPr lang="es-GT" dirty="0"/>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3" y="2319498"/>
            <a:ext cx="8325473" cy="443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6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God &amp; Kindness</a:t>
            </a:r>
            <a:endParaRPr lang="en-US" sz="6500" b="1" dirty="0"/>
          </a:p>
        </p:txBody>
      </p:sp>
      <p:sp>
        <p:nvSpPr>
          <p:cNvPr id="3" name="Content Placeholder 2"/>
          <p:cNvSpPr>
            <a:spLocks noGrp="1"/>
          </p:cNvSpPr>
          <p:nvPr>
            <p:ph idx="1"/>
          </p:nvPr>
        </p:nvSpPr>
        <p:spPr>
          <a:xfrm>
            <a:off x="668214" y="1070974"/>
            <a:ext cx="8325473" cy="839713"/>
          </a:xfrm>
        </p:spPr>
        <p:txBody>
          <a:bodyPr>
            <a:normAutofit/>
          </a:bodyPr>
          <a:lstStyle/>
          <a:p>
            <a:r>
              <a:rPr lang="en-US" sz="2200" b="1" dirty="0" smtClean="0"/>
              <a:t>Psa 105</a:t>
            </a:r>
            <a:r>
              <a:rPr lang="en-US" sz="2200" dirty="0" smtClean="0"/>
              <a:t> – “</a:t>
            </a:r>
            <a:r>
              <a:rPr lang="en-US" sz="2200" dirty="0">
                <a:solidFill>
                  <a:schemeClr val="tx1"/>
                </a:solidFill>
              </a:rPr>
              <a:t>Oh give thanks to the </a:t>
            </a:r>
            <a:r>
              <a:rPr lang="en-US" sz="2200" cap="small" dirty="0">
                <a:solidFill>
                  <a:schemeClr val="tx1"/>
                </a:solidFill>
              </a:rPr>
              <a:t>Lord</a:t>
            </a:r>
            <a:r>
              <a:rPr lang="en-US" sz="2200" dirty="0">
                <a:solidFill>
                  <a:schemeClr val="tx1"/>
                </a:solidFill>
              </a:rPr>
              <a:t>, call upon His name; make known His deeds among the </a:t>
            </a:r>
            <a:r>
              <a:rPr lang="en-US" sz="2200" dirty="0" smtClean="0">
                <a:solidFill>
                  <a:schemeClr val="tx1"/>
                </a:solidFill>
              </a:rPr>
              <a:t>peoples…</a:t>
            </a:r>
            <a:r>
              <a:rPr lang="en-US" sz="2200" dirty="0" smtClean="0"/>
              <a:t>”</a:t>
            </a:r>
            <a:endParaRPr lang="en-US" sz="2200" dirty="0"/>
          </a:p>
          <a:p>
            <a:endParaRPr lang="es-GT" dirty="0"/>
          </a:p>
        </p:txBody>
      </p:sp>
      <p:pic>
        <p:nvPicPr>
          <p:cNvPr id="3074" name="Picture 2" descr="Image result for God loved israel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3" y="1910687"/>
            <a:ext cx="8325473" cy="481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05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God &amp; Kindness</a:t>
            </a:r>
            <a:endParaRPr lang="en-US" sz="6500" b="1" dirty="0"/>
          </a:p>
        </p:txBody>
      </p:sp>
      <p:sp>
        <p:nvSpPr>
          <p:cNvPr id="3" name="Content Placeholder 2"/>
          <p:cNvSpPr>
            <a:spLocks noGrp="1"/>
          </p:cNvSpPr>
          <p:nvPr>
            <p:ph idx="1"/>
          </p:nvPr>
        </p:nvSpPr>
        <p:spPr>
          <a:xfrm>
            <a:off x="668214" y="1070974"/>
            <a:ext cx="8325473" cy="2804990"/>
          </a:xfrm>
        </p:spPr>
        <p:txBody>
          <a:bodyPr>
            <a:noAutofit/>
          </a:bodyPr>
          <a:lstStyle/>
          <a:p>
            <a:r>
              <a:rPr lang="en-US" sz="2200" b="1" dirty="0"/>
              <a:t>Eph 2:6-7</a:t>
            </a:r>
            <a:r>
              <a:rPr lang="en-US" sz="2200" dirty="0"/>
              <a:t> – “[He] </a:t>
            </a:r>
            <a:r>
              <a:rPr lang="en-US" sz="2200" dirty="0">
                <a:solidFill>
                  <a:schemeClr val="tx1"/>
                </a:solidFill>
              </a:rPr>
              <a:t>raised us up with Him, and seated us with Him in the heavenly places in Christ Jesus, so that in the ages to come He might show the surpassing riches of His grace in </a:t>
            </a:r>
            <a:r>
              <a:rPr lang="en-US" sz="2200" u="sng" dirty="0">
                <a:solidFill>
                  <a:schemeClr val="tx1"/>
                </a:solidFill>
              </a:rPr>
              <a:t>kindness</a:t>
            </a:r>
            <a:r>
              <a:rPr lang="en-US" sz="2200" dirty="0">
                <a:solidFill>
                  <a:schemeClr val="tx1"/>
                </a:solidFill>
              </a:rPr>
              <a:t> toward us in Christ Jesus</a:t>
            </a:r>
            <a:r>
              <a:rPr lang="en-US" sz="2200" dirty="0" smtClean="0">
                <a:solidFill>
                  <a:schemeClr val="tx1"/>
                </a:solidFill>
              </a:rPr>
              <a:t>.</a:t>
            </a:r>
            <a:r>
              <a:rPr lang="en-US" sz="2200" dirty="0" smtClean="0"/>
              <a:t>”</a:t>
            </a:r>
          </a:p>
          <a:p>
            <a:r>
              <a:rPr lang="en-US" sz="2200" b="1" dirty="0" smtClean="0"/>
              <a:t>Tit 3:4-5</a:t>
            </a:r>
            <a:r>
              <a:rPr lang="en-US" sz="2200" dirty="0" smtClean="0"/>
              <a:t> – “</a:t>
            </a:r>
            <a:r>
              <a:rPr lang="en-US" sz="2200" dirty="0"/>
              <a:t>But when the </a:t>
            </a:r>
            <a:r>
              <a:rPr lang="en-US" sz="2200" u="sng" dirty="0"/>
              <a:t>kindness of God</a:t>
            </a:r>
            <a:r>
              <a:rPr lang="en-US" sz="2200" dirty="0"/>
              <a:t> our Savior and His love for mankind </a:t>
            </a:r>
            <a:r>
              <a:rPr lang="en-US" sz="2200" dirty="0" smtClean="0"/>
              <a:t>appeared,</a:t>
            </a:r>
            <a:r>
              <a:rPr lang="en-US" sz="2200" dirty="0"/>
              <a:t> </a:t>
            </a:r>
            <a:r>
              <a:rPr lang="en-US" sz="2200" dirty="0" smtClean="0"/>
              <a:t>He </a:t>
            </a:r>
            <a:r>
              <a:rPr lang="en-US" sz="2200" dirty="0"/>
              <a:t>saved us, not on the basis of deeds which we have done in righteousness, but according to His mercy, by the washing of regeneration and renewing by the Holy Spirit</a:t>
            </a:r>
            <a:r>
              <a:rPr lang="en-US" sz="2200" dirty="0" smtClean="0"/>
              <a:t>”</a:t>
            </a:r>
            <a:endParaRPr lang="es-GT" sz="2200" dirty="0"/>
          </a:p>
        </p:txBody>
      </p:sp>
      <p:pic>
        <p:nvPicPr>
          <p:cNvPr id="5" name="Picture 2" descr="Image result for God's kin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3973231"/>
            <a:ext cx="8325473" cy="278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12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Jesus &amp; Kindness</a:t>
            </a:r>
            <a:endParaRPr lang="en-US" sz="6500" b="1" dirty="0"/>
          </a:p>
        </p:txBody>
      </p:sp>
      <p:sp>
        <p:nvSpPr>
          <p:cNvPr id="3" name="Content Placeholder 2"/>
          <p:cNvSpPr>
            <a:spLocks noGrp="1"/>
          </p:cNvSpPr>
          <p:nvPr>
            <p:ph idx="1"/>
          </p:nvPr>
        </p:nvSpPr>
        <p:spPr>
          <a:xfrm>
            <a:off x="749632" y="4596585"/>
            <a:ext cx="8312947" cy="2148214"/>
          </a:xfrm>
        </p:spPr>
        <p:txBody>
          <a:bodyPr/>
          <a:lstStyle/>
          <a:p>
            <a:r>
              <a:rPr lang="en-US" b="1" dirty="0"/>
              <a:t>Luke 14:12-14</a:t>
            </a:r>
            <a:r>
              <a:rPr lang="en-US" dirty="0"/>
              <a:t> – “And He also went on to say to the one who had invited Him, ‘When you give a luncheon or a dinner, do not invite your friends or your brothers or your relatives or rich neighbors, otherwise they may also invite you in return and that will be your repayment. But when you give a reception, invite the poor, the crippled, the lame, the blind, and you will be blessed, since they do not have the means to repay you; for you will be repaid at the resurrection of the righteous.”</a:t>
            </a:r>
            <a:endParaRPr lang="es-GT" dirty="0"/>
          </a:p>
        </p:txBody>
      </p:sp>
      <p:pic>
        <p:nvPicPr>
          <p:cNvPr id="5122" name="Picture 2" descr="Image result for Jesus' kin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61" y="980819"/>
            <a:ext cx="8120418" cy="350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578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Thoughts On Kindness</a:t>
            </a:r>
            <a:endParaRPr lang="en-US" sz="6500" b="1" dirty="0"/>
          </a:p>
        </p:txBody>
      </p:sp>
      <p:sp>
        <p:nvSpPr>
          <p:cNvPr id="3" name="Content Placeholder 2"/>
          <p:cNvSpPr>
            <a:spLocks noGrp="1"/>
          </p:cNvSpPr>
          <p:nvPr>
            <p:ph idx="1"/>
          </p:nvPr>
        </p:nvSpPr>
        <p:spPr>
          <a:xfrm>
            <a:off x="668214" y="1020871"/>
            <a:ext cx="8312947" cy="2131762"/>
          </a:xfrm>
        </p:spPr>
        <p:txBody>
          <a:bodyPr>
            <a:noAutofit/>
          </a:bodyPr>
          <a:lstStyle/>
          <a:p>
            <a:r>
              <a:rPr lang="en-US" sz="3500" dirty="0" smtClean="0"/>
              <a:t>Kindness is benevolence</a:t>
            </a:r>
          </a:p>
          <a:p>
            <a:pPr lvl="1"/>
            <a:r>
              <a:rPr lang="en-US" b="1" i="0" dirty="0" smtClean="0"/>
              <a:t>2 </a:t>
            </a:r>
            <a:r>
              <a:rPr lang="en-US" b="1" i="0" dirty="0"/>
              <a:t>Cor </a:t>
            </a:r>
            <a:r>
              <a:rPr lang="en-US" b="1" i="0" dirty="0" smtClean="0"/>
              <a:t>9:13-14</a:t>
            </a:r>
            <a:r>
              <a:rPr lang="en-US" i="0" dirty="0" smtClean="0"/>
              <a:t> </a:t>
            </a:r>
            <a:r>
              <a:rPr lang="en-US" i="0" dirty="0"/>
              <a:t>– “</a:t>
            </a:r>
            <a:r>
              <a:rPr lang="en-US" i="0" dirty="0">
                <a:solidFill>
                  <a:schemeClr val="tx1"/>
                </a:solidFill>
              </a:rPr>
              <a:t>Because of the proof given by this ministry, they will glorify God for your obedience to your confession of the gospel of Christ and for the liberality of </a:t>
            </a:r>
            <a:r>
              <a:rPr lang="en-US" i="0" dirty="0" smtClean="0">
                <a:solidFill>
                  <a:schemeClr val="tx1"/>
                </a:solidFill>
              </a:rPr>
              <a:t>your contribution </a:t>
            </a:r>
            <a:r>
              <a:rPr lang="en-US" i="0" dirty="0">
                <a:solidFill>
                  <a:schemeClr val="tx1"/>
                </a:solidFill>
              </a:rPr>
              <a:t>to them and </a:t>
            </a:r>
            <a:r>
              <a:rPr lang="en-US" i="0" dirty="0" smtClean="0">
                <a:solidFill>
                  <a:schemeClr val="tx1"/>
                </a:solidFill>
              </a:rPr>
              <a:t>to all, while </a:t>
            </a:r>
            <a:r>
              <a:rPr lang="en-US" i="0" dirty="0">
                <a:solidFill>
                  <a:schemeClr val="tx1"/>
                </a:solidFill>
              </a:rPr>
              <a:t>they also, by prayer on your behalf, yearn for you because of the surpassing grace of God in you.</a:t>
            </a:r>
            <a:r>
              <a:rPr lang="en-US" i="0" dirty="0"/>
              <a:t>”</a:t>
            </a:r>
          </a:p>
          <a:p>
            <a:endParaRPr lang="es-GT" sz="3500" dirty="0"/>
          </a:p>
        </p:txBody>
      </p:sp>
      <p:pic>
        <p:nvPicPr>
          <p:cNvPr id="4" name="Picture 2" descr="Image result for benevo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3152633"/>
            <a:ext cx="8312947" cy="357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3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5510</TotalTime>
  <Words>2404</Words>
  <Application>Microsoft Office PowerPoint</Application>
  <PresentationFormat>On-screen Show (4:3)</PresentationFormat>
  <Paragraphs>118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Franklin Gothic Book</vt:lpstr>
      <vt:lpstr>Rockwell</vt:lpstr>
      <vt:lpstr>Crop</vt:lpstr>
      <vt:lpstr>PowerPoint Presentation</vt:lpstr>
      <vt:lpstr>What Is Kindness?</vt:lpstr>
      <vt:lpstr>PowerPoint Presentation</vt:lpstr>
      <vt:lpstr>God &amp; Kindness</vt:lpstr>
      <vt:lpstr>God &amp; Kindness</vt:lpstr>
      <vt:lpstr>God &amp; Kindness</vt:lpstr>
      <vt:lpstr>God &amp; Kindness</vt:lpstr>
      <vt:lpstr>Jesus &amp; Kindness</vt:lpstr>
      <vt:lpstr>Thoughts On Kindness</vt:lpstr>
      <vt:lpstr>Thoughts On Kindness</vt:lpstr>
      <vt:lpstr>Thoughts On Kindness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113</cp:revision>
  <cp:lastPrinted>2019-01-26T17:54:27Z</cp:lastPrinted>
  <dcterms:created xsi:type="dcterms:W3CDTF">2019-01-06T23:04:10Z</dcterms:created>
  <dcterms:modified xsi:type="dcterms:W3CDTF">2019-01-26T17:56:16Z</dcterms:modified>
</cp:coreProperties>
</file>