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4" autoAdjust="0"/>
  </p:normalViewPr>
  <p:slideViewPr>
    <p:cSldViewPr snapToGrid="0">
      <p:cViewPr varScale="1">
        <p:scale>
          <a:sx n="63" d="100"/>
          <a:sy n="63" d="100"/>
        </p:scale>
        <p:origin x="9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2/02/2019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Remember that famous line in the movie Snow White? “Mirror,</a:t>
            </a:r>
            <a:r>
              <a:rPr lang="en-US" sz="1200" i="0" kern="1200" baseline="0" dirty="0" smtClean="0">
                <a:solidFill>
                  <a:schemeClr val="tx1"/>
                </a:solidFill>
                <a:effectLst/>
                <a:latin typeface="+mn-lt"/>
                <a:ea typeface="+mn-ea"/>
                <a:cs typeface="+mn-cs"/>
              </a:rPr>
              <a:t> mirror, in my hand, who’s the fairest in the land?” </a:t>
            </a:r>
            <a:r>
              <a:rPr lang="en-US" sz="1200" kern="1200" dirty="0" smtClean="0">
                <a:solidFill>
                  <a:schemeClr val="tx1"/>
                </a:solidFill>
                <a:effectLst/>
                <a:latin typeface="+mn-lt"/>
                <a:ea typeface="+mn-ea"/>
                <a:cs typeface="+mn-cs"/>
              </a:rPr>
              <a:t>And year after year, that magic mirror assured Snow White’s stepmother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no</a:t>
            </a:r>
            <a:r>
              <a:rPr lang="en-US" sz="1200" kern="1200" baseline="0" dirty="0" smtClean="0">
                <a:solidFill>
                  <a:schemeClr val="tx1"/>
                </a:solidFill>
                <a:effectLst/>
                <a:latin typeface="+mn-lt"/>
                <a:ea typeface="+mn-ea"/>
                <a:cs typeface="+mn-cs"/>
              </a:rPr>
              <a:t> one</a:t>
            </a:r>
            <a:r>
              <a:rPr lang="en-US" sz="1200" kern="1200" dirty="0" smtClean="0">
                <a:solidFill>
                  <a:schemeClr val="tx1"/>
                </a:solidFill>
                <a:effectLst/>
                <a:latin typeface="+mn-lt"/>
                <a:ea typeface="+mn-ea"/>
                <a:cs typeface="+mn-cs"/>
              </a:rPr>
              <a:t> was fairer than she. But when Snow White grew up, she became more beautiful than her stepmother, and the mirror gave her an update she was not expecting. </a:t>
            </a:r>
            <a:r>
              <a:rPr lang="en-US" sz="1100" i="0" kern="1200" dirty="0" smtClean="0">
                <a:solidFill>
                  <a:schemeClr val="tx1"/>
                </a:solidFill>
                <a:effectLst/>
                <a:latin typeface="+mn-lt"/>
                <a:ea typeface="+mn-ea"/>
                <a:cs typeface="+mn-cs"/>
              </a:rPr>
              <a:t>“Mirror,</a:t>
            </a:r>
            <a:r>
              <a:rPr lang="en-US" sz="1100" i="0" kern="1200" baseline="0" dirty="0" smtClean="0">
                <a:solidFill>
                  <a:schemeClr val="tx1"/>
                </a:solidFill>
                <a:effectLst/>
                <a:latin typeface="+mn-lt"/>
                <a:ea typeface="+mn-ea"/>
                <a:cs typeface="+mn-cs"/>
              </a:rPr>
              <a:t> mirror, in my hand, who’s the fairest in the land?”</a:t>
            </a:r>
            <a:r>
              <a:rPr lang="es-GT" sz="11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“My queen, you are the fairest here so true. But Snow White, beyond the mountains at the Seven Dwarves, is a thousand times more beautiful than you.” And after an unsuccessful attempt to kill Snow White, the queen eventually died in a fit of fury.</a:t>
            </a:r>
          </a:p>
          <a:p>
            <a:pPr lvl="0"/>
            <a:endParaRPr lang="en-US" sz="1200" i="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1 Cor 13:4, Paul enumerates through the things that love does and then the things which love does not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first enemy</a:t>
            </a:r>
            <a:r>
              <a:rPr lang="en-US" sz="1200" kern="1200" baseline="0" dirty="0" smtClean="0">
                <a:solidFill>
                  <a:schemeClr val="tx1"/>
                </a:solidFill>
                <a:effectLst/>
                <a:latin typeface="+mn-lt"/>
                <a:ea typeface="+mn-ea"/>
                <a:cs typeface="+mn-cs"/>
              </a:rPr>
              <a:t> of love mentioned a</a:t>
            </a:r>
            <a:r>
              <a:rPr lang="en-US" sz="1200" kern="1200" dirty="0" smtClean="0">
                <a:solidFill>
                  <a:schemeClr val="tx1"/>
                </a:solidFill>
                <a:effectLst/>
                <a:latin typeface="+mn-lt"/>
                <a:ea typeface="+mn-ea"/>
                <a:cs typeface="+mn-cs"/>
              </a:rPr>
              <a:t>fter saying love is patient and love is kind in verse 4, is that love “is not jealous”. Some of your translations say, “love does not envy”. Envy is not some petty whim,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bad habit, or some faze</a:t>
            </a:r>
            <a:r>
              <a:rPr lang="en-US" sz="1200" kern="1200" baseline="0" dirty="0" smtClean="0">
                <a:solidFill>
                  <a:schemeClr val="tx1"/>
                </a:solidFill>
                <a:effectLst/>
                <a:latin typeface="+mn-lt"/>
                <a:ea typeface="+mn-ea"/>
                <a:cs typeface="+mn-cs"/>
              </a:rPr>
              <a:t> we dare dismiss</a:t>
            </a:r>
            <a:r>
              <a:rPr lang="en-US" sz="1200" kern="1200" dirty="0" smtClean="0">
                <a:solidFill>
                  <a:schemeClr val="tx1"/>
                </a:solidFill>
                <a:effectLst/>
                <a:latin typeface="+mn-lt"/>
                <a:ea typeface="+mn-ea"/>
                <a:cs typeface="+mn-cs"/>
              </a:rPr>
              <a:t>. Envy is a cancerous</a:t>
            </a:r>
            <a:r>
              <a:rPr lang="en-US" sz="1200" kern="1200" baseline="0" dirty="0" smtClean="0">
                <a:solidFill>
                  <a:schemeClr val="tx1"/>
                </a:solidFill>
                <a:effectLst/>
                <a:latin typeface="+mn-lt"/>
                <a:ea typeface="+mn-ea"/>
                <a:cs typeface="+mn-cs"/>
              </a:rPr>
              <a:t> ulcer </a:t>
            </a:r>
            <a:r>
              <a:rPr lang="en-US" sz="1200" kern="1200" dirty="0" smtClean="0">
                <a:solidFill>
                  <a:schemeClr val="tx1"/>
                </a:solidFill>
                <a:effectLst/>
                <a:latin typeface="+mn-lt"/>
                <a:ea typeface="+mn-ea"/>
                <a:cs typeface="+mn-cs"/>
              </a:rPr>
              <a:t>that will consume us until we waste away.</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Shakespeare, in his famous tragedy about Antony &amp; Cleopatra, referred to envy as the “Green Sickness”. And that’s very illustrative.</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Philipp Bailey, another famous English poet of bygone years, vividly portrayed envy as a “coal that comes hissing hot from hell.”</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Envy is an agitation of the spirit as our mind dwells continuously on something that we desire but which someone else has obtained. In the parable of the Laborers in the Vineyard of Matt 20, Jesus refers to it in verse 15 as an “envious eye”.</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Third, it is one of the most reap-able sins to ever be sown. Like a boomerang, envy will always come right back around and bite the offender.</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was Haman who was hanged on the very gallows he prepared for Mordecai, the object of his </a:t>
            </a:r>
            <a:r>
              <a:rPr lang="en-US" sz="1200" kern="1200" dirty="0" smtClean="0">
                <a:solidFill>
                  <a:schemeClr val="tx1"/>
                </a:solidFill>
                <a:effectLst/>
                <a:latin typeface="+mn-lt"/>
                <a:ea typeface="+mn-ea"/>
                <a:cs typeface="+mn-cs"/>
              </a:rPr>
              <a:t>envy.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Daniel’s </a:t>
            </a:r>
            <a:r>
              <a:rPr lang="en-US" sz="1200" kern="1200" dirty="0" smtClean="0">
                <a:solidFill>
                  <a:schemeClr val="tx1"/>
                </a:solidFill>
                <a:effectLst/>
                <a:latin typeface="+mn-lt"/>
                <a:ea typeface="+mn-ea"/>
                <a:cs typeface="+mn-cs"/>
              </a:rPr>
              <a:t>envious coworkers were crushed by the very same den of lions they had convinced the king to throw Daniel into the prior day.</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Joseph was far better off sold into slavery than his brothers were who were left to deal with guilt and uneasy consciences.</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David, in the wilderness with his psalms of confidence, was far better off than King Saul being eaten alive by the green sickness.</a:t>
            </a:r>
          </a:p>
          <a:p>
            <a:pPr lvl="0"/>
            <a:endParaRPr lang="es-GT"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Envy is a miserable and cruel sickness, and if you are here this morning and afflicted by it, I hope you’ll muster the faith and courage to </a:t>
            </a:r>
            <a:r>
              <a:rPr lang="en-US" sz="1200" u="sng" kern="1200" dirty="0" smtClean="0">
                <a:solidFill>
                  <a:schemeClr val="tx1"/>
                </a:solidFill>
                <a:effectLst/>
                <a:latin typeface="+mn-lt"/>
                <a:ea typeface="+mn-ea"/>
                <a:cs typeface="+mn-cs"/>
              </a:rPr>
              <a:t>let it </a:t>
            </a:r>
            <a:r>
              <a:rPr lang="en-US" sz="1200" u="sng" kern="1200" dirty="0" smtClean="0">
                <a:solidFill>
                  <a:schemeClr val="tx1"/>
                </a:solidFill>
                <a:effectLst/>
                <a:latin typeface="+mn-lt"/>
                <a:ea typeface="+mn-ea"/>
                <a:cs typeface="+mn-cs"/>
              </a:rPr>
              <a:t>go</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quickly as possible.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389979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First, we need to renounce it fully as nothing less than sin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Envy is not a personality disorder, or something you inherited with your temperament, and it is not a bad habit. Envy is sin. And the wages of this sin, like all others, is death.</a:t>
            </a:r>
          </a:p>
          <a:p>
            <a:pPr lvl="0"/>
            <a:endParaRPr lang="es-GT"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 Pet 2:1</a:t>
            </a:r>
            <a:r>
              <a:rPr lang="en-US" sz="1200" kern="1200" dirty="0" smtClean="0">
                <a:solidFill>
                  <a:schemeClr val="tx1"/>
                </a:solidFill>
                <a:effectLst/>
                <a:latin typeface="+mn-lt"/>
                <a:ea typeface="+mn-ea"/>
                <a:cs typeface="+mn-cs"/>
              </a:rPr>
              <a:t> – “Therefore, putting aside all malice and all deceit and hypocrisy and envy and all slander…” We need to put it away.</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many catalogs of sins in the bible, those frequent lists we come across, you’ll always see envy and jealousy near the top</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as Jas 3:15-16 says, it’s a byproduct of bitterness and it is according to the wisdom of the world which is demonic</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dare not undermine the seriousness of this sin, because Matt 27:18 tells us that it was this very sin that nailed our Lord to the cross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you ever thought about it in those terms, that every day we live with envy in our hearts, we’re living with the same spirit of those who crucified the Lord?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Envy is a dreaded sin, and we don’t do ourselves good by discounting it, or ignoring it, or passing it off as something that’s a faze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11</a:t>
            </a:fld>
            <a:endParaRPr lang="en-US"/>
          </a:p>
        </p:txBody>
      </p:sp>
    </p:spTree>
    <p:extLst>
      <p:ext uri="{BB962C8B-B14F-4D97-AF65-F5344CB8AC3E}">
        <p14:creationId xmlns:p14="http://schemas.microsoft.com/office/powerpoint/2010/main" val="98923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 nothing frees one from jealousy quite like remembering the object of your envy in prayer every day</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“Gross”. Only if you want to stay chained to this cruel </a:t>
            </a:r>
            <a:r>
              <a:rPr lang="en-US" sz="1200" kern="1200" dirty="0" smtClean="0">
                <a:solidFill>
                  <a:schemeClr val="tx1"/>
                </a:solidFill>
                <a:effectLst/>
                <a:latin typeface="+mn-lt"/>
                <a:ea typeface="+mn-ea"/>
                <a:cs typeface="+mn-cs"/>
              </a:rPr>
              <a:t>vice. </a:t>
            </a:r>
            <a:r>
              <a:rPr lang="en-US" sz="1200" kern="1200" dirty="0" smtClean="0">
                <a:solidFill>
                  <a:schemeClr val="tx1"/>
                </a:solidFill>
                <a:effectLst/>
                <a:latin typeface="+mn-lt"/>
                <a:ea typeface="+mn-ea"/>
                <a:cs typeface="+mn-cs"/>
              </a:rPr>
              <a:t>Only if you want it to continue eating away your soul like a cancer. But if you want to be free from it, I dare you to remember that person in your prayers every day, and you just see what begins to happen as a result of the display of that selfless kind of love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by praying for your rival continuously, you’re either going to have to get things settled with them, or that envy will just dissipate </a:t>
            </a:r>
            <a:r>
              <a:rPr lang="en-US" sz="1200" kern="1200" dirty="0" smtClean="0">
                <a:solidFill>
                  <a:schemeClr val="tx1"/>
                </a:solidFill>
                <a:effectLst/>
                <a:latin typeface="+mn-lt"/>
                <a:ea typeface="+mn-ea"/>
                <a:cs typeface="+mn-cs"/>
              </a:rPr>
              <a:t>away. “Well</a:t>
            </a:r>
            <a:r>
              <a:rPr lang="en-US" sz="1200" kern="1200" dirty="0" smtClean="0">
                <a:solidFill>
                  <a:schemeClr val="tx1"/>
                </a:solidFill>
                <a:effectLst/>
                <a:latin typeface="+mn-lt"/>
                <a:ea typeface="+mn-ea"/>
                <a:cs typeface="+mn-cs"/>
              </a:rPr>
              <a:t>, Ryan, who is my rival? Who do I envy?” I don’t know. Who is at the forefront of your mind as we discuss this subject? And do you have the courage to pray for that person daily?</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Scottish minister from the 19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named Andrew Bonar acknowledged a life long struggle with envy, something very few people are willing to admit publically. It’s a rather embarrassing sin to admit is it </a:t>
            </a:r>
            <a:r>
              <a:rPr lang="en-US" sz="1200" kern="1200" dirty="0" smtClean="0">
                <a:solidFill>
                  <a:schemeClr val="tx1"/>
                </a:solidFill>
                <a:effectLst/>
                <a:latin typeface="+mn-lt"/>
                <a:ea typeface="+mn-ea"/>
                <a:cs typeface="+mn-cs"/>
              </a:rPr>
              <a:t>not?</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It’s</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hard</a:t>
            </a:r>
            <a:r>
              <a:rPr lang="es-GT" sz="1100" kern="1200" baseline="0" dirty="0" smtClean="0">
                <a:solidFill>
                  <a:schemeClr val="tx1"/>
                </a:solidFill>
                <a:effectLst/>
                <a:latin typeface="+mn-lt"/>
                <a:ea typeface="+mn-ea"/>
                <a:cs typeface="+mn-cs"/>
              </a:rPr>
              <a:t> to </a:t>
            </a:r>
            <a:r>
              <a:rPr lang="es-GT" sz="1100" kern="1200" baseline="0" dirty="0" err="1" smtClean="0">
                <a:solidFill>
                  <a:schemeClr val="tx1"/>
                </a:solidFill>
                <a:effectLst/>
                <a:latin typeface="+mn-lt"/>
                <a:ea typeface="+mn-ea"/>
                <a:cs typeface="+mn-cs"/>
              </a:rPr>
              <a:t>admit</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that</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we’ve</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allowed</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another</a:t>
            </a:r>
            <a:r>
              <a:rPr lang="es-GT" sz="1100" kern="1200" baseline="0" dirty="0" smtClean="0">
                <a:solidFill>
                  <a:schemeClr val="tx1"/>
                </a:solidFill>
                <a:effectLst/>
                <a:latin typeface="+mn-lt"/>
                <a:ea typeface="+mn-ea"/>
                <a:cs typeface="+mn-cs"/>
              </a:rPr>
              <a:t> human </a:t>
            </a:r>
            <a:r>
              <a:rPr lang="es-GT" sz="1100" kern="1200" baseline="0" dirty="0" err="1" smtClean="0">
                <a:solidFill>
                  <a:schemeClr val="tx1"/>
                </a:solidFill>
                <a:effectLst/>
                <a:latin typeface="+mn-lt"/>
                <a:ea typeface="+mn-ea"/>
                <a:cs typeface="+mn-cs"/>
              </a:rPr>
              <a:t>being</a:t>
            </a:r>
            <a:r>
              <a:rPr lang="es-GT" sz="1100" kern="1200" baseline="0" dirty="0" smtClean="0">
                <a:solidFill>
                  <a:schemeClr val="tx1"/>
                </a:solidFill>
                <a:effectLst/>
                <a:latin typeface="+mn-lt"/>
                <a:ea typeface="+mn-ea"/>
                <a:cs typeface="+mn-cs"/>
              </a:rPr>
              <a:t> to </a:t>
            </a:r>
            <a:r>
              <a:rPr lang="es-GT" sz="1100" kern="1200" baseline="0" dirty="0" err="1" smtClean="0">
                <a:solidFill>
                  <a:schemeClr val="tx1"/>
                </a:solidFill>
                <a:effectLst/>
                <a:latin typeface="+mn-lt"/>
                <a:ea typeface="+mn-ea"/>
                <a:cs typeface="+mn-cs"/>
              </a:rPr>
              <a:t>have</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that</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kind</a:t>
            </a:r>
            <a:r>
              <a:rPr lang="es-GT" sz="1100" kern="1200" baseline="0" dirty="0" smtClean="0">
                <a:solidFill>
                  <a:schemeClr val="tx1"/>
                </a:solidFill>
                <a:effectLst/>
                <a:latin typeface="+mn-lt"/>
                <a:ea typeface="+mn-ea"/>
                <a:cs typeface="+mn-cs"/>
              </a:rPr>
              <a:t> of control </a:t>
            </a:r>
            <a:r>
              <a:rPr lang="es-GT" sz="1100" kern="1200" baseline="0" dirty="0" err="1" smtClean="0">
                <a:solidFill>
                  <a:schemeClr val="tx1"/>
                </a:solidFill>
                <a:effectLst/>
                <a:latin typeface="+mn-lt"/>
                <a:ea typeface="+mn-ea"/>
                <a:cs typeface="+mn-cs"/>
              </a:rPr>
              <a:t>over</a:t>
            </a:r>
            <a:r>
              <a:rPr lang="es-GT" sz="1100" kern="1200" baseline="0" dirty="0" smtClean="0">
                <a:solidFill>
                  <a:schemeClr val="tx1"/>
                </a:solidFill>
                <a:effectLst/>
                <a:latin typeface="+mn-lt"/>
                <a:ea typeface="+mn-ea"/>
                <a:cs typeface="+mn-cs"/>
              </a:rPr>
              <a:t> </a:t>
            </a:r>
            <a:r>
              <a:rPr lang="es-GT" sz="1100" kern="1200" baseline="0" dirty="0" err="1" smtClean="0">
                <a:solidFill>
                  <a:schemeClr val="tx1"/>
                </a:solidFill>
                <a:effectLst/>
                <a:latin typeface="+mn-lt"/>
                <a:ea typeface="+mn-ea"/>
                <a:cs typeface="+mn-cs"/>
              </a:rPr>
              <a:t>us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wrote the following in his diary – “It is amazing that the Lord has spared me and used me at all. I have no reason to wonder that He used others far more than He does me. Yet envy is my hurt, and today I have been seeking grace to rejoice exceedingly over the usefulness of others, even where it cast me into the shade. Lord, take away this envy from me!” He went on later to explain that the only way he found he could deal with the envy he felt </a:t>
            </a:r>
            <a:r>
              <a:rPr lang="en-US" sz="1200" kern="1200" dirty="0" smtClean="0">
                <a:solidFill>
                  <a:schemeClr val="tx1"/>
                </a:solidFill>
                <a:effectLst/>
                <a:latin typeface="+mn-lt"/>
                <a:ea typeface="+mn-ea"/>
                <a:cs typeface="+mn-cs"/>
              </a:rPr>
              <a:t>towards </a:t>
            </a:r>
            <a:r>
              <a:rPr lang="en-US" sz="1200" kern="1200" dirty="0" smtClean="0">
                <a:solidFill>
                  <a:schemeClr val="tx1"/>
                </a:solidFill>
                <a:effectLst/>
                <a:latin typeface="+mn-lt"/>
                <a:ea typeface="+mn-ea"/>
                <a:cs typeface="+mn-cs"/>
              </a:rPr>
              <a:t>others in his professional circle was to remember them in his prayers.</a:t>
            </a:r>
          </a:p>
          <a:p>
            <a:pPr lvl="0"/>
            <a:endParaRPr lang="es-GT"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Brethren, prayer for those whom you view as your rival, pray, pray, pray, and watch the envy dissipate </a:t>
            </a:r>
            <a:r>
              <a:rPr lang="en-US" sz="1200" kern="1200" dirty="0" smtClean="0">
                <a:solidFill>
                  <a:schemeClr val="tx1"/>
                </a:solidFill>
                <a:effectLst/>
                <a:latin typeface="+mn-lt"/>
                <a:ea typeface="+mn-ea"/>
                <a:cs typeface="+mn-cs"/>
              </a:rPr>
              <a:t>away.</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12</a:t>
            </a:fld>
            <a:endParaRPr lang="en-US"/>
          </a:p>
        </p:txBody>
      </p:sp>
    </p:spTree>
    <p:extLst>
      <p:ext uri="{BB962C8B-B14F-4D97-AF65-F5344CB8AC3E}">
        <p14:creationId xmlns:p14="http://schemas.microsoft.com/office/powerpoint/2010/main" val="194685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Third, learn to be content with the goodness God has bestowed on </a:t>
            </a:r>
            <a:r>
              <a:rPr lang="en-US" sz="1200" kern="1200" dirty="0" smtClean="0">
                <a:solidFill>
                  <a:schemeClr val="tx1"/>
                </a:solidFill>
                <a:effectLst/>
                <a:latin typeface="+mn-lt"/>
                <a:ea typeface="+mn-ea"/>
                <a:cs typeface="+mn-cs"/>
              </a:rPr>
              <a:t>you </a:t>
            </a:r>
            <a:r>
              <a:rPr lang="en-US" sz="1200" kern="1200" dirty="0" smtClean="0">
                <a:solidFill>
                  <a:schemeClr val="tx1"/>
                </a:solidFill>
                <a:effectLst/>
                <a:latin typeface="+mn-lt"/>
                <a:ea typeface="+mn-ea"/>
                <a:cs typeface="+mn-cs"/>
              </a:rPr>
              <a:t>personally. Because when we are content, we do not become envious.</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There’s a neat little story about a little snail who lived by the ocean and in envy he noticed the large beautiful shell in which the lobster lived. “What a grand palace. Oh I wish I lived in his place. Oh wouldn’t my friends admire me in this shell?” Well, in time, this envious snail watched as the lobster eventually walked right out of the shell to grow up in a larger one. “Now I shall have my wish!” The snail then boasted to all his friends how he was about to take up residence in this grand new palace, and so he pulled himself loose from his little shell, and finally crawled in the giant lobster shell. But it was so big he couldn’t fit and so he huffed and he puffed and he blew and he gasped in order to make himself fit. But in all his effort, he felt so small inside that great big lobster shell. He died the very first night in that shell, because being so large and him being so exhausted trying to fit inside of it, the shell was too cold. A wise old crow, looking on, said to the younger crows, “You see what become of envy? What you have is enough. Save yourself from a lot of trouble; because it is better to be a little snail in a comfortable shell than to be a little snail in a comfortable shell and freeze to death.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if, instead of letting envy eat us alive, we stopped, observed our blessings, and approached God in prayer saying, “Lord, you have blessed me far greater than I deserve.”? Because envy cannot dwell in a thankful, content heart can it? They cannot coexist together. Those righteous fruits pushed envy right out</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13</a:t>
            </a:fld>
            <a:endParaRPr lang="en-US"/>
          </a:p>
        </p:txBody>
      </p:sp>
    </p:spTree>
    <p:extLst>
      <p:ext uri="{BB962C8B-B14F-4D97-AF65-F5344CB8AC3E}">
        <p14:creationId xmlns:p14="http://schemas.microsoft.com/office/powerpoint/2010/main" val="28068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Greek word for envy is interesting. It is the word “zéloó” and it literally means to “boil over” or “to </a:t>
            </a:r>
            <a:r>
              <a:rPr lang="en-US" sz="1200" kern="1200" dirty="0" smtClean="0">
                <a:solidFill>
                  <a:schemeClr val="tx1"/>
                </a:solidFill>
                <a:effectLst/>
                <a:latin typeface="+mn-lt"/>
                <a:ea typeface="+mn-ea"/>
                <a:cs typeface="+mn-cs"/>
              </a:rPr>
              <a:t>seethe”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what’s interesting about this word is that it is used in scripture in both a permissive and prohibitive manner. In fact, 1 Cor alone uses this same word in both these ways.</a:t>
            </a:r>
          </a:p>
          <a:p>
            <a:pPr lvl="0"/>
            <a:endParaRPr lang="es-GT"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 Cor 14:1</a:t>
            </a:r>
            <a:r>
              <a:rPr lang="en-US" sz="1200" kern="1200" dirty="0" smtClean="0">
                <a:solidFill>
                  <a:schemeClr val="tx1"/>
                </a:solidFill>
                <a:effectLst/>
                <a:latin typeface="+mn-lt"/>
                <a:ea typeface="+mn-ea"/>
                <a:cs typeface="+mn-cs"/>
              </a:rPr>
              <a:t> – “Pursue love, yet desire earnestly spiritual gifts, but especially that you may prophesy.”</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phrase “desire earnestly” is the same Greek word that is used in a prohibitive setting in 1 Cor 13:4 but in a permissive setting in the very next chapter as it is encouraging “enthusiasm”. So translated in English, this word can mean “zealous” or “jealous”. But there is a world of difference between these two ideas. Because whenever it is used in a negative matter, it always refers to that seething, boiling, envy that grows and infects our heart. And Paul, who was informed by Chloe’s people that the Corinthians were torn apart by factions and divisions, is pleading with them that an envious heart destroys our ability to love</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Usually when we speak of envy, we use this interchangeably with the word jealous. The NT even uses them interchangeably.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there is a subtle difference. And if I had to pick which one is worse, I’d have to go with envy because we learn in scripture that God is jealous but never does it say that He envies. Here’s the </a:t>
            </a:r>
            <a:r>
              <a:rPr lang="en-US" sz="1200" kern="1200" dirty="0" smtClean="0">
                <a:solidFill>
                  <a:schemeClr val="tx1"/>
                </a:solidFill>
                <a:effectLst/>
                <a:latin typeface="+mn-lt"/>
                <a:ea typeface="+mn-ea"/>
                <a:cs typeface="+mn-cs"/>
              </a:rPr>
              <a:t>difference: </a:t>
            </a:r>
            <a:r>
              <a:rPr lang="en-US" sz="1200" kern="1200" dirty="0" smtClean="0">
                <a:solidFill>
                  <a:schemeClr val="tx1"/>
                </a:solidFill>
                <a:effectLst/>
                <a:latin typeface="+mn-lt"/>
                <a:ea typeface="+mn-ea"/>
                <a:cs typeface="+mn-cs"/>
              </a:rPr>
              <a:t>envy stands at the back of the line spewing ill will toward everyone who is in front. But jealousy stands at the front of the line irritated that someone might try to replace him. Envy is angry at what everyone else has that it does not possess. But jealousy is afraid that what it owns will be taken away. Envy begins with empty hands, lamenting its own lack yet joyful when others lose their superiority. Jealousy begins with full hands, fearful of losing what it has already achieved. Envy, in a lot of ways is a backhanded compliment. Someone once said that envy is the tribute that </a:t>
            </a:r>
            <a:r>
              <a:rPr lang="en-US" sz="1200" kern="1200" dirty="0" smtClean="0">
                <a:solidFill>
                  <a:schemeClr val="tx1"/>
                </a:solidFill>
                <a:effectLst/>
                <a:latin typeface="+mn-lt"/>
                <a:ea typeface="+mn-ea"/>
                <a:cs typeface="+mn-cs"/>
              </a:rPr>
              <a:t>mediocrity </a:t>
            </a:r>
            <a:r>
              <a:rPr lang="en-US" sz="1200" kern="1200" dirty="0" smtClean="0">
                <a:solidFill>
                  <a:schemeClr val="tx1"/>
                </a:solidFill>
                <a:effectLst/>
                <a:latin typeface="+mn-lt"/>
                <a:ea typeface="+mn-ea"/>
                <a:cs typeface="+mn-cs"/>
              </a:rPr>
              <a:t>plays to genius. Because in order to belittle, you have to be little.</a:t>
            </a:r>
          </a:p>
          <a:p>
            <a:pPr lvl="0"/>
            <a:endParaRPr lang="es-GT"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Rom 12:15a</a:t>
            </a:r>
            <a:r>
              <a:rPr lang="en-US" sz="1200" kern="1200" dirty="0" smtClean="0">
                <a:solidFill>
                  <a:schemeClr val="tx1"/>
                </a:solidFill>
                <a:effectLst/>
                <a:latin typeface="+mn-lt"/>
                <a:ea typeface="+mn-ea"/>
                <a:cs typeface="+mn-cs"/>
              </a:rPr>
              <a:t> – “Rejoice with those who rejoice, and weep with those who weep”, but envy flips that right on its head because envy weeps at those who rejoice and it rejoices over those that weep. And this is why envy has destroyed marriages, wrecked families, divided churches, and devastated relationships more than perhaps any other vice with the possible exception of its twin sin “pride</a:t>
            </a:r>
            <a:r>
              <a:rPr lang="en-US" sz="1200" kern="1200" dirty="0" smtClean="0">
                <a:solidFill>
                  <a:schemeClr val="tx1"/>
                </a:solidFill>
                <a:effectLst/>
                <a:latin typeface="+mn-lt"/>
                <a:ea typeface="+mn-ea"/>
                <a:cs typeface="+mn-cs"/>
              </a:rPr>
              <a:t>”.</a:t>
            </a:r>
            <a:endParaRPr lang="es-GT"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228561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biological organisms, those inside and outside of our body, are harmless by themselves. But when you introduce certain settings and conditions into the equation, these harmless organisms cause diseases that are harmful. Envy, as a spiritual disease, works the same way. There are certain settings and circles which by themselves are harmless, but if envy begins to ferment, it corrupts those circles and settings</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a:t>
            </a:r>
            <a:r>
              <a:rPr lang="en-US" sz="1200" kern="1200" dirty="0" smtClean="0">
                <a:solidFill>
                  <a:schemeClr val="tx1"/>
                </a:solidFill>
                <a:effectLst/>
                <a:latin typeface="+mn-lt"/>
                <a:ea typeface="+mn-ea"/>
                <a:cs typeface="+mn-cs"/>
              </a:rPr>
              <a:t>, envy develops in circles of prosperity</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Gen 26:14</a:t>
            </a:r>
            <a:r>
              <a:rPr lang="en-US" sz="1200" kern="1200" dirty="0" smtClean="0">
                <a:solidFill>
                  <a:schemeClr val="tx1"/>
                </a:solidFill>
                <a:effectLst/>
                <a:latin typeface="+mn-lt"/>
                <a:ea typeface="+mn-ea"/>
                <a:cs typeface="+mn-cs"/>
              </a:rPr>
              <a:t> – “[Isaac] had possessions of flocks and herds and a great household, so that the Philistines </a:t>
            </a:r>
            <a:r>
              <a:rPr lang="en-US" sz="1200" u="sng" kern="1200" dirty="0" smtClean="0">
                <a:solidFill>
                  <a:schemeClr val="tx1"/>
                </a:solidFill>
                <a:effectLst/>
                <a:latin typeface="+mn-lt"/>
                <a:ea typeface="+mn-ea"/>
                <a:cs typeface="+mn-cs"/>
              </a:rPr>
              <a:t>envied</a:t>
            </a:r>
            <a:r>
              <a:rPr lang="en-US" sz="1200" kern="1200" dirty="0" smtClean="0">
                <a:solidFill>
                  <a:schemeClr val="tx1"/>
                </a:solidFill>
                <a:effectLst/>
                <a:latin typeface="+mn-lt"/>
                <a:ea typeface="+mn-ea"/>
                <a:cs typeface="+mn-cs"/>
              </a:rPr>
              <a:t> him.”</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See, there was nothing inherently wrong with Isaac having been successful and having accrued wealth through the grace God gave him and there was nothing inherently wrong with him dwelling with other people who had less than he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in those settings, if the disease of envy begins to develop, that’s when that evil eye starts to look suspiciously at the person who has a little bit more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Envy is often cultivated in the hearts of those who to most people have more than enough, but cannot be content when their eye spots another within the circle who has just a little bit more.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150214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Secondly, envy develops in circles of power (Psa 106)</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book of Numbers, we read about Miriam and Aaron and </a:t>
            </a:r>
            <a:r>
              <a:rPr lang="en-US" sz="1200" kern="1200" dirty="0" err="1" smtClean="0">
                <a:solidFill>
                  <a:schemeClr val="tx1"/>
                </a:solidFill>
                <a:effectLst/>
                <a:latin typeface="+mn-lt"/>
                <a:ea typeface="+mn-ea"/>
                <a:cs typeface="+mn-cs"/>
              </a:rPr>
              <a:t>Korah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Dathan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Abiram</a:t>
            </a:r>
            <a:r>
              <a:rPr lang="en-US" sz="1200" kern="1200" dirty="0" smtClean="0">
                <a:solidFill>
                  <a:schemeClr val="tx1"/>
                </a:solidFill>
                <a:effectLst/>
                <a:latin typeface="+mn-lt"/>
                <a:ea typeface="+mn-ea"/>
                <a:cs typeface="+mn-cs"/>
              </a:rPr>
              <a:t> who envied Moses because of the leadership role he had before God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Psalmist gives us a behind the scenes look at what was actually going on in their hearts – </a:t>
            </a:r>
            <a:r>
              <a:rPr lang="en-US" sz="1200" b="1" kern="1200" dirty="0" smtClean="0">
                <a:solidFill>
                  <a:schemeClr val="tx1"/>
                </a:solidFill>
                <a:effectLst/>
                <a:latin typeface="+mn-lt"/>
                <a:ea typeface="+mn-ea"/>
                <a:cs typeface="+mn-cs"/>
              </a:rPr>
              <a:t>Psa 106:16</a:t>
            </a:r>
            <a:r>
              <a:rPr lang="en-US" sz="1200" kern="1200" dirty="0" smtClean="0">
                <a:solidFill>
                  <a:schemeClr val="tx1"/>
                </a:solidFill>
                <a:effectLst/>
                <a:latin typeface="+mn-lt"/>
                <a:ea typeface="+mn-ea"/>
                <a:cs typeface="+mn-cs"/>
              </a:rPr>
              <a:t> – “…they became </a:t>
            </a:r>
            <a:r>
              <a:rPr lang="en-US" sz="1200" u="sng" kern="1200" dirty="0" smtClean="0">
                <a:solidFill>
                  <a:schemeClr val="tx1"/>
                </a:solidFill>
                <a:effectLst/>
                <a:latin typeface="+mn-lt"/>
                <a:ea typeface="+mn-ea"/>
                <a:cs typeface="+mn-cs"/>
              </a:rPr>
              <a:t>envious</a:t>
            </a:r>
            <a:r>
              <a:rPr lang="en-US" sz="1200" kern="1200" dirty="0" smtClean="0">
                <a:solidFill>
                  <a:schemeClr val="tx1"/>
                </a:solidFill>
                <a:effectLst/>
                <a:latin typeface="+mn-lt"/>
                <a:ea typeface="+mn-ea"/>
                <a:cs typeface="+mn-cs"/>
              </a:rPr>
              <a:t> of Moses in the camp, and of Aaron, the holy one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all throughout the books of the Kings and Chronicles, we see story after sorted story of usurpation taking place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man would want power so badly he was willing to be devious and betray and even kill in order to become the one in charge.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anytime you have a person in some capacity of leadership or power, even </a:t>
            </a:r>
            <a:r>
              <a:rPr lang="en-US" sz="1200" kern="1200" dirty="0" smtClean="0">
                <a:solidFill>
                  <a:schemeClr val="tx1"/>
                </a:solidFill>
                <a:effectLst/>
                <a:latin typeface="+mn-lt"/>
                <a:ea typeface="+mn-ea"/>
                <a:cs typeface="+mn-cs"/>
              </a:rPr>
              <a:t>today, </a:t>
            </a:r>
            <a:r>
              <a:rPr lang="en-US" sz="1200" kern="1200" dirty="0" smtClean="0">
                <a:solidFill>
                  <a:schemeClr val="tx1"/>
                </a:solidFill>
                <a:effectLst/>
                <a:latin typeface="+mn-lt"/>
                <a:ea typeface="+mn-ea"/>
                <a:cs typeface="+mn-cs"/>
              </a:rPr>
              <a:t>you can be </a:t>
            </a:r>
            <a:r>
              <a:rPr lang="en-US" sz="1200" kern="1200" dirty="0" smtClean="0">
                <a:solidFill>
                  <a:schemeClr val="tx1"/>
                </a:solidFill>
                <a:effectLst/>
                <a:latin typeface="+mn-lt"/>
                <a:ea typeface="+mn-ea"/>
                <a:cs typeface="+mn-cs"/>
              </a:rPr>
              <a:t>sure </a:t>
            </a:r>
            <a:r>
              <a:rPr lang="en-US" sz="1200" kern="1200" dirty="0" smtClean="0">
                <a:solidFill>
                  <a:schemeClr val="tx1"/>
                </a:solidFill>
                <a:effectLst/>
                <a:latin typeface="+mn-lt"/>
                <a:ea typeface="+mn-ea"/>
                <a:cs typeface="+mn-cs"/>
              </a:rPr>
              <a:t>that envy is corrupting the heart of someone who would rather it be them.</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Acts 5, as the Sanhedrin are persecuting the Apostles, on the surface it looks like nothing more than religious persecution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that is almost always the case with envy, in that the one who is infected by it will rarely admit it and will instead attack the </a:t>
            </a:r>
            <a:r>
              <a:rPr lang="en-US" sz="1200" kern="1200" dirty="0" smtClean="0">
                <a:solidFill>
                  <a:schemeClr val="tx1"/>
                </a:solidFill>
                <a:effectLst/>
                <a:latin typeface="+mn-lt"/>
                <a:ea typeface="+mn-ea"/>
                <a:cs typeface="+mn-cs"/>
              </a:rPr>
              <a:t>other person </a:t>
            </a:r>
            <a:r>
              <a:rPr lang="en-US" sz="1200" kern="1200" dirty="0" smtClean="0">
                <a:solidFill>
                  <a:schemeClr val="tx1"/>
                </a:solidFill>
                <a:effectLst/>
                <a:latin typeface="+mn-lt"/>
                <a:ea typeface="+mn-ea"/>
                <a:cs typeface="+mn-cs"/>
              </a:rPr>
              <a:t>under false pretenses – </a:t>
            </a:r>
            <a:r>
              <a:rPr lang="en-US" sz="1200" b="1" kern="1200" dirty="0" smtClean="0">
                <a:solidFill>
                  <a:schemeClr val="tx1"/>
                </a:solidFill>
                <a:effectLst/>
                <a:latin typeface="+mn-lt"/>
                <a:ea typeface="+mn-ea"/>
                <a:cs typeface="+mn-cs"/>
              </a:rPr>
              <a:t>Acts 5:17-18</a:t>
            </a:r>
            <a:r>
              <a:rPr lang="en-US" sz="1200" kern="1200" dirty="0" smtClean="0">
                <a:solidFill>
                  <a:schemeClr val="tx1"/>
                </a:solidFill>
                <a:effectLst/>
                <a:latin typeface="+mn-lt"/>
                <a:ea typeface="+mn-ea"/>
                <a:cs typeface="+mn-cs"/>
              </a:rPr>
              <a:t> – “But the high priest rose up, along with all his associates (that is the sect of the Sadducees), and </a:t>
            </a:r>
            <a:r>
              <a:rPr lang="en-US" sz="1200" u="sng" kern="1200" dirty="0" smtClean="0">
                <a:solidFill>
                  <a:schemeClr val="tx1"/>
                </a:solidFill>
                <a:effectLst/>
                <a:latin typeface="+mn-lt"/>
                <a:ea typeface="+mn-ea"/>
                <a:cs typeface="+mn-cs"/>
              </a:rPr>
              <a:t>they were filled with </a:t>
            </a:r>
            <a:r>
              <a:rPr lang="en-US" sz="1200" u="sng" kern="1200" dirty="0" smtClean="0">
                <a:solidFill>
                  <a:schemeClr val="tx1"/>
                </a:solidFill>
                <a:effectLst/>
                <a:latin typeface="+mn-lt"/>
                <a:ea typeface="+mn-ea"/>
                <a:cs typeface="+mn-cs"/>
              </a:rPr>
              <a:t>jealousy</a:t>
            </a:r>
            <a:r>
              <a:rPr lang="en-US" sz="1200" u="none" kern="1200" baseline="0" dirty="0" smtClean="0">
                <a:solidFill>
                  <a:schemeClr val="tx1"/>
                </a:solidFill>
                <a:effectLst/>
                <a:latin typeface="+mn-lt"/>
                <a:ea typeface="+mn-ea"/>
                <a:cs typeface="+mn-cs"/>
              </a:rPr>
              <a:t> (same Greek word)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laid hands on the apostles and put them in a public jail.”</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will always develop within some a tendency to become jealous of any position of influence or power that does not emanate within myself</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34027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Third, envy develops in </a:t>
            </a:r>
            <a:r>
              <a:rPr lang="en-US" sz="1200" kern="1200" dirty="0" smtClean="0">
                <a:solidFill>
                  <a:schemeClr val="tx1"/>
                </a:solidFill>
                <a:effectLst/>
                <a:latin typeface="+mn-lt"/>
                <a:ea typeface="+mn-ea"/>
                <a:cs typeface="+mn-cs"/>
              </a:rPr>
              <a:t>circles </a:t>
            </a:r>
            <a:r>
              <a:rPr lang="en-US" sz="1200" kern="1200" dirty="0" smtClean="0">
                <a:solidFill>
                  <a:schemeClr val="tx1"/>
                </a:solidFill>
                <a:effectLst/>
                <a:latin typeface="+mn-lt"/>
                <a:ea typeface="+mn-ea"/>
                <a:cs typeface="+mn-cs"/>
              </a:rPr>
              <a:t>of performance. When Rachel saw that Leah was bearing sons and Rachel herself was barren and therefore unable to give children to Jacob who loved her so, we read the following – </a:t>
            </a:r>
            <a:r>
              <a:rPr lang="en-US" sz="1200" b="1" kern="1200" dirty="0" smtClean="0">
                <a:solidFill>
                  <a:schemeClr val="tx1"/>
                </a:solidFill>
                <a:effectLst/>
                <a:latin typeface="+mn-lt"/>
                <a:ea typeface="+mn-ea"/>
                <a:cs typeface="+mn-cs"/>
              </a:rPr>
              <a:t>Gen 30:1</a:t>
            </a:r>
            <a:r>
              <a:rPr lang="en-US" sz="1200" kern="1200" dirty="0" smtClean="0">
                <a:solidFill>
                  <a:schemeClr val="tx1"/>
                </a:solidFill>
                <a:effectLst/>
                <a:latin typeface="+mn-lt"/>
                <a:ea typeface="+mn-ea"/>
                <a:cs typeface="+mn-cs"/>
              </a:rPr>
              <a:t> – “Now when Rachel saw that she bore Jacob no children, she became jealous of her sister”</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then there is of course David and Saul. After David struck down Goliath on behalf of God and the people of Israel, the women in the cities of Israel began singing a song</a:t>
            </a:r>
            <a:r>
              <a:rPr lang="es-GT" sz="11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1 Sam 18:7</a:t>
            </a:r>
            <a:r>
              <a:rPr lang="en-US" sz="1200" kern="1200" dirty="0" smtClean="0">
                <a:solidFill>
                  <a:schemeClr val="tx1"/>
                </a:solidFill>
                <a:effectLst/>
                <a:latin typeface="+mn-lt"/>
                <a:ea typeface="+mn-ea"/>
                <a:cs typeface="+mn-cs"/>
              </a:rPr>
              <a:t> – “Saul has slain his thousands, and David his ten thousands.” And when those words came to Saul’s ear, that’s when the green sickness started to develop in his heart – </a:t>
            </a:r>
            <a:r>
              <a:rPr lang="en-US" sz="1200" b="1" kern="1200" dirty="0" smtClean="0">
                <a:solidFill>
                  <a:schemeClr val="tx1"/>
                </a:solidFill>
                <a:effectLst/>
                <a:latin typeface="+mn-lt"/>
                <a:ea typeface="+mn-ea"/>
                <a:cs typeface="+mn-cs"/>
              </a:rPr>
              <a:t>1 Sam 18</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 “Saul looked at David with suspicion from that day on.” There’s that “evil eye” Jesus mentioned. And Saul would spend the rest of his life trying to bring down David, because he could not duplicate the performance of his </a:t>
            </a:r>
            <a:r>
              <a:rPr lang="en-US" sz="1200" kern="1200" dirty="0" smtClean="0">
                <a:solidFill>
                  <a:schemeClr val="tx1"/>
                </a:solidFill>
                <a:effectLst/>
                <a:latin typeface="+mn-lt"/>
                <a:ea typeface="+mn-ea"/>
                <a:cs typeface="+mn-cs"/>
              </a:rPr>
              <a:t>servant</a:t>
            </a:r>
            <a:r>
              <a:rPr lang="en-US" sz="1200" kern="1200" baseline="0" dirty="0" smtClean="0">
                <a:solidFill>
                  <a:schemeClr val="tx1"/>
                </a:solidFill>
                <a:effectLst/>
                <a:latin typeface="+mn-lt"/>
                <a:ea typeface="+mn-ea"/>
                <a:cs typeface="+mn-cs"/>
              </a:rPr>
              <a:t> whom God was blessing.</a:t>
            </a:r>
            <a:endParaRPr lang="es-GT" sz="1100" kern="1200" dirty="0" smtClean="0">
              <a:solidFill>
                <a:schemeClr val="tx1"/>
              </a:solidFill>
              <a:effectLst/>
              <a:latin typeface="+mn-lt"/>
              <a:ea typeface="+mn-ea"/>
              <a:cs typeface="+mn-cs"/>
            </a:endParaRPr>
          </a:p>
          <a:p>
            <a:pPr lvl="0"/>
            <a:endParaRPr lang="en-US" sz="1200" u="sng"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Illustration</a:t>
            </a:r>
            <a:r>
              <a:rPr lang="en-US" sz="1200" kern="1200" dirty="0" smtClean="0">
                <a:solidFill>
                  <a:schemeClr val="tx1"/>
                </a:solidFill>
                <a:effectLst/>
                <a:latin typeface="+mn-lt"/>
                <a:ea typeface="+mn-ea"/>
                <a:cs typeface="+mn-cs"/>
              </a:rPr>
              <a:t>: A few years ago, Reader’s Digest had a story about a mother of 4 who was talking about her neighbor who also had 4 children, saying, “She’s amazing. Her house is always as neat as a pin, she’s a wonderful cook, she does her own sewing, her children are always polite and well behaved, she’s active in the PTA and the Brownies and she’s a den mother for the Cub Scouts, and she’s pretty and has loads of personality. </a:t>
            </a:r>
            <a:r>
              <a:rPr lang="en-US" sz="1200" u="sng" kern="1200" dirty="0" smtClean="0">
                <a:solidFill>
                  <a:schemeClr val="tx1"/>
                </a:solidFill>
                <a:effectLst/>
                <a:latin typeface="+mn-lt"/>
                <a:ea typeface="+mn-ea"/>
                <a:cs typeface="+mn-cs"/>
              </a:rPr>
              <a:t>She makes me sick</a:t>
            </a:r>
            <a:r>
              <a:rPr lang="en-US" sz="12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all of us have said that in jest, but brethren, that’s what we’re talking about. Envy is not a bad </a:t>
            </a:r>
            <a:r>
              <a:rPr lang="en-US" sz="1200" kern="1200" dirty="0" smtClean="0">
                <a:solidFill>
                  <a:schemeClr val="tx1"/>
                </a:solidFill>
                <a:effectLst/>
                <a:latin typeface="+mn-lt"/>
                <a:ea typeface="+mn-ea"/>
                <a:cs typeface="+mn-cs"/>
              </a:rPr>
              <a:t>habit</a:t>
            </a:r>
            <a:r>
              <a:rPr lang="en-US" sz="1200" kern="1200" baseline="0" dirty="0" smtClean="0">
                <a:solidFill>
                  <a:schemeClr val="tx1"/>
                </a:solidFill>
                <a:effectLst/>
                <a:latin typeface="+mn-lt"/>
                <a:ea typeface="+mn-ea"/>
                <a:cs typeface="+mn-cs"/>
              </a:rPr>
              <a:t> – i</a:t>
            </a:r>
            <a:r>
              <a:rPr lang="en-US" sz="1200" kern="1200" dirty="0" smtClean="0">
                <a:solidFill>
                  <a:schemeClr val="tx1"/>
                </a:solidFill>
                <a:effectLst/>
                <a:latin typeface="+mn-lt"/>
                <a:ea typeface="+mn-ea"/>
                <a:cs typeface="+mn-cs"/>
              </a:rPr>
              <a:t>t </a:t>
            </a:r>
            <a:r>
              <a:rPr lang="en-US" sz="1200" kern="1200" dirty="0" smtClean="0">
                <a:solidFill>
                  <a:schemeClr val="tx1"/>
                </a:solidFill>
                <a:effectLst/>
                <a:latin typeface="+mn-lt"/>
                <a:ea typeface="+mn-ea"/>
                <a:cs typeface="+mn-cs"/>
              </a:rPr>
              <a:t>makes us sick</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it’s unfortunate that it develops in circles of performance because all of the public acts of worship we do in local churches, from preaching, to leading singing, and to public prayer, can’t you see how easily envy could develop in an environment like this?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you know when this becomes apparent to me? It’s when a person says, “I have a hard time worshipping at your church because it’s just too big and I don’t have enough opportunities to serve.”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Now think about that statement for a </a:t>
            </a:r>
            <a:r>
              <a:rPr lang="en-US" sz="1200" kern="1200" dirty="0" smtClean="0">
                <a:solidFill>
                  <a:schemeClr val="tx1"/>
                </a:solidFill>
                <a:effectLst/>
                <a:latin typeface="+mn-lt"/>
                <a:ea typeface="+mn-ea"/>
                <a:cs typeface="+mn-cs"/>
              </a:rPr>
              <a:t>moment. </a:t>
            </a:r>
            <a:r>
              <a:rPr lang="en-US" sz="1200" kern="1200" dirty="0" smtClean="0">
                <a:solidFill>
                  <a:schemeClr val="tx1"/>
                </a:solidFill>
                <a:effectLst/>
                <a:latin typeface="+mn-lt"/>
                <a:ea typeface="+mn-ea"/>
                <a:cs typeface="+mn-cs"/>
              </a:rPr>
              <a:t>Doesn’t the fact that we </a:t>
            </a:r>
            <a:r>
              <a:rPr lang="en-US" sz="1200" u="sng" kern="1200" dirty="0" smtClean="0">
                <a:solidFill>
                  <a:schemeClr val="tx1"/>
                </a:solidFill>
                <a:effectLst/>
                <a:latin typeface="+mn-lt"/>
                <a:ea typeface="+mn-ea"/>
                <a:cs typeface="+mn-cs"/>
              </a:rPr>
              <a:t>are</a:t>
            </a:r>
            <a:r>
              <a:rPr lang="en-US" sz="1200" kern="1200" dirty="0" smtClean="0">
                <a:solidFill>
                  <a:schemeClr val="tx1"/>
                </a:solidFill>
                <a:effectLst/>
                <a:latin typeface="+mn-lt"/>
                <a:ea typeface="+mn-ea"/>
                <a:cs typeface="+mn-cs"/>
              </a:rPr>
              <a:t> so big mean we have </a:t>
            </a:r>
            <a:r>
              <a:rPr lang="en-US" sz="1200" u="sng"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opportunities to serve?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have widows, members who are shut in, members who have surgery, some who are falling away, some who have fallen way, some who just need a letter of encouragement, some who need financial assistance, some who just need a friend, some who need someone to take them under their wing and study with them, and a thousand other areas of service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cannot look at the University church of Christ and use a lack of opportunity to serve as an excuse unless what you’re really </a:t>
            </a:r>
            <a:r>
              <a:rPr lang="en-US" sz="1200" kern="1200" dirty="0" smtClean="0">
                <a:solidFill>
                  <a:schemeClr val="tx1"/>
                </a:solidFill>
                <a:effectLst/>
                <a:latin typeface="+mn-lt"/>
                <a:ea typeface="+mn-ea"/>
                <a:cs typeface="+mn-cs"/>
              </a:rPr>
              <a:t>talking</a:t>
            </a:r>
            <a:r>
              <a:rPr lang="en-US" sz="1200" kern="1200" baseline="0" dirty="0" smtClean="0">
                <a:solidFill>
                  <a:schemeClr val="tx1"/>
                </a:solidFill>
                <a:effectLst/>
                <a:latin typeface="+mn-lt"/>
                <a:ea typeface="+mn-ea"/>
                <a:cs typeface="+mn-cs"/>
              </a:rPr>
              <a:t> about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those areas of service where eyes are on </a:t>
            </a:r>
            <a:r>
              <a:rPr lang="en-US" sz="1200" kern="1200" dirty="0" smtClean="0">
                <a:solidFill>
                  <a:schemeClr val="tx1"/>
                </a:solidFill>
                <a:effectLst/>
                <a:latin typeface="+mn-lt"/>
                <a:ea typeface="+mn-ea"/>
                <a:cs typeface="+mn-cs"/>
              </a:rPr>
              <a:t>me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would say to those of us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are serving in </a:t>
            </a:r>
            <a:r>
              <a:rPr lang="en-US" sz="1200" u="sng" kern="1200" dirty="0" smtClean="0">
                <a:solidFill>
                  <a:schemeClr val="tx1"/>
                </a:solidFill>
                <a:effectLst/>
                <a:latin typeface="+mn-lt"/>
                <a:ea typeface="+mn-ea"/>
                <a:cs typeface="+mn-cs"/>
              </a:rPr>
              <a:t>those</a:t>
            </a:r>
            <a:r>
              <a:rPr lang="en-US" sz="1200" kern="1200" dirty="0" smtClean="0">
                <a:solidFill>
                  <a:schemeClr val="tx1"/>
                </a:solidFill>
                <a:effectLst/>
                <a:latin typeface="+mn-lt"/>
                <a:ea typeface="+mn-ea"/>
                <a:cs typeface="+mn-cs"/>
              </a:rPr>
              <a:t> capacities, which are necessary, </a:t>
            </a:r>
            <a:r>
              <a:rPr lang="en-US" sz="1200" kern="1200" dirty="0" smtClean="0">
                <a:solidFill>
                  <a:schemeClr val="tx1"/>
                </a:solidFill>
                <a:effectLst/>
                <a:latin typeface="+mn-lt"/>
                <a:ea typeface="+mn-ea"/>
                <a:cs typeface="+mn-cs"/>
              </a:rPr>
              <a:t>take care that this </a:t>
            </a:r>
            <a:r>
              <a:rPr lang="en-US" sz="1200" kern="1200" dirty="0" smtClean="0">
                <a:solidFill>
                  <a:schemeClr val="tx1"/>
                </a:solidFill>
                <a:effectLst/>
                <a:latin typeface="+mn-lt"/>
                <a:ea typeface="+mn-ea"/>
                <a:cs typeface="+mn-cs"/>
              </a:rPr>
              <a:t>green sickness </a:t>
            </a:r>
            <a:r>
              <a:rPr lang="en-US" sz="1200" kern="1200" dirty="0" smtClean="0">
                <a:solidFill>
                  <a:schemeClr val="tx1"/>
                </a:solidFill>
                <a:effectLst/>
                <a:latin typeface="+mn-lt"/>
                <a:ea typeface="+mn-ea"/>
                <a:cs typeface="+mn-cs"/>
              </a:rPr>
              <a:t>doesn’t </a:t>
            </a:r>
            <a:r>
              <a:rPr lang="en-US" sz="1200" kern="1200" dirty="0" smtClean="0">
                <a:solidFill>
                  <a:schemeClr val="tx1"/>
                </a:solidFill>
                <a:effectLst/>
                <a:latin typeface="+mn-lt"/>
                <a:ea typeface="+mn-ea"/>
                <a:cs typeface="+mn-cs"/>
              </a:rPr>
              <a:t>develop in our </a:t>
            </a:r>
            <a:r>
              <a:rPr lang="en-US" sz="1200" kern="1200" dirty="0" smtClean="0">
                <a:solidFill>
                  <a:schemeClr val="tx1"/>
                </a:solidFill>
                <a:effectLst/>
                <a:latin typeface="+mn-lt"/>
                <a:ea typeface="+mn-ea"/>
                <a:cs typeface="+mn-cs"/>
              </a:rPr>
              <a:t>hearts.</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283584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Fourth, envy develops in professional circles (Phil 1)</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Paul was in a Roman prison, he tells us in Phil 1:15 that some of his contemporary preachers were only preaching out of envy and </a:t>
            </a:r>
            <a:r>
              <a:rPr lang="en-US" sz="1200" kern="1200" dirty="0" smtClean="0">
                <a:solidFill>
                  <a:schemeClr val="tx1"/>
                </a:solidFill>
                <a:effectLst/>
                <a:latin typeface="+mn-lt"/>
                <a:ea typeface="+mn-ea"/>
                <a:cs typeface="+mn-cs"/>
              </a:rPr>
              <a:t>strife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was he going to do about this? Would he return envy for envy? Would he lambast them and deride their ego-motivated ill-will?</a:t>
            </a:r>
            <a:r>
              <a:rPr lang="es-GT" sz="11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Phil 1:18</a:t>
            </a:r>
            <a:r>
              <a:rPr lang="en-US" sz="1200" kern="1200" dirty="0" smtClean="0">
                <a:solidFill>
                  <a:schemeClr val="tx1"/>
                </a:solidFill>
                <a:effectLst/>
                <a:latin typeface="+mn-lt"/>
                <a:ea typeface="+mn-ea"/>
                <a:cs typeface="+mn-cs"/>
              </a:rPr>
              <a:t> – “What then? Only that in every way, whether in pretense or in truth, Christ is proclaimed; and in this I rejoice.”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words, Paul didn’t get caught up in professional envy. And this is often a circle in which envy is </a:t>
            </a:r>
            <a:r>
              <a:rPr lang="en-US" sz="1200" kern="1200" dirty="0" smtClean="0">
                <a:solidFill>
                  <a:schemeClr val="tx1"/>
                </a:solidFill>
                <a:effectLst/>
                <a:latin typeface="+mn-lt"/>
                <a:ea typeface="+mn-ea"/>
                <a:cs typeface="+mn-cs"/>
              </a:rPr>
              <a:t>cultivated.</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Everyone here knows what I’m talking about. We see it in business when someone wants your job and they’ll do anything to cut you down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in the corporate world, if you don’t play the game, you’ll get walked all over and decimated and left behind in the dust.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Brethren, most</a:t>
            </a:r>
            <a:r>
              <a:rPr lang="en-US" sz="1200" kern="1200" baseline="0" dirty="0" smtClean="0">
                <a:solidFill>
                  <a:schemeClr val="tx1"/>
                </a:solidFill>
                <a:effectLst/>
                <a:latin typeface="+mn-lt"/>
                <a:ea typeface="+mn-ea"/>
                <a:cs typeface="+mn-cs"/>
              </a:rPr>
              <a:t> churches that go through an eldership/deacon process face this. It’s almost inevitable that when one man gets selected and another man doesn’t who thinks he should have been selected, that envy begins to sneak its way into their heart and it hurts the relationship between those two men. Brethren, please, please, please be on guard against this. Satan wants to infect us with this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envy </a:t>
            </a:r>
            <a:r>
              <a:rPr lang="en-US" sz="1200" kern="1200" dirty="0" smtClean="0">
                <a:solidFill>
                  <a:schemeClr val="tx1"/>
                </a:solidFill>
                <a:effectLst/>
                <a:latin typeface="+mn-lt"/>
                <a:ea typeface="+mn-ea"/>
                <a:cs typeface="+mn-cs"/>
              </a:rPr>
              <a:t>so that it will </a:t>
            </a:r>
            <a:r>
              <a:rPr lang="en-US" sz="1200" kern="1200" dirty="0" smtClean="0">
                <a:solidFill>
                  <a:schemeClr val="tx1"/>
                </a:solidFill>
                <a:effectLst/>
                <a:latin typeface="+mn-lt"/>
                <a:ea typeface="+mn-ea"/>
                <a:cs typeface="+mn-cs"/>
              </a:rPr>
              <a:t>destroy our ability to </a:t>
            </a:r>
            <a:r>
              <a:rPr lang="en-US" sz="1200" kern="1200" dirty="0" smtClean="0">
                <a:solidFill>
                  <a:schemeClr val="tx1"/>
                </a:solidFill>
                <a:effectLst/>
                <a:latin typeface="+mn-lt"/>
                <a:ea typeface="+mn-ea"/>
                <a:cs typeface="+mn-cs"/>
              </a:rPr>
              <a:t>love one another as</a:t>
            </a:r>
            <a:r>
              <a:rPr lang="en-US" sz="1200" kern="1200" baseline="0" dirty="0" smtClean="0">
                <a:solidFill>
                  <a:schemeClr val="tx1"/>
                </a:solidFill>
                <a:effectLst/>
                <a:latin typeface="+mn-lt"/>
                <a:ea typeface="+mn-ea"/>
                <a:cs typeface="+mn-cs"/>
              </a:rPr>
              <a:t> Christians</a:t>
            </a:r>
            <a:r>
              <a:rPr lang="en-US" sz="1200" kern="1200" dirty="0" smtClean="0">
                <a:solidFill>
                  <a:schemeClr val="tx1"/>
                </a:solidFill>
                <a:effectLst/>
                <a:latin typeface="+mn-lt"/>
                <a:ea typeface="+mn-ea"/>
                <a:cs typeface="+mn-cs"/>
              </a:rPr>
              <a:t>, which will only stagnate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cripple our </a:t>
            </a:r>
            <a:r>
              <a:rPr lang="en-US" sz="1200" kern="1200" dirty="0" smtClean="0">
                <a:solidFill>
                  <a:schemeClr val="tx1"/>
                </a:solidFill>
                <a:effectLst/>
                <a:latin typeface="+mn-lt"/>
                <a:ea typeface="+mn-ea"/>
                <a:cs typeface="+mn-cs"/>
              </a:rPr>
              <a:t>walk with the Lord Jesus </a:t>
            </a:r>
            <a:r>
              <a:rPr lang="en-US" sz="1200" kern="1200" dirty="0" smtClean="0">
                <a:solidFill>
                  <a:schemeClr val="tx1"/>
                </a:solidFill>
                <a:effectLst/>
                <a:latin typeface="+mn-lt"/>
                <a:ea typeface="+mn-ea"/>
                <a:cs typeface="+mn-cs"/>
              </a:rPr>
              <a:t>Christ and hurt others as well.</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195568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And fifth, envy develops in family circles as well</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 don’t know whether this will shock you or not, but there are more examples in the bible of envy being demonstrated within families than in any other </a:t>
            </a:r>
            <a:r>
              <a:rPr lang="en-US" sz="1200" kern="1200" dirty="0" smtClean="0">
                <a:solidFill>
                  <a:schemeClr val="tx1"/>
                </a:solidFill>
                <a:effectLst/>
                <a:latin typeface="+mn-lt"/>
                <a:ea typeface="+mn-ea"/>
                <a:cs typeface="+mn-cs"/>
              </a:rPr>
              <a:t>context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Cain’s jealousy towards Abel. Ishmael’s mocking of Isaac. Jacob’s aspirations towards Esau’s superior </a:t>
            </a:r>
            <a:r>
              <a:rPr lang="en-US" sz="1200" kern="1200" dirty="0" smtClean="0">
                <a:solidFill>
                  <a:schemeClr val="tx1"/>
                </a:solidFill>
                <a:effectLst/>
                <a:latin typeface="+mn-lt"/>
                <a:ea typeface="+mn-ea"/>
                <a:cs typeface="+mn-cs"/>
              </a:rPr>
              <a:t>birthright. Jesus </a:t>
            </a:r>
            <a:r>
              <a:rPr lang="en-US" sz="1200" kern="1200" dirty="0" smtClean="0">
                <a:solidFill>
                  <a:schemeClr val="tx1"/>
                </a:solidFill>
                <a:effectLst/>
                <a:latin typeface="+mn-lt"/>
                <a:ea typeface="+mn-ea"/>
                <a:cs typeface="+mn-cs"/>
              </a:rPr>
              <a:t>was rejected by his own brothers of the flesh because of His claims </a:t>
            </a:r>
            <a:r>
              <a:rPr lang="en-US" sz="1200" kern="1200" dirty="0" smtClean="0">
                <a:solidFill>
                  <a:schemeClr val="tx1"/>
                </a:solidFill>
                <a:effectLst/>
                <a:latin typeface="+mn-lt"/>
                <a:ea typeface="+mn-ea"/>
                <a:cs typeface="+mn-cs"/>
              </a:rPr>
              <a:t>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preeminence</a:t>
            </a:r>
            <a:r>
              <a:rPr lang="en-US" sz="1200" kern="1200" dirty="0" smtClean="0">
                <a:solidFill>
                  <a:schemeClr val="tx1"/>
                </a:solidFill>
                <a:effectLst/>
                <a:latin typeface="+mn-lt"/>
                <a:ea typeface="+mn-ea"/>
                <a:cs typeface="+mn-cs"/>
              </a:rPr>
              <a:t>. When the prodigal son returned, remember the statement that his brother made, a statement just dripping with envy? “you have never given me a young goat, so that I might celebrate with my friends”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one of the more profound examples is in Gen 37 between Joseph and his brothers; oh how they envied Joseph for how much their father loved him</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p>
          <a:p>
            <a:pPr lvl="0"/>
            <a:endParaRPr lang="es-GT"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My mother told me that when I was born, my sister, who is 6 years older than me, couldn’t stand me. I asked my sister once if that was true and she said, “Yes, because you stole my playroom.” We’re cool now</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bible shows us time and time again that when envy comes into a family’s front door, love goes out the back </a:t>
            </a:r>
            <a:r>
              <a:rPr lang="en-US" sz="1200" kern="1200" dirty="0" smtClean="0">
                <a:solidFill>
                  <a:schemeClr val="tx1"/>
                </a:solidFill>
                <a:effectLst/>
                <a:latin typeface="+mn-lt"/>
                <a:ea typeface="+mn-ea"/>
                <a:cs typeface="+mn-cs"/>
              </a:rPr>
              <a:t>door.</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306305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What’s at the heart of envy?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a:t>
            </a:r>
            <a:r>
              <a:rPr lang="en-US" sz="1200" kern="1200" dirty="0" smtClean="0">
                <a:solidFill>
                  <a:schemeClr val="tx1"/>
                </a:solidFill>
                <a:effectLst/>
                <a:latin typeface="+mn-lt"/>
                <a:ea typeface="+mn-ea"/>
                <a:cs typeface="+mn-cs"/>
              </a:rPr>
              <a:t>, envy is a form of cruelty that replaces and destroys the heart’s ability to love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this is what we see all throughout scripture, </a:t>
            </a:r>
            <a:r>
              <a:rPr lang="en-US" sz="1200" kern="1200" dirty="0" smtClean="0">
                <a:solidFill>
                  <a:schemeClr val="tx1"/>
                </a:solidFill>
                <a:effectLst/>
                <a:latin typeface="+mn-lt"/>
                <a:ea typeface="+mn-ea"/>
                <a:cs typeface="+mn-cs"/>
              </a:rPr>
              <a:t>a bloody </a:t>
            </a:r>
            <a:r>
              <a:rPr lang="en-US" sz="1200" kern="1200" dirty="0" smtClean="0">
                <a:solidFill>
                  <a:schemeClr val="tx1"/>
                </a:solidFill>
                <a:effectLst/>
                <a:latin typeface="+mn-lt"/>
                <a:ea typeface="+mn-ea"/>
                <a:cs typeface="+mn-cs"/>
              </a:rPr>
              <a:t>trail of destruction and cruelty exhibited time and time again when envy takes over the heart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Cain kills Abel, Saul tries to kill David, Herod kills all the children who he fears might replace </a:t>
            </a:r>
            <a:r>
              <a:rPr lang="en-US" sz="1200" kern="1200" dirty="0" smtClean="0">
                <a:solidFill>
                  <a:schemeClr val="tx1"/>
                </a:solidFill>
                <a:effectLst/>
                <a:latin typeface="+mn-lt"/>
                <a:ea typeface="+mn-ea"/>
                <a:cs typeface="+mn-cs"/>
              </a:rPr>
              <a:t>him </a:t>
            </a:r>
            <a:r>
              <a:rPr lang="en-US" sz="1200" kern="1200" dirty="0" smtClean="0">
                <a:solidFill>
                  <a:schemeClr val="tx1"/>
                </a:solidFill>
                <a:effectLst/>
                <a:latin typeface="+mn-lt"/>
                <a:ea typeface="+mn-ea"/>
                <a:cs typeface="+mn-cs"/>
              </a:rPr>
              <a:t>on the throne, and on and on </a:t>
            </a:r>
            <a:r>
              <a:rPr lang="en-US" sz="1200" kern="1200" dirty="0" smtClean="0">
                <a:solidFill>
                  <a:schemeClr val="tx1"/>
                </a:solidFill>
                <a:effectLst/>
                <a:latin typeface="+mn-lt"/>
                <a:ea typeface="+mn-ea"/>
                <a:cs typeface="+mn-cs"/>
              </a:rPr>
              <a:t>the list </a:t>
            </a:r>
            <a:r>
              <a:rPr lang="en-US" sz="1200" kern="1200" dirty="0" smtClean="0">
                <a:solidFill>
                  <a:schemeClr val="tx1"/>
                </a:solidFill>
                <a:effectLst/>
                <a:latin typeface="+mn-lt"/>
                <a:ea typeface="+mn-ea"/>
                <a:cs typeface="+mn-cs"/>
              </a:rPr>
              <a:t>goes. The history of envy is that it always ends in destruction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Envy led Joseph’s brothers to say about him, “Here comes this dreamer”. Elkanah’s other wife repeatedly provoked Hannah over Elkanah’s love toward her. Moses was slandered and belittled by </a:t>
            </a:r>
            <a:r>
              <a:rPr lang="en-US" sz="1200" kern="1200" dirty="0" err="1" smtClean="0">
                <a:solidFill>
                  <a:schemeClr val="tx1"/>
                </a:solidFill>
                <a:effectLst/>
                <a:latin typeface="+mn-lt"/>
                <a:ea typeface="+mn-ea"/>
                <a:cs typeface="+mn-cs"/>
              </a:rPr>
              <a:t>Korah</a:t>
            </a:r>
            <a:r>
              <a:rPr lang="en-US" sz="1200" kern="1200" dirty="0" smtClean="0">
                <a:solidFill>
                  <a:schemeClr val="tx1"/>
                </a:solidFill>
                <a:effectLst/>
                <a:latin typeface="+mn-lt"/>
                <a:ea typeface="+mn-ea"/>
                <a:cs typeface="+mn-cs"/>
              </a:rPr>
              <a:t> and his princes. Envy had the Samaritan Sanballat jealous over the prosperity of the rebuilt walls of Jerusalem.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it was the envy toward Jesus that caused the scribes to discount His miracles, not believing the blind man of John 9 was healed and questioning his credentials.</a:t>
            </a:r>
            <a:endParaRPr lang="es-GT" sz="11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throughout scripture we see just how cruel envy really is. And when it is allowed </a:t>
            </a:r>
            <a:r>
              <a:rPr lang="en-US" sz="1200" kern="1200" dirty="0" smtClean="0">
                <a:solidFill>
                  <a:schemeClr val="tx1"/>
                </a:solidFill>
                <a:effectLst/>
                <a:latin typeface="+mn-lt"/>
                <a:ea typeface="+mn-ea"/>
                <a:cs typeface="+mn-cs"/>
              </a:rPr>
              <a:t>to fester and </a:t>
            </a:r>
            <a:r>
              <a:rPr lang="en-US" sz="1200" kern="1200" dirty="0" smtClean="0">
                <a:solidFill>
                  <a:schemeClr val="tx1"/>
                </a:solidFill>
                <a:effectLst/>
                <a:latin typeface="+mn-lt"/>
                <a:ea typeface="+mn-ea"/>
                <a:cs typeface="+mn-cs"/>
              </a:rPr>
              <a:t>grow, unabated by an influx of love, it leads to physical murder, character </a:t>
            </a:r>
            <a:r>
              <a:rPr lang="en-US" sz="1200" kern="1200" dirty="0" smtClean="0">
                <a:solidFill>
                  <a:schemeClr val="tx1"/>
                </a:solidFill>
                <a:effectLst/>
                <a:latin typeface="+mn-lt"/>
                <a:ea typeface="+mn-ea"/>
                <a:cs typeface="+mn-cs"/>
              </a:rPr>
              <a:t>assassination, </a:t>
            </a:r>
            <a:r>
              <a:rPr lang="en-US" sz="1200" kern="1200" dirty="0" smtClean="0">
                <a:solidFill>
                  <a:schemeClr val="tx1"/>
                </a:solidFill>
                <a:effectLst/>
                <a:latin typeface="+mn-lt"/>
                <a:ea typeface="+mn-ea"/>
                <a:cs typeface="+mn-cs"/>
              </a:rPr>
              <a:t>rivalries, factions, and some of the nastiest divisions </a:t>
            </a:r>
            <a:r>
              <a:rPr lang="en-US" sz="1200" kern="1200" dirty="0" smtClean="0">
                <a:solidFill>
                  <a:schemeClr val="tx1"/>
                </a:solidFill>
                <a:effectLst/>
                <a:latin typeface="+mn-lt"/>
                <a:ea typeface="+mn-ea"/>
                <a:cs typeface="+mn-cs"/>
              </a:rPr>
              <a:t>you can imagine.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182901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Second,</a:t>
            </a:r>
            <a:r>
              <a:rPr lang="en-US" sz="1200" b="0" kern="1200" baseline="0" dirty="0" smtClean="0">
                <a:solidFill>
                  <a:schemeClr val="tx1"/>
                </a:solidFill>
                <a:effectLst/>
                <a:latin typeface="+mn-lt"/>
                <a:ea typeface="+mn-ea"/>
                <a:cs typeface="+mn-cs"/>
              </a:rPr>
              <a:t> it’s self-mutilation at its core.</a:t>
            </a:r>
            <a:endParaRPr lang="en-US" sz="1200" b="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a:t>
            </a:r>
            <a:r>
              <a:rPr lang="en-US" sz="1200" b="1" kern="1200" dirty="0" smtClean="0">
                <a:solidFill>
                  <a:schemeClr val="tx1"/>
                </a:solidFill>
                <a:effectLst/>
                <a:latin typeface="+mn-lt"/>
                <a:ea typeface="+mn-ea"/>
                <a:cs typeface="+mn-cs"/>
              </a:rPr>
              <a:t>14:30</a:t>
            </a:r>
            <a:r>
              <a:rPr lang="en-US" sz="1200" kern="1200" dirty="0" smtClean="0">
                <a:solidFill>
                  <a:schemeClr val="tx1"/>
                </a:solidFill>
                <a:effectLst/>
                <a:latin typeface="+mn-lt"/>
                <a:ea typeface="+mn-ea"/>
                <a:cs typeface="+mn-cs"/>
              </a:rPr>
              <a:t> – “A tranquil heart is life to the body, but [envy] is rottenness to the bones.”</a:t>
            </a:r>
          </a:p>
          <a:p>
            <a:pPr lvl="0"/>
            <a:endParaRPr lang="es-GT" sz="11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Illustration</a:t>
            </a:r>
            <a:r>
              <a:rPr lang="en-US" sz="1200" kern="1200" dirty="0" smtClean="0">
                <a:solidFill>
                  <a:schemeClr val="tx1"/>
                </a:solidFill>
                <a:effectLst/>
                <a:latin typeface="+mn-lt"/>
                <a:ea typeface="+mn-ea"/>
                <a:cs typeface="+mn-cs"/>
              </a:rPr>
              <a:t>: You may heard the story of the two men who were jealous of one another until one night an angel visited one of the men offering him whatever he wished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there was a stipulation. The angel told him that whatever he wished for, the other guy he envied would receive </a:t>
            </a:r>
            <a:r>
              <a:rPr lang="en-US" sz="1200" kern="1200" dirty="0" err="1" smtClean="0">
                <a:solidFill>
                  <a:schemeClr val="tx1"/>
                </a:solidFill>
                <a:effectLst/>
                <a:latin typeface="+mn-lt"/>
                <a:ea typeface="+mn-ea"/>
                <a:cs typeface="+mn-cs"/>
              </a:rPr>
              <a:t>doublé</a:t>
            </a:r>
            <a:r>
              <a:rPr lang="es-GT" sz="1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said, “You mean if I ask for a $1 million he’ll receive $2 million?” “That’s right.” “And if I wish for 20k </a:t>
            </a:r>
            <a:r>
              <a:rPr lang="en-US" sz="1200" kern="1200" dirty="0" err="1" smtClean="0">
                <a:solidFill>
                  <a:schemeClr val="tx1"/>
                </a:solidFill>
                <a:effectLst/>
                <a:latin typeface="+mn-lt"/>
                <a:ea typeface="+mn-ea"/>
                <a:cs typeface="+mn-cs"/>
              </a:rPr>
              <a:t>sqft</a:t>
            </a:r>
            <a:r>
              <a:rPr lang="en-US" sz="1200" kern="1200" dirty="0" smtClean="0">
                <a:solidFill>
                  <a:schemeClr val="tx1"/>
                </a:solidFill>
                <a:effectLst/>
                <a:latin typeface="+mn-lt"/>
                <a:ea typeface="+mn-ea"/>
                <a:cs typeface="+mn-cs"/>
              </a:rPr>
              <a:t> house, he’ll get a 40k </a:t>
            </a:r>
            <a:r>
              <a:rPr lang="en-US" sz="1200" kern="1200" dirty="0" err="1" smtClean="0">
                <a:solidFill>
                  <a:schemeClr val="tx1"/>
                </a:solidFill>
                <a:effectLst/>
                <a:latin typeface="+mn-lt"/>
                <a:ea typeface="+mn-ea"/>
                <a:cs typeface="+mn-cs"/>
              </a:rPr>
              <a:t>sqft</a:t>
            </a:r>
            <a:r>
              <a:rPr lang="en-US" sz="1200" kern="1200" dirty="0" smtClean="0">
                <a:solidFill>
                  <a:schemeClr val="tx1"/>
                </a:solidFill>
                <a:effectLst/>
                <a:latin typeface="+mn-lt"/>
                <a:ea typeface="+mn-ea"/>
                <a:cs typeface="+mn-cs"/>
              </a:rPr>
              <a:t> house?” “That’s </a:t>
            </a:r>
            <a:r>
              <a:rPr lang="en-US" sz="1200" kern="1200" dirty="0" smtClean="0">
                <a:solidFill>
                  <a:schemeClr val="tx1"/>
                </a:solidFill>
                <a:effectLst/>
                <a:latin typeface="+mn-lt"/>
                <a:ea typeface="+mn-ea"/>
                <a:cs typeface="+mn-cs"/>
              </a:rPr>
              <a:t>right”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then said, “</a:t>
            </a:r>
            <a:r>
              <a:rPr lang="en-US" sz="1200" kern="1200" dirty="0" err="1" smtClean="0">
                <a:solidFill>
                  <a:schemeClr val="tx1"/>
                </a:solidFill>
                <a:effectLst/>
                <a:latin typeface="+mn-lt"/>
                <a:ea typeface="+mn-ea"/>
                <a:cs typeface="+mn-cs"/>
              </a:rPr>
              <a:t>Hmph</a:t>
            </a:r>
            <a:r>
              <a:rPr lang="en-US" sz="1200" kern="1200" dirty="0" smtClean="0">
                <a:solidFill>
                  <a:schemeClr val="tx1"/>
                </a:solidFill>
                <a:effectLst/>
                <a:latin typeface="+mn-lt"/>
                <a:ea typeface="+mn-ea"/>
                <a:cs typeface="+mn-cs"/>
              </a:rPr>
              <a:t>. Ok then….I wish to be blind in one eye.”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is exactly how envy works, brethren. It’s so cruel, we’re willing to hurt and </a:t>
            </a:r>
            <a:r>
              <a:rPr lang="en-US" sz="1200" kern="1200" dirty="0" smtClean="0">
                <a:solidFill>
                  <a:schemeClr val="tx1"/>
                </a:solidFill>
                <a:effectLst/>
                <a:latin typeface="+mn-lt"/>
                <a:ea typeface="+mn-ea"/>
                <a:cs typeface="+mn-cs"/>
              </a:rPr>
              <a:t>maim</a:t>
            </a:r>
            <a:r>
              <a:rPr lang="en-US" sz="1200" kern="1200" baseline="0" dirty="0" smtClean="0">
                <a:solidFill>
                  <a:schemeClr val="tx1"/>
                </a:solidFill>
                <a:effectLst/>
                <a:latin typeface="+mn-lt"/>
                <a:ea typeface="+mn-ea"/>
                <a:cs typeface="+mn-cs"/>
              </a:rPr>
              <a:t> and practically destroy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ourselves just so we can destroy the object of our envy.</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400373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2/02/2019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2/02/2019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2/02/2019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2/02/2019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2/02/2019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2/02/2019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2/02/2019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2/02/2019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2/02/2019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2/02/2019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214" y="925484"/>
            <a:ext cx="8353865" cy="2213956"/>
          </a:xfrm>
        </p:spPr>
        <p:txBody>
          <a:bodyPr>
            <a:noAutofit/>
          </a:bodyPr>
          <a:lstStyle/>
          <a:p>
            <a:r>
              <a:rPr lang="en-US" sz="4000" dirty="0" smtClean="0"/>
              <a:t>It Is Cruelty</a:t>
            </a:r>
          </a:p>
          <a:p>
            <a:r>
              <a:rPr lang="en-US" sz="4000" dirty="0" smtClean="0"/>
              <a:t>It Is Self-Mutilation</a:t>
            </a:r>
          </a:p>
          <a:p>
            <a:r>
              <a:rPr lang="en-US" sz="4000" dirty="0" smtClean="0"/>
              <a:t>One Of The Most Reap-able Sins</a:t>
            </a:r>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2" descr="Image result for reap what you s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6" name="Picture 5"/>
          <p:cNvPicPr>
            <a:picLocks noChangeAspect="1"/>
          </p:cNvPicPr>
          <p:nvPr/>
        </p:nvPicPr>
        <p:blipFill>
          <a:blip r:embed="rId3"/>
          <a:stretch>
            <a:fillRect/>
          </a:stretch>
        </p:blipFill>
        <p:spPr>
          <a:xfrm>
            <a:off x="4892040" y="3139440"/>
            <a:ext cx="4130039" cy="3611880"/>
          </a:xfrm>
          <a:prstGeom prst="rect">
            <a:avLst/>
          </a:prstGeom>
        </p:spPr>
      </p:pic>
      <p:pic>
        <p:nvPicPr>
          <p:cNvPr id="9220" name="Picture 4" descr="Image result for reap what you sow"/>
          <p:cNvPicPr>
            <a:picLocks noChangeAspect="1" noChangeArrowheads="1"/>
          </p:cNvPicPr>
          <p:nvPr/>
        </p:nvPicPr>
        <p:blipFill rotWithShape="1">
          <a:blip r:embed="rId4">
            <a:extLst>
              <a:ext uri="{28A0092B-C50C-407E-A947-70E740481C1C}">
                <a14:useLocalDpi xmlns:a14="http://schemas.microsoft.com/office/drawing/2010/main" val="0"/>
              </a:ext>
            </a:extLst>
          </a:blip>
          <a:srcRect b="4220"/>
          <a:stretch/>
        </p:blipFill>
        <p:spPr bwMode="auto">
          <a:xfrm>
            <a:off x="668214" y="3139440"/>
            <a:ext cx="4025706" cy="361188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68215" y="1"/>
            <a:ext cx="8475783" cy="864524"/>
          </a:xfrm>
        </p:spPr>
        <p:txBody>
          <a:bodyPr>
            <a:noAutofit/>
          </a:bodyPr>
          <a:lstStyle/>
          <a:p>
            <a:pPr algn="ctr"/>
            <a:r>
              <a:rPr lang="en-US" sz="5300" b="1" dirty="0" smtClean="0"/>
              <a:t>What’s At The Heart Of Envy?</a:t>
            </a:r>
            <a:endParaRPr lang="en-US" sz="5300" b="1" dirty="0"/>
          </a:p>
        </p:txBody>
      </p:sp>
    </p:spTree>
    <p:extLst>
      <p:ext uri="{BB962C8B-B14F-4D97-AF65-F5344CB8AC3E}">
        <p14:creationId xmlns:p14="http://schemas.microsoft.com/office/powerpoint/2010/main" val="369635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8000" b="1" dirty="0" smtClean="0"/>
              <a:t>What Can We Do?</a:t>
            </a:r>
            <a:endParaRPr lang="en-US" sz="8000" b="1" dirty="0"/>
          </a:p>
        </p:txBody>
      </p:sp>
      <p:sp>
        <p:nvSpPr>
          <p:cNvPr id="3" name="Content Placeholder 2"/>
          <p:cNvSpPr>
            <a:spLocks noGrp="1"/>
          </p:cNvSpPr>
          <p:nvPr>
            <p:ph idx="1"/>
          </p:nvPr>
        </p:nvSpPr>
        <p:spPr>
          <a:xfrm>
            <a:off x="668215" y="1047403"/>
            <a:ext cx="8353865" cy="1509769"/>
          </a:xfrm>
        </p:spPr>
        <p:txBody>
          <a:bodyPr>
            <a:noAutofit/>
          </a:bodyPr>
          <a:lstStyle/>
          <a:p>
            <a:r>
              <a:rPr lang="en-US" sz="4000" dirty="0" smtClean="0"/>
              <a:t>Renounce As </a:t>
            </a:r>
            <a:r>
              <a:rPr lang="en-US" sz="4000" dirty="0" smtClean="0"/>
              <a:t>Sin</a:t>
            </a:r>
          </a:p>
          <a:p>
            <a:pPr lvl="1"/>
            <a:r>
              <a:rPr lang="en-US" sz="2400" b="1" i="0" dirty="0">
                <a:solidFill>
                  <a:schemeClr val="tx1"/>
                </a:solidFill>
              </a:rPr>
              <a:t>1 Pet 2:1</a:t>
            </a:r>
            <a:r>
              <a:rPr lang="en-US" sz="2400" i="0" dirty="0">
                <a:solidFill>
                  <a:schemeClr val="tx1"/>
                </a:solidFill>
              </a:rPr>
              <a:t> – “Therefore, putting aside all malice and all deceit and hypocrisy and envy and all </a:t>
            </a:r>
            <a:r>
              <a:rPr lang="en-US" sz="2400" i="0" dirty="0" smtClean="0">
                <a:solidFill>
                  <a:schemeClr val="tx1"/>
                </a:solidFill>
              </a:rPr>
              <a:t>slander…”</a:t>
            </a:r>
            <a:endParaRPr lang="en-US" sz="2400" i="0" dirty="0" smtClean="0"/>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2" descr="Image result for reap what you s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7" name="AutoShape 2"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8" name="Picture 7"/>
          <p:cNvPicPr>
            <a:picLocks noChangeAspect="1"/>
          </p:cNvPicPr>
          <p:nvPr/>
        </p:nvPicPr>
        <p:blipFill>
          <a:blip r:embed="rId3"/>
          <a:stretch>
            <a:fillRect/>
          </a:stretch>
        </p:blipFill>
        <p:spPr>
          <a:xfrm>
            <a:off x="668215" y="2956560"/>
            <a:ext cx="4178105" cy="3794760"/>
          </a:xfrm>
          <a:prstGeom prst="rect">
            <a:avLst/>
          </a:prstGeom>
        </p:spPr>
      </p:pic>
      <p:pic>
        <p:nvPicPr>
          <p:cNvPr id="10244" name="Picture 4" descr="Image result for confessing 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761" y="2956560"/>
            <a:ext cx="4082319" cy="37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44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500"/>
                                        <p:tgtEl>
                                          <p:spTgt spid="102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8000" b="1" dirty="0" smtClean="0"/>
              <a:t>What Can We Do?</a:t>
            </a:r>
            <a:endParaRPr lang="en-US" sz="8000" b="1" dirty="0"/>
          </a:p>
        </p:txBody>
      </p:sp>
      <p:sp>
        <p:nvSpPr>
          <p:cNvPr id="3" name="Content Placeholder 2"/>
          <p:cNvSpPr>
            <a:spLocks noGrp="1"/>
          </p:cNvSpPr>
          <p:nvPr>
            <p:ph idx="1"/>
          </p:nvPr>
        </p:nvSpPr>
        <p:spPr>
          <a:xfrm>
            <a:off x="668215" y="1047404"/>
            <a:ext cx="8353865" cy="1619596"/>
          </a:xfrm>
        </p:spPr>
        <p:txBody>
          <a:bodyPr>
            <a:noAutofit/>
          </a:bodyPr>
          <a:lstStyle/>
          <a:p>
            <a:r>
              <a:rPr lang="en-US" sz="4000" dirty="0" smtClean="0"/>
              <a:t>Renounce As Sin</a:t>
            </a:r>
          </a:p>
          <a:p>
            <a:r>
              <a:rPr lang="en-US" sz="4000" dirty="0" smtClean="0"/>
              <a:t>Pray For The Object Of Your Envy</a:t>
            </a:r>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2" descr="Image result for reap what you s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7" name="AutoShape 2"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11266" name="Picture 2" descr="Image result for pray for your enemies"/>
          <p:cNvPicPr>
            <a:picLocks noChangeAspect="1" noChangeArrowheads="1"/>
          </p:cNvPicPr>
          <p:nvPr/>
        </p:nvPicPr>
        <p:blipFill rotWithShape="1">
          <a:blip r:embed="rId3">
            <a:extLst>
              <a:ext uri="{28A0092B-C50C-407E-A947-70E740481C1C}">
                <a14:useLocalDpi xmlns:a14="http://schemas.microsoft.com/office/drawing/2010/main" val="0"/>
              </a:ext>
            </a:extLst>
          </a:blip>
          <a:srcRect l="14974" t="9867" r="9559" b="24800"/>
          <a:stretch/>
        </p:blipFill>
        <p:spPr bwMode="auto">
          <a:xfrm>
            <a:off x="668215" y="2667000"/>
            <a:ext cx="4086665" cy="40690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ray For Your Enemies Short Sleeve T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880" y="2667000"/>
            <a:ext cx="4267200" cy="406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10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8000" b="1" dirty="0" smtClean="0"/>
              <a:t>What Can We Do?</a:t>
            </a:r>
            <a:endParaRPr lang="en-US" sz="8000" b="1" dirty="0"/>
          </a:p>
        </p:txBody>
      </p:sp>
      <p:sp>
        <p:nvSpPr>
          <p:cNvPr id="3" name="Content Placeholder 2"/>
          <p:cNvSpPr>
            <a:spLocks noGrp="1"/>
          </p:cNvSpPr>
          <p:nvPr>
            <p:ph idx="1"/>
          </p:nvPr>
        </p:nvSpPr>
        <p:spPr>
          <a:xfrm>
            <a:off x="668215" y="1047404"/>
            <a:ext cx="8353865" cy="2168236"/>
          </a:xfrm>
        </p:spPr>
        <p:txBody>
          <a:bodyPr>
            <a:noAutofit/>
          </a:bodyPr>
          <a:lstStyle/>
          <a:p>
            <a:r>
              <a:rPr lang="en-US" sz="4000" dirty="0" smtClean="0"/>
              <a:t>Renounce As Sin</a:t>
            </a:r>
          </a:p>
          <a:p>
            <a:r>
              <a:rPr lang="en-US" sz="4000" dirty="0" smtClean="0"/>
              <a:t>Pray For The Object Of Your Envy</a:t>
            </a:r>
          </a:p>
          <a:p>
            <a:r>
              <a:rPr lang="en-US" sz="4000" dirty="0" smtClean="0"/>
              <a:t>Learn Contentment</a:t>
            </a:r>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2" descr="Image result for reap what you s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7" name="AutoShape 2"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12290" name="Picture 2" descr="Image result for learn conten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560" y="3215640"/>
            <a:ext cx="416052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bible paul learned contentment"/>
          <p:cNvPicPr>
            <a:picLocks noChangeAspect="1" noChangeArrowheads="1"/>
          </p:cNvPicPr>
          <p:nvPr/>
        </p:nvPicPr>
        <p:blipFill rotWithShape="1">
          <a:blip r:embed="rId4">
            <a:extLst>
              <a:ext uri="{28A0092B-C50C-407E-A947-70E740481C1C}">
                <a14:useLocalDpi xmlns:a14="http://schemas.microsoft.com/office/drawing/2010/main" val="0"/>
              </a:ext>
            </a:extLst>
          </a:blip>
          <a:srcRect l="12427" t="21142" r="10743" b="14260"/>
          <a:stretch/>
        </p:blipFill>
        <p:spPr bwMode="auto">
          <a:xfrm>
            <a:off x="668215" y="3215640"/>
            <a:ext cx="406908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3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Is Envy?</a:t>
            </a:r>
            <a:endParaRPr lang="en-US" sz="6500" b="1" dirty="0"/>
          </a:p>
        </p:txBody>
      </p:sp>
      <p:sp>
        <p:nvSpPr>
          <p:cNvPr id="4" name="Content Placeholder 3"/>
          <p:cNvSpPr>
            <a:spLocks noGrp="1"/>
          </p:cNvSpPr>
          <p:nvPr>
            <p:ph idx="1"/>
          </p:nvPr>
        </p:nvSpPr>
        <p:spPr>
          <a:xfrm>
            <a:off x="668214" y="1014413"/>
            <a:ext cx="8338000" cy="1227746"/>
          </a:xfrm>
        </p:spPr>
        <p:txBody>
          <a:bodyPr>
            <a:noAutofit/>
          </a:bodyPr>
          <a:lstStyle/>
          <a:p>
            <a:pPr marL="0" indent="0">
              <a:buNone/>
            </a:pPr>
            <a:r>
              <a:rPr lang="en-US" sz="3800" dirty="0" smtClean="0"/>
              <a:t>“Envy” = </a:t>
            </a:r>
            <a:r>
              <a:rPr lang="en-US" sz="3800" dirty="0"/>
              <a:t>“zéloó</a:t>
            </a:r>
            <a:r>
              <a:rPr lang="en-US" sz="3800" dirty="0" smtClean="0"/>
              <a:t>” = “to boil over, to burn, to seethe”</a:t>
            </a:r>
            <a:endParaRPr lang="en-US" sz="3800" u="sng" dirty="0"/>
          </a:p>
        </p:txBody>
      </p:sp>
      <p:sp>
        <p:nvSpPr>
          <p:cNvPr id="10" name="Rectangle 9"/>
          <p:cNvSpPr/>
          <p:nvPr/>
        </p:nvSpPr>
        <p:spPr>
          <a:xfrm>
            <a:off x="668214" y="864525"/>
            <a:ext cx="8338000" cy="1377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p:cNvSpPr txBox="1">
            <a:spLocks/>
          </p:cNvSpPr>
          <p:nvPr/>
        </p:nvSpPr>
        <p:spPr>
          <a:xfrm>
            <a:off x="668214" y="2197486"/>
            <a:ext cx="3888546" cy="794897"/>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5000" b="1" u="sng" dirty="0" smtClean="0">
                <a:solidFill>
                  <a:srgbClr val="339204"/>
                </a:solidFill>
              </a:rPr>
              <a:t>Permissive</a:t>
            </a:r>
            <a:endParaRPr lang="en-US" sz="5000" dirty="0">
              <a:solidFill>
                <a:srgbClr val="FF0000"/>
              </a:solidFill>
            </a:endParaRPr>
          </a:p>
          <a:p>
            <a:pPr marL="0" indent="0" algn="ctr">
              <a:buFont typeface="Franklin Gothic Book" panose="020B0503020102020204" pitchFamily="34" charset="0"/>
              <a:buNone/>
            </a:pPr>
            <a:endParaRPr lang="en-US" sz="6300" b="1" u="sng" dirty="0">
              <a:solidFill>
                <a:srgbClr val="FF0000"/>
              </a:solidFill>
            </a:endParaRPr>
          </a:p>
        </p:txBody>
      </p:sp>
      <p:sp>
        <p:nvSpPr>
          <p:cNvPr id="9" name="Content Placeholder 3"/>
          <p:cNvSpPr txBox="1">
            <a:spLocks/>
          </p:cNvSpPr>
          <p:nvPr/>
        </p:nvSpPr>
        <p:spPr>
          <a:xfrm>
            <a:off x="668214" y="2973375"/>
            <a:ext cx="3888546" cy="1539240"/>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500" b="1" dirty="0" smtClean="0"/>
              <a:t>1 Cor 14:1</a:t>
            </a:r>
            <a:r>
              <a:rPr lang="en-US" sz="2500" dirty="0" smtClean="0"/>
              <a:t> – “</a:t>
            </a:r>
            <a:r>
              <a:rPr lang="en-US" sz="2500" dirty="0"/>
              <a:t>Pursue love, </a:t>
            </a:r>
            <a:r>
              <a:rPr lang="en-US" sz="2500" dirty="0" smtClean="0"/>
              <a:t>yet </a:t>
            </a:r>
            <a:r>
              <a:rPr lang="en-US" sz="2500" b="1" dirty="0" smtClean="0">
                <a:solidFill>
                  <a:srgbClr val="339204"/>
                </a:solidFill>
              </a:rPr>
              <a:t>desire earnestly</a:t>
            </a:r>
            <a:r>
              <a:rPr lang="en-US" sz="2500" dirty="0" smtClean="0"/>
              <a:t> gifts, but especially </a:t>
            </a:r>
            <a:r>
              <a:rPr lang="en-US" sz="2500" dirty="0"/>
              <a:t>that </a:t>
            </a:r>
            <a:r>
              <a:rPr lang="en-US" sz="2500" dirty="0" smtClean="0"/>
              <a:t>you </a:t>
            </a:r>
            <a:r>
              <a:rPr lang="en-US" sz="2500" dirty="0"/>
              <a:t>may </a:t>
            </a:r>
            <a:r>
              <a:rPr lang="en-US" sz="2500" dirty="0" smtClean="0"/>
              <a:t>prophesy.”</a:t>
            </a:r>
            <a:endParaRPr lang="en-US" sz="2500" u="sng" dirty="0"/>
          </a:p>
        </p:txBody>
      </p:sp>
      <p:sp>
        <p:nvSpPr>
          <p:cNvPr id="11" name="Content Placeholder 3"/>
          <p:cNvSpPr txBox="1">
            <a:spLocks/>
          </p:cNvSpPr>
          <p:nvPr/>
        </p:nvSpPr>
        <p:spPr>
          <a:xfrm>
            <a:off x="5117668" y="2973375"/>
            <a:ext cx="3888546" cy="1539240"/>
          </a:xfrm>
          <a:prstGeom prst="rect">
            <a:avLst/>
          </a:prstGeom>
          <a:ln w="28575">
            <a:solidFill>
              <a:schemeClr val="tx1"/>
            </a:solidFill>
          </a:ln>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500" b="1" dirty="0" smtClean="0"/>
              <a:t>1 Cor 13:4c</a:t>
            </a:r>
            <a:r>
              <a:rPr lang="en-US" sz="2500" dirty="0" smtClean="0"/>
              <a:t> – “[Love] is not </a:t>
            </a:r>
            <a:r>
              <a:rPr lang="en-US" sz="2500" b="1" dirty="0" smtClean="0">
                <a:solidFill>
                  <a:srgbClr val="FF0000"/>
                </a:solidFill>
              </a:rPr>
              <a:t>jealous</a:t>
            </a:r>
            <a:r>
              <a:rPr lang="en-US" sz="2500" dirty="0" smtClean="0"/>
              <a:t>.”</a:t>
            </a:r>
            <a:endParaRPr lang="en-US" sz="2500" u="sng" dirty="0"/>
          </a:p>
        </p:txBody>
      </p:sp>
      <p:sp>
        <p:nvSpPr>
          <p:cNvPr id="8" name="Rectangle 7"/>
          <p:cNvSpPr/>
          <p:nvPr/>
        </p:nvSpPr>
        <p:spPr>
          <a:xfrm>
            <a:off x="668214" y="4629835"/>
            <a:ext cx="5503986" cy="2185214"/>
          </a:xfrm>
          <a:prstGeom prst="rect">
            <a:avLst/>
          </a:prstGeom>
          <a:ln w="28575">
            <a:solidFill>
              <a:schemeClr val="tx1"/>
            </a:solidFill>
          </a:ln>
        </p:spPr>
        <p:txBody>
          <a:bodyPr wrap="square">
            <a:spAutoFit/>
          </a:bodyPr>
          <a:lstStyle/>
          <a:p>
            <a:r>
              <a:rPr lang="en-US" sz="2500" b="1" dirty="0">
                <a:latin typeface="Times New Roman" panose="02020603050405020304" pitchFamily="18" charset="0"/>
                <a:ea typeface="Calibri" panose="020F0502020204030204" pitchFamily="34" charset="0"/>
              </a:rPr>
              <a:t>Rom 12:15a</a:t>
            </a:r>
            <a:r>
              <a:rPr lang="en-US" sz="2500" dirty="0">
                <a:latin typeface="Times New Roman" panose="02020603050405020304" pitchFamily="18" charset="0"/>
                <a:ea typeface="Calibri" panose="020F0502020204030204" pitchFamily="34" charset="0"/>
              </a:rPr>
              <a:t> – “</a:t>
            </a:r>
            <a:r>
              <a:rPr lang="en-US" sz="2500" dirty="0">
                <a:solidFill>
                  <a:srgbClr val="000000"/>
                </a:solidFill>
                <a:latin typeface="Times New Roman" panose="02020603050405020304" pitchFamily="18" charset="0"/>
                <a:ea typeface="Calibri" panose="020F0502020204030204" pitchFamily="34" charset="0"/>
              </a:rPr>
              <a:t>Rejoice with those who rejoice, and weep with those who weep</a:t>
            </a:r>
            <a:r>
              <a:rPr lang="en-US" sz="2500" dirty="0" smtClean="0">
                <a:latin typeface="Times New Roman" panose="02020603050405020304" pitchFamily="18" charset="0"/>
                <a:ea typeface="Calibri" panose="020F0502020204030204" pitchFamily="34" charset="0"/>
              </a:rPr>
              <a:t>”</a:t>
            </a:r>
          </a:p>
          <a:p>
            <a:endParaRPr lang="en-US" sz="3000" dirty="0" smtClean="0">
              <a:latin typeface="Times New Roman" panose="02020603050405020304" pitchFamily="18" charset="0"/>
              <a:ea typeface="Calibri" panose="020F0502020204030204" pitchFamily="34" charset="0"/>
            </a:endParaRPr>
          </a:p>
          <a:p>
            <a:endParaRPr lang="en-US" sz="600" dirty="0">
              <a:latin typeface="Times New Roman" panose="02020603050405020304" pitchFamily="18" charset="0"/>
            </a:endParaRPr>
          </a:p>
          <a:p>
            <a:r>
              <a:rPr lang="en-US" sz="2500" b="1" dirty="0" smtClean="0">
                <a:latin typeface="Times New Roman" panose="02020603050405020304" pitchFamily="18" charset="0"/>
              </a:rPr>
              <a:t>Envy 6:66</a:t>
            </a:r>
            <a:r>
              <a:rPr lang="en-US" sz="2500" dirty="0" smtClean="0">
                <a:latin typeface="Times New Roman" panose="02020603050405020304" pitchFamily="18" charset="0"/>
              </a:rPr>
              <a:t> – “Rejoice over those who weep, and weep over those who rejoice.”</a:t>
            </a:r>
            <a:endParaRPr lang="es-GT" sz="2500" dirty="0"/>
          </a:p>
        </p:txBody>
      </p:sp>
      <p:sp>
        <p:nvSpPr>
          <p:cNvPr id="12" name="Rectangle 11"/>
          <p:cNvSpPr/>
          <p:nvPr/>
        </p:nvSpPr>
        <p:spPr>
          <a:xfrm>
            <a:off x="5117668" y="2159974"/>
            <a:ext cx="3888546" cy="861774"/>
          </a:xfrm>
          <a:prstGeom prst="rect">
            <a:avLst/>
          </a:prstGeom>
        </p:spPr>
        <p:txBody>
          <a:bodyPr wrap="square">
            <a:spAutoFit/>
          </a:bodyPr>
          <a:lstStyle/>
          <a:p>
            <a:pPr algn="ctr"/>
            <a:r>
              <a:rPr lang="en-US" sz="5000" b="1" u="sng" dirty="0">
                <a:solidFill>
                  <a:srgbClr val="FF0000"/>
                </a:solidFill>
              </a:rPr>
              <a:t>Prohibitive</a:t>
            </a: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984" y="5402580"/>
            <a:ext cx="676459" cy="676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7533" r="6307"/>
          <a:stretch/>
        </p:blipFill>
        <p:spPr bwMode="auto">
          <a:xfrm>
            <a:off x="6172200" y="4655794"/>
            <a:ext cx="2834014" cy="215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4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8"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Envy Develop?</a:t>
            </a:r>
            <a:endParaRPr lang="en-US" sz="5600" b="1" dirty="0"/>
          </a:p>
        </p:txBody>
      </p:sp>
      <p:sp>
        <p:nvSpPr>
          <p:cNvPr id="3" name="Content Placeholder 2"/>
          <p:cNvSpPr>
            <a:spLocks noGrp="1"/>
          </p:cNvSpPr>
          <p:nvPr>
            <p:ph idx="1"/>
          </p:nvPr>
        </p:nvSpPr>
        <p:spPr>
          <a:xfrm>
            <a:off x="668214" y="925484"/>
            <a:ext cx="8353865" cy="1421476"/>
          </a:xfrm>
        </p:spPr>
        <p:txBody>
          <a:bodyPr>
            <a:noAutofit/>
          </a:bodyPr>
          <a:lstStyle/>
          <a:p>
            <a:r>
              <a:rPr lang="en-US" sz="4000" dirty="0" smtClean="0"/>
              <a:t>Prosperity Circles</a:t>
            </a:r>
          </a:p>
          <a:p>
            <a:pPr lvl="1"/>
            <a:r>
              <a:rPr lang="en-US" b="1" i="0" dirty="0" smtClean="0"/>
              <a:t>Gen 26:14</a:t>
            </a:r>
            <a:r>
              <a:rPr lang="en-US" i="0" dirty="0" smtClean="0"/>
              <a:t> – “[</a:t>
            </a:r>
            <a:r>
              <a:rPr lang="en-US" i="0" dirty="0"/>
              <a:t>Isaac] had possessions of flocks and herds and a great household, so that the Philistines </a:t>
            </a:r>
            <a:r>
              <a:rPr lang="en-US" i="0" u="sng" dirty="0"/>
              <a:t>envied</a:t>
            </a:r>
            <a:r>
              <a:rPr lang="en-US" i="0" dirty="0"/>
              <a:t> him.”</a:t>
            </a:r>
            <a:endParaRPr lang="es-GT" i="0" dirty="0"/>
          </a:p>
        </p:txBody>
      </p:sp>
      <p:pic>
        <p:nvPicPr>
          <p:cNvPr id="2050" name="Picture 2" descr="Image result for rich people envy"/>
          <p:cNvPicPr>
            <a:picLocks noChangeAspect="1" noChangeArrowheads="1"/>
          </p:cNvPicPr>
          <p:nvPr/>
        </p:nvPicPr>
        <p:blipFill rotWithShape="1">
          <a:blip r:embed="rId3">
            <a:extLst>
              <a:ext uri="{28A0092B-C50C-407E-A947-70E740481C1C}">
                <a14:useLocalDpi xmlns:a14="http://schemas.microsoft.com/office/drawing/2010/main" val="0"/>
              </a:ext>
            </a:extLst>
          </a:blip>
          <a:srcRect b="51087"/>
          <a:stretch/>
        </p:blipFill>
        <p:spPr bwMode="auto">
          <a:xfrm>
            <a:off x="668216" y="2407919"/>
            <a:ext cx="8475784" cy="445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93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Envy Develop?</a:t>
            </a:r>
            <a:endParaRPr lang="en-US" sz="5600" b="1" dirty="0"/>
          </a:p>
        </p:txBody>
      </p:sp>
      <p:sp>
        <p:nvSpPr>
          <p:cNvPr id="3" name="Content Placeholder 2"/>
          <p:cNvSpPr>
            <a:spLocks noGrp="1"/>
          </p:cNvSpPr>
          <p:nvPr>
            <p:ph idx="1"/>
          </p:nvPr>
        </p:nvSpPr>
        <p:spPr>
          <a:xfrm>
            <a:off x="668214" y="925484"/>
            <a:ext cx="8353865" cy="3326476"/>
          </a:xfrm>
        </p:spPr>
        <p:txBody>
          <a:bodyPr>
            <a:noAutofit/>
          </a:bodyPr>
          <a:lstStyle/>
          <a:p>
            <a:r>
              <a:rPr lang="en-US" sz="4000" dirty="0" smtClean="0"/>
              <a:t>Prosperity Circles</a:t>
            </a:r>
          </a:p>
          <a:p>
            <a:r>
              <a:rPr lang="en-US" sz="4000" dirty="0" smtClean="0"/>
              <a:t>Power Circles</a:t>
            </a:r>
          </a:p>
          <a:p>
            <a:pPr lvl="1"/>
            <a:r>
              <a:rPr lang="en-US" b="1" i="0" dirty="0">
                <a:solidFill>
                  <a:schemeClr val="tx1"/>
                </a:solidFill>
              </a:rPr>
              <a:t>Psa 106:16</a:t>
            </a:r>
            <a:r>
              <a:rPr lang="en-US" i="0" dirty="0">
                <a:solidFill>
                  <a:schemeClr val="tx1"/>
                </a:solidFill>
              </a:rPr>
              <a:t> – “…they became </a:t>
            </a:r>
            <a:r>
              <a:rPr lang="en-US" i="0" u="sng" dirty="0">
                <a:solidFill>
                  <a:schemeClr val="tx1"/>
                </a:solidFill>
              </a:rPr>
              <a:t>envious</a:t>
            </a:r>
            <a:r>
              <a:rPr lang="en-US" i="0" dirty="0">
                <a:solidFill>
                  <a:schemeClr val="tx1"/>
                </a:solidFill>
              </a:rPr>
              <a:t> of Moses in the camp, and of Aaron, the holy one of the </a:t>
            </a:r>
            <a:r>
              <a:rPr lang="en-US" i="0" cap="small" dirty="0">
                <a:solidFill>
                  <a:schemeClr val="tx1"/>
                </a:solidFill>
              </a:rPr>
              <a:t>Lord</a:t>
            </a:r>
            <a:r>
              <a:rPr lang="en-US" i="0" dirty="0" smtClean="0">
                <a:solidFill>
                  <a:schemeClr val="tx1"/>
                </a:solidFill>
              </a:rPr>
              <a:t>”</a:t>
            </a:r>
          </a:p>
          <a:p>
            <a:pPr lvl="1"/>
            <a:r>
              <a:rPr lang="en-US" b="1" i="0" dirty="0">
                <a:solidFill>
                  <a:schemeClr val="tx1"/>
                </a:solidFill>
              </a:rPr>
              <a:t>Acts 5:17-18</a:t>
            </a:r>
            <a:r>
              <a:rPr lang="en-US" i="0" dirty="0">
                <a:solidFill>
                  <a:schemeClr val="tx1"/>
                </a:solidFill>
              </a:rPr>
              <a:t> – “But the high priest rose up, along with all his associates (that is the sect of the Sadducees), and </a:t>
            </a:r>
            <a:r>
              <a:rPr lang="en-US" i="0" u="sng" dirty="0">
                <a:solidFill>
                  <a:schemeClr val="tx1"/>
                </a:solidFill>
              </a:rPr>
              <a:t>they were filled with jealousy</a:t>
            </a:r>
            <a:r>
              <a:rPr lang="en-US" i="0" dirty="0">
                <a:solidFill>
                  <a:schemeClr val="tx1"/>
                </a:solidFill>
              </a:rPr>
              <a:t>. They laid hands on the apostles and put them in a public jail.”</a:t>
            </a:r>
            <a:endParaRPr lang="en-US" i="0" dirty="0" smtClean="0"/>
          </a:p>
        </p:txBody>
      </p:sp>
      <p:pic>
        <p:nvPicPr>
          <p:cNvPr id="3076" name="Picture 4" descr="Image result for power strug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4251960"/>
            <a:ext cx="4071426" cy="24688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ower strug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146" y="4251961"/>
            <a:ext cx="4176933"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3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Envy Develop?</a:t>
            </a:r>
            <a:endParaRPr lang="en-US" sz="5600" b="1" dirty="0"/>
          </a:p>
        </p:txBody>
      </p:sp>
      <p:sp>
        <p:nvSpPr>
          <p:cNvPr id="3" name="Content Placeholder 2"/>
          <p:cNvSpPr>
            <a:spLocks noGrp="1"/>
          </p:cNvSpPr>
          <p:nvPr>
            <p:ph idx="1"/>
          </p:nvPr>
        </p:nvSpPr>
        <p:spPr>
          <a:xfrm>
            <a:off x="668214" y="925484"/>
            <a:ext cx="8353865" cy="3494116"/>
          </a:xfrm>
        </p:spPr>
        <p:txBody>
          <a:bodyPr>
            <a:noAutofit/>
          </a:bodyPr>
          <a:lstStyle/>
          <a:p>
            <a:r>
              <a:rPr lang="en-US" sz="4000" dirty="0" smtClean="0"/>
              <a:t>Prosperity Circles</a:t>
            </a:r>
          </a:p>
          <a:p>
            <a:r>
              <a:rPr lang="en-US" sz="4000" dirty="0" smtClean="0"/>
              <a:t>Power Circles</a:t>
            </a:r>
          </a:p>
          <a:p>
            <a:r>
              <a:rPr lang="en-US" sz="4000" dirty="0" smtClean="0"/>
              <a:t>Performance Circles</a:t>
            </a:r>
          </a:p>
          <a:p>
            <a:pPr lvl="1"/>
            <a:r>
              <a:rPr lang="en-US" b="1" i="0" dirty="0">
                <a:solidFill>
                  <a:schemeClr val="tx1"/>
                </a:solidFill>
              </a:rPr>
              <a:t>Gen 30:1</a:t>
            </a:r>
            <a:r>
              <a:rPr lang="en-US" i="0" dirty="0">
                <a:solidFill>
                  <a:schemeClr val="tx1"/>
                </a:solidFill>
              </a:rPr>
              <a:t> – “Now when Rachel saw that she bore Jacob no children, she became </a:t>
            </a:r>
            <a:r>
              <a:rPr lang="en-US" i="0" u="sng" dirty="0">
                <a:solidFill>
                  <a:schemeClr val="tx1"/>
                </a:solidFill>
              </a:rPr>
              <a:t>jealous</a:t>
            </a:r>
            <a:r>
              <a:rPr lang="en-US" i="0" dirty="0">
                <a:solidFill>
                  <a:schemeClr val="tx1"/>
                </a:solidFill>
              </a:rPr>
              <a:t> of her sister</a:t>
            </a:r>
            <a:r>
              <a:rPr lang="en-US" i="0" dirty="0" smtClean="0">
                <a:solidFill>
                  <a:schemeClr val="tx1"/>
                </a:solidFill>
              </a:rPr>
              <a:t>”</a:t>
            </a:r>
          </a:p>
          <a:p>
            <a:pPr lvl="1"/>
            <a:r>
              <a:rPr lang="en-US" b="1" i="0" dirty="0">
                <a:solidFill>
                  <a:schemeClr val="tx1"/>
                </a:solidFill>
              </a:rPr>
              <a:t>1 Sam </a:t>
            </a:r>
            <a:r>
              <a:rPr lang="en-US" b="1" i="0" dirty="0" smtClean="0">
                <a:solidFill>
                  <a:schemeClr val="tx1"/>
                </a:solidFill>
              </a:rPr>
              <a:t>18:7,9</a:t>
            </a:r>
            <a:r>
              <a:rPr lang="en-US" i="0" dirty="0" smtClean="0">
                <a:solidFill>
                  <a:schemeClr val="tx1"/>
                </a:solidFill>
              </a:rPr>
              <a:t> </a:t>
            </a:r>
            <a:r>
              <a:rPr lang="en-US" i="0" dirty="0">
                <a:solidFill>
                  <a:schemeClr val="tx1"/>
                </a:solidFill>
              </a:rPr>
              <a:t>– “Saul has slain his thousands, and David his ten </a:t>
            </a:r>
            <a:r>
              <a:rPr lang="en-US" i="0" dirty="0" smtClean="0">
                <a:solidFill>
                  <a:schemeClr val="tx1"/>
                </a:solidFill>
              </a:rPr>
              <a:t>thousands…</a:t>
            </a:r>
            <a:r>
              <a:rPr lang="en-US" i="0" dirty="0">
                <a:solidFill>
                  <a:schemeClr val="tx1"/>
                </a:solidFill>
              </a:rPr>
              <a:t>Saul </a:t>
            </a:r>
            <a:r>
              <a:rPr lang="en-US" i="0" u="sng" dirty="0">
                <a:solidFill>
                  <a:schemeClr val="tx1"/>
                </a:solidFill>
              </a:rPr>
              <a:t>looked at David with suspicion</a:t>
            </a:r>
            <a:r>
              <a:rPr lang="en-US" i="0" dirty="0">
                <a:solidFill>
                  <a:schemeClr val="tx1"/>
                </a:solidFill>
              </a:rPr>
              <a:t> from that day on.</a:t>
            </a:r>
            <a:r>
              <a:rPr lang="en-US" i="0" dirty="0" smtClean="0">
                <a:solidFill>
                  <a:schemeClr val="tx1"/>
                </a:solidFill>
              </a:rPr>
              <a:t>”</a:t>
            </a:r>
          </a:p>
          <a:p>
            <a:pPr lvl="1"/>
            <a:endParaRPr lang="en-US" sz="2400" i="0" dirty="0" smtClean="0"/>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8" name="Picture 7"/>
          <p:cNvPicPr>
            <a:picLocks noChangeAspect="1"/>
          </p:cNvPicPr>
          <p:nvPr/>
        </p:nvPicPr>
        <p:blipFill>
          <a:blip r:embed="rId3"/>
          <a:stretch>
            <a:fillRect/>
          </a:stretch>
        </p:blipFill>
        <p:spPr>
          <a:xfrm>
            <a:off x="668214" y="4419600"/>
            <a:ext cx="4193346" cy="2331720"/>
          </a:xfrm>
          <a:prstGeom prst="rect">
            <a:avLst/>
          </a:prstGeom>
        </p:spPr>
      </p:pic>
      <p:pic>
        <p:nvPicPr>
          <p:cNvPr id="4106" name="Picture 10" descr="Image result for saul tries to kill da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105" y="4419600"/>
            <a:ext cx="4115973"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5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Envy Develop?</a:t>
            </a:r>
            <a:endParaRPr lang="en-US" sz="5600" b="1" dirty="0"/>
          </a:p>
        </p:txBody>
      </p:sp>
      <p:sp>
        <p:nvSpPr>
          <p:cNvPr id="3" name="Content Placeholder 2"/>
          <p:cNvSpPr>
            <a:spLocks noGrp="1"/>
          </p:cNvSpPr>
          <p:nvPr>
            <p:ph idx="1"/>
          </p:nvPr>
        </p:nvSpPr>
        <p:spPr>
          <a:xfrm>
            <a:off x="668214" y="925484"/>
            <a:ext cx="8353865" cy="4118956"/>
          </a:xfrm>
        </p:spPr>
        <p:txBody>
          <a:bodyPr>
            <a:noAutofit/>
          </a:bodyPr>
          <a:lstStyle/>
          <a:p>
            <a:r>
              <a:rPr lang="en-US" sz="4000" dirty="0" smtClean="0"/>
              <a:t>Prosperity Circles</a:t>
            </a:r>
          </a:p>
          <a:p>
            <a:r>
              <a:rPr lang="en-US" sz="4000" dirty="0" smtClean="0"/>
              <a:t>Power Circles</a:t>
            </a:r>
          </a:p>
          <a:p>
            <a:r>
              <a:rPr lang="en-US" sz="4000" dirty="0" smtClean="0"/>
              <a:t>Performance Circles</a:t>
            </a:r>
            <a:endParaRPr lang="en-US" sz="2400" dirty="0"/>
          </a:p>
          <a:p>
            <a:r>
              <a:rPr lang="en-US" sz="4000" dirty="0" smtClean="0"/>
              <a:t>Professional Circles</a:t>
            </a:r>
          </a:p>
          <a:p>
            <a:pPr lvl="1"/>
            <a:r>
              <a:rPr lang="en-US" b="1" i="0" dirty="0">
                <a:solidFill>
                  <a:schemeClr val="tx1"/>
                </a:solidFill>
              </a:rPr>
              <a:t>Phil </a:t>
            </a:r>
            <a:r>
              <a:rPr lang="en-US" b="1" i="0" dirty="0" smtClean="0">
                <a:solidFill>
                  <a:schemeClr val="tx1"/>
                </a:solidFill>
              </a:rPr>
              <a:t>1:15</a:t>
            </a:r>
            <a:r>
              <a:rPr lang="en-US" i="0" dirty="0" smtClean="0">
                <a:solidFill>
                  <a:schemeClr val="tx1"/>
                </a:solidFill>
              </a:rPr>
              <a:t> </a:t>
            </a:r>
            <a:r>
              <a:rPr lang="en-US" i="0" dirty="0">
                <a:solidFill>
                  <a:schemeClr val="tx1"/>
                </a:solidFill>
              </a:rPr>
              <a:t>– </a:t>
            </a:r>
            <a:r>
              <a:rPr lang="en-US" i="0" dirty="0" smtClean="0">
                <a:solidFill>
                  <a:schemeClr val="tx1"/>
                </a:solidFill>
              </a:rPr>
              <a:t>“</a:t>
            </a:r>
            <a:r>
              <a:rPr lang="en-US" i="0" dirty="0"/>
              <a:t>Some, to be sure, are preaching Christ </a:t>
            </a:r>
            <a:r>
              <a:rPr lang="en-US" i="0" dirty="0" smtClean="0"/>
              <a:t>even</a:t>
            </a:r>
            <a:r>
              <a:rPr lang="en-US" i="0" dirty="0"/>
              <a:t> </a:t>
            </a:r>
            <a:r>
              <a:rPr lang="en-US" i="0" dirty="0" smtClean="0"/>
              <a:t>from </a:t>
            </a:r>
            <a:r>
              <a:rPr lang="en-US" i="0" dirty="0"/>
              <a:t>envy and strife, but some </a:t>
            </a:r>
            <a:r>
              <a:rPr lang="en-US" i="0" dirty="0" smtClean="0"/>
              <a:t>also</a:t>
            </a:r>
            <a:r>
              <a:rPr lang="en-US" i="0" dirty="0"/>
              <a:t> </a:t>
            </a:r>
            <a:r>
              <a:rPr lang="en-US" i="0" dirty="0" smtClean="0"/>
              <a:t>from </a:t>
            </a:r>
            <a:r>
              <a:rPr lang="en-US" i="0" dirty="0"/>
              <a:t>good will</a:t>
            </a:r>
            <a:r>
              <a:rPr lang="en-US" i="0" dirty="0" smtClean="0">
                <a:solidFill>
                  <a:schemeClr val="tx1"/>
                </a:solidFill>
              </a:rPr>
              <a:t>”</a:t>
            </a:r>
          </a:p>
          <a:p>
            <a:pPr lvl="1"/>
            <a:r>
              <a:rPr lang="en-US" b="1" i="0" dirty="0">
                <a:solidFill>
                  <a:schemeClr val="tx1"/>
                </a:solidFill>
              </a:rPr>
              <a:t>Phil 1:18</a:t>
            </a:r>
            <a:r>
              <a:rPr lang="en-US" i="0" dirty="0">
                <a:solidFill>
                  <a:schemeClr val="tx1"/>
                </a:solidFill>
              </a:rPr>
              <a:t> – “What then? Only that in every way, whether in pretense or in truth, Christ is proclaimed; and in this I rejoice.”</a:t>
            </a:r>
            <a:endParaRPr lang="en-US" i="0" dirty="0" smtClean="0"/>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5122" name="Picture 2" descr="Image result for preaching from envy and str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5105399"/>
            <a:ext cx="8353865"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77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600" b="1" dirty="0" smtClean="0"/>
              <a:t>Where Does Envy Develop?</a:t>
            </a:r>
            <a:endParaRPr lang="en-US" sz="5600" b="1" dirty="0"/>
          </a:p>
        </p:txBody>
      </p:sp>
      <p:sp>
        <p:nvSpPr>
          <p:cNvPr id="3" name="Content Placeholder 2"/>
          <p:cNvSpPr>
            <a:spLocks noGrp="1"/>
          </p:cNvSpPr>
          <p:nvPr>
            <p:ph idx="1"/>
          </p:nvPr>
        </p:nvSpPr>
        <p:spPr>
          <a:xfrm>
            <a:off x="668214" y="925484"/>
            <a:ext cx="8353865" cy="3646516"/>
          </a:xfrm>
        </p:spPr>
        <p:txBody>
          <a:bodyPr>
            <a:noAutofit/>
          </a:bodyPr>
          <a:lstStyle/>
          <a:p>
            <a:r>
              <a:rPr lang="en-US" sz="4000" dirty="0" smtClean="0"/>
              <a:t>Prosperity Circles</a:t>
            </a:r>
          </a:p>
          <a:p>
            <a:r>
              <a:rPr lang="en-US" sz="4000" dirty="0" smtClean="0"/>
              <a:t>Power Circles</a:t>
            </a:r>
          </a:p>
          <a:p>
            <a:r>
              <a:rPr lang="en-US" sz="4000" dirty="0" smtClean="0"/>
              <a:t>Performance Circles</a:t>
            </a:r>
            <a:endParaRPr lang="en-US" sz="2400" dirty="0"/>
          </a:p>
          <a:p>
            <a:r>
              <a:rPr lang="en-US" sz="4000" dirty="0" smtClean="0"/>
              <a:t>Professional Circles</a:t>
            </a:r>
            <a:endParaRPr lang="en-US" dirty="0"/>
          </a:p>
          <a:p>
            <a:r>
              <a:rPr lang="en-US" sz="4000" dirty="0" smtClean="0"/>
              <a:t>Family Circles</a:t>
            </a:r>
          </a:p>
          <a:p>
            <a:pPr lvl="1"/>
            <a:endParaRPr lang="en-US" dirty="0" smtClean="0"/>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6148" name="Picture 4" descr="Image result for sibling rival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4632958"/>
            <a:ext cx="3992879" cy="208788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ibling jealou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4" y="4632957"/>
            <a:ext cx="4193346" cy="21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694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5300" b="1" dirty="0" smtClean="0"/>
              <a:t>What’s At The Heart Of Envy?</a:t>
            </a:r>
            <a:endParaRPr lang="en-US" sz="5300" b="1" dirty="0"/>
          </a:p>
        </p:txBody>
      </p:sp>
      <p:sp>
        <p:nvSpPr>
          <p:cNvPr id="3" name="Content Placeholder 2"/>
          <p:cNvSpPr>
            <a:spLocks noGrp="1"/>
          </p:cNvSpPr>
          <p:nvPr>
            <p:ph idx="1"/>
          </p:nvPr>
        </p:nvSpPr>
        <p:spPr>
          <a:xfrm>
            <a:off x="668214" y="925484"/>
            <a:ext cx="8353865" cy="3646516"/>
          </a:xfrm>
        </p:spPr>
        <p:txBody>
          <a:bodyPr>
            <a:noAutofit/>
          </a:bodyPr>
          <a:lstStyle/>
          <a:p>
            <a:r>
              <a:rPr lang="en-US" sz="4000" dirty="0" smtClean="0"/>
              <a:t>It Is Cruelty</a:t>
            </a:r>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7170" name="Picture 2" descr="Image result for song of solomon jealousy is cruel"/>
          <p:cNvPicPr>
            <a:picLocks noChangeAspect="1" noChangeArrowheads="1"/>
          </p:cNvPicPr>
          <p:nvPr/>
        </p:nvPicPr>
        <p:blipFill rotWithShape="1">
          <a:blip r:embed="rId3">
            <a:extLst>
              <a:ext uri="{28A0092B-C50C-407E-A947-70E740481C1C}">
                <a14:useLocalDpi xmlns:a14="http://schemas.microsoft.com/office/drawing/2010/main" val="0"/>
              </a:ext>
            </a:extLst>
          </a:blip>
          <a:srcRect b="4858"/>
          <a:stretch/>
        </p:blipFill>
        <p:spPr bwMode="auto">
          <a:xfrm>
            <a:off x="5074920" y="1716506"/>
            <a:ext cx="4069078" cy="514149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960119" y="1716506"/>
            <a:ext cx="4114801" cy="5141494"/>
          </a:xfrm>
          <a:prstGeom prst="rect">
            <a:avLst/>
          </a:prstGeom>
        </p:spPr>
        <p:txBody>
          <a:bodyPr vert="horz" lIns="91440" tIns="45720" rIns="91440" bIns="45720"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0000"/>
              </a:lnSpc>
              <a:buFont typeface="Wingdings" panose="05000000000000000000" pitchFamily="2" charset="2"/>
              <a:buChar char="Ø"/>
            </a:pPr>
            <a:r>
              <a:rPr lang="en-US" sz="2700" dirty="0" smtClean="0"/>
              <a:t>Cain -&gt; Abel</a:t>
            </a:r>
          </a:p>
          <a:p>
            <a:pPr>
              <a:lnSpc>
                <a:spcPct val="100000"/>
              </a:lnSpc>
              <a:buFont typeface="Wingdings" panose="05000000000000000000" pitchFamily="2" charset="2"/>
              <a:buChar char="Ø"/>
            </a:pPr>
            <a:r>
              <a:rPr lang="en-US" sz="2700" dirty="0" smtClean="0"/>
              <a:t>Saul -&gt; David</a:t>
            </a:r>
          </a:p>
          <a:p>
            <a:pPr>
              <a:lnSpc>
                <a:spcPct val="100000"/>
              </a:lnSpc>
              <a:buFont typeface="Wingdings" panose="05000000000000000000" pitchFamily="2" charset="2"/>
              <a:buChar char="Ø"/>
            </a:pPr>
            <a:r>
              <a:rPr lang="en-US" sz="2700" dirty="0" smtClean="0"/>
              <a:t>Herod -&gt; Children</a:t>
            </a:r>
          </a:p>
          <a:p>
            <a:pPr>
              <a:lnSpc>
                <a:spcPct val="100000"/>
              </a:lnSpc>
              <a:buFont typeface="Wingdings" panose="05000000000000000000" pitchFamily="2" charset="2"/>
              <a:buChar char="Ø"/>
            </a:pPr>
            <a:r>
              <a:rPr lang="en-US" sz="2700" dirty="0" smtClean="0"/>
              <a:t>Joseph’s Bros -&gt; Joseph</a:t>
            </a:r>
          </a:p>
          <a:p>
            <a:pPr>
              <a:lnSpc>
                <a:spcPct val="100000"/>
              </a:lnSpc>
              <a:buFont typeface="Wingdings" panose="05000000000000000000" pitchFamily="2" charset="2"/>
              <a:buChar char="Ø"/>
            </a:pPr>
            <a:r>
              <a:rPr lang="en-US" sz="2700" dirty="0" smtClean="0"/>
              <a:t>Peninnah -&gt; Hannah</a:t>
            </a:r>
          </a:p>
          <a:p>
            <a:pPr>
              <a:lnSpc>
                <a:spcPct val="100000"/>
              </a:lnSpc>
              <a:buFont typeface="Wingdings" panose="05000000000000000000" pitchFamily="2" charset="2"/>
              <a:buChar char="Ø"/>
            </a:pPr>
            <a:r>
              <a:rPr lang="en-US" sz="2700" dirty="0" err="1" smtClean="0"/>
              <a:t>Korah</a:t>
            </a:r>
            <a:r>
              <a:rPr lang="en-US" sz="2700" dirty="0" smtClean="0"/>
              <a:t> -&gt; Moses</a:t>
            </a:r>
          </a:p>
          <a:p>
            <a:pPr>
              <a:lnSpc>
                <a:spcPct val="100000"/>
              </a:lnSpc>
              <a:buFont typeface="Wingdings" panose="05000000000000000000" pitchFamily="2" charset="2"/>
              <a:buChar char="Ø"/>
            </a:pPr>
            <a:r>
              <a:rPr lang="en-US" sz="2700" dirty="0" smtClean="0"/>
              <a:t>Sanballat -&gt; Jews</a:t>
            </a:r>
          </a:p>
          <a:p>
            <a:pPr>
              <a:lnSpc>
                <a:spcPct val="100000"/>
              </a:lnSpc>
              <a:buFont typeface="Wingdings" panose="05000000000000000000" pitchFamily="2" charset="2"/>
              <a:buChar char="Ø"/>
            </a:pPr>
            <a:r>
              <a:rPr lang="en-US" sz="2700" dirty="0" smtClean="0"/>
              <a:t>Pharisees - &gt; Jesus</a:t>
            </a:r>
          </a:p>
        </p:txBody>
      </p:sp>
    </p:spTree>
    <p:extLst>
      <p:ext uri="{BB962C8B-B14F-4D97-AF65-F5344CB8AC3E}">
        <p14:creationId xmlns:p14="http://schemas.microsoft.com/office/powerpoint/2010/main" val="4104053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170"/>
                                        </p:tgtEl>
                                        <p:attrNameLst>
                                          <p:attrName>style.visibility</p:attrName>
                                        </p:attrNameLst>
                                      </p:cBhvr>
                                      <p:to>
                                        <p:strVal val="visible"/>
                                      </p:to>
                                    </p:set>
                                    <p:animEffect transition="in" filter="fade">
                                      <p:cBhvr>
                                        <p:cTn id="4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214" y="925484"/>
            <a:ext cx="8353865" cy="1673337"/>
          </a:xfrm>
        </p:spPr>
        <p:txBody>
          <a:bodyPr>
            <a:noAutofit/>
          </a:bodyPr>
          <a:lstStyle/>
          <a:p>
            <a:r>
              <a:rPr lang="en-US" sz="4000" dirty="0" smtClean="0"/>
              <a:t>It Is Cruelty</a:t>
            </a:r>
          </a:p>
          <a:p>
            <a:r>
              <a:rPr lang="en-US" sz="4000" dirty="0" smtClean="0"/>
              <a:t>It Is Self-Mutilation</a:t>
            </a:r>
          </a:p>
        </p:txBody>
      </p:sp>
      <p:sp>
        <p:nvSpPr>
          <p:cNvPr id="4" name="AutoShape 2" descr="Image result for envying a person's tal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8194" name="Picture 2" descr="Image result for envy is rottenness to the b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3" y="2442242"/>
            <a:ext cx="8353865" cy="429544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668215" y="1"/>
            <a:ext cx="8475783" cy="864524"/>
          </a:xfrm>
        </p:spPr>
        <p:txBody>
          <a:bodyPr>
            <a:noAutofit/>
          </a:bodyPr>
          <a:lstStyle/>
          <a:p>
            <a:pPr algn="ctr"/>
            <a:r>
              <a:rPr lang="en-US" sz="5300" b="1" dirty="0" smtClean="0"/>
              <a:t>What’s At The Heart Of Envy?</a:t>
            </a:r>
            <a:endParaRPr lang="en-US" sz="5300" b="1" dirty="0"/>
          </a:p>
        </p:txBody>
      </p:sp>
    </p:spTree>
    <p:extLst>
      <p:ext uri="{BB962C8B-B14F-4D97-AF65-F5344CB8AC3E}">
        <p14:creationId xmlns:p14="http://schemas.microsoft.com/office/powerpoint/2010/main" val="3281428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9445</TotalTime>
  <Words>2832</Words>
  <Application>Microsoft Office PowerPoint</Application>
  <PresentationFormat>On-screen Show (4:3)</PresentationFormat>
  <Paragraphs>154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Franklin Gothic Book</vt:lpstr>
      <vt:lpstr>Times New Roman</vt:lpstr>
      <vt:lpstr>Wingdings</vt:lpstr>
      <vt:lpstr>Crop</vt:lpstr>
      <vt:lpstr>PowerPoint Presentation</vt:lpstr>
      <vt:lpstr>What Is Envy?</vt:lpstr>
      <vt:lpstr>Where Does Envy Develop?</vt:lpstr>
      <vt:lpstr>Where Does Envy Develop?</vt:lpstr>
      <vt:lpstr>Where Does Envy Develop?</vt:lpstr>
      <vt:lpstr>Where Does Envy Develop?</vt:lpstr>
      <vt:lpstr>Where Does Envy Develop?</vt:lpstr>
      <vt:lpstr>What’s At The Heart Of Envy?</vt:lpstr>
      <vt:lpstr>What’s At The Heart Of Envy?</vt:lpstr>
      <vt:lpstr>What’s At The Heart Of Envy?</vt:lpstr>
      <vt:lpstr>What Can We Do?</vt:lpstr>
      <vt:lpstr>What Can We Do?</vt:lpstr>
      <vt:lpstr>What Can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158</cp:revision>
  <cp:lastPrinted>2019-02-03T00:31:56Z</cp:lastPrinted>
  <dcterms:created xsi:type="dcterms:W3CDTF">2019-01-06T23:04:10Z</dcterms:created>
  <dcterms:modified xsi:type="dcterms:W3CDTF">2019-02-03T00:36:05Z</dcterms:modified>
</cp:coreProperties>
</file>