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68" r:id="rId3"/>
    <p:sldId id="269" r:id="rId4"/>
    <p:sldId id="270" r:id="rId5"/>
    <p:sldId id="263" r:id="rId6"/>
    <p:sldId id="264" r:id="rId7"/>
    <p:sldId id="276" r:id="rId8"/>
    <p:sldId id="277" r:id="rId9"/>
    <p:sldId id="265" r:id="rId10"/>
    <p:sldId id="266" r:id="rId11"/>
    <p:sldId id="274" r:id="rId12"/>
    <p:sldId id="267" r:id="rId13"/>
    <p:sldId id="271" r:id="rId14"/>
    <p:sldId id="272" r:id="rId15"/>
    <p:sldId id="273" r:id="rId16"/>
    <p:sldId id="275"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4924" autoAdjust="0"/>
    <p:restoredTop sz="56465" autoAdjust="0"/>
  </p:normalViewPr>
  <p:slideViewPr>
    <p:cSldViewPr>
      <p:cViewPr varScale="1">
        <p:scale>
          <a:sx n="64" d="100"/>
          <a:sy n="64" d="100"/>
        </p:scale>
        <p:origin x="2082" y="84"/>
      </p:cViewPr>
      <p:guideLst>
        <p:guide orient="horz" pos="2160"/>
        <p:guide pos="2880"/>
      </p:guideLst>
    </p:cSldViewPr>
  </p:slideViewPr>
  <p:notesTextViewPr>
    <p:cViewPr>
      <p:scale>
        <a:sx n="100" d="100"/>
        <a:sy n="100" d="100"/>
      </p:scale>
      <p:origin x="0" y="-3558"/>
    </p:cViewPr>
  </p:notesTextViewPr>
  <p:notesViewPr>
    <p:cSldViewPr>
      <p:cViewPr varScale="1">
        <p:scale>
          <a:sx n="115" d="100"/>
          <a:sy n="115" d="100"/>
        </p:scale>
        <p:origin x="13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9371" y="0"/>
            <a:ext cx="1123141" cy="842356"/>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42356"/>
            <a:ext cx="9141884" cy="578704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7" name="Slide Number Placeholder 6"/>
          <p:cNvSpPr>
            <a:spLocks noGrp="1"/>
          </p:cNvSpPr>
          <p:nvPr>
            <p:ph type="sldNum" sz="quarter" idx="5"/>
          </p:nvPr>
        </p:nvSpPr>
        <p:spPr>
          <a:xfrm>
            <a:off x="5179484" y="6629400"/>
            <a:ext cx="3962400" cy="22860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a:p>
        </p:txBody>
      </p:sp>
      <p:sp>
        <p:nvSpPr>
          <p:cNvPr id="4" name="Slide Number Placeholder 3"/>
          <p:cNvSpPr>
            <a:spLocks noGrp="1"/>
          </p:cNvSpPr>
          <p:nvPr>
            <p:ph type="sldNum" sz="quarter" idx="10"/>
          </p:nvPr>
        </p:nvSpPr>
        <p:spPr/>
        <p:txBody>
          <a:bodyPr/>
          <a:lstStyle/>
          <a:p>
            <a:fld id="{E712F549-4277-491E-B045-5BF51186A4DF}" type="slidenum">
              <a:rPr lang="es-GT" smtClean="0"/>
              <a:t>1</a:t>
            </a:fld>
            <a:endParaRPr lang="es-GT"/>
          </a:p>
        </p:txBody>
      </p:sp>
    </p:spTree>
    <p:extLst>
      <p:ext uri="{BB962C8B-B14F-4D97-AF65-F5344CB8AC3E}">
        <p14:creationId xmlns:p14="http://schemas.microsoft.com/office/powerpoint/2010/main" val="68794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about God’s ability? (Luke 5)</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background of this story is that a great crowd has gathered to see and hear Jesus teach while He is at the Lake of </a:t>
            </a:r>
            <a:r>
              <a:rPr lang="en-US" sz="1200" kern="1200" dirty="0" err="1" smtClean="0">
                <a:solidFill>
                  <a:schemeClr val="tx1"/>
                </a:solidFill>
                <a:effectLst/>
                <a:latin typeface="+mn-lt"/>
                <a:ea typeface="+mn-ea"/>
                <a:cs typeface="+mn-cs"/>
              </a:rPr>
              <a:t>Gennesarat</a:t>
            </a:r>
            <a:r>
              <a:rPr lang="en-US" sz="1200" kern="1200" dirty="0" smtClean="0">
                <a:solidFill>
                  <a:schemeClr val="tx1"/>
                </a:solidFill>
                <a:effectLst/>
                <a:latin typeface="+mn-lt"/>
                <a:ea typeface="+mn-ea"/>
                <a:cs typeface="+mn-cs"/>
              </a:rPr>
              <a:t>, and he’s doing it from a boat that Peter took Him out in – </a:t>
            </a:r>
            <a:r>
              <a:rPr lang="en-US" sz="1200" b="1" kern="1200" dirty="0" smtClean="0">
                <a:solidFill>
                  <a:schemeClr val="tx1"/>
                </a:solidFill>
                <a:effectLst/>
                <a:latin typeface="+mn-lt"/>
                <a:ea typeface="+mn-ea"/>
                <a:cs typeface="+mn-cs"/>
              </a:rPr>
              <a:t>Luke 5:4-5</a:t>
            </a:r>
            <a:r>
              <a:rPr lang="en-US" sz="1200" kern="1200" dirty="0" smtClean="0">
                <a:solidFill>
                  <a:schemeClr val="tx1"/>
                </a:solidFill>
                <a:effectLst/>
                <a:latin typeface="+mn-lt"/>
                <a:ea typeface="+mn-ea"/>
                <a:cs typeface="+mn-cs"/>
              </a:rPr>
              <a:t> – I think we can all appreciate Peter’s initial hesitation here because Jesus is proposing something to Peter that, in His mind, defies rationale. Peter was a professional fisherman. He and the others had been out all night and came up with nothing and everyone in here who has ever fished overnight knows that kind of frustration. You’re tired, you’re discouraged, you stink, and you just want to go home. And in Peter’s case, this was his profession, his livelihood, how he put food on the table and he had nothing to show for an entire night’s labor.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this was Jesus asking, though we do get the impression that Peter may just be trying to humor the Lord. But look what happened</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Luke 5:6-9</a:t>
            </a:r>
            <a:r>
              <a:rPr lang="en-US" sz="1200" kern="1200" dirty="0" smtClean="0">
                <a:solidFill>
                  <a:schemeClr val="tx1"/>
                </a:solidFill>
                <a:effectLst/>
                <a:latin typeface="+mn-lt"/>
                <a:ea typeface="+mn-ea"/>
                <a:cs typeface="+mn-cs"/>
              </a:rPr>
              <a:t> – What the Lord taught His disciple here, and what </a:t>
            </a:r>
            <a:r>
              <a:rPr lang="en-US"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aims to teach us, is that when the odds seem incredible, </a:t>
            </a:r>
            <a:r>
              <a:rPr lang="en-US" sz="1200" u="sng" kern="1200" dirty="0" smtClean="0">
                <a:solidFill>
                  <a:schemeClr val="tx1"/>
                </a:solidFill>
                <a:effectLst/>
                <a:latin typeface="+mn-lt"/>
                <a:ea typeface="+mn-ea"/>
                <a:cs typeface="+mn-cs"/>
              </a:rPr>
              <a:t>God is able</a:t>
            </a:r>
            <a:r>
              <a:rPr lang="en-US" sz="1200" kern="1200" dirty="0" smtClean="0">
                <a:solidFill>
                  <a:schemeClr val="tx1"/>
                </a:solidFill>
                <a:effectLst/>
                <a:latin typeface="+mn-lt"/>
                <a:ea typeface="+mn-ea"/>
                <a:cs typeface="+mn-cs"/>
              </a:rPr>
              <a:t>. God is able to achieve what we cannot fathom. He is able to perform what is often in our mind seems beyond rationale.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is able to provide us with what we need even when our backs are up against a wall and we have nowhere to turn. </a:t>
            </a:r>
            <a:r>
              <a:rPr lang="en-US" sz="1200" u="sng" kern="1200" dirty="0" smtClean="0">
                <a:solidFill>
                  <a:schemeClr val="tx1"/>
                </a:solidFill>
                <a:effectLst/>
                <a:latin typeface="+mn-lt"/>
                <a:ea typeface="+mn-ea"/>
                <a:cs typeface="+mn-cs"/>
              </a:rPr>
              <a:t>He is able. </a:t>
            </a:r>
            <a:endParaRPr lang="en-US" sz="1200" u="sng" kern="1200" dirty="0" smtClean="0">
              <a:solidFill>
                <a:schemeClr val="tx1"/>
              </a:solidFill>
              <a:effectLst/>
              <a:latin typeface="+mn-lt"/>
              <a:ea typeface="+mn-ea"/>
              <a:cs typeface="+mn-cs"/>
            </a:endParaRPr>
          </a:p>
          <a:p>
            <a:pPr lvl="0"/>
            <a:endParaRPr lang="en-US" sz="1200" b="1" u="sng"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Eph </a:t>
            </a:r>
            <a:r>
              <a:rPr lang="en-US" sz="1200" b="1" kern="1200" dirty="0" smtClean="0">
                <a:solidFill>
                  <a:schemeClr val="tx1"/>
                </a:solidFill>
                <a:effectLst/>
                <a:latin typeface="+mn-lt"/>
                <a:ea typeface="+mn-ea"/>
                <a:cs typeface="+mn-cs"/>
              </a:rPr>
              <a:t>3:20</a:t>
            </a:r>
            <a:r>
              <a:rPr lang="en-US" sz="1200" kern="1200" dirty="0" smtClean="0">
                <a:solidFill>
                  <a:schemeClr val="tx1"/>
                </a:solidFill>
                <a:effectLst/>
                <a:latin typeface="+mn-lt"/>
                <a:ea typeface="+mn-ea"/>
                <a:cs typeface="+mn-cs"/>
              </a:rPr>
              <a:t> – What power is this? What power works within us that opens the floodgates of God’s blessings and provisions upon His creation?</a:t>
            </a:r>
            <a:r>
              <a:rPr lang="es-GT"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simple. It’s the same power exercised by Peter in that fishing boat when he was tired, when he was frustrated, and when he wanted to go home. </a:t>
            </a:r>
            <a:r>
              <a:rPr lang="en-US" sz="1200" u="sng" kern="1200" dirty="0" smtClean="0">
                <a:solidFill>
                  <a:schemeClr val="tx1"/>
                </a:solidFill>
                <a:effectLst/>
                <a:latin typeface="+mn-lt"/>
                <a:ea typeface="+mn-ea"/>
                <a:cs typeface="+mn-cs"/>
              </a:rPr>
              <a:t>It was trusting faith</a:t>
            </a:r>
            <a:r>
              <a:rPr lang="es-GT" sz="1100" u="none" kern="1200" dirty="0" smtClean="0">
                <a:solidFill>
                  <a:schemeClr val="tx1"/>
                </a:solidFill>
                <a:effectLst/>
                <a:latin typeface="+mn-lt"/>
                <a:ea typeface="+mn-ea"/>
                <a:cs typeface="+mn-cs"/>
              </a:rPr>
              <a:t>.</a:t>
            </a:r>
            <a:r>
              <a:rPr lang="es-GT" sz="11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the power that works within us. Trusting faith is what allows God to do far more abundantly beyond all that we ask or think – </a:t>
            </a:r>
            <a:r>
              <a:rPr lang="en-US" sz="1200" u="sng" kern="1200" dirty="0" smtClean="0">
                <a:solidFill>
                  <a:schemeClr val="tx1"/>
                </a:solidFill>
                <a:effectLst/>
                <a:latin typeface="+mn-lt"/>
                <a:ea typeface="+mn-ea"/>
                <a:cs typeface="+mn-cs"/>
              </a:rPr>
              <a:t>It is a trust in God’s ability.</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10</a:t>
            </a:fld>
            <a:endParaRPr lang="es-GT"/>
          </a:p>
        </p:txBody>
      </p:sp>
    </p:spTree>
    <p:extLst>
      <p:ext uri="{BB962C8B-B14F-4D97-AF65-F5344CB8AC3E}">
        <p14:creationId xmlns:p14="http://schemas.microsoft.com/office/powerpoint/2010/main" val="8661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about God’s willingness? As if it </a:t>
            </a:r>
            <a:r>
              <a:rPr lang="en-US" sz="1200" kern="1200" dirty="0" smtClean="0">
                <a:solidFill>
                  <a:schemeClr val="tx1"/>
                </a:solidFill>
                <a:effectLst/>
                <a:latin typeface="+mn-lt"/>
                <a:ea typeface="+mn-ea"/>
                <a:cs typeface="+mn-cs"/>
              </a:rPr>
              <a:t>designed</a:t>
            </a:r>
            <a:r>
              <a:rPr lang="en-US" sz="1200" kern="1200" dirty="0" smtClean="0">
                <a:solidFill>
                  <a:schemeClr val="tx1"/>
                </a:solidFill>
                <a:effectLst/>
                <a:latin typeface="+mn-lt"/>
                <a:ea typeface="+mn-ea"/>
                <a:cs typeface="+mn-cs"/>
              </a:rPr>
              <a:t>, right on the heels of this story is another one that presents the other side of trusting in God, and that is trusting in His willingness – </a:t>
            </a:r>
            <a:r>
              <a:rPr lang="en-US" sz="1200" b="1" kern="1200" dirty="0" smtClean="0">
                <a:solidFill>
                  <a:schemeClr val="tx1"/>
                </a:solidFill>
                <a:effectLst/>
                <a:latin typeface="+mn-lt"/>
                <a:ea typeface="+mn-ea"/>
                <a:cs typeface="+mn-cs"/>
              </a:rPr>
              <a:t>Luke 5:12a</a:t>
            </a:r>
            <a:r>
              <a:rPr lang="en-US" sz="1200" kern="1200" dirty="0" smtClean="0">
                <a:solidFill>
                  <a:schemeClr val="tx1"/>
                </a:solidFill>
                <a:effectLst/>
                <a:latin typeface="+mn-lt"/>
                <a:ea typeface="+mn-ea"/>
                <a:cs typeface="+mn-cs"/>
              </a:rPr>
              <a:t> – Oh how I want to impress upon you the utter repulsiveness of this man’s situation, that the text says he was </a:t>
            </a:r>
            <a:r>
              <a:rPr lang="en-US" sz="1200" u="sng" kern="1200" dirty="0" smtClean="0">
                <a:solidFill>
                  <a:schemeClr val="tx1"/>
                </a:solidFill>
                <a:effectLst/>
                <a:latin typeface="+mn-lt"/>
                <a:ea typeface="+mn-ea"/>
                <a:cs typeface="+mn-cs"/>
              </a:rPr>
              <a:t>covered</a:t>
            </a:r>
            <a:r>
              <a:rPr lang="en-US" sz="1200" kern="1200" dirty="0" smtClean="0">
                <a:solidFill>
                  <a:schemeClr val="tx1"/>
                </a:solidFill>
                <a:effectLst/>
                <a:latin typeface="+mn-lt"/>
                <a:ea typeface="+mn-ea"/>
                <a:cs typeface="+mn-cs"/>
              </a:rPr>
              <a:t> with leprosy. This is no exaggeration, not when the writer of this story is a physician of the caliber of Luke who was not just a little capable of diagnosing such a condition. This wasn’t a rash or a blemish or some kind of mild infection. This is a man engrossed and eaten up with leprosy. And in biblical days, leprosy was one of the most awful diseases with which a person could be afflicted. It was the bane of the ancient world. Nothing induced more fear, more dread, or more revulsion than the sight of one of these walking dead men. A leper was required to announce his arrival with shouts of, “Unclean, unclean!” but the truth is the smell of his decaying body was all the announcement he’d need. Leprosy is a decay of the flesh. Your toes would fall off your feet, your eyes would lose their sight, your cheeks would rot off of your mouth. You were shunned from society because leprosy was viewed by people as a curse from God. But you were also shunned simply because it was a communicable disease. And if the physical reality of leprosy is hard, the emotional and mental anguish was worse because lepers were isolated from society. No matter how much you wanted to be with your friends and your family, to feel the warm embrace of another person, you could not.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this particular leper comes to Jesus. We are not told why he came, but it’s likely that He has heard of Jesus’ fame and Jesus’ ability. And so this leper exhibits a spirit within him that would have involved not just courage, but trust – </a:t>
            </a:r>
            <a:r>
              <a:rPr lang="en-US" sz="1200" b="1" kern="1200" dirty="0" smtClean="0">
                <a:solidFill>
                  <a:schemeClr val="tx1"/>
                </a:solidFill>
                <a:effectLst/>
                <a:latin typeface="+mn-lt"/>
                <a:ea typeface="+mn-ea"/>
                <a:cs typeface="+mn-cs"/>
              </a:rPr>
              <a:t>Luke 5:12b</a:t>
            </a:r>
            <a:r>
              <a:rPr lang="en-US" sz="1200" kern="1200" dirty="0" smtClean="0">
                <a:solidFill>
                  <a:schemeClr val="tx1"/>
                </a:solidFill>
                <a:effectLst/>
                <a:latin typeface="+mn-lt"/>
                <a:ea typeface="+mn-ea"/>
                <a:cs typeface="+mn-cs"/>
              </a:rPr>
              <a:t> – While many struggle with God’s ability, I believe more people struggle with the other aspect of trust, and that is God’s willingness. We know that God is the cosmic ruler of this universe. His might and His power surpasses our own to an immeasurable degree. And it begs the question that if He is so far above us why would He even care about my infirmity? Why should He exert effort towards my condition? But more than, because He is holy and pure and undefiled, why should He even lift a finger to remove my burden of sin when I brought it on myself? Is He willing to cleanse me after a prolonged indulgence in sin? Is He willing to grant me mercy after I’ve shaken my puny fist of rebellion in His face? Does He even want to save me so that He can be with me for all eternity? Sometimes I can’t even look at myself in the mirror because I know the rottenness I am capable of, so how could it be that </a:t>
            </a:r>
            <a:r>
              <a:rPr lang="en-US" sz="1200" u="sng" kern="1200" dirty="0" smtClean="0">
                <a:solidFill>
                  <a:schemeClr val="tx1"/>
                </a:solidFill>
                <a:effectLst/>
                <a:latin typeface="+mn-lt"/>
                <a:ea typeface="+mn-ea"/>
                <a:cs typeface="+mn-cs"/>
              </a:rPr>
              <a:t>He</a:t>
            </a:r>
            <a:r>
              <a:rPr lang="en-US" sz="1200" kern="1200" dirty="0" smtClean="0">
                <a:solidFill>
                  <a:schemeClr val="tx1"/>
                </a:solidFill>
                <a:effectLst/>
                <a:latin typeface="+mn-lt"/>
                <a:ea typeface="+mn-ea"/>
                <a:cs typeface="+mn-cs"/>
              </a:rPr>
              <a:t> would want </a:t>
            </a:r>
            <a:r>
              <a:rPr lang="en-US" sz="1200" u="sng" kern="1200" dirty="0" smtClean="0">
                <a:solidFill>
                  <a:schemeClr val="tx1"/>
                </a:solidFill>
                <a:effectLst/>
                <a:latin typeface="+mn-lt"/>
                <a:ea typeface="+mn-ea"/>
                <a:cs typeface="+mn-cs"/>
              </a:rPr>
              <a:t>me</a:t>
            </a:r>
            <a:r>
              <a:rPr lang="en-US" sz="1200" kern="1200" dirty="0" smtClean="0">
                <a:solidFill>
                  <a:schemeClr val="tx1"/>
                </a:solidFill>
                <a:effectLst/>
                <a:latin typeface="+mn-lt"/>
                <a:ea typeface="+mn-ea"/>
                <a:cs typeface="+mn-cs"/>
              </a:rPr>
              <a:t> around for eternity? And the answer to that question is </a:t>
            </a:r>
            <a:r>
              <a:rPr lang="en-US" sz="1200" kern="1200" dirty="0" smtClean="0">
                <a:solidFill>
                  <a:schemeClr val="tx1"/>
                </a:solidFill>
                <a:effectLst/>
                <a:latin typeface="+mn-lt"/>
                <a:ea typeface="+mn-ea"/>
                <a:cs typeface="+mn-cs"/>
              </a:rPr>
              <a:t>found in this text – </a:t>
            </a:r>
            <a:r>
              <a:rPr lang="en-US" sz="1200" b="1" kern="1200" dirty="0" smtClean="0">
                <a:solidFill>
                  <a:schemeClr val="tx1"/>
                </a:solidFill>
                <a:effectLst/>
                <a:latin typeface="+mn-lt"/>
                <a:ea typeface="+mn-ea"/>
                <a:cs typeface="+mn-cs"/>
              </a:rPr>
              <a:t>Luke 5:12b-13</a:t>
            </a:r>
            <a:r>
              <a:rPr lang="en-US" sz="1200" kern="1200" dirty="0" smtClean="0">
                <a:solidFill>
                  <a:schemeClr val="tx1"/>
                </a:solidFill>
                <a:effectLst/>
                <a:latin typeface="+mn-lt"/>
                <a:ea typeface="+mn-ea"/>
                <a:cs typeface="+mn-cs"/>
              </a:rPr>
              <a:t> – Jesus does the unthinkable. He reaches out with His hand and He touches a leper, He heals Him, cleanses Him, and gives a man once the dread of society a fresh start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point is that what Jesus did for this man physically is what He is absolutely willing to do for us spiritually. He was willing to take a murderer like Saul of Tarsus, wash away his sins,  and make him a chosen vessel for His name’s sake. He was willing to say to that murderous thief on the cross, “Today, you shall be with me in paradise.” And as the good shepherd, He is willing to leave 99 of Hs sheep behind just to find that one straggler because it’s not His desire that any be lost, but that all be saved. Jesus saved prostitutes, tax collectors, murders, thieves, blasphemers, cowards, and the most spiritually corrupt of His time; and no one had to twist His arm to do so. Jesus is able, He is able, He is able to deliver thee. And He is more than willing to reach out </a:t>
            </a:r>
            <a:r>
              <a:rPr lang="en-US" sz="1200" kern="1200" dirty="0" smtClean="0">
                <a:solidFill>
                  <a:schemeClr val="tx1"/>
                </a:solidFill>
                <a:effectLst/>
                <a:latin typeface="+mn-lt"/>
                <a:ea typeface="+mn-ea"/>
                <a:cs typeface="+mn-cs"/>
              </a:rPr>
              <a: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nail-scarred </a:t>
            </a:r>
            <a:r>
              <a:rPr lang="en-US" sz="1200" kern="1200" dirty="0" smtClean="0">
                <a:solidFill>
                  <a:schemeClr val="tx1"/>
                </a:solidFill>
                <a:effectLst/>
                <a:latin typeface="+mn-lt"/>
                <a:ea typeface="+mn-ea"/>
                <a:cs typeface="+mn-cs"/>
              </a:rPr>
              <a:t>hands and to heal us of the spiritual leprosy that eats away at us.</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11</a:t>
            </a:fld>
            <a:endParaRPr lang="es-GT"/>
          </a:p>
        </p:txBody>
      </p:sp>
    </p:spTree>
    <p:extLst>
      <p:ext uri="{BB962C8B-B14F-4D97-AF65-F5344CB8AC3E}">
        <p14:creationId xmlns:p14="http://schemas.microsoft.com/office/powerpoint/2010/main" val="163849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you understand that what we’re talking about with “trust of the heart” is not simply </a:t>
            </a:r>
            <a:r>
              <a:rPr lang="en-US" sz="1200" u="sng" kern="1200" dirty="0" smtClean="0">
                <a:solidFill>
                  <a:schemeClr val="tx1"/>
                </a:solidFill>
                <a:effectLst/>
                <a:latin typeface="+mn-lt"/>
                <a:ea typeface="+mn-ea"/>
                <a:cs typeface="+mn-cs"/>
              </a:rPr>
              <a:t>our</a:t>
            </a:r>
            <a:r>
              <a:rPr lang="en-US" sz="1200" kern="1200" dirty="0" smtClean="0">
                <a:solidFill>
                  <a:schemeClr val="tx1"/>
                </a:solidFill>
                <a:effectLst/>
                <a:latin typeface="+mn-lt"/>
                <a:ea typeface="+mn-ea"/>
                <a:cs typeface="+mn-cs"/>
              </a:rPr>
              <a:t> faithfulness. It is true we cannot be children of God unless we develop hearts of trust toward God, but that </a:t>
            </a:r>
            <a:r>
              <a:rPr lang="en-US" sz="1200" kern="1200" dirty="0" smtClean="0">
                <a:solidFill>
                  <a:schemeClr val="tx1"/>
                </a:solidFill>
                <a:effectLst/>
                <a:latin typeface="+mn-lt"/>
                <a:ea typeface="+mn-ea"/>
                <a:cs typeface="+mn-cs"/>
              </a:rPr>
              <a:t>trust involves </a:t>
            </a:r>
            <a:r>
              <a:rPr lang="en-US" sz="1200" kern="1200" dirty="0" smtClean="0">
                <a:solidFill>
                  <a:schemeClr val="tx1"/>
                </a:solidFill>
                <a:effectLst/>
                <a:latin typeface="+mn-lt"/>
                <a:ea typeface="+mn-ea"/>
                <a:cs typeface="+mn-cs"/>
              </a:rPr>
              <a:t>an understanding of </a:t>
            </a:r>
            <a:r>
              <a:rPr lang="en-US" sz="1200" u="sng" kern="1200" dirty="0" smtClean="0">
                <a:solidFill>
                  <a:schemeClr val="tx1"/>
                </a:solidFill>
                <a:effectLst/>
                <a:latin typeface="+mn-lt"/>
                <a:ea typeface="+mn-ea"/>
                <a:cs typeface="+mn-cs"/>
              </a:rPr>
              <a:t>God’s</a:t>
            </a:r>
            <a:r>
              <a:rPr lang="en-US" sz="1200" kern="1200" dirty="0" smtClean="0">
                <a:solidFill>
                  <a:schemeClr val="tx1"/>
                </a:solidFill>
                <a:effectLst/>
                <a:latin typeface="+mn-lt"/>
                <a:ea typeface="+mn-ea"/>
                <a:cs typeface="+mn-cs"/>
              </a:rPr>
              <a:t> faithfulness. It’s not that God has anything to prove to us. The evidence is there and it’s up to us to see His faithfulness and to believe in it. Because having confidence in God’s faithfulness is what will carry us through our spiritual life and help us avoid so many of the pitfalls that are in this world.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John 1:9) As Christians, we’re going to have spiritual highs and lows. And when we’re at a spiritual low, Satan will attack us fiercely, we’ll find ourselves wrapped up in sin, and when that happens it’s so easy to just want to withdraw into self-pity thinking in our mind that God’s willingness to forgive us has expired – </a:t>
            </a:r>
            <a:r>
              <a:rPr lang="en-US" sz="1200" b="1" kern="1200" dirty="0" smtClean="0">
                <a:solidFill>
                  <a:schemeClr val="tx1"/>
                </a:solidFill>
                <a:effectLst/>
                <a:latin typeface="+mn-lt"/>
                <a:ea typeface="+mn-ea"/>
                <a:cs typeface="+mn-cs"/>
              </a:rPr>
              <a:t>1 John 1:9</a:t>
            </a:r>
            <a:r>
              <a:rPr lang="en-US" sz="1200" kern="1200" dirty="0" smtClean="0">
                <a:solidFill>
                  <a:schemeClr val="tx1"/>
                </a:solidFill>
                <a:effectLst/>
                <a:latin typeface="+mn-lt"/>
                <a:ea typeface="+mn-ea"/>
                <a:cs typeface="+mn-cs"/>
              </a:rPr>
              <a:t> – Did you catch the phrase “He is faithful”? That means, when we sin, no matter what that sin is and no matter how bad we talked it up into being, if we’ll confess that sin, He will forgive us.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is faithful in that, we can trust Him. He will not let us down. See, that’s on us. He’s willing, and He’s faithful, but we have to put our confidence and assurance in His faithfulness. Because without that assurance in God’s faithfulness, we’re likely not to engage in this kind of repentance by which we can be saved.</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12</a:t>
            </a:fld>
            <a:endParaRPr lang="es-GT"/>
          </a:p>
        </p:txBody>
      </p:sp>
    </p:spTree>
    <p:extLst>
      <p:ext uri="{BB962C8B-B14F-4D97-AF65-F5344CB8AC3E}">
        <p14:creationId xmlns:p14="http://schemas.microsoft.com/office/powerpoint/2010/main" val="282030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1 Cor 10:13</a:t>
            </a:r>
            <a:r>
              <a:rPr lang="en-US" sz="1200" kern="1200" dirty="0" smtClean="0">
                <a:solidFill>
                  <a:schemeClr val="tx1"/>
                </a:solidFill>
                <a:effectLst/>
                <a:latin typeface="+mn-lt"/>
                <a:ea typeface="+mn-ea"/>
                <a:cs typeface="+mn-cs"/>
              </a:rPr>
              <a:t> – When we consider temptation, really sit down and think about it, it all seems so weak/transparent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even during studies and sermons we know temptation exists intellectually, but during those times we really don’t feel it. So on one hand we know temptation is real, </a:t>
            </a:r>
            <a:r>
              <a:rPr lang="en-US" sz="1200" u="sng" kern="1200" dirty="0" smtClean="0">
                <a:solidFill>
                  <a:schemeClr val="tx1"/>
                </a:solidFill>
                <a:effectLst/>
                <a:latin typeface="+mn-lt"/>
                <a:ea typeface="+mn-ea"/>
                <a:cs typeface="+mn-cs"/>
              </a:rPr>
              <a:t>but boy it really becomes real when we feel it, when it’s there knocking on our door.</a:t>
            </a:r>
            <a:r>
              <a:rPr lang="en-US" sz="1200" kern="1200" dirty="0" smtClean="0">
                <a:solidFill>
                  <a:schemeClr val="tx1"/>
                </a:solidFill>
                <a:effectLst/>
                <a:latin typeface="+mn-lt"/>
                <a:ea typeface="+mn-ea"/>
                <a:cs typeface="+mn-cs"/>
              </a:rPr>
              <a:t> That’s when we really begin to find out about temptation. It’s not when the preacher is preaching on it, but when I’m feeling it and am in the heat of passion, filled with lustful thoughts, angry, I want to hurt somebody. Whatever the motivation is to sin, when temptation comes to me and is camped at my door, then I really begin to understand the power of temptation. Because whenever we’re feeling temptation such as that, there does not appear to be a way of escape (or we just don’t want to look for it too hard). </a:t>
            </a:r>
            <a:r>
              <a:rPr lang="en-US" sz="1200" u="sng" kern="1200" dirty="0" smtClean="0">
                <a:solidFill>
                  <a:schemeClr val="tx1"/>
                </a:solidFill>
                <a:effectLst/>
                <a:latin typeface="+mn-lt"/>
                <a:ea typeface="+mn-ea"/>
                <a:cs typeface="+mn-cs"/>
              </a:rPr>
              <a:t>But God is faithful</a:t>
            </a:r>
            <a:r>
              <a:rPr lang="en-US" sz="1200" kern="1200" dirty="0" smtClean="0">
                <a:solidFill>
                  <a:schemeClr val="tx1"/>
                </a:solidFill>
                <a:effectLst/>
                <a:latin typeface="+mn-lt"/>
                <a:ea typeface="+mn-ea"/>
                <a:cs typeface="+mn-cs"/>
              </a:rPr>
              <a:t>. Whether it is financial, physical, gluttony, sexual, when I am in the heat of temptation, </a:t>
            </a:r>
            <a:r>
              <a:rPr lang="en-US" sz="1200" u="sng" kern="1200" dirty="0" smtClean="0">
                <a:solidFill>
                  <a:schemeClr val="tx1"/>
                </a:solidFill>
                <a:effectLst/>
                <a:latin typeface="+mn-lt"/>
                <a:ea typeface="+mn-ea"/>
                <a:cs typeface="+mn-cs"/>
              </a:rPr>
              <a:t>I am going to be challenged to believe in the faithfulness of God</a:t>
            </a:r>
            <a:r>
              <a:rPr lang="en-US" sz="1200" kern="1200" dirty="0" smtClean="0">
                <a:solidFill>
                  <a:schemeClr val="tx1"/>
                </a:solidFill>
                <a:effectLst/>
                <a:latin typeface="+mn-lt"/>
                <a:ea typeface="+mn-ea"/>
                <a:cs typeface="+mn-cs"/>
              </a:rPr>
              <a:t>, because it sure feels like I can’t stand up to this temptation. Sometimes temptation is so strong, there’s a sense of inevitability with it, “I must see this temptation through, “I can’t stand it, I can’t withhold it.” Yet Paul tells us very plainly </a:t>
            </a:r>
            <a:r>
              <a:rPr lang="en-US" sz="1200" u="sng" kern="1200" dirty="0" smtClean="0">
                <a:solidFill>
                  <a:schemeClr val="tx1"/>
                </a:solidFill>
                <a:effectLst/>
                <a:latin typeface="+mn-lt"/>
                <a:ea typeface="+mn-ea"/>
                <a:cs typeface="+mn-cs"/>
              </a:rPr>
              <a:t>that God is faithful and will not allow temptation to be that strong. </a:t>
            </a:r>
            <a:r>
              <a:rPr lang="en-US" sz="1200" kern="1200" dirty="0" smtClean="0">
                <a:solidFill>
                  <a:schemeClr val="tx1"/>
                </a:solidFill>
                <a:effectLst/>
                <a:latin typeface="+mn-lt"/>
                <a:ea typeface="+mn-ea"/>
                <a:cs typeface="+mn-cs"/>
              </a:rPr>
              <a:t>It may be that in the heat of temptation, this is all I have to hang on to, when every single fiber of my being is wanting it and we’re totally consumed with that thought. It may be when we need someone the most, and no one is there (no card/prayer/phone call/visit). But Jesus says He’ll never leave/forsake us and God will govern temptation. Think about it like this: if temptation is as powerful as it is and God governs it, how strong do you think it would be if He didn’t? </a:t>
            </a:r>
            <a:r>
              <a:rPr lang="en-US" sz="1200" u="sng" kern="1200" dirty="0" smtClean="0">
                <a:solidFill>
                  <a:schemeClr val="tx1"/>
                </a:solidFill>
                <a:effectLst/>
                <a:latin typeface="+mn-lt"/>
                <a:ea typeface="+mn-ea"/>
                <a:cs typeface="+mn-cs"/>
              </a:rPr>
              <a:t>Isn’t that scary thought? </a:t>
            </a:r>
            <a:r>
              <a:rPr lang="en-US" sz="1200" kern="1200" dirty="0" smtClean="0">
                <a:solidFill>
                  <a:schemeClr val="tx1"/>
                </a:solidFill>
                <a:effectLst/>
                <a:latin typeface="+mn-lt"/>
                <a:ea typeface="+mn-ea"/>
                <a:cs typeface="+mn-cs"/>
              </a:rPr>
              <a:t>When you think that Satan has pulled out all stops out on you and you’re in the midst of some sinful passion and you don’t think you can stand up to the temptation, think about the fact that God has governed it and you don’t even think about it as strongly as you </a:t>
            </a:r>
            <a:r>
              <a:rPr lang="en-US" sz="1200" u="sng" kern="1200" dirty="0" smtClean="0">
                <a:solidFill>
                  <a:schemeClr val="tx1"/>
                </a:solidFill>
                <a:effectLst/>
                <a:latin typeface="+mn-lt"/>
                <a:ea typeface="+mn-ea"/>
                <a:cs typeface="+mn-cs"/>
              </a:rPr>
              <a:t>could. </a:t>
            </a:r>
            <a:r>
              <a:rPr lang="en-US" sz="1200" kern="1200" dirty="0" smtClean="0">
                <a:solidFill>
                  <a:schemeClr val="tx1"/>
                </a:solidFill>
                <a:effectLst/>
                <a:latin typeface="+mn-lt"/>
                <a:ea typeface="+mn-ea"/>
                <a:cs typeface="+mn-cs"/>
              </a:rPr>
              <a:t>What if He stopped governing it and told Satan, “Go get him”? Can you imagine that? We don’t even begin to realize how ugly Satan can get, how powerful he is. </a:t>
            </a:r>
            <a:r>
              <a:rPr lang="en-US" sz="1200" u="sng" kern="1200" dirty="0" smtClean="0">
                <a:solidFill>
                  <a:schemeClr val="tx1"/>
                </a:solidFill>
                <a:effectLst/>
                <a:latin typeface="+mn-lt"/>
                <a:ea typeface="+mn-ea"/>
                <a:cs typeface="+mn-cs"/>
              </a:rPr>
              <a:t>God has muted/governed that </a:t>
            </a:r>
            <a:r>
              <a:rPr lang="en-US" sz="1200" kern="1200" dirty="0" smtClean="0">
                <a:solidFill>
                  <a:schemeClr val="tx1"/>
                </a:solidFill>
                <a:effectLst/>
                <a:latin typeface="+mn-lt"/>
                <a:ea typeface="+mn-ea"/>
                <a:cs typeface="+mn-cs"/>
              </a:rPr>
              <a:t>power. And in that moment I need to trust in God that that is so, otherwise I might reason that there’s no way I can stand up to it. And if/when we do give in, it’s because we didn’t trust in God that He could govern it.</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13</a:t>
            </a:fld>
            <a:endParaRPr lang="es-GT"/>
          </a:p>
        </p:txBody>
      </p:sp>
    </p:spTree>
    <p:extLst>
      <p:ext uri="{BB962C8B-B14F-4D97-AF65-F5344CB8AC3E}">
        <p14:creationId xmlns:p14="http://schemas.microsoft.com/office/powerpoint/2010/main" val="30426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Thes</a:t>
            </a:r>
            <a:r>
              <a:rPr lang="en-US" sz="1200" kern="1200" dirty="0" smtClean="0">
                <a:solidFill>
                  <a:schemeClr val="tx1"/>
                </a:solidFill>
                <a:effectLst/>
                <a:latin typeface="+mn-lt"/>
                <a:ea typeface="+mn-ea"/>
                <a:cs typeface="+mn-cs"/>
              </a:rPr>
              <a:t> 3) God is not only faithful in forgiving us, in governing temptation and keeping us from feeling the full brunt of it, but He’s faithful in protecting us from threats that will come from time to time. Remember what Paul went through in Thessalonica? It was not a pleasant place to be because the Jews rose up against Him – </a:t>
            </a:r>
            <a:r>
              <a:rPr lang="en-US" sz="1200" b="1" kern="1200" dirty="0" smtClean="0">
                <a:solidFill>
                  <a:schemeClr val="tx1"/>
                </a:solidFill>
                <a:effectLst/>
                <a:latin typeface="+mn-lt"/>
                <a:ea typeface="+mn-ea"/>
                <a:cs typeface="+mn-cs"/>
              </a:rPr>
              <a:t>2 </a:t>
            </a:r>
            <a:r>
              <a:rPr lang="en-US" sz="1200" b="1" kern="1200" dirty="0" err="1" smtClean="0">
                <a:solidFill>
                  <a:schemeClr val="tx1"/>
                </a:solidFill>
                <a:effectLst/>
                <a:latin typeface="+mn-lt"/>
                <a:ea typeface="+mn-ea"/>
                <a:cs typeface="+mn-cs"/>
              </a:rPr>
              <a:t>Thes</a:t>
            </a:r>
            <a:r>
              <a:rPr lang="en-US" sz="1200" b="1" kern="1200" dirty="0" smtClean="0">
                <a:solidFill>
                  <a:schemeClr val="tx1"/>
                </a:solidFill>
                <a:effectLst/>
                <a:latin typeface="+mn-lt"/>
                <a:ea typeface="+mn-ea"/>
                <a:cs typeface="+mn-cs"/>
              </a:rPr>
              <a:t> 3:1-2</a:t>
            </a:r>
            <a:r>
              <a:rPr lang="en-US" sz="1200" kern="1200" dirty="0" smtClean="0">
                <a:solidFill>
                  <a:schemeClr val="tx1"/>
                </a:solidFill>
                <a:effectLst/>
                <a:latin typeface="+mn-lt"/>
                <a:ea typeface="+mn-ea"/>
                <a:cs typeface="+mn-cs"/>
              </a:rPr>
              <a:t> – And we are going to deal in this world with people who do not have faith, who don’t view morality/eternity/the word of God as we do. Paul prays that they will be delivered from perverse and evil men – </a:t>
            </a:r>
            <a:r>
              <a:rPr lang="en-US" sz="1200" b="1" kern="1200" dirty="0" smtClean="0">
                <a:solidFill>
                  <a:schemeClr val="tx1"/>
                </a:solidFill>
                <a:effectLst/>
                <a:latin typeface="+mn-lt"/>
                <a:ea typeface="+mn-ea"/>
                <a:cs typeface="+mn-cs"/>
              </a:rPr>
              <a:t>2 </a:t>
            </a:r>
            <a:r>
              <a:rPr lang="en-US" sz="1200" b="1" kern="1200" dirty="0" err="1" smtClean="0">
                <a:solidFill>
                  <a:schemeClr val="tx1"/>
                </a:solidFill>
                <a:effectLst/>
                <a:latin typeface="+mn-lt"/>
                <a:ea typeface="+mn-ea"/>
                <a:cs typeface="+mn-cs"/>
              </a:rPr>
              <a:t>Thes</a:t>
            </a:r>
            <a:r>
              <a:rPr lang="en-US" sz="1200" b="1" kern="1200" dirty="0" smtClean="0">
                <a:solidFill>
                  <a:schemeClr val="tx1"/>
                </a:solidFill>
                <a:effectLst/>
                <a:latin typeface="+mn-lt"/>
                <a:ea typeface="+mn-ea"/>
                <a:cs typeface="+mn-cs"/>
              </a:rPr>
              <a:t> 3:3</a:t>
            </a:r>
            <a:r>
              <a:rPr lang="en-US" sz="1200" kern="1200" dirty="0" smtClean="0">
                <a:solidFill>
                  <a:schemeClr val="tx1"/>
                </a:solidFill>
                <a:effectLst/>
                <a:latin typeface="+mn-lt"/>
                <a:ea typeface="+mn-ea"/>
                <a:cs typeface="+mn-cs"/>
              </a:rPr>
              <a:t> – So not only will God protect us from temptation, but He will protect us from the evil one so that we will not be overwhelmed by outside threats. You know, it can get ugly. Paul was stoned, beaten, and imprisoned for long stretches of time. But the God’s will was done through Paul, wasn’t it? Outside threats didn’t keep Paul from accomplishing the things He wanted to accomplish.</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14</a:t>
            </a:fld>
            <a:endParaRPr lang="es-GT"/>
          </a:p>
        </p:txBody>
      </p:sp>
    </p:spTree>
    <p:extLst>
      <p:ext uri="{BB962C8B-B14F-4D97-AF65-F5344CB8AC3E}">
        <p14:creationId xmlns:p14="http://schemas.microsoft.com/office/powerpoint/2010/main" val="3157275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1 </a:t>
            </a:r>
            <a:r>
              <a:rPr lang="en-US" sz="1200" b="1" kern="1200" dirty="0" err="1" smtClean="0">
                <a:solidFill>
                  <a:schemeClr val="tx1"/>
                </a:solidFill>
                <a:effectLst/>
                <a:latin typeface="+mn-lt"/>
                <a:ea typeface="+mn-ea"/>
                <a:cs typeface="+mn-cs"/>
              </a:rPr>
              <a:t>Thes</a:t>
            </a:r>
            <a:r>
              <a:rPr lang="en-US" sz="1200" b="1" kern="1200" dirty="0" smtClean="0">
                <a:solidFill>
                  <a:schemeClr val="tx1"/>
                </a:solidFill>
                <a:effectLst/>
                <a:latin typeface="+mn-lt"/>
                <a:ea typeface="+mn-ea"/>
                <a:cs typeface="+mn-cs"/>
              </a:rPr>
              <a:t> 5:23-24</a:t>
            </a:r>
            <a:r>
              <a:rPr lang="en-US" sz="1200" kern="1200" dirty="0" smtClean="0">
                <a:solidFill>
                  <a:schemeClr val="tx1"/>
                </a:solidFill>
                <a:effectLst/>
                <a:latin typeface="+mn-lt"/>
                <a:ea typeface="+mn-ea"/>
                <a:cs typeface="+mn-cs"/>
              </a:rPr>
              <a:t> – Brethren, if you put those three passages together, </a:t>
            </a:r>
            <a:r>
              <a:rPr lang="en-US" sz="1200" u="sng" kern="1200" dirty="0" smtClean="0">
                <a:solidFill>
                  <a:schemeClr val="tx1"/>
                </a:solidFill>
                <a:effectLst/>
                <a:latin typeface="+mn-lt"/>
                <a:ea typeface="+mn-ea"/>
                <a:cs typeface="+mn-cs"/>
              </a:rPr>
              <a:t>look what we’ve got. </a:t>
            </a:r>
            <a:r>
              <a:rPr lang="en-US" sz="1200" kern="1200" dirty="0" smtClean="0">
                <a:solidFill>
                  <a:schemeClr val="tx1"/>
                </a:solidFill>
                <a:effectLst/>
                <a:latin typeface="+mn-lt"/>
                <a:ea typeface="+mn-ea"/>
                <a:cs typeface="+mn-cs"/>
              </a:rPr>
              <a:t>We have a God who will absolutely forgive us if we confess our sins. We have a God who will preserve us from temptation, not leaving us to the full wrath/hatred/anger of Satan to be poured out/tempt us beyond what we are able. We’ve got the promise that God will preserve us from our enemies. And then we’ve got the promise that </a:t>
            </a:r>
            <a:r>
              <a:rPr lang="en-US" sz="1200" u="sng" kern="1200" dirty="0" smtClean="0">
                <a:solidFill>
                  <a:schemeClr val="tx1"/>
                </a:solidFill>
                <a:effectLst/>
                <a:latin typeface="+mn-lt"/>
                <a:ea typeface="+mn-ea"/>
                <a:cs typeface="+mn-cs"/>
              </a:rPr>
              <a:t>God is going to see us through this. </a:t>
            </a:r>
            <a:r>
              <a:rPr lang="en-US" sz="1200" kern="1200" dirty="0" smtClean="0">
                <a:solidFill>
                  <a:schemeClr val="tx1"/>
                </a:solidFill>
                <a:effectLst/>
                <a:latin typeface="+mn-lt"/>
                <a:ea typeface="+mn-ea"/>
                <a:cs typeface="+mn-cs"/>
              </a:rPr>
              <a:t>When you consider your own weakness/frailty, do you ever wonder how it is you’re going to make it all the way through your life and be faithful to God? Some of you young ones have a long way to go if you live out your full measure of life. How are we going to live to 70 or 80 years old with all the tough roads we have ahead of us, when we know full well what our weaknesses are, and so does the devil? The promise in 1 </a:t>
            </a:r>
            <a:r>
              <a:rPr lang="en-US" sz="1200" kern="1200" dirty="0" err="1" smtClean="0">
                <a:solidFill>
                  <a:schemeClr val="tx1"/>
                </a:solidFill>
                <a:effectLst/>
                <a:latin typeface="+mn-lt"/>
                <a:ea typeface="+mn-ea"/>
                <a:cs typeface="+mn-cs"/>
              </a:rPr>
              <a:t>Thes</a:t>
            </a:r>
            <a:r>
              <a:rPr lang="en-US" sz="1200" kern="1200" dirty="0" smtClean="0">
                <a:solidFill>
                  <a:schemeClr val="tx1"/>
                </a:solidFill>
                <a:effectLst/>
                <a:latin typeface="+mn-lt"/>
                <a:ea typeface="+mn-ea"/>
                <a:cs typeface="+mn-cs"/>
              </a:rPr>
              <a:t> 5 is that God is faithful </a:t>
            </a:r>
            <a:r>
              <a:rPr lang="en-US" sz="1200" u="sng" kern="1200" dirty="0" smtClean="0">
                <a:solidFill>
                  <a:schemeClr val="tx1"/>
                </a:solidFill>
                <a:effectLst/>
                <a:latin typeface="+mn-lt"/>
                <a:ea typeface="+mn-ea"/>
                <a:cs typeface="+mn-cs"/>
              </a:rPr>
              <a:t>and will do it</a:t>
            </a:r>
            <a:r>
              <a:rPr lang="en-US" sz="1200" kern="1200" dirty="0" smtClean="0">
                <a:solidFill>
                  <a:schemeClr val="tx1"/>
                </a:solidFill>
                <a:effectLst/>
                <a:latin typeface="+mn-lt"/>
                <a:ea typeface="+mn-ea"/>
                <a:cs typeface="+mn-cs"/>
              </a:rPr>
              <a:t>. What I need to do is keep cooperating/depending on God and trust Him with all my heart, and then He will help me to do what I can’t do. We are not fighting this battle alone, and if we think we are then we’ve already lost </a:t>
            </a:r>
            <a:r>
              <a:rPr lang="en-US" sz="1200" u="sng" kern="1200" dirty="0" smtClean="0">
                <a:solidFill>
                  <a:schemeClr val="tx1"/>
                </a:solidFill>
                <a:effectLst/>
                <a:latin typeface="+mn-lt"/>
                <a:ea typeface="+mn-ea"/>
                <a:cs typeface="+mn-cs"/>
              </a:rPr>
              <a:t>because if it’s just me vs. the devil, I’m going to lose. </a:t>
            </a:r>
            <a:r>
              <a:rPr lang="en-US" sz="1200" kern="1200" dirty="0" smtClean="0">
                <a:solidFill>
                  <a:schemeClr val="tx1"/>
                </a:solidFill>
                <a:effectLst/>
                <a:latin typeface="+mn-lt"/>
                <a:ea typeface="+mn-ea"/>
                <a:cs typeface="+mn-cs"/>
              </a:rPr>
              <a:t>If you’re not a Christian and you’re fighting all these influences in life by yourself and you don’t have that confidence and assurance in God and nobody for you to pray through and there is no reason for God to listen to you because you’re not a covenant child of His, </a:t>
            </a:r>
            <a:r>
              <a:rPr lang="en-US" sz="1200" u="sng" kern="1200" dirty="0" smtClean="0">
                <a:solidFill>
                  <a:schemeClr val="tx1"/>
                </a:solidFill>
                <a:effectLst/>
                <a:latin typeface="+mn-lt"/>
                <a:ea typeface="+mn-ea"/>
                <a:cs typeface="+mn-cs"/>
              </a:rPr>
              <a:t>you’re not going to make it</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hard enough thinking about making it when are Christians, much less if we’re not</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Phil 2:12</a:t>
            </a:r>
            <a:r>
              <a:rPr lang="en-US" sz="1200" kern="1200" dirty="0" smtClean="0">
                <a:solidFill>
                  <a:schemeClr val="tx1"/>
                </a:solidFill>
                <a:effectLst/>
                <a:latin typeface="+mn-lt"/>
                <a:ea typeface="+mn-ea"/>
                <a:cs typeface="+mn-cs"/>
              </a:rPr>
              <a:t> –If we stop there, we come up short – </a:t>
            </a:r>
            <a:r>
              <a:rPr lang="en-US" sz="1200" b="1" kern="1200" dirty="0" smtClean="0">
                <a:solidFill>
                  <a:schemeClr val="tx1"/>
                </a:solidFill>
                <a:effectLst/>
                <a:latin typeface="+mn-lt"/>
                <a:ea typeface="+mn-ea"/>
                <a:cs typeface="+mn-cs"/>
              </a:rPr>
              <a:t>Phil 2:13</a:t>
            </a:r>
            <a:r>
              <a:rPr lang="en-US" sz="1200" kern="1200" dirty="0" smtClean="0">
                <a:solidFill>
                  <a:schemeClr val="tx1"/>
                </a:solidFill>
                <a:effectLst/>
                <a:latin typeface="+mn-lt"/>
                <a:ea typeface="+mn-ea"/>
                <a:cs typeface="+mn-cs"/>
              </a:rPr>
              <a:t> – Again, if it’s me vs. the devil, I’m going to lose. But the wonderful thing about the gospel is that its God working in us, and we are working together with Him, and through that cooperation </a:t>
            </a:r>
            <a:r>
              <a:rPr lang="en-US" sz="1200" u="sng" kern="1200" dirty="0" smtClean="0">
                <a:solidFill>
                  <a:schemeClr val="tx1"/>
                </a:solidFill>
                <a:effectLst/>
                <a:latin typeface="+mn-lt"/>
                <a:ea typeface="+mn-ea"/>
                <a:cs typeface="+mn-cs"/>
              </a:rPr>
              <a:t>we can succeed.</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15</a:t>
            </a:fld>
            <a:endParaRPr lang="es-GT"/>
          </a:p>
        </p:txBody>
      </p:sp>
    </p:spTree>
    <p:extLst>
      <p:ext uri="{BB962C8B-B14F-4D97-AF65-F5344CB8AC3E}">
        <p14:creationId xmlns:p14="http://schemas.microsoft.com/office/powerpoint/2010/main" val="347519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And developing this trust is essential. Without it, we’ll doubt, we’ll hedge, we’ll constantly question God’s character and his motives for anything that we don’t like or that happens to give us discomfort. And before we know it, we’ll end up just like those Israelite’s Moses led out of Egypt, grumbling and complaining all the way through our lives. But if you’ll pick up your bible, and read God’s story, and get to know Him and what He does, we truly have everything at our disposal to produce trusting faith. No stone has been </a:t>
            </a:r>
            <a:r>
              <a:rPr lang="en-US" sz="1200" kern="1200" smtClean="0">
                <a:solidFill>
                  <a:schemeClr val="tx1"/>
                </a:solidFill>
                <a:effectLst/>
                <a:latin typeface="+mn-lt"/>
                <a:ea typeface="+mn-ea"/>
                <a:cs typeface="+mn-cs"/>
              </a:rPr>
              <a:t>left unturned.</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16</a:t>
            </a:fld>
            <a:endParaRPr lang="es-GT"/>
          </a:p>
        </p:txBody>
      </p:sp>
    </p:spTree>
    <p:extLst>
      <p:ext uri="{BB962C8B-B14F-4D97-AF65-F5344CB8AC3E}">
        <p14:creationId xmlns:p14="http://schemas.microsoft.com/office/powerpoint/2010/main" val="7856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Trust in God and a knowledge of God</a:t>
            </a:r>
            <a:r>
              <a:rPr lang="en-US" i="0" baseline="0" dirty="0" smtClean="0"/>
              <a:t> feed off of each. A healthy supply of both will lead to an increase in the other. </a:t>
            </a:r>
          </a:p>
          <a:p>
            <a:endParaRPr lang="en-US" i="0" baseline="0" dirty="0" smtClean="0"/>
          </a:p>
          <a:p>
            <a:r>
              <a:rPr lang="en-US" b="1" i="0" dirty="0" smtClean="0"/>
              <a:t>Prov 22:19</a:t>
            </a:r>
            <a:r>
              <a:rPr lang="en-US" i="0" dirty="0" smtClean="0"/>
              <a:t> – In other words, </a:t>
            </a:r>
            <a:r>
              <a:rPr lang="en-US" i="0" dirty="0" smtClean="0"/>
              <a:t>teaching</a:t>
            </a:r>
            <a:r>
              <a:rPr lang="en-US" i="0" baseline="0" dirty="0" smtClean="0"/>
              <a:t> is done </a:t>
            </a:r>
            <a:r>
              <a:rPr lang="en-US" i="0" dirty="0" smtClean="0"/>
              <a:t>so </a:t>
            </a:r>
            <a:r>
              <a:rPr lang="en-US" i="0" dirty="0" smtClean="0"/>
              <a:t>that </a:t>
            </a:r>
            <a:r>
              <a:rPr lang="en-US" i="0" dirty="0" smtClean="0"/>
              <a:t>our </a:t>
            </a:r>
            <a:r>
              <a:rPr lang="en-US" i="0" dirty="0" smtClean="0"/>
              <a:t>trust in God will increase. </a:t>
            </a:r>
            <a:r>
              <a:rPr lang="en-US" i="0" dirty="0" smtClean="0"/>
              <a:t>The</a:t>
            </a:r>
            <a:r>
              <a:rPr lang="en-US" i="0" baseline="0" dirty="0" smtClean="0"/>
              <a:t> proverb writer</a:t>
            </a:r>
            <a:r>
              <a:rPr lang="en-US" i="0" dirty="0" smtClean="0"/>
              <a:t> </a:t>
            </a:r>
            <a:r>
              <a:rPr lang="en-US" i="0" dirty="0" smtClean="0"/>
              <a:t>understands that a knowledge of God is what leads to a healthy trust in the Lord.</a:t>
            </a:r>
            <a:r>
              <a:rPr lang="en-US" i="0" baseline="0" dirty="0" smtClean="0"/>
              <a:t> However, the opposite is also true.</a:t>
            </a:r>
          </a:p>
          <a:p>
            <a:endParaRPr lang="en-US" i="0" baseline="0" dirty="0" smtClean="0"/>
          </a:p>
          <a:p>
            <a:r>
              <a:rPr lang="en-US" b="1" i="0" baseline="0" dirty="0" smtClean="0"/>
              <a:t>Psa 119:66</a:t>
            </a:r>
            <a:r>
              <a:rPr lang="en-US" i="0" baseline="0" dirty="0" smtClean="0"/>
              <a:t> – Since the psalmist trusted God, he wanted more discernment, more knowledge. He sees God as so reliable in His promises and His ways, he is able to them grasp the value of even more knowledge regarding </a:t>
            </a:r>
            <a:r>
              <a:rPr lang="en-US" i="0" baseline="0" dirty="0" smtClean="0"/>
              <a:t>His </a:t>
            </a:r>
            <a:r>
              <a:rPr lang="en-US" i="0" baseline="0" dirty="0" smtClean="0"/>
              <a:t>ways. </a:t>
            </a:r>
          </a:p>
          <a:p>
            <a:endParaRPr lang="en-US" i="0" baseline="0" dirty="0" smtClean="0"/>
          </a:p>
          <a:p>
            <a:r>
              <a:rPr lang="en-US" i="0" baseline="0" dirty="0" smtClean="0"/>
              <a:t>And so trust leads to more factual </a:t>
            </a:r>
            <a:r>
              <a:rPr lang="en-US" i="0" baseline="0" dirty="0" smtClean="0"/>
              <a:t>knowledge, and more </a:t>
            </a:r>
            <a:r>
              <a:rPr lang="en-US" i="0" baseline="0" dirty="0" smtClean="0"/>
              <a:t>factual knowledge leads to more trust. As we gain in one, we gain in the other. God provided us with His word because He knew that once we immerse ourselves in it, it causes us to trust Him. Because we see something in God that is so contrary to this world, that is so higher and greater than any knowledge we get out there. </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But trust </a:t>
            </a:r>
            <a:r>
              <a:rPr lang="en-US" i="0" dirty="0" smtClean="0"/>
              <a:t>in God and an</a:t>
            </a:r>
            <a:r>
              <a:rPr lang="en-US" i="0" baseline="0" dirty="0" smtClean="0"/>
              <a:t> understanding </a:t>
            </a:r>
            <a:r>
              <a:rPr lang="en-US" i="0" dirty="0" smtClean="0"/>
              <a:t>of the knowledge of God</a:t>
            </a:r>
            <a:r>
              <a:rPr lang="en-US" i="0" baseline="0" dirty="0" smtClean="0"/>
              <a:t> also feed off of </a:t>
            </a:r>
            <a:r>
              <a:rPr lang="en-US" i="0" baseline="0" dirty="0" smtClean="0"/>
              <a:t>each other. </a:t>
            </a: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Prov 3:5-6</a:t>
            </a:r>
            <a:r>
              <a:rPr lang="en-US" i="0" baseline="0" dirty="0" smtClean="0"/>
              <a:t> – In other words its when we understand that our own understanding is insufficient to lead us down the correct course of this life, that’s when we’re going to start trusting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Heb 11:3</a:t>
            </a:r>
            <a:r>
              <a:rPr lang="en-US" i="0" baseline="0" dirty="0" smtClean="0"/>
              <a:t> – Its because we have faith, because we trust God, that we believe things that we cannot see, </a:t>
            </a:r>
            <a:r>
              <a:rPr lang="en-US" i="0" baseline="0" dirty="0" smtClean="0"/>
              <a:t>things we cannot </a:t>
            </a:r>
            <a:r>
              <a:rPr lang="en-US" i="0" baseline="0" dirty="0" smtClean="0"/>
              <a:t>understand</a:t>
            </a:r>
            <a:r>
              <a:rPr lang="en-US" i="0" baseline="0" dirty="0" smtClean="0"/>
              <a:t>, or things </a:t>
            </a:r>
            <a:r>
              <a:rPr lang="en-US" i="0" baseline="0" dirty="0" smtClean="0"/>
              <a:t>have not lived long enough to know from personal experience. But because God is the great I am, and because we have sufficient cause to trust in Him, we understand those things we don’t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GT" i="0" dirty="0"/>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dirty="0"/>
          </a:p>
        </p:txBody>
      </p:sp>
    </p:spTree>
    <p:extLst>
      <p:ext uri="{BB962C8B-B14F-4D97-AF65-F5344CB8AC3E}">
        <p14:creationId xmlns:p14="http://schemas.microsoft.com/office/powerpoint/2010/main" val="271254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So this </a:t>
            </a:r>
            <a:r>
              <a:rPr lang="en-US" dirty="0" smtClean="0"/>
              <a:t>brings us back to our</a:t>
            </a:r>
            <a:r>
              <a:rPr lang="en-US" baseline="0" dirty="0" smtClean="0"/>
              <a:t> outline. </a:t>
            </a:r>
            <a:r>
              <a:rPr lang="en-US" baseline="0" dirty="0" smtClean="0"/>
              <a:t>When you study the concepts of knowledge</a:t>
            </a:r>
            <a:r>
              <a:rPr lang="en-US" baseline="0" dirty="0" smtClean="0"/>
              <a:t>, understanding, and </a:t>
            </a:r>
            <a:r>
              <a:rPr lang="en-US" baseline="0" dirty="0" smtClean="0"/>
              <a:t>trust from the wisdom literature, we find that they typically </a:t>
            </a:r>
            <a:r>
              <a:rPr lang="en-US" baseline="0" dirty="0" smtClean="0"/>
              <a:t>form a symbiotic circle. When we acquire knowledge, it leads to greater understanding which in turn leads to greater trust which in turn causes us to seek after even more knowledge. All three of these pillars of wisdom feed off of each other.</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3</a:t>
            </a:fld>
            <a:endParaRPr lang="es-GT"/>
          </a:p>
        </p:txBody>
      </p:sp>
    </p:spTree>
    <p:extLst>
      <p:ext uri="{BB962C8B-B14F-4D97-AF65-F5344CB8AC3E}">
        <p14:creationId xmlns:p14="http://schemas.microsoft.com/office/powerpoint/2010/main" val="367576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the relationship between trust and wisdom:</a:t>
            </a:r>
          </a:p>
          <a:p>
            <a:endParaRPr lang="en-US" baseline="0" dirty="0" smtClean="0"/>
          </a:p>
          <a:p>
            <a:r>
              <a:rPr lang="en-US" b="1" baseline="0" dirty="0" smtClean="0"/>
              <a:t>Jas 1:5-6</a:t>
            </a:r>
            <a:r>
              <a:rPr lang="en-US" baseline="0" dirty="0" smtClean="0"/>
              <a:t> – Remember Prov 4:7? “</a:t>
            </a:r>
            <a:r>
              <a:rPr lang="en-US" sz="1200" kern="1200" dirty="0" smtClean="0">
                <a:solidFill>
                  <a:schemeClr val="tx1"/>
                </a:solidFill>
                <a:effectLst/>
                <a:latin typeface="+mn-lt"/>
                <a:ea typeface="+mn-ea"/>
                <a:cs typeface="+mn-cs"/>
              </a:rPr>
              <a:t>The beginning of wisdom is: Acquire wisdom”. And we made the point that it takes</a:t>
            </a:r>
            <a:r>
              <a:rPr lang="en-US" sz="1200" kern="1200" baseline="0" dirty="0" smtClean="0">
                <a:solidFill>
                  <a:schemeClr val="tx1"/>
                </a:solidFill>
                <a:effectLst/>
                <a:latin typeface="+mn-lt"/>
                <a:ea typeface="+mn-ea"/>
                <a:cs typeface="+mn-cs"/>
              </a:rPr>
              <a:t> a certain amount of wisdom to see the benefit of wisdom. But you have to have enough faith to ask because we have to ask with the kind of trust that </a:t>
            </a:r>
            <a:r>
              <a:rPr lang="en-US" sz="1200" kern="1200" baseline="0" dirty="0" smtClean="0">
                <a:solidFill>
                  <a:schemeClr val="tx1"/>
                </a:solidFill>
                <a:effectLst/>
                <a:latin typeface="+mn-lt"/>
                <a:ea typeface="+mn-ea"/>
                <a:cs typeface="+mn-cs"/>
              </a:rPr>
              <a:t>believes </a:t>
            </a:r>
            <a:r>
              <a:rPr lang="en-US" sz="1200" kern="1200" baseline="0" dirty="0" smtClean="0">
                <a:solidFill>
                  <a:schemeClr val="tx1"/>
                </a:solidFill>
                <a:effectLst/>
                <a:latin typeface="+mn-lt"/>
                <a:ea typeface="+mn-ea"/>
                <a:cs typeface="+mn-cs"/>
              </a:rPr>
              <a:t>God will </a:t>
            </a:r>
            <a:r>
              <a:rPr lang="en-US" sz="1200" kern="1200" baseline="0" dirty="0" smtClean="0">
                <a:solidFill>
                  <a:schemeClr val="tx1"/>
                </a:solidFill>
                <a:effectLst/>
                <a:latin typeface="+mn-lt"/>
                <a:ea typeface="+mn-ea"/>
                <a:cs typeface="+mn-cs"/>
              </a:rPr>
              <a:t>absolutely give </a:t>
            </a:r>
            <a:r>
              <a:rPr lang="en-US" sz="1200" kern="1200" baseline="0" dirty="0" smtClean="0">
                <a:solidFill>
                  <a:schemeClr val="tx1"/>
                </a:solidFill>
                <a:effectLst/>
                <a:latin typeface="+mn-lt"/>
                <a:ea typeface="+mn-ea"/>
                <a:cs typeface="+mn-cs"/>
              </a:rPr>
              <a:t>us this precious gift. It takes trust to seek after wisdom but it takes a certain amount of wisdom to seek after it in trust.</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Prov 28:26</a:t>
            </a:r>
            <a:r>
              <a:rPr lang="en-US" sz="1200" kern="1200" baseline="0" dirty="0" smtClean="0">
                <a:solidFill>
                  <a:schemeClr val="tx1"/>
                </a:solidFill>
                <a:effectLst/>
                <a:latin typeface="+mn-lt"/>
                <a:ea typeface="+mn-ea"/>
                <a:cs typeface="+mn-cs"/>
              </a:rPr>
              <a:t> – There </a:t>
            </a:r>
            <a:r>
              <a:rPr lang="en-US" sz="1200" kern="1200" baseline="0" dirty="0" smtClean="0">
                <a:solidFill>
                  <a:schemeClr val="tx1"/>
                </a:solidFill>
                <a:effectLst/>
                <a:latin typeface="+mn-lt"/>
                <a:ea typeface="+mn-ea"/>
                <a:cs typeface="+mn-cs"/>
              </a:rPr>
              <a:t>is antithetical </a:t>
            </a:r>
            <a:r>
              <a:rPr lang="en-US" sz="1200" kern="1200" baseline="0" dirty="0" smtClean="0">
                <a:solidFill>
                  <a:schemeClr val="tx1"/>
                </a:solidFill>
                <a:effectLst/>
                <a:latin typeface="+mn-lt"/>
                <a:ea typeface="+mn-ea"/>
                <a:cs typeface="+mn-cs"/>
              </a:rPr>
              <a:t>parallelism going on here wherein the writer is </a:t>
            </a:r>
            <a:r>
              <a:rPr lang="en-US" sz="1200" kern="1200" baseline="0" dirty="0" smtClean="0">
                <a:solidFill>
                  <a:schemeClr val="tx1"/>
                </a:solidFill>
                <a:effectLst/>
                <a:latin typeface="+mn-lt"/>
                <a:ea typeface="+mn-ea"/>
                <a:cs typeface="+mn-cs"/>
              </a:rPr>
              <a:t>contrasting </a:t>
            </a:r>
            <a:r>
              <a:rPr lang="en-US" sz="1200" kern="1200" baseline="0" dirty="0" smtClean="0">
                <a:solidFill>
                  <a:schemeClr val="tx1"/>
                </a:solidFill>
                <a:effectLst/>
                <a:latin typeface="+mn-lt"/>
                <a:ea typeface="+mn-ea"/>
                <a:cs typeface="+mn-cs"/>
              </a:rPr>
              <a:t>wisdom </a:t>
            </a:r>
            <a:r>
              <a:rPr lang="en-US" sz="1200" kern="1200" baseline="0" dirty="0" smtClean="0">
                <a:solidFill>
                  <a:schemeClr val="tx1"/>
                </a:solidFill>
                <a:effectLst/>
                <a:latin typeface="+mn-lt"/>
                <a:ea typeface="+mn-ea"/>
                <a:cs typeface="+mn-cs"/>
              </a:rPr>
              <a:t>w/the man who trusts in his own heart. </a:t>
            </a:r>
            <a:r>
              <a:rPr lang="en-US" sz="1200" kern="1200" baseline="0" dirty="0" smtClean="0">
                <a:solidFill>
                  <a:schemeClr val="tx1"/>
                </a:solidFill>
                <a:effectLst/>
                <a:latin typeface="+mn-lt"/>
                <a:ea typeface="+mn-ea"/>
                <a:cs typeface="+mn-cs"/>
              </a:rPr>
              <a:t>Trusting is walking wisely and walking wisely is trusting. Because a person who doesn’t trust God will inevitably put his trust in his own heart, in what he perceives is the correct path to go according to his own faulty, limited wisdom. And trusting in our heart is foolish because that is what made us sinners in the first place. But with wisdom, we’ll walk according to God’s path, God’s ways, and that will deliver us from a lot of the foolishness incumbent of trusting in ourselves.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1 Cor 2:4-5</a:t>
            </a:r>
            <a:r>
              <a:rPr lang="en-US" sz="1200" kern="1200" baseline="0" dirty="0" smtClean="0">
                <a:solidFill>
                  <a:schemeClr val="tx1"/>
                </a:solidFill>
                <a:effectLst/>
                <a:latin typeface="+mn-lt"/>
                <a:ea typeface="+mn-ea"/>
                <a:cs typeface="+mn-cs"/>
              </a:rPr>
              <a:t> – Paul’s preaching was specifically designed not to appeal to man’s wisdom, because man’s wisdom is bankrupt. Persuasive rhetoric is like clouds without water when it is not accompanied with the truth. Rather he demonstrated </a:t>
            </a:r>
            <a:r>
              <a:rPr lang="en-US" sz="1200" kern="1200" baseline="0" dirty="0" smtClean="0">
                <a:solidFill>
                  <a:schemeClr val="tx1"/>
                </a:solidFill>
                <a:effectLst/>
                <a:latin typeface="+mn-lt"/>
                <a:ea typeface="+mn-ea"/>
                <a:cs typeface="+mn-cs"/>
              </a:rPr>
              <a:t>the Spirit and </a:t>
            </a: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power that comes with it because he knew </a:t>
            </a:r>
            <a:r>
              <a:rPr lang="en-US" sz="1200" kern="1200" baseline="0" dirty="0" smtClean="0">
                <a:solidFill>
                  <a:schemeClr val="tx1"/>
                </a:solidFill>
                <a:effectLst/>
                <a:latin typeface="+mn-lt"/>
                <a:ea typeface="+mn-ea"/>
                <a:cs typeface="+mn-cs"/>
              </a:rPr>
              <a:t>that is what would </a:t>
            </a:r>
            <a:r>
              <a:rPr lang="en-US" sz="1200" kern="1200" baseline="0" dirty="0" smtClean="0">
                <a:solidFill>
                  <a:schemeClr val="tx1"/>
                </a:solidFill>
                <a:effectLst/>
                <a:latin typeface="+mn-lt"/>
                <a:ea typeface="+mn-ea"/>
                <a:cs typeface="+mn-cs"/>
              </a:rPr>
              <a:t>produce true </a:t>
            </a:r>
            <a:r>
              <a:rPr lang="en-US" sz="1200" kern="1200" baseline="0" dirty="0" smtClean="0">
                <a:solidFill>
                  <a:schemeClr val="tx1"/>
                </a:solidFill>
                <a:effectLst/>
                <a:latin typeface="+mn-lt"/>
                <a:ea typeface="+mn-ea"/>
                <a:cs typeface="+mn-cs"/>
              </a:rPr>
              <a:t>faith in God.</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a:p>
        </p:txBody>
      </p:sp>
    </p:spTree>
    <p:extLst>
      <p:ext uri="{BB962C8B-B14F-4D97-AF65-F5344CB8AC3E}">
        <p14:creationId xmlns:p14="http://schemas.microsoft.com/office/powerpoint/2010/main" val="351814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a:t>
            </a:r>
            <a:r>
              <a:rPr lang="en-US" dirty="0" smtClean="0"/>
              <a:t>our</a:t>
            </a:r>
            <a:r>
              <a:rPr lang="en-US" baseline="0" dirty="0" smtClean="0"/>
              <a:t> </a:t>
            </a:r>
            <a:r>
              <a:rPr lang="en-US" baseline="0" dirty="0" smtClean="0"/>
              <a:t>attempt to show how trust leads to more knowledge and understanding, I’ve been a little loose with the term because in a </a:t>
            </a:r>
            <a:r>
              <a:rPr lang="en-US" baseline="0" dirty="0" smtClean="0"/>
              <a:t>couple </a:t>
            </a:r>
            <a:r>
              <a:rPr lang="en-US" baseline="0" dirty="0" smtClean="0"/>
              <a:t>cases I’ve substituted the word “faith”. However trust and faith are not mutually exclusive. Trust is one of the three tiers of faith. </a:t>
            </a:r>
          </a:p>
          <a:p>
            <a:endParaRPr lang="en-US" baseline="0" dirty="0" smtClean="0"/>
          </a:p>
          <a:p>
            <a:pPr lvl="0"/>
            <a:r>
              <a:rPr lang="en-US" sz="1200" kern="1200" dirty="0" smtClean="0">
                <a:solidFill>
                  <a:schemeClr val="tx1"/>
                </a:solidFill>
                <a:effectLst/>
                <a:latin typeface="+mn-lt"/>
                <a:ea typeface="+mn-ea"/>
                <a:cs typeface="+mn-cs"/>
              </a:rPr>
              <a:t>The first tier is conviction of mind, the idea that God is, that God exists – </a:t>
            </a:r>
            <a:r>
              <a:rPr lang="en-US" sz="1200" b="1" kern="1200" dirty="0" smtClean="0">
                <a:solidFill>
                  <a:schemeClr val="tx1"/>
                </a:solidFill>
                <a:effectLst/>
                <a:latin typeface="+mn-lt"/>
                <a:ea typeface="+mn-ea"/>
                <a:cs typeface="+mn-cs"/>
              </a:rPr>
              <a:t>Heb</a:t>
            </a:r>
            <a:r>
              <a:rPr lang="en-US" sz="1200" b="1" kern="1200" baseline="0" dirty="0" smtClean="0">
                <a:solidFill>
                  <a:schemeClr val="tx1"/>
                </a:solidFill>
                <a:effectLst/>
                <a:latin typeface="+mn-lt"/>
                <a:ea typeface="+mn-ea"/>
                <a:cs typeface="+mn-cs"/>
              </a:rPr>
              <a:t> 11:1, 6</a:t>
            </a:r>
            <a:r>
              <a:rPr lang="en-US" sz="1200" b="0" kern="1200" baseline="0" dirty="0" smtClean="0">
                <a:solidFill>
                  <a:schemeClr val="tx1"/>
                </a:solidFill>
                <a:effectLst/>
                <a:latin typeface="+mn-lt"/>
                <a:ea typeface="+mn-ea"/>
                <a:cs typeface="+mn-cs"/>
              </a:rPr>
              <a:t> – We have conviction in things not seen, we believe He is. This is a faith of the mind.</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second tier is trust of the heart, which is our reliance in God,</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assurance regarding His faithfulness to do for us the things which He has promised,</a:t>
            </a:r>
            <a:r>
              <a:rPr lang="en-US" sz="1200" kern="1200" baseline="0" dirty="0" smtClean="0">
                <a:solidFill>
                  <a:schemeClr val="tx1"/>
                </a:solidFill>
                <a:effectLst/>
                <a:latin typeface="+mn-lt"/>
                <a:ea typeface="+mn-ea"/>
                <a:cs typeface="+mn-cs"/>
              </a:rPr>
              <a:t> and the confidence that if He commands me to do something a certain way, that is the best way</a:t>
            </a:r>
            <a:r>
              <a:rPr lang="en-US" sz="1200" kern="1200" dirty="0" smtClean="0">
                <a:solidFill>
                  <a:schemeClr val="tx1"/>
                </a:solidFill>
                <a:effectLst/>
                <a:latin typeface="+mn-lt"/>
                <a:ea typeface="+mn-ea"/>
                <a:cs typeface="+mn-cs"/>
              </a:rPr>
              <a:t>. This is the “assurance” described</a:t>
            </a:r>
            <a:r>
              <a:rPr lang="en-US" sz="1200" kern="1200" baseline="0" dirty="0" smtClean="0">
                <a:solidFill>
                  <a:schemeClr val="tx1"/>
                </a:solidFill>
                <a:effectLst/>
                <a:latin typeface="+mn-lt"/>
                <a:ea typeface="+mn-ea"/>
                <a:cs typeface="+mn-cs"/>
              </a:rPr>
              <a:t> for us in Heb 11:1 and comes from the </a:t>
            </a:r>
            <a:r>
              <a:rPr lang="en-US" sz="1200" i="0" u="sng" kern="1200" baseline="0" dirty="0" smtClean="0">
                <a:solidFill>
                  <a:schemeClr val="tx1"/>
                </a:solidFill>
                <a:effectLst/>
                <a:latin typeface="+mn-lt"/>
                <a:ea typeface="+mn-ea"/>
                <a:cs typeface="+mn-cs"/>
              </a:rPr>
              <a:t>heart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Third, there is the surrendering of our will to God’s will. This a submission of our ideals and desires to His ideas and desires and from which </a:t>
            </a:r>
            <a:r>
              <a:rPr lang="en-US" sz="1200" u="sng" kern="1200" dirty="0" smtClean="0">
                <a:solidFill>
                  <a:schemeClr val="tx1"/>
                </a:solidFill>
                <a:effectLst/>
                <a:latin typeface="+mn-lt"/>
                <a:ea typeface="+mn-ea"/>
                <a:cs typeface="+mn-cs"/>
              </a:rPr>
              <a:t>obedience</a:t>
            </a:r>
            <a:r>
              <a:rPr lang="en-US" sz="1200" kern="1200" dirty="0" smtClean="0">
                <a:solidFill>
                  <a:schemeClr val="tx1"/>
                </a:solidFill>
                <a:effectLst/>
                <a:latin typeface="+mn-lt"/>
                <a:ea typeface="+mn-ea"/>
                <a:cs typeface="+mn-cs"/>
              </a:rPr>
              <a:t> flows</a:t>
            </a:r>
            <a:r>
              <a:rPr lang="en-US" sz="1200" kern="1200" baseline="0" dirty="0" smtClean="0">
                <a:solidFill>
                  <a:schemeClr val="tx1"/>
                </a:solidFill>
                <a:effectLst/>
                <a:latin typeface="+mn-lt"/>
                <a:ea typeface="+mn-ea"/>
                <a:cs typeface="+mn-cs"/>
              </a:rPr>
              <a:t> in which we’re seeking him and so this is a faith of the </a:t>
            </a:r>
            <a:r>
              <a:rPr lang="en-US" sz="1200" u="sng" kern="1200" baseline="0" dirty="0" smtClean="0">
                <a:solidFill>
                  <a:schemeClr val="tx1"/>
                </a:solidFill>
                <a:effectLst/>
                <a:latin typeface="+mn-lt"/>
                <a:ea typeface="+mn-ea"/>
                <a:cs typeface="+mn-cs"/>
              </a:rPr>
              <a:t>will</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true</a:t>
            </a:r>
            <a:r>
              <a:rPr lang="en-US" sz="1200" kern="1200" baseline="0" dirty="0" smtClean="0">
                <a:solidFill>
                  <a:schemeClr val="tx1"/>
                </a:solidFill>
                <a:effectLst/>
                <a:latin typeface="+mn-lt"/>
                <a:ea typeface="+mn-ea"/>
                <a:cs typeface="+mn-cs"/>
              </a:rPr>
              <a:t> faith, and it</a:t>
            </a:r>
            <a:r>
              <a:rPr lang="en-US" sz="1200" kern="1200" dirty="0" smtClean="0">
                <a:solidFill>
                  <a:schemeClr val="tx1"/>
                </a:solidFill>
                <a:effectLst/>
                <a:latin typeface="+mn-lt"/>
                <a:ea typeface="+mn-ea"/>
                <a:cs typeface="+mn-cs"/>
              </a:rPr>
              <a:t> must always work through love, as Paul stated in Gal 5:6, and there</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parallel of these 3 tiers of faith to the greatest of all commands, loving the Lord our God with all our heart, mind, soul, and strength.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So when we’re talking about trust, we are talking about faith. But we’re talking about a specific tier of faith that flows from the conviction of mind that we have in which we know God </a:t>
            </a:r>
            <a:r>
              <a:rPr lang="en-US" sz="1200" u="sng" kern="1200" baseline="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sometimes when scripture uses the word faith, is talking about “trust”.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a:p>
        </p:txBody>
      </p:sp>
    </p:spTree>
    <p:extLst>
      <p:ext uri="{BB962C8B-B14F-4D97-AF65-F5344CB8AC3E}">
        <p14:creationId xmlns:p14="http://schemas.microsoft.com/office/powerpoint/2010/main" val="186158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here’s a question:</a:t>
            </a:r>
            <a:r>
              <a:rPr lang="en-US" sz="1200" kern="1200" baseline="0" dirty="0" smtClean="0">
                <a:solidFill>
                  <a:schemeClr val="tx1"/>
                </a:solidFill>
                <a:effectLst/>
                <a:latin typeface="+mn-lt"/>
                <a:ea typeface="+mn-ea"/>
                <a:cs typeface="+mn-cs"/>
              </a:rPr>
              <a:t> do </a:t>
            </a:r>
            <a:r>
              <a:rPr lang="en-US" sz="1200" kern="1200" baseline="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believe God? </a:t>
            </a:r>
            <a:r>
              <a:rPr lang="en-US" sz="1200" kern="1200" dirty="0" smtClean="0">
                <a:solidFill>
                  <a:schemeClr val="tx1"/>
                </a:solidFill>
                <a:effectLst/>
                <a:latin typeface="+mn-lt"/>
                <a:ea typeface="+mn-ea"/>
                <a:cs typeface="+mn-cs"/>
              </a:rPr>
              <a:t>Listen to what I asked carefully because it is easy to read a word into that question that wasn’t there. I didn’t ask, “Do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believe </a:t>
            </a:r>
            <a:r>
              <a:rPr lang="en-US" sz="1200" u="sng" kern="1200" dirty="0"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 God”, I asked “Do </a:t>
            </a:r>
            <a:r>
              <a:rPr lang="en-US" sz="1200" kern="1200" dirty="0" smtClean="0">
                <a:solidFill>
                  <a:schemeClr val="tx1"/>
                </a:solidFill>
                <a:effectLst/>
                <a:latin typeface="+mn-lt"/>
                <a:ea typeface="+mn-ea"/>
                <a:cs typeface="+mn-cs"/>
              </a:rPr>
              <a:t>we </a:t>
            </a:r>
            <a:r>
              <a:rPr lang="en-US" sz="1200" u="sng" kern="1200" dirty="0" smtClean="0">
                <a:solidFill>
                  <a:schemeClr val="tx1"/>
                </a:solidFill>
                <a:effectLst/>
                <a:latin typeface="+mn-lt"/>
                <a:ea typeface="+mn-ea"/>
                <a:cs typeface="+mn-cs"/>
              </a:rPr>
              <a:t>believe</a:t>
            </a:r>
            <a:r>
              <a:rPr lang="en-US" sz="1200" kern="1200" dirty="0" smtClean="0">
                <a:solidFill>
                  <a:schemeClr val="tx1"/>
                </a:solidFill>
                <a:effectLst/>
                <a:latin typeface="+mn-lt"/>
                <a:ea typeface="+mn-ea"/>
                <a:cs typeface="+mn-cs"/>
              </a:rPr>
              <a:t> God?” Those are two entirely different things. To believe </a:t>
            </a:r>
            <a:r>
              <a:rPr lang="en-US" sz="1200" u="sng" kern="1200" dirty="0"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 God, we generally think of believing that He exists, or to quote Heb 11:6, that “He is”. But to believe God means we believe </a:t>
            </a:r>
            <a:r>
              <a:rPr lang="en-US" sz="1200" kern="1200" dirty="0" smtClean="0">
                <a:solidFill>
                  <a:schemeClr val="tx1"/>
                </a:solidFill>
                <a:effectLst/>
                <a:latin typeface="+mn-lt"/>
                <a:ea typeface="+mn-ea"/>
                <a:cs typeface="+mn-cs"/>
              </a:rPr>
              <a:t>that what </a:t>
            </a:r>
            <a:r>
              <a:rPr lang="en-US" sz="1200" kern="1200" dirty="0" smtClean="0">
                <a:solidFill>
                  <a:schemeClr val="tx1"/>
                </a:solidFill>
                <a:effectLst/>
                <a:latin typeface="+mn-lt"/>
                <a:ea typeface="+mn-ea"/>
                <a:cs typeface="+mn-cs"/>
              </a:rPr>
              <a:t>He says is true, it is right, and it is something I ought to believe, observe, and do, no matter the cost,</a:t>
            </a:r>
            <a:r>
              <a:rPr lang="en-US" sz="1200" kern="1200" baseline="0" dirty="0" smtClean="0">
                <a:solidFill>
                  <a:schemeClr val="tx1"/>
                </a:solidFill>
                <a:effectLst/>
                <a:latin typeface="+mn-lt"/>
                <a:ea typeface="+mn-ea"/>
                <a:cs typeface="+mn-cs"/>
              </a:rPr>
              <a:t> no matter than </a:t>
            </a:r>
            <a:r>
              <a:rPr lang="en-US" sz="1200" kern="1200" dirty="0" smtClean="0">
                <a:solidFill>
                  <a:schemeClr val="tx1"/>
                </a:solidFill>
                <a:effectLst/>
                <a:latin typeface="+mn-lt"/>
                <a:ea typeface="+mn-ea"/>
                <a:cs typeface="+mn-cs"/>
              </a:rPr>
              <a:t>consequence,</a:t>
            </a:r>
            <a:r>
              <a:rPr lang="en-US" sz="1200" kern="1200" baseline="0" dirty="0" smtClean="0">
                <a:solidFill>
                  <a:schemeClr val="tx1"/>
                </a:solidFill>
                <a:effectLst/>
                <a:latin typeface="+mn-lt"/>
                <a:ea typeface="+mn-ea"/>
                <a:cs typeface="+mn-cs"/>
              </a:rPr>
              <a:t> and regardless of whatever earthly pleasure it may deny </a:t>
            </a:r>
            <a:r>
              <a:rPr lang="en-US" sz="1200" kern="1200" baseline="0" dirty="0" smtClean="0">
                <a:solidFill>
                  <a:schemeClr val="tx1"/>
                </a:solidFill>
                <a:effectLst/>
                <a:latin typeface="+mn-lt"/>
                <a:ea typeface="+mn-ea"/>
                <a:cs typeface="+mn-cs"/>
              </a:rPr>
              <a:t>me. </a:t>
            </a: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I believed every single thing God said, what would my life look like? My life would be conformed to His word. But it’s not. We don’t live it perfectly.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 then, why </a:t>
            </a:r>
            <a:r>
              <a:rPr lang="en-US" sz="1200" kern="1200" dirty="0" smtClean="0">
                <a:solidFill>
                  <a:schemeClr val="tx1"/>
                </a:solidFill>
                <a:effectLst/>
                <a:latin typeface="+mn-lt"/>
                <a:ea typeface="+mn-ea"/>
                <a:cs typeface="+mn-cs"/>
              </a:rPr>
              <a:t>is it, when we see certain of God’s commands, do we say, “Nah, I think I’ll do it another way.”?</a:t>
            </a:r>
            <a:endParaRPr lang="es-GT" sz="1100" kern="1200" dirty="0" smtClean="0">
              <a:solidFill>
                <a:schemeClr val="tx1"/>
              </a:solidFill>
              <a:effectLst/>
              <a:latin typeface="+mn-lt"/>
              <a:ea typeface="+mn-ea"/>
              <a:cs typeface="+mn-cs"/>
            </a:endParaRPr>
          </a:p>
          <a:p>
            <a:pPr lvl="0"/>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a:p>
        </p:txBody>
      </p:sp>
    </p:spTree>
    <p:extLst>
      <p:ext uri="{BB962C8B-B14F-4D97-AF65-F5344CB8AC3E}">
        <p14:creationId xmlns:p14="http://schemas.microsoft.com/office/powerpoint/2010/main" val="194608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smtClean="0">
                <a:latin typeface="+mn-lt"/>
              </a:rPr>
              <a:t>1) I don’t understand</a:t>
            </a:r>
          </a:p>
          <a:p>
            <a:pPr marL="228600" indent="-228600">
              <a:buFont typeface="+mj-lt"/>
              <a:buAutoNum type="arabicParenR"/>
            </a:pPr>
            <a:endParaRPr lang="en-US" sz="1200" dirty="0" smtClean="0">
              <a:latin typeface="+mn-lt"/>
            </a:endParaRPr>
          </a:p>
          <a:p>
            <a:pPr marL="0" indent="0">
              <a:buFont typeface="+mj-lt"/>
              <a:buNone/>
            </a:pPr>
            <a:r>
              <a:rPr lang="en-US" sz="1200" dirty="0" smtClean="0">
                <a:latin typeface="+mn-lt"/>
              </a:rPr>
              <a:t>This was the Jews problem</a:t>
            </a:r>
            <a:r>
              <a:rPr lang="en-US" sz="1200" baseline="0" dirty="0" smtClean="0">
                <a:latin typeface="+mn-lt"/>
              </a:rPr>
              <a:t> when Jesus said, “He who eats my flesh and drinks my blood will have eternal life”. They were thinking so fleshly, so physically that they couldn’t see that Jesus was speaking spiritually. There are going to be things in God’s word that we are not going to understand when we first read it. How far will we go to understand? Jesus purposefully worded His statements in John 6 to only appeal to those who were hungry for the truth and He does so elsewhere in His word as well. Much of our ability to trust God is going to boil down to how hard we seek out the Lord and His instruction.</a:t>
            </a:r>
            <a:endParaRPr lang="en-US" sz="1200" dirty="0" smtClean="0">
              <a:latin typeface="+mn-lt"/>
            </a:endParaRPr>
          </a:p>
          <a:p>
            <a:pPr marL="228600" indent="-228600">
              <a:buFont typeface="+mj-lt"/>
              <a:buAutoNum type="arabicParenR"/>
            </a:pPr>
            <a:endParaRPr lang="en-US" sz="1200" dirty="0" smtClean="0">
              <a:latin typeface="+mn-lt"/>
            </a:endParaRPr>
          </a:p>
          <a:p>
            <a:pPr marL="0" indent="0">
              <a:buFont typeface="+mj-lt"/>
              <a:buNone/>
            </a:pPr>
            <a:r>
              <a:rPr lang="en-US" sz="1200" dirty="0" smtClean="0">
                <a:latin typeface="+mn-lt"/>
              </a:rPr>
              <a:t>2)</a:t>
            </a:r>
            <a:r>
              <a:rPr lang="en-US" sz="1200" baseline="0" dirty="0" smtClean="0">
                <a:latin typeface="+mn-lt"/>
              </a:rPr>
              <a:t> </a:t>
            </a:r>
            <a:r>
              <a:rPr lang="en-US" sz="1200" dirty="0" smtClean="0">
                <a:latin typeface="+mn-lt"/>
              </a:rPr>
              <a:t>How does this get me from point A to point B?</a:t>
            </a:r>
          </a:p>
          <a:p>
            <a:pPr marL="0" indent="0">
              <a:buFont typeface="+mj-lt"/>
              <a:buNone/>
            </a:pPr>
            <a:endParaRPr lang="en-US" sz="1200" dirty="0" smtClean="0">
              <a:latin typeface="+mn-lt"/>
            </a:endParaRPr>
          </a:p>
          <a:p>
            <a:pPr lvl="0"/>
            <a:r>
              <a:rPr lang="en-US" sz="1200" dirty="0" smtClean="0">
                <a:latin typeface="+mn-lt"/>
              </a:rPr>
              <a:t>This was Naaman’s struggle. When</a:t>
            </a:r>
            <a:r>
              <a:rPr lang="en-US" sz="1200" baseline="0" dirty="0" smtClean="0">
                <a:latin typeface="+mn-lt"/>
              </a:rPr>
              <a:t> Elisha told him that the cure for his leprosy was “</a:t>
            </a:r>
            <a:r>
              <a:rPr lang="en-US" sz="1200" kern="1200" dirty="0" smtClean="0">
                <a:solidFill>
                  <a:schemeClr val="tx1"/>
                </a:solidFill>
                <a:effectLst/>
                <a:latin typeface="+mn-lt"/>
                <a:ea typeface="+mn-ea"/>
                <a:cs typeface="+mn-cs"/>
              </a:rPr>
              <a:t>Go and wash in the Jordan seven times, and your flesh will be restored to you”, Naaman didn’t like that command. It didn’t make sense to him. He didn’t see the connection between dipping 7 times in the Jordan and having his leprosy healed, and in reality there </a:t>
            </a:r>
            <a:r>
              <a:rPr lang="en-US" sz="1200" u="sng" kern="1200" dirty="0" smtClean="0">
                <a:solidFill>
                  <a:schemeClr val="tx1"/>
                </a:solidFill>
                <a:effectLst/>
                <a:latin typeface="+mn-lt"/>
                <a:ea typeface="+mn-ea"/>
                <a:cs typeface="+mn-cs"/>
              </a:rPr>
              <a:t>was</a:t>
            </a:r>
            <a:r>
              <a:rPr lang="en-US" sz="1200" kern="1200" dirty="0" smtClean="0">
                <a:solidFill>
                  <a:schemeClr val="tx1"/>
                </a:solidFill>
                <a:effectLst/>
                <a:latin typeface="+mn-lt"/>
                <a:ea typeface="+mn-ea"/>
                <a:cs typeface="+mn-cs"/>
              </a:rPr>
              <a:t> no connection between the 2 other than the fact God made it a condition by which </a:t>
            </a:r>
            <a:r>
              <a:rPr lang="en-US" sz="1200" u="sng" kern="1200" dirty="0" smtClean="0">
                <a:solidFill>
                  <a:schemeClr val="tx1"/>
                </a:solidFill>
                <a:effectLst/>
                <a:latin typeface="+mn-lt"/>
                <a:ea typeface="+mn-ea"/>
                <a:cs typeface="+mn-cs"/>
              </a:rPr>
              <a:t>He</a:t>
            </a:r>
            <a:r>
              <a:rPr lang="en-US" sz="1200" kern="1200" dirty="0" smtClean="0">
                <a:solidFill>
                  <a:schemeClr val="tx1"/>
                </a:solidFill>
                <a:effectLst/>
                <a:latin typeface="+mn-lt"/>
                <a:ea typeface="+mn-ea"/>
                <a:cs typeface="+mn-cs"/>
              </a:rPr>
              <a:t> would heal Naaman. But there </a:t>
            </a:r>
            <a:r>
              <a:rPr lang="en-US" sz="1200" u="sng" kern="1200" dirty="0" smtClean="0">
                <a:solidFill>
                  <a:schemeClr val="tx1"/>
                </a:solidFill>
                <a:effectLst/>
                <a:latin typeface="+mn-lt"/>
                <a:ea typeface="+mn-ea"/>
                <a:cs typeface="+mn-cs"/>
              </a:rPr>
              <a:t>was</a:t>
            </a:r>
            <a:r>
              <a:rPr lang="en-US" sz="1200" kern="1200" dirty="0" smtClean="0">
                <a:solidFill>
                  <a:schemeClr val="tx1"/>
                </a:solidFill>
                <a:effectLst/>
                <a:latin typeface="+mn-lt"/>
                <a:ea typeface="+mn-ea"/>
                <a:cs typeface="+mn-cs"/>
              </a:rPr>
              <a:t> no rational connection between the water and the cure because if there was, glory would have went to the Jordan river rather than to God. This is a pinnacle point</a:t>
            </a:r>
            <a:r>
              <a:rPr lang="en-US" sz="1200" kern="1200" baseline="0" dirty="0" smtClean="0">
                <a:solidFill>
                  <a:schemeClr val="tx1"/>
                </a:solidFill>
                <a:effectLst/>
                <a:latin typeface="+mn-lt"/>
                <a:ea typeface="+mn-ea"/>
                <a:cs typeface="+mn-cs"/>
              </a:rPr>
              <a:t> in learning to trust the Lord, knowing that doing so is all about bringing glory to Him and not to ourselves. </a:t>
            </a:r>
            <a:r>
              <a:rPr lang="en-US" sz="1200" kern="1200" dirty="0" smtClean="0">
                <a:solidFill>
                  <a:schemeClr val="tx1"/>
                </a:solidFill>
                <a:effectLst/>
                <a:latin typeface="+mn-lt"/>
                <a:ea typeface="+mn-ea"/>
                <a:cs typeface="+mn-cs"/>
              </a:rPr>
              <a:t>A lot of times we treat God like a math teacher treats us in school. When we take a math test, the math teacher isn’t content with just the answer. They want us to show our work. Sometimes we take God’s word and if He doesn’t “show us His work”, we don’t accept it. “I don’t see how what you said is going to get me too this particular outcome so, sorry God, you fail” – Oh the arrogance. </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3) God’s way just isn’t possible</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There’s some thinking along these lines in this passage by the disciples as they’re listening to Jesus restore God’s true intentions regarding the marriage relationship from the beginning of creation. Jesus goes back to Creation to show the lifetime commitment involved and that the breaking of that covenant can only occur under strictest of conditions – adultery. Notice the reaction of the disciples – </a:t>
            </a:r>
            <a:r>
              <a:rPr lang="en-US" sz="1200" b="1" kern="1200" dirty="0" smtClean="0">
                <a:solidFill>
                  <a:schemeClr val="tx1"/>
                </a:solidFill>
                <a:effectLst/>
                <a:latin typeface="+mn-lt"/>
                <a:ea typeface="+mn-ea"/>
                <a:cs typeface="+mn-cs"/>
              </a:rPr>
              <a:t>Matt 19:10</a:t>
            </a:r>
            <a:r>
              <a:rPr lang="en-US" sz="1200" kern="1200" dirty="0" smtClean="0">
                <a:solidFill>
                  <a:schemeClr val="tx1"/>
                </a:solidFill>
                <a:effectLst/>
                <a:latin typeface="+mn-lt"/>
                <a:ea typeface="+mn-ea"/>
                <a:cs typeface="+mn-cs"/>
              </a:rPr>
              <a:t> – “The disciples said to Him, ‘If the relationship of the man with his wife is like this, it is better not to marry.’” In other words, “Jesus, what you’re saying is impossible.” They had become so accustomed to the flexibility of the Law of Moses’ teaching on divorce, that when they considered Jesus, they said – “No way. There’s no way men can observe MDR under those conditions” – and so their response was that it’d just be better not to marry.</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marL="0" indent="0">
              <a:buFont typeface="+mj-lt"/>
              <a:buNone/>
            </a:pPr>
            <a:r>
              <a:rPr lang="en-US" sz="1200" dirty="0" smtClean="0">
                <a:latin typeface="+mn-lt"/>
              </a:rPr>
              <a:t>4)</a:t>
            </a:r>
            <a:r>
              <a:rPr lang="en-US" sz="1200" baseline="0" dirty="0" smtClean="0">
                <a:latin typeface="+mn-lt"/>
              </a:rPr>
              <a:t> </a:t>
            </a:r>
            <a:r>
              <a:rPr lang="en-US" sz="1200" dirty="0" smtClean="0">
                <a:latin typeface="+mn-lt"/>
              </a:rPr>
              <a:t>There’s a better alternative</a:t>
            </a:r>
          </a:p>
          <a:p>
            <a:pPr marL="0" indent="0">
              <a:buFont typeface="+mj-lt"/>
              <a:buNone/>
            </a:pPr>
            <a:endParaRPr lang="en-US" sz="1200" dirty="0" smtClean="0">
              <a:latin typeface="+mn-lt"/>
            </a:endParaRPr>
          </a:p>
          <a:p>
            <a:pPr lvl="0"/>
            <a:r>
              <a:rPr lang="en-US" sz="1200" kern="1200" dirty="0" err="1" smtClean="0">
                <a:solidFill>
                  <a:schemeClr val="tx1"/>
                </a:solidFill>
                <a:effectLst/>
                <a:latin typeface="+mn-lt"/>
                <a:ea typeface="+mn-ea"/>
                <a:cs typeface="+mn-cs"/>
              </a:rPr>
              <a:t>Nadab</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Abihu</a:t>
            </a:r>
            <a:r>
              <a:rPr lang="en-US" sz="1200" kern="1200" baseline="0" dirty="0" smtClean="0">
                <a:solidFill>
                  <a:schemeClr val="tx1"/>
                </a:solidFill>
                <a:effectLst/>
                <a:latin typeface="+mn-lt"/>
                <a:ea typeface="+mn-ea"/>
                <a:cs typeface="+mn-cs"/>
              </a:rPr>
              <a:t> were </a:t>
            </a:r>
            <a:r>
              <a:rPr lang="en-US" sz="1200" kern="1200" dirty="0" smtClean="0">
                <a:solidFill>
                  <a:schemeClr val="tx1"/>
                </a:solidFill>
                <a:effectLst/>
                <a:latin typeface="+mn-lt"/>
                <a:ea typeface="+mn-ea"/>
                <a:cs typeface="+mn-cs"/>
              </a:rPr>
              <a:t>very privileged in what they had previously seen and heard in the commands of God and the manifestations of God’s power and glory. And yet when it came to obeying the command as written, they just didn’t think it was necessary to get bogged down in the particulars and so they apparently reasoned to themselves that an alternative arrangement would suffice. Thinking we know better than God is referred to in Proverbs as being “wise in our own eyes”.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don’t be a know it all. No one likes a know-it-all do they? God is no different. </a:t>
            </a:r>
            <a:r>
              <a:rPr lang="en-US" sz="1200" b="1" kern="1200" dirty="0" smtClean="0">
                <a:solidFill>
                  <a:schemeClr val="tx1"/>
                </a:solidFill>
                <a:effectLst/>
                <a:latin typeface="+mn-lt"/>
                <a:ea typeface="+mn-ea"/>
                <a:cs typeface="+mn-cs"/>
              </a:rPr>
              <a:t>Prov 26:12</a:t>
            </a:r>
            <a:r>
              <a:rPr lang="en-US" sz="1200" kern="1200" dirty="0" smtClean="0">
                <a:solidFill>
                  <a:schemeClr val="tx1"/>
                </a:solidFill>
                <a:effectLst/>
                <a:latin typeface="+mn-lt"/>
                <a:ea typeface="+mn-ea"/>
                <a:cs typeface="+mn-cs"/>
              </a:rPr>
              <a:t> – “Do you see a man wise in his own eyes? There is more hope for a fool than for him.” Think about all the bad things Proverbs says about fools. This verse tells us that the know-it-all is even worse than him. Thinking we have it all figured out, that God’s word is wrong, is devastation waiting to happen.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14:12</a:t>
            </a:r>
            <a:r>
              <a:rPr lang="en-US" sz="1200" kern="1200" dirty="0" smtClean="0">
                <a:solidFill>
                  <a:schemeClr val="tx1"/>
                </a:solidFill>
                <a:effectLst/>
                <a:latin typeface="+mn-lt"/>
                <a:ea typeface="+mn-ea"/>
                <a:cs typeface="+mn-cs"/>
              </a:rPr>
              <a:t> – “There is a way which seems right to a man, but its end is the way of death”. Also in Prov 16:25, a Proverb so nice God says it twice. Think about how ridicules it is to see what God says about something, the same God how created the heavens and the earth and holds it all together, and then to say about something He says, “Nah, I got this”.</a:t>
            </a:r>
            <a:endParaRPr lang="en-US" sz="1200" dirty="0" smtClean="0">
              <a:latin typeface="+mn-lt"/>
            </a:endParaRPr>
          </a:p>
          <a:p>
            <a:pPr marL="0" indent="0">
              <a:buFont typeface="+mj-lt"/>
              <a:buNone/>
            </a:pPr>
            <a:endParaRPr lang="es-GT" sz="1200" dirty="0" smtClean="0">
              <a:latin typeface="+mn-lt"/>
            </a:endParaRPr>
          </a:p>
          <a:p>
            <a:pPr marL="0" indent="0">
              <a:buFont typeface="+mj-lt"/>
              <a:buNone/>
            </a:pPr>
            <a:r>
              <a:rPr lang="es-GT" sz="1200" dirty="0" smtClean="0">
                <a:latin typeface="+mn-lt"/>
              </a:rPr>
              <a:t>5)</a:t>
            </a:r>
            <a:r>
              <a:rPr lang="es-GT" sz="1200" baseline="0" dirty="0" smtClean="0">
                <a:latin typeface="+mn-lt"/>
              </a:rPr>
              <a:t> </a:t>
            </a:r>
            <a:r>
              <a:rPr lang="en-US" sz="1200" dirty="0" smtClean="0">
                <a:latin typeface="+mn-lt"/>
              </a:rPr>
              <a:t>If I obey, bad things will happen</a:t>
            </a:r>
          </a:p>
          <a:p>
            <a:pPr marL="228600" indent="-228600">
              <a:buFont typeface="+mj-lt"/>
              <a:buAutoNum type="arabicParenR"/>
            </a:pPr>
            <a:endParaRPr lang="en-US" sz="1200" dirty="0" smtClean="0">
              <a:latin typeface="+mn-lt"/>
            </a:endParaRPr>
          </a:p>
          <a:p>
            <a:pPr lvl="0"/>
            <a:r>
              <a:rPr lang="en-US" sz="1200" kern="1200" dirty="0" smtClean="0">
                <a:solidFill>
                  <a:schemeClr val="tx1"/>
                </a:solidFill>
                <a:effectLst/>
                <a:latin typeface="+mn-lt"/>
                <a:ea typeface="+mn-ea"/>
                <a:cs typeface="+mn-cs"/>
              </a:rPr>
              <a:t>This is how the prophet Jonah reasoned – “If I do what God commands and go preach to the Ninevites and they repent and God forgives them, bad things are going to happen in Israel’s future.” And so Jonah’s answer to this was to disobey God by running away. He thought by avoiding God and God’s command, he could somehow also avoid accountability for his disobedience. True trust is when though we acknowledge we think some way could be better, I then recognize that this is God speaking, so we reverse course and say, “He knows better even if this looks like it may lead to bad things. I’m going to trust Him.”</a:t>
            </a:r>
            <a:endParaRPr lang="en-US" sz="1200" dirty="0" smtClean="0">
              <a:latin typeface="+mn-lt"/>
            </a:endParaRPr>
          </a:p>
          <a:p>
            <a:pPr marL="228600" indent="-228600">
              <a:buFont typeface="+mj-lt"/>
              <a:buAutoNum type="arabicParenR"/>
            </a:pPr>
            <a:endParaRPr lang="en-US" sz="1200" dirty="0" smtClean="0">
              <a:latin typeface="+mn-lt"/>
            </a:endParaRPr>
          </a:p>
          <a:p>
            <a:pPr marL="0" indent="0">
              <a:buFont typeface="+mj-lt"/>
              <a:buNone/>
            </a:pPr>
            <a:r>
              <a:rPr lang="en-US" sz="1200" dirty="0" smtClean="0">
                <a:latin typeface="+mn-lt"/>
              </a:rPr>
              <a:t>6)</a:t>
            </a:r>
            <a:r>
              <a:rPr lang="en-US" sz="1200" baseline="0" dirty="0" smtClean="0">
                <a:latin typeface="+mn-lt"/>
              </a:rPr>
              <a:t> </a:t>
            </a:r>
            <a:r>
              <a:rPr lang="en-US" sz="1200" dirty="0" smtClean="0">
                <a:latin typeface="+mn-lt"/>
              </a:rPr>
              <a:t>God’s word is not applicable in this situation</a:t>
            </a:r>
            <a:endParaRPr lang="es-GT" sz="1200" dirty="0" smtClean="0">
              <a:latin typeface="+mn-lt"/>
            </a:endParaRPr>
          </a:p>
          <a:p>
            <a:pPr marL="0" indent="0">
              <a:buFont typeface="+mj-lt"/>
              <a:buNone/>
            </a:pPr>
            <a:endParaRPr lang="en-US" sz="1200" dirty="0" smtClean="0">
              <a:latin typeface="+mn-lt"/>
            </a:endParaRPr>
          </a:p>
          <a:p>
            <a:pPr lvl="0"/>
            <a:r>
              <a:rPr lang="en-US" sz="1200" kern="1200" dirty="0" smtClean="0">
                <a:solidFill>
                  <a:schemeClr val="tx1"/>
                </a:solidFill>
                <a:effectLst/>
                <a:latin typeface="+mn-lt"/>
                <a:ea typeface="+mn-ea"/>
                <a:cs typeface="+mn-cs"/>
              </a:rPr>
              <a:t>1 Kings 13 tells us about a young prophet who was sent on a mission to rebuke King Jeroboam, and God gave him very specific instructions as to what to do when he fulfilled his mission in coming back. But then as he is traveling this alternative route, an older prophet met him on the road and invited to come to his home and eat. The young prophet tells the older prophet the same thing he told Jeroboam regarding God’s specific instructions not to return the way he came or to eat bread or drink water. But the older prophet lied to him. And when that young prophet listened to the voice of the older prophet rather than listening to or acquiring of God, it cost him his life. The thinking was, “God’s word is no longer applicable. I know what God told me to do, but this person told me to do something else so I guess God’s word doesn’t apply.”</a:t>
            </a:r>
            <a:endParaRPr lang="en-US" sz="1200" dirty="0" smtClean="0">
              <a:latin typeface="+mn-lt"/>
            </a:endParaRPr>
          </a:p>
          <a:p>
            <a:pPr marL="0" indent="0">
              <a:buFont typeface="+mj-lt"/>
              <a:buNone/>
            </a:pPr>
            <a:endParaRPr lang="en-US" sz="1200" dirty="0" smtClean="0">
              <a:latin typeface="+mn-lt"/>
            </a:endParaRPr>
          </a:p>
          <a:p>
            <a:pPr marL="0" indent="0">
              <a:buFont typeface="+mj-lt"/>
              <a:buNone/>
            </a:pPr>
            <a:r>
              <a:rPr lang="en-US" sz="1200" dirty="0" smtClean="0">
                <a:latin typeface="+mn-lt"/>
              </a:rPr>
              <a:t>7) Sin looks safer, more pleasurable</a:t>
            </a:r>
            <a:endParaRPr lang="es-GT" sz="1200" dirty="0" smtClean="0">
              <a:latin typeface="+mn-lt"/>
            </a:endParaRPr>
          </a:p>
          <a:p>
            <a:pPr lvl="0"/>
            <a:endParaRPr lang="en-US" dirty="0" smtClean="0">
              <a:latin typeface="+mn-lt"/>
            </a:endParaRPr>
          </a:p>
          <a:p>
            <a:pPr lvl="0"/>
            <a:r>
              <a:rPr lang="en-US" sz="1200" kern="1200" dirty="0" smtClean="0">
                <a:solidFill>
                  <a:schemeClr val="tx1"/>
                </a:solidFill>
                <a:effectLst/>
                <a:latin typeface="+mn-lt"/>
                <a:ea typeface="+mn-ea"/>
                <a:cs typeface="+mn-cs"/>
              </a:rPr>
              <a:t>Often we say, “Ok God, I’ll listen to your wisdom but as soon as it causes me any pain, as soon as it costs me something, as soon as it starts denying me some pleasure I enjoy, as soon as it gets the least bit scary, I’m not listening”. The problem almost always comes down to this: </a:t>
            </a:r>
            <a:r>
              <a:rPr lang="en-US" sz="1200" u="sng" kern="1200" dirty="0" smtClean="0">
                <a:solidFill>
                  <a:schemeClr val="tx1"/>
                </a:solidFill>
                <a:effectLst/>
                <a:latin typeface="+mn-lt"/>
                <a:ea typeface="+mn-ea"/>
                <a:cs typeface="+mn-cs"/>
              </a:rPr>
              <a:t>we simply don’t believe God</a:t>
            </a:r>
            <a:r>
              <a:rPr lang="en-US" sz="1200" u="sng" kern="1200" dirty="0" smtClean="0">
                <a:solidFill>
                  <a:schemeClr val="tx1"/>
                </a:solidFill>
                <a:effectLst/>
                <a:latin typeface="+mn-lt"/>
                <a:ea typeface="+mn-ea"/>
                <a:cs typeface="+mn-cs"/>
              </a:rPr>
              <a:t>. We don’t trust</a:t>
            </a:r>
            <a:r>
              <a:rPr lang="en-US" sz="1200" u="sng" kern="1200" baseline="0" dirty="0" smtClean="0">
                <a:solidFill>
                  <a:schemeClr val="tx1"/>
                </a:solidFill>
                <a:effectLst/>
                <a:latin typeface="+mn-lt"/>
                <a:ea typeface="+mn-ea"/>
                <a:cs typeface="+mn-cs"/>
              </a:rPr>
              <a:t> Him.</a:t>
            </a:r>
            <a:endParaRPr lang="es-GT" dirty="0">
              <a:latin typeface="+mn-lt"/>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a:p>
        </p:txBody>
      </p:sp>
    </p:spTree>
    <p:extLst>
      <p:ext uri="{BB962C8B-B14F-4D97-AF65-F5344CB8AC3E}">
        <p14:creationId xmlns:p14="http://schemas.microsoft.com/office/powerpoint/2010/main" val="24701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let’s look at some positive examples revolving around the same issues:</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1) What did they disciples couldn’t understand Jesus’ teaching about eating His flesh and drinking His blood, and then left Him, not all of them left – </a:t>
            </a:r>
            <a:r>
              <a:rPr lang="en-US" sz="1200" b="1" kern="1200" baseline="0" dirty="0" smtClean="0">
                <a:solidFill>
                  <a:schemeClr val="tx1"/>
                </a:solidFill>
                <a:effectLst/>
                <a:latin typeface="+mn-lt"/>
                <a:ea typeface="+mn-ea"/>
                <a:cs typeface="+mn-cs"/>
              </a:rPr>
              <a:t>John 6:67-68</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So Jesus said to the twelve,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 do not want to go away also, do you?’ Simon Peter answered Him,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Lord, to whom shall we go? You have words of eternal life.</a:t>
            </a:r>
            <a:r>
              <a:rPr lang="en-US" sz="1200" b="0" i="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 They may not have understood Jesus regarding this specific command, but because they trusted the Lord, they knew that the problem in not understanding was theirs and not His.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When</a:t>
            </a:r>
            <a:r>
              <a:rPr lang="en-US" sz="1200" kern="1200" baseline="0" dirty="0" smtClean="0">
                <a:solidFill>
                  <a:schemeClr val="tx1"/>
                </a:solidFill>
                <a:effectLst/>
                <a:latin typeface="+mn-lt"/>
                <a:ea typeface="+mn-ea"/>
                <a:cs typeface="+mn-cs"/>
              </a:rPr>
              <a:t> God called Israel to conquer Jericho, He commanded them to do so in a way in which there</a:t>
            </a:r>
            <a:r>
              <a:rPr lang="en-US" sz="1200" kern="1200" dirty="0" smtClean="0">
                <a:solidFill>
                  <a:schemeClr val="tx1"/>
                </a:solidFill>
                <a:effectLst/>
                <a:latin typeface="+mn-lt"/>
                <a:ea typeface="+mn-ea"/>
                <a:cs typeface="+mn-cs"/>
              </a:rPr>
              <a:t> was no logical, scientific connection that existed.</a:t>
            </a:r>
            <a:r>
              <a:rPr lang="en-US" sz="1200" kern="1200" baseline="0" dirty="0" smtClean="0">
                <a:solidFill>
                  <a:schemeClr val="tx1"/>
                </a:solidFill>
                <a:effectLst/>
                <a:latin typeface="+mn-lt"/>
                <a:ea typeface="+mn-ea"/>
                <a:cs typeface="+mn-cs"/>
              </a:rPr>
              <a:t> How does one get from </a:t>
            </a:r>
            <a:r>
              <a:rPr lang="en-US" sz="1200" kern="1200" dirty="0" smtClean="0">
                <a:solidFill>
                  <a:schemeClr val="tx1"/>
                </a:solidFill>
                <a:effectLst/>
                <a:latin typeface="+mn-lt"/>
                <a:ea typeface="+mn-ea"/>
                <a:cs typeface="+mn-cs"/>
              </a:rPr>
              <a:t>marching around a walled city, shouting and blowing trumpets, and then the walls falling? It didn’t matter</a:t>
            </a:r>
            <a:r>
              <a:rPr lang="en-US" sz="1200" kern="1200" baseline="0" dirty="0" smtClean="0">
                <a:solidFill>
                  <a:schemeClr val="tx1"/>
                </a:solidFill>
                <a:effectLst/>
                <a:latin typeface="+mn-lt"/>
                <a:ea typeface="+mn-ea"/>
                <a:cs typeface="+mn-cs"/>
              </a:rPr>
              <a:t> to them; t</a:t>
            </a:r>
            <a:r>
              <a:rPr lang="en-US" sz="1200" kern="1200" dirty="0" smtClean="0">
                <a:solidFill>
                  <a:schemeClr val="tx1"/>
                </a:solidFill>
                <a:effectLst/>
                <a:latin typeface="+mn-lt"/>
                <a:ea typeface="+mn-ea"/>
                <a:cs typeface="+mn-cs"/>
              </a:rPr>
              <a:t>hat’s what God said to do, and to their credit, they did it. It appears that during this era of Israelite history, they’ve learned a few lessons about what happens when you disobey God when what He commands doesn’t make sense. So this generation are at a point in their faith where they can simply obey God and not get side tracked by what they deem to be an illogical connection between the cause and effect. They trusted God.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In</a:t>
            </a:r>
            <a:r>
              <a:rPr lang="en-US" sz="1200" kern="1200" baseline="0" dirty="0" smtClean="0">
                <a:solidFill>
                  <a:schemeClr val="tx1"/>
                </a:solidFill>
                <a:effectLst/>
                <a:latin typeface="+mn-lt"/>
                <a:ea typeface="+mn-ea"/>
                <a:cs typeface="+mn-cs"/>
              </a:rPr>
              <a:t> Mark 9, the demon-possessed boy’s father started to believe it wasn’t possible to help his son, because Jesus’ own apostles couldn’t cast the demon out while He was on the Mount of Transfiguration. But when Jesus reminded him that with God, all things are possible, He responded, “I do believe, help my unbelief.”</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4) In Gen 15, Abraham acknowledged to God that he didn’t think it was possible he can Sarah could have a child, so he comes up with an “alternative” solution – </a:t>
            </a:r>
            <a:r>
              <a:rPr lang="en-US" sz="1200" b="1" kern="1200" baseline="0" dirty="0" smtClean="0">
                <a:solidFill>
                  <a:schemeClr val="tx1"/>
                </a:solidFill>
                <a:effectLst/>
                <a:latin typeface="+mn-lt"/>
                <a:ea typeface="+mn-ea"/>
                <a:cs typeface="+mn-cs"/>
              </a:rPr>
              <a:t>Gen 15:2-3</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O Lord</a:t>
            </a:r>
            <a:r>
              <a:rPr lang="en-US" sz="1200" b="0" i="0" kern="1200" baseline="0" dirty="0" smtClean="0">
                <a:solidFill>
                  <a:schemeClr val="tx1"/>
                </a:solidFill>
                <a:effectLst/>
                <a:latin typeface="+mn-lt"/>
                <a:ea typeface="+mn-ea"/>
                <a:cs typeface="+mn-cs"/>
              </a:rPr>
              <a:t> </a:t>
            </a:r>
            <a:r>
              <a:rPr lang="en-US" sz="1200" b="0" i="0" kern="1200" cap="small" dirty="0" smtClean="0">
                <a:solidFill>
                  <a:schemeClr val="tx1"/>
                </a:solidFill>
                <a:effectLst/>
                <a:latin typeface="+mn-lt"/>
                <a:ea typeface="+mn-ea"/>
                <a:cs typeface="+mn-cs"/>
              </a:rPr>
              <a:t>God</a:t>
            </a:r>
            <a:r>
              <a:rPr lang="en-US" sz="1200" b="0" i="0" kern="1200" dirty="0" smtClean="0">
                <a:solidFill>
                  <a:schemeClr val="tx1"/>
                </a:solidFill>
                <a:effectLst/>
                <a:latin typeface="+mn-lt"/>
                <a:ea typeface="+mn-ea"/>
                <a:cs typeface="+mn-cs"/>
              </a:rPr>
              <a:t>, what will You give me, since 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am childless, and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heir of my house is Eliezer of Damascus?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Since You have given no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offspring to 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one born in my house is my heir.</a:t>
            </a:r>
            <a:r>
              <a:rPr lang="en-US" sz="1200" kern="1200" baseline="0" dirty="0" smtClean="0">
                <a:solidFill>
                  <a:schemeClr val="tx1"/>
                </a:solidFill>
                <a:effectLst/>
                <a:latin typeface="+mn-lt"/>
                <a:ea typeface="+mn-ea"/>
                <a:cs typeface="+mn-cs"/>
              </a:rPr>
              <a:t>” But God said that wasn’t going to be how this thing worked. The child would come from he and Sarah. How did Abraham respond to that? – </a:t>
            </a:r>
            <a:r>
              <a:rPr lang="en-US" sz="1200" b="1" kern="1200" baseline="0" dirty="0" smtClean="0">
                <a:solidFill>
                  <a:schemeClr val="tx1"/>
                </a:solidFill>
                <a:effectLst/>
                <a:latin typeface="+mn-lt"/>
                <a:ea typeface="+mn-ea"/>
                <a:cs typeface="+mn-cs"/>
              </a:rPr>
              <a:t>Gen 15:6</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Then he believed in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and He reckoned it to him as righteousness.</a:t>
            </a:r>
            <a:r>
              <a:rPr lang="en-US" sz="1200" kern="1200" baseline="0" dirty="0" smtClean="0">
                <a:solidFill>
                  <a:schemeClr val="tx1"/>
                </a:solidFill>
                <a:effectLst/>
                <a:latin typeface="+mn-lt"/>
                <a:ea typeface="+mn-ea"/>
                <a:cs typeface="+mn-cs"/>
              </a:rPr>
              <a: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5) What about trusting God even if by doing so, it may cause bad things to happen? </a:t>
            </a:r>
            <a:r>
              <a:rPr lang="en-US" sz="1200" kern="1200" dirty="0" smtClean="0">
                <a:solidFill>
                  <a:schemeClr val="tx1"/>
                </a:solidFill>
                <a:effectLst/>
                <a:latin typeface="+mn-lt"/>
                <a:ea typeface="+mn-ea"/>
                <a:cs typeface="+mn-cs"/>
              </a:rPr>
              <a:t>In Esth 4, after Mordecai finds out that wicked Haman has manipulated Persia’s king into ordering the extermination of every Jewish man, woman, and child in every province, he approaches Esther with a plea to intercede. But Esther was hesitant to approach the king </a:t>
            </a:r>
            <a:r>
              <a:rPr lang="en-US" sz="1200" i="0" kern="1200" dirty="0" smtClean="0">
                <a:solidFill>
                  <a:schemeClr val="tx1"/>
                </a:solidFill>
                <a:effectLst/>
                <a:latin typeface="+mn-lt"/>
                <a:ea typeface="+mn-ea"/>
                <a:cs typeface="+mn-cs"/>
              </a:rPr>
              <a:t>because Persian law stated you had to be summoned to have an audience with the king and anyone, w/o exception, who attempted to approach without that approval is put to death. But notice Mordecai’s trust in God – </a:t>
            </a:r>
            <a:r>
              <a:rPr lang="en-US" sz="1200" b="1" i="0" kern="1200" dirty="0" smtClean="0">
                <a:solidFill>
                  <a:schemeClr val="tx1"/>
                </a:solidFill>
                <a:effectLst/>
                <a:latin typeface="+mn-lt"/>
                <a:ea typeface="+mn-ea"/>
                <a:cs typeface="+mn-cs"/>
              </a:rPr>
              <a:t>Esth 4:13-14</a:t>
            </a:r>
            <a:r>
              <a:rPr lang="en-US" sz="1200" b="0" i="0" kern="1200" dirty="0" smtClean="0">
                <a:solidFill>
                  <a:schemeClr val="tx1"/>
                </a:solidFill>
                <a:effectLst/>
                <a:latin typeface="+mn-lt"/>
                <a:ea typeface="+mn-ea"/>
                <a:cs typeface="+mn-cs"/>
              </a:rPr>
              <a:t> – “Then Mordecai told them to reply to Esther,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Do not imagine that you in the king’s palace can escape any more than all the Jews.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if you remain silent at this time, relief and deliverance will arise for the Jews from another place and you and your father’s house will perish. And who knows whether you have not attained royalty for such a time as this?’”</a:t>
            </a:r>
            <a:r>
              <a:rPr lang="en-US" sz="1200" i="0" kern="1200" dirty="0" smtClean="0">
                <a:solidFill>
                  <a:schemeClr val="tx1"/>
                </a:solidFill>
                <a:effectLst/>
                <a:latin typeface="+mn-lt"/>
                <a:ea typeface="+mn-ea"/>
                <a:cs typeface="+mn-cs"/>
              </a:rPr>
              <a:t> – Mordecai trusted God, even there was life and death on the line.</a:t>
            </a:r>
          </a:p>
          <a:p>
            <a:pPr lvl="0"/>
            <a:endParaRPr lang="en-US"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6)</a:t>
            </a:r>
            <a:r>
              <a:rPr lang="en-US" sz="1200" i="0" kern="1200" baseline="0" dirty="0" smtClean="0">
                <a:solidFill>
                  <a:schemeClr val="tx1"/>
                </a:solidFill>
                <a:effectLst/>
                <a:latin typeface="+mn-lt"/>
                <a:ea typeface="+mn-ea"/>
                <a:cs typeface="+mn-cs"/>
              </a:rPr>
              <a:t> When the Holy Spirit led Jesus into the wilderness to fast for forty days and forty nights, and He became hungry, He could have easily reasoned that when Satan tempted Him to turn stones into bread, that God’s will in this matter wasn’t applicable. He could have likely reasoned that if He didn’t eat something, He could die. But God’s word mattered even when He was starving.</a:t>
            </a:r>
          </a:p>
          <a:p>
            <a:pPr lvl="0"/>
            <a:endParaRPr lang="en-US" sz="1200" i="0" kern="1200" baseline="0" dirty="0" smtClean="0">
              <a:solidFill>
                <a:schemeClr val="tx1"/>
              </a:solidFill>
              <a:effectLst/>
              <a:latin typeface="+mn-lt"/>
              <a:ea typeface="+mn-ea"/>
              <a:cs typeface="+mn-cs"/>
            </a:endParaRPr>
          </a:p>
          <a:p>
            <a:pPr lvl="0"/>
            <a:r>
              <a:rPr lang="en-US" sz="1200" i="0" kern="1200" baseline="0" dirty="0" smtClean="0">
                <a:solidFill>
                  <a:schemeClr val="tx1"/>
                </a:solidFill>
                <a:effectLst/>
                <a:latin typeface="+mn-lt"/>
                <a:ea typeface="+mn-ea"/>
                <a:cs typeface="+mn-cs"/>
              </a:rPr>
              <a:t>7) And if we don’t trust God because sin seems so much more comfortable and more pleasurable, that’s not how Moses looked at it – </a:t>
            </a:r>
            <a:r>
              <a:rPr lang="en-US" sz="1200" b="1" i="0" kern="1200" baseline="0" dirty="0" smtClean="0">
                <a:solidFill>
                  <a:schemeClr val="tx1"/>
                </a:solidFill>
                <a:effectLst/>
                <a:latin typeface="+mn-lt"/>
                <a:ea typeface="+mn-ea"/>
                <a:cs typeface="+mn-cs"/>
              </a:rPr>
              <a:t>Heb 11:24-26</a:t>
            </a:r>
            <a:r>
              <a:rPr lang="en-US" sz="120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By faith Moses, when he had grown up, refused to be called the son of Pharaoh’s daughter,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choosing rather to endure ill-treatment with the people of God than to enjoy the passing pleasures of sin,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considering the reproach of</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Christ greater riches than the treasures of Egypt; for he was looking to the reward.</a:t>
            </a:r>
            <a:r>
              <a:rPr lang="en-US" sz="1200" i="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Trust of the heart. It’s more than knowing that God exists. It’s knowing </a:t>
            </a:r>
            <a:r>
              <a:rPr lang="en-US" sz="1200" u="sng" kern="1200" dirty="0" smtClean="0">
                <a:solidFill>
                  <a:schemeClr val="tx1"/>
                </a:solidFill>
                <a:effectLst/>
                <a:latin typeface="+mn-lt"/>
                <a:ea typeface="+mn-ea"/>
                <a:cs typeface="+mn-cs"/>
              </a:rPr>
              <a:t>Him</a:t>
            </a:r>
            <a:r>
              <a:rPr lang="en-US" sz="1200" kern="1200" dirty="0" smtClean="0">
                <a:solidFill>
                  <a:schemeClr val="tx1"/>
                </a:solidFill>
                <a:effectLst/>
                <a:latin typeface="+mn-lt"/>
                <a:ea typeface="+mn-ea"/>
                <a:cs typeface="+mn-cs"/>
              </a:rPr>
              <a:t>. Where does this trust of heart come from? What do we know about God that should give each of us a trusting faith, even in the most dire of circumstances, so that we can further develop</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wisdom</a:t>
            </a:r>
            <a:r>
              <a:rPr lang="en-US" sz="1200" kern="1200" dirty="0" smtClean="0">
                <a:solidFill>
                  <a:schemeClr val="tx1"/>
                </a:solidFill>
                <a:effectLst/>
                <a:latin typeface="+mn-lt"/>
                <a:ea typeface="+mn-ea"/>
                <a:cs typeface="+mn-cs"/>
              </a:rPr>
              <a:t>?</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a:p>
        </p:txBody>
      </p:sp>
    </p:spTree>
    <p:extLst>
      <p:ext uri="{BB962C8B-B14F-4D97-AF65-F5344CB8AC3E}">
        <p14:creationId xmlns:p14="http://schemas.microsoft.com/office/powerpoint/2010/main" val="33665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Anyone ever done a trust fall? They do these sometimes at camp, or at school, office retreats, etc. A trust fall is when you stand on some elevated surface and fall backwards, trusting that the person(s) designated to catch you will do so. Because if they don’t, there’s likely to be some pain if not significant injury. Now if I’m going to participate in something like this, I want to know who is going to be back there. And not only that, I want to trust that they are willing to catch me. If they’re not willing to catch me so that I can avoid injury, I don’t trust them and so I don’t want them back there. Who do I think would be willing to catch me?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some people who</a:t>
            </a:r>
            <a:r>
              <a:rPr lang="en-US" sz="1200" kern="1200" baseline="0" dirty="0" smtClean="0">
                <a:solidFill>
                  <a:schemeClr val="tx1"/>
                </a:solidFill>
                <a:effectLst/>
                <a:latin typeface="+mn-lt"/>
                <a:ea typeface="+mn-ea"/>
                <a:cs typeface="+mn-cs"/>
              </a:rPr>
              <a:t> I’m 100% confident would catch me</a:t>
            </a:r>
            <a:r>
              <a:rPr lang="en-US" sz="1200" kern="1200" dirty="0" smtClean="0">
                <a:solidFill>
                  <a:schemeClr val="tx1"/>
                </a:solidFill>
                <a:effectLst/>
                <a:latin typeface="+mn-lt"/>
                <a:ea typeface="+mn-ea"/>
                <a:cs typeface="+mn-cs"/>
              </a:rPr>
              <a:t>. I have no doubt or lack of confidence whatsoever in their willingness in there</a:t>
            </a:r>
            <a:r>
              <a:rPr lang="en-US" sz="1200" kern="1200" baseline="0" dirty="0" smtClean="0">
                <a:solidFill>
                  <a:schemeClr val="tx1"/>
                </a:solidFill>
                <a:effectLst/>
                <a:latin typeface="+mn-lt"/>
                <a:ea typeface="+mn-ea"/>
                <a:cs typeface="+mn-cs"/>
              </a:rPr>
              <a:t> people.</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I would not trust a child. </a:t>
            </a:r>
            <a:r>
              <a:rPr lang="en-US" sz="1200" kern="1200" dirty="0" smtClean="0">
                <a:solidFill>
                  <a:schemeClr val="tx1"/>
                </a:solidFill>
                <a:effectLst/>
                <a:latin typeface="+mn-lt"/>
                <a:ea typeface="+mn-ea"/>
                <a:cs typeface="+mn-cs"/>
              </a:rPr>
              <a:t>If I’m standing on a 4 foot tall table, and a child is standing behind me, can I really trust that they will catch me if I fall backwards? Its not that I don’t trust the child’s willingness. I think a lot of children would be absolutely willing to catch me. However there is a concern regarding a child’s ability to</a:t>
            </a:r>
            <a:r>
              <a:rPr lang="en-US" sz="1200" kern="1200" baseline="0" dirty="0" smtClean="0">
                <a:solidFill>
                  <a:schemeClr val="tx1"/>
                </a:solidFill>
                <a:effectLst/>
                <a:latin typeface="+mn-lt"/>
                <a:ea typeface="+mn-ea"/>
                <a:cs typeface="+mn-cs"/>
              </a:rPr>
              <a:t> catch a grown man</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 do think a grown man has the ability to catch me if I fall backwards from a 4 foot elevation, but what if I’m falling back from a 100ft cliff? At that point, I no longer have confidence in ANY</a:t>
            </a:r>
            <a:r>
              <a:rPr lang="en-US" sz="1200" kern="1200" baseline="0" dirty="0" smtClean="0">
                <a:solidFill>
                  <a:schemeClr val="tx1"/>
                </a:solidFill>
                <a:effectLst/>
                <a:latin typeface="+mn-lt"/>
                <a:ea typeface="+mn-ea"/>
                <a:cs typeface="+mn-cs"/>
              </a:rPr>
              <a:t> adult’s</a:t>
            </a:r>
            <a:r>
              <a:rPr lang="en-US" sz="1200" kern="1200" dirty="0" smtClean="0">
                <a:solidFill>
                  <a:schemeClr val="tx1"/>
                </a:solidFill>
                <a:effectLst/>
                <a:latin typeface="+mn-lt"/>
                <a:ea typeface="+mn-ea"/>
                <a:cs typeface="+mn-cs"/>
              </a:rPr>
              <a:t> ability to catch me no matter how much willingness is there.</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so here we find two essential qualities we’re looking for in God in order to develop trust of the heart. Quality #1 is, is He able? And quality #2 is, is He willing?</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a:p>
        </p:txBody>
      </p:sp>
    </p:spTree>
    <p:extLst>
      <p:ext uri="{BB962C8B-B14F-4D97-AF65-F5344CB8AC3E}">
        <p14:creationId xmlns:p14="http://schemas.microsoft.com/office/powerpoint/2010/main" val="151525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908"/>
          </a:xfrm>
        </p:spPr>
        <p:txBody>
          <a:bodyPr>
            <a:noAutofit/>
          </a:bodyPr>
          <a:lstStyle/>
          <a:p>
            <a:r>
              <a:rPr lang="en-US" sz="6200" u="sng" dirty="0" smtClean="0">
                <a:latin typeface="Rockwell" panose="02060603020205020403" pitchFamily="18" charset="0"/>
              </a:rPr>
              <a:t>ABILITY &amp; WILLINGNESS</a:t>
            </a:r>
            <a:endParaRPr lang="en-US" sz="6200" u="sng" dirty="0">
              <a:latin typeface="Rockwell" panose="02060603020205020403" pitchFamily="18" charset="0"/>
            </a:endParaRPr>
          </a:p>
        </p:txBody>
      </p:sp>
      <p:sp>
        <p:nvSpPr>
          <p:cNvPr id="3" name="Content Placeholder 2"/>
          <p:cNvSpPr>
            <a:spLocks noGrp="1"/>
          </p:cNvSpPr>
          <p:nvPr>
            <p:ph idx="1"/>
          </p:nvPr>
        </p:nvSpPr>
        <p:spPr>
          <a:xfrm>
            <a:off x="76199" y="1071814"/>
            <a:ext cx="6705601" cy="5709986"/>
          </a:xfrm>
          <a:ln w="28575">
            <a:solidFill>
              <a:schemeClr val="tx1"/>
            </a:solidFill>
          </a:ln>
        </p:spPr>
        <p:txBody>
          <a:bodyPr>
            <a:noAutofit/>
          </a:bodyPr>
          <a:lstStyle/>
          <a:p>
            <a:r>
              <a:rPr lang="en-US" sz="1800" b="1" dirty="0" smtClean="0">
                <a:latin typeface="Rockwell" panose="02060603020205020403" pitchFamily="18" charset="0"/>
              </a:rPr>
              <a:t>Luke 5:4-11</a:t>
            </a:r>
            <a:r>
              <a:rPr lang="en-US" sz="1800" dirty="0" smtClean="0">
                <a:latin typeface="Rockwell" panose="02060603020205020403" pitchFamily="18" charset="0"/>
              </a:rPr>
              <a:t> – “</a:t>
            </a:r>
            <a:r>
              <a:rPr lang="en-US" sz="1800" dirty="0">
                <a:latin typeface="Rockwell" panose="02060603020205020403" pitchFamily="18" charset="0"/>
              </a:rPr>
              <a:t>When He had finished speaking, He said to Simon, </a:t>
            </a:r>
            <a:r>
              <a:rPr lang="en-US" sz="1800" dirty="0" smtClean="0">
                <a:latin typeface="Rockwell" panose="02060603020205020403" pitchFamily="18" charset="0"/>
              </a:rPr>
              <a:t>’Put </a:t>
            </a:r>
            <a:r>
              <a:rPr lang="en-US" sz="1800" dirty="0">
                <a:latin typeface="Rockwell" panose="02060603020205020403" pitchFamily="18" charset="0"/>
              </a:rPr>
              <a:t>out into the deep water and let down your nets for a </a:t>
            </a:r>
            <a:r>
              <a:rPr lang="en-US" sz="1800" dirty="0" smtClean="0">
                <a:latin typeface="Rockwell" panose="02060603020205020403" pitchFamily="18" charset="0"/>
              </a:rPr>
              <a:t>catch.’ Simon </a:t>
            </a:r>
            <a:r>
              <a:rPr lang="en-US" sz="1800" dirty="0">
                <a:latin typeface="Rockwell" panose="02060603020205020403" pitchFamily="18" charset="0"/>
              </a:rPr>
              <a:t>answered and said, </a:t>
            </a:r>
            <a:r>
              <a:rPr lang="en-US" sz="1800" dirty="0" smtClean="0">
                <a:latin typeface="Rockwell" panose="02060603020205020403" pitchFamily="18" charset="0"/>
              </a:rPr>
              <a:t>‘Master</a:t>
            </a:r>
            <a:r>
              <a:rPr lang="en-US" sz="1800" dirty="0">
                <a:latin typeface="Rockwell" panose="02060603020205020403" pitchFamily="18" charset="0"/>
              </a:rPr>
              <a:t>, we worked hard all night and caught nothing, </a:t>
            </a:r>
            <a:r>
              <a:rPr lang="en-US" sz="1800" dirty="0" smtClean="0">
                <a:latin typeface="Rockwell" panose="02060603020205020403" pitchFamily="18" charset="0"/>
              </a:rPr>
              <a:t>but</a:t>
            </a:r>
            <a:r>
              <a:rPr lang="en-US" sz="1800" dirty="0">
                <a:latin typeface="Rockwell" panose="02060603020205020403" pitchFamily="18" charset="0"/>
              </a:rPr>
              <a:t> </a:t>
            </a:r>
            <a:r>
              <a:rPr lang="en-US" sz="1800" dirty="0" smtClean="0">
                <a:latin typeface="Rockwell" panose="02060603020205020403" pitchFamily="18" charset="0"/>
              </a:rPr>
              <a:t>I </a:t>
            </a:r>
            <a:r>
              <a:rPr lang="en-US" sz="1800" dirty="0">
                <a:latin typeface="Rockwell" panose="02060603020205020403" pitchFamily="18" charset="0"/>
              </a:rPr>
              <a:t>will do as </a:t>
            </a:r>
            <a:r>
              <a:rPr lang="en-US" sz="1800" dirty="0" smtClean="0">
                <a:latin typeface="Rockwell" panose="02060603020205020403" pitchFamily="18" charset="0"/>
              </a:rPr>
              <a:t>You say and let </a:t>
            </a:r>
            <a:r>
              <a:rPr lang="en-US" sz="1800" dirty="0">
                <a:latin typeface="Rockwell" panose="02060603020205020403" pitchFamily="18" charset="0"/>
              </a:rPr>
              <a:t>down the nets</a:t>
            </a:r>
            <a:r>
              <a:rPr lang="en-US" sz="1800" dirty="0" smtClean="0">
                <a:latin typeface="Rockwell" panose="02060603020205020403" pitchFamily="18" charset="0"/>
              </a:rPr>
              <a:t>.’</a:t>
            </a:r>
            <a:r>
              <a:rPr lang="en-US" sz="1800" dirty="0">
                <a:latin typeface="Rockwell" panose="02060603020205020403" pitchFamily="18" charset="0"/>
              </a:rPr>
              <a:t> </a:t>
            </a:r>
            <a:r>
              <a:rPr lang="en-US" sz="1800" dirty="0" smtClean="0">
                <a:latin typeface="Rockwell" panose="02060603020205020403" pitchFamily="18" charset="0"/>
              </a:rPr>
              <a:t>When </a:t>
            </a:r>
            <a:r>
              <a:rPr lang="en-US" sz="1800" dirty="0">
                <a:latin typeface="Rockwell" panose="02060603020205020403" pitchFamily="18" charset="0"/>
              </a:rPr>
              <a:t>they had done this, they enclosed a great quantity of fish, and their nets began to break; </a:t>
            </a:r>
            <a:r>
              <a:rPr lang="en-US" sz="1800" b="1" baseline="30000" dirty="0">
                <a:latin typeface="Rockwell" panose="02060603020205020403" pitchFamily="18" charset="0"/>
              </a:rPr>
              <a:t> </a:t>
            </a:r>
            <a:r>
              <a:rPr lang="en-US" sz="1800" dirty="0">
                <a:latin typeface="Rockwell" panose="02060603020205020403" pitchFamily="18" charset="0"/>
              </a:rPr>
              <a:t>so they signaled to their partners in the other boat for them to come and help them. And they came and filled both of the boats, so that they began to </a:t>
            </a:r>
            <a:r>
              <a:rPr lang="en-US" sz="1800" dirty="0" smtClean="0">
                <a:latin typeface="Rockwell" panose="02060603020205020403" pitchFamily="18" charset="0"/>
              </a:rPr>
              <a:t>sink.</a:t>
            </a:r>
            <a:r>
              <a:rPr lang="en-US" sz="1800" dirty="0">
                <a:latin typeface="Rockwell" panose="02060603020205020403" pitchFamily="18" charset="0"/>
              </a:rPr>
              <a:t> </a:t>
            </a:r>
            <a:r>
              <a:rPr lang="en-US" sz="1800" dirty="0" smtClean="0">
                <a:latin typeface="Rockwell" panose="02060603020205020403" pitchFamily="18" charset="0"/>
              </a:rPr>
              <a:t>But </a:t>
            </a:r>
            <a:r>
              <a:rPr lang="en-US" sz="1800" dirty="0">
                <a:latin typeface="Rockwell" panose="02060603020205020403" pitchFamily="18" charset="0"/>
              </a:rPr>
              <a:t>when Simon Peter saw that, he fell down at </a:t>
            </a:r>
            <a:r>
              <a:rPr lang="en-US" sz="1800" dirty="0" smtClean="0">
                <a:latin typeface="Rockwell" panose="02060603020205020403" pitchFamily="18" charset="0"/>
              </a:rPr>
              <a:t>Jesus’</a:t>
            </a:r>
            <a:r>
              <a:rPr lang="en-US" sz="1800" dirty="0">
                <a:latin typeface="Rockwell" panose="02060603020205020403" pitchFamily="18" charset="0"/>
              </a:rPr>
              <a:t> </a:t>
            </a:r>
            <a:r>
              <a:rPr lang="en-US" sz="1800" dirty="0" smtClean="0">
                <a:latin typeface="Rockwell" panose="02060603020205020403" pitchFamily="18" charset="0"/>
              </a:rPr>
              <a:t>feet</a:t>
            </a:r>
            <a:r>
              <a:rPr lang="en-US" sz="1800" dirty="0">
                <a:latin typeface="Rockwell" panose="02060603020205020403" pitchFamily="18" charset="0"/>
              </a:rPr>
              <a:t>, saying, </a:t>
            </a:r>
            <a:r>
              <a:rPr lang="en-US" sz="1800" dirty="0" smtClean="0">
                <a:latin typeface="Rockwell" panose="02060603020205020403" pitchFamily="18" charset="0"/>
              </a:rPr>
              <a:t>‘Go </a:t>
            </a:r>
            <a:r>
              <a:rPr lang="en-US" sz="1800" dirty="0">
                <a:latin typeface="Rockwell" panose="02060603020205020403" pitchFamily="18" charset="0"/>
              </a:rPr>
              <a:t>away from me Lord, for I am a sinful man</a:t>
            </a:r>
            <a:r>
              <a:rPr lang="en-US" sz="1800" dirty="0" smtClean="0">
                <a:latin typeface="Rockwell" panose="02060603020205020403" pitchFamily="18" charset="0"/>
              </a:rPr>
              <a:t>!’</a:t>
            </a:r>
            <a:r>
              <a:rPr lang="en-US" sz="1800" dirty="0">
                <a:latin typeface="Rockwell" panose="02060603020205020403" pitchFamily="18" charset="0"/>
              </a:rPr>
              <a:t> </a:t>
            </a:r>
            <a:r>
              <a:rPr lang="en-US" sz="1800" dirty="0" smtClean="0">
                <a:latin typeface="Rockwell" panose="02060603020205020403" pitchFamily="18" charset="0"/>
              </a:rPr>
              <a:t>For </a:t>
            </a:r>
            <a:r>
              <a:rPr lang="en-US" sz="1800" dirty="0">
                <a:latin typeface="Rockwell" panose="02060603020205020403" pitchFamily="18" charset="0"/>
              </a:rPr>
              <a:t>amazement had seized him and all his companions because of the catch of fish which they had </a:t>
            </a:r>
            <a:r>
              <a:rPr lang="en-US" sz="1800" dirty="0" smtClean="0">
                <a:latin typeface="Rockwell" panose="02060603020205020403" pitchFamily="18" charset="0"/>
              </a:rPr>
              <a:t>taken.”</a:t>
            </a:r>
          </a:p>
          <a:p>
            <a:endParaRPr lang="en-US" sz="900" b="1" dirty="0" smtClean="0">
              <a:latin typeface="Rockwell" panose="02060603020205020403" pitchFamily="18" charset="0"/>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71814"/>
            <a:ext cx="2286000" cy="346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908"/>
          </a:xfrm>
        </p:spPr>
        <p:txBody>
          <a:bodyPr>
            <a:noAutofit/>
          </a:bodyPr>
          <a:lstStyle/>
          <a:p>
            <a:r>
              <a:rPr lang="en-US" sz="6200" u="sng" dirty="0" smtClean="0">
                <a:latin typeface="Rockwell" panose="02060603020205020403" pitchFamily="18" charset="0"/>
              </a:rPr>
              <a:t>ABILITY &amp; WILLINGNESS</a:t>
            </a:r>
            <a:endParaRPr lang="en-US" sz="6200" u="sng" dirty="0">
              <a:latin typeface="Rockwell" panose="02060603020205020403" pitchFamily="18" charset="0"/>
            </a:endParaRPr>
          </a:p>
        </p:txBody>
      </p:sp>
      <p:sp>
        <p:nvSpPr>
          <p:cNvPr id="3" name="Content Placeholder 2"/>
          <p:cNvSpPr>
            <a:spLocks noGrp="1"/>
          </p:cNvSpPr>
          <p:nvPr>
            <p:ph idx="1"/>
          </p:nvPr>
        </p:nvSpPr>
        <p:spPr>
          <a:xfrm>
            <a:off x="76199" y="1071814"/>
            <a:ext cx="6705601" cy="5709986"/>
          </a:xfrm>
          <a:ln w="28575">
            <a:solidFill>
              <a:schemeClr val="tx1"/>
            </a:solidFill>
          </a:ln>
        </p:spPr>
        <p:txBody>
          <a:bodyPr>
            <a:noAutofit/>
          </a:bodyPr>
          <a:lstStyle/>
          <a:p>
            <a:r>
              <a:rPr lang="en-US" sz="1800" b="1" dirty="0" smtClean="0">
                <a:latin typeface="Rockwell" panose="02060603020205020403" pitchFamily="18" charset="0"/>
              </a:rPr>
              <a:t>Luke 5:4-11</a:t>
            </a:r>
            <a:r>
              <a:rPr lang="en-US" sz="1800" dirty="0" smtClean="0">
                <a:latin typeface="Rockwell" panose="02060603020205020403" pitchFamily="18" charset="0"/>
              </a:rPr>
              <a:t> – “</a:t>
            </a:r>
            <a:r>
              <a:rPr lang="en-US" sz="1800" dirty="0">
                <a:latin typeface="Rockwell" panose="02060603020205020403" pitchFamily="18" charset="0"/>
              </a:rPr>
              <a:t>When He had finished speaking, He said to Simon, </a:t>
            </a:r>
            <a:r>
              <a:rPr lang="en-US" sz="1800" dirty="0" smtClean="0">
                <a:latin typeface="Rockwell" panose="02060603020205020403" pitchFamily="18" charset="0"/>
              </a:rPr>
              <a:t>’Put </a:t>
            </a:r>
            <a:r>
              <a:rPr lang="en-US" sz="1800" dirty="0">
                <a:latin typeface="Rockwell" panose="02060603020205020403" pitchFamily="18" charset="0"/>
              </a:rPr>
              <a:t>out into the deep water and let down your nets for a </a:t>
            </a:r>
            <a:r>
              <a:rPr lang="en-US" sz="1800" dirty="0" smtClean="0">
                <a:latin typeface="Rockwell" panose="02060603020205020403" pitchFamily="18" charset="0"/>
              </a:rPr>
              <a:t>catch.’ Simon </a:t>
            </a:r>
            <a:r>
              <a:rPr lang="en-US" sz="1800" dirty="0">
                <a:latin typeface="Rockwell" panose="02060603020205020403" pitchFamily="18" charset="0"/>
              </a:rPr>
              <a:t>answered and said, </a:t>
            </a:r>
            <a:r>
              <a:rPr lang="en-US" sz="1800" dirty="0" smtClean="0">
                <a:latin typeface="Rockwell" panose="02060603020205020403" pitchFamily="18" charset="0"/>
              </a:rPr>
              <a:t>‘Master</a:t>
            </a:r>
            <a:r>
              <a:rPr lang="en-US" sz="1800" dirty="0">
                <a:latin typeface="Rockwell" panose="02060603020205020403" pitchFamily="18" charset="0"/>
              </a:rPr>
              <a:t>, we worked hard all night and caught nothing, </a:t>
            </a:r>
            <a:r>
              <a:rPr lang="en-US" sz="1800" dirty="0" smtClean="0">
                <a:latin typeface="Rockwell" panose="02060603020205020403" pitchFamily="18" charset="0"/>
              </a:rPr>
              <a:t>but</a:t>
            </a:r>
            <a:r>
              <a:rPr lang="en-US" sz="1800" dirty="0">
                <a:latin typeface="Rockwell" panose="02060603020205020403" pitchFamily="18" charset="0"/>
              </a:rPr>
              <a:t> </a:t>
            </a:r>
            <a:r>
              <a:rPr lang="en-US" sz="1800" dirty="0" smtClean="0">
                <a:latin typeface="Rockwell" panose="02060603020205020403" pitchFamily="18" charset="0"/>
              </a:rPr>
              <a:t>I </a:t>
            </a:r>
            <a:r>
              <a:rPr lang="en-US" sz="1800" dirty="0">
                <a:latin typeface="Rockwell" panose="02060603020205020403" pitchFamily="18" charset="0"/>
              </a:rPr>
              <a:t>will do as </a:t>
            </a:r>
            <a:r>
              <a:rPr lang="en-US" sz="1800" dirty="0" smtClean="0">
                <a:latin typeface="Rockwell" panose="02060603020205020403" pitchFamily="18" charset="0"/>
              </a:rPr>
              <a:t>You say and let </a:t>
            </a:r>
            <a:r>
              <a:rPr lang="en-US" sz="1800" dirty="0">
                <a:latin typeface="Rockwell" panose="02060603020205020403" pitchFamily="18" charset="0"/>
              </a:rPr>
              <a:t>down the nets</a:t>
            </a:r>
            <a:r>
              <a:rPr lang="en-US" sz="1800" dirty="0" smtClean="0">
                <a:latin typeface="Rockwell" panose="02060603020205020403" pitchFamily="18" charset="0"/>
              </a:rPr>
              <a:t>.’</a:t>
            </a:r>
            <a:r>
              <a:rPr lang="en-US" sz="1800" dirty="0">
                <a:latin typeface="Rockwell" panose="02060603020205020403" pitchFamily="18" charset="0"/>
              </a:rPr>
              <a:t> </a:t>
            </a:r>
            <a:r>
              <a:rPr lang="en-US" sz="1800" dirty="0" smtClean="0">
                <a:latin typeface="Rockwell" panose="02060603020205020403" pitchFamily="18" charset="0"/>
              </a:rPr>
              <a:t>When </a:t>
            </a:r>
            <a:r>
              <a:rPr lang="en-US" sz="1800" dirty="0">
                <a:latin typeface="Rockwell" panose="02060603020205020403" pitchFamily="18" charset="0"/>
              </a:rPr>
              <a:t>they had done this, they enclosed a great quantity of fish, and their nets began to break; </a:t>
            </a:r>
            <a:r>
              <a:rPr lang="en-US" sz="1800" b="1" baseline="30000" dirty="0">
                <a:latin typeface="Rockwell" panose="02060603020205020403" pitchFamily="18" charset="0"/>
              </a:rPr>
              <a:t> </a:t>
            </a:r>
            <a:r>
              <a:rPr lang="en-US" sz="1800" dirty="0">
                <a:latin typeface="Rockwell" panose="02060603020205020403" pitchFamily="18" charset="0"/>
              </a:rPr>
              <a:t>so they signaled to their partners in the other boat for them to come and help them. And they came and filled both of the boats, so that they began to </a:t>
            </a:r>
            <a:r>
              <a:rPr lang="en-US" sz="1800" dirty="0" smtClean="0">
                <a:latin typeface="Rockwell" panose="02060603020205020403" pitchFamily="18" charset="0"/>
              </a:rPr>
              <a:t>sink.</a:t>
            </a:r>
            <a:r>
              <a:rPr lang="en-US" sz="1800" dirty="0">
                <a:latin typeface="Rockwell" panose="02060603020205020403" pitchFamily="18" charset="0"/>
              </a:rPr>
              <a:t> </a:t>
            </a:r>
            <a:r>
              <a:rPr lang="en-US" sz="1800" dirty="0" smtClean="0">
                <a:latin typeface="Rockwell" panose="02060603020205020403" pitchFamily="18" charset="0"/>
              </a:rPr>
              <a:t>But </a:t>
            </a:r>
            <a:r>
              <a:rPr lang="en-US" sz="1800" dirty="0">
                <a:latin typeface="Rockwell" panose="02060603020205020403" pitchFamily="18" charset="0"/>
              </a:rPr>
              <a:t>when Simon Peter saw that, he fell down at </a:t>
            </a:r>
            <a:r>
              <a:rPr lang="en-US" sz="1800" dirty="0" smtClean="0">
                <a:latin typeface="Rockwell" panose="02060603020205020403" pitchFamily="18" charset="0"/>
              </a:rPr>
              <a:t>Jesus’</a:t>
            </a:r>
            <a:r>
              <a:rPr lang="en-US" sz="1800" dirty="0">
                <a:latin typeface="Rockwell" panose="02060603020205020403" pitchFamily="18" charset="0"/>
              </a:rPr>
              <a:t> </a:t>
            </a:r>
            <a:r>
              <a:rPr lang="en-US" sz="1800" dirty="0" smtClean="0">
                <a:latin typeface="Rockwell" panose="02060603020205020403" pitchFamily="18" charset="0"/>
              </a:rPr>
              <a:t>feet</a:t>
            </a:r>
            <a:r>
              <a:rPr lang="en-US" sz="1800" dirty="0">
                <a:latin typeface="Rockwell" panose="02060603020205020403" pitchFamily="18" charset="0"/>
              </a:rPr>
              <a:t>, saying, </a:t>
            </a:r>
            <a:r>
              <a:rPr lang="en-US" sz="1800" dirty="0" smtClean="0">
                <a:latin typeface="Rockwell" panose="02060603020205020403" pitchFamily="18" charset="0"/>
              </a:rPr>
              <a:t>‘Go </a:t>
            </a:r>
            <a:r>
              <a:rPr lang="en-US" sz="1800" dirty="0">
                <a:latin typeface="Rockwell" panose="02060603020205020403" pitchFamily="18" charset="0"/>
              </a:rPr>
              <a:t>away from me Lord, for I am a sinful man</a:t>
            </a:r>
            <a:r>
              <a:rPr lang="en-US" sz="1800" dirty="0" smtClean="0">
                <a:latin typeface="Rockwell" panose="02060603020205020403" pitchFamily="18" charset="0"/>
              </a:rPr>
              <a:t>!’</a:t>
            </a:r>
            <a:r>
              <a:rPr lang="en-US" sz="1800" dirty="0">
                <a:latin typeface="Rockwell" panose="02060603020205020403" pitchFamily="18" charset="0"/>
              </a:rPr>
              <a:t> </a:t>
            </a:r>
            <a:r>
              <a:rPr lang="en-US" sz="1800" dirty="0" smtClean="0">
                <a:latin typeface="Rockwell" panose="02060603020205020403" pitchFamily="18" charset="0"/>
              </a:rPr>
              <a:t>For </a:t>
            </a:r>
            <a:r>
              <a:rPr lang="en-US" sz="1800" dirty="0">
                <a:latin typeface="Rockwell" panose="02060603020205020403" pitchFamily="18" charset="0"/>
              </a:rPr>
              <a:t>amazement had seized him and all his companions because of the catch of fish which they had </a:t>
            </a:r>
            <a:r>
              <a:rPr lang="en-US" sz="1800" dirty="0" smtClean="0">
                <a:latin typeface="Rockwell" panose="02060603020205020403" pitchFamily="18" charset="0"/>
              </a:rPr>
              <a:t>taken.”</a:t>
            </a:r>
          </a:p>
          <a:p>
            <a:endParaRPr lang="en-US" sz="900" b="1" dirty="0" smtClean="0">
              <a:latin typeface="Rockwell" panose="02060603020205020403" pitchFamily="18" charset="0"/>
            </a:endParaRPr>
          </a:p>
          <a:p>
            <a:r>
              <a:rPr lang="en-US" sz="1800" b="1" dirty="0" smtClean="0">
                <a:latin typeface="Rockwell" panose="02060603020205020403" pitchFamily="18" charset="0"/>
              </a:rPr>
              <a:t>Luke 5:12-13</a:t>
            </a:r>
            <a:r>
              <a:rPr lang="en-US" sz="1800" dirty="0" smtClean="0">
                <a:latin typeface="Rockwell" panose="02060603020205020403" pitchFamily="18" charset="0"/>
              </a:rPr>
              <a:t> – “</a:t>
            </a:r>
            <a:r>
              <a:rPr lang="en-US" sz="1800" dirty="0">
                <a:latin typeface="Rockwell" panose="02060603020205020403" pitchFamily="18" charset="0"/>
              </a:rPr>
              <a:t>While He was in one of the cities</a:t>
            </a:r>
            <a:r>
              <a:rPr lang="en-US" sz="1800" dirty="0" smtClean="0">
                <a:latin typeface="Rockwell" panose="02060603020205020403" pitchFamily="18" charset="0"/>
              </a:rPr>
              <a:t>, behold, there </a:t>
            </a:r>
            <a:r>
              <a:rPr lang="en-US" sz="1800" dirty="0">
                <a:latin typeface="Rockwell" panose="02060603020205020403" pitchFamily="18" charset="0"/>
              </a:rPr>
              <a:t>was a </a:t>
            </a:r>
            <a:r>
              <a:rPr lang="en-US" sz="1800" dirty="0" smtClean="0">
                <a:latin typeface="Rockwell" panose="02060603020205020403" pitchFamily="18" charset="0"/>
              </a:rPr>
              <a:t>man</a:t>
            </a:r>
            <a:r>
              <a:rPr lang="en-US" sz="1800" dirty="0">
                <a:latin typeface="Rockwell" panose="02060603020205020403" pitchFamily="18" charset="0"/>
              </a:rPr>
              <a:t> </a:t>
            </a:r>
            <a:r>
              <a:rPr lang="en-US" sz="1800" dirty="0" smtClean="0">
                <a:latin typeface="Rockwell" panose="02060603020205020403" pitchFamily="18" charset="0"/>
              </a:rPr>
              <a:t>covered </a:t>
            </a:r>
            <a:r>
              <a:rPr lang="en-US" sz="1800" dirty="0">
                <a:latin typeface="Rockwell" panose="02060603020205020403" pitchFamily="18" charset="0"/>
              </a:rPr>
              <a:t>with leprosy; and when he saw Jesus, he fell on his face and implored Him, saying, </a:t>
            </a:r>
            <a:r>
              <a:rPr lang="en-US" sz="1800" dirty="0" smtClean="0">
                <a:latin typeface="Rockwell" panose="02060603020205020403" pitchFamily="18" charset="0"/>
              </a:rPr>
              <a:t>‘Lord</a:t>
            </a:r>
            <a:r>
              <a:rPr lang="en-US" sz="1800" dirty="0">
                <a:latin typeface="Rockwell" panose="02060603020205020403" pitchFamily="18" charset="0"/>
              </a:rPr>
              <a:t>, if You are willing, You can make me clean</a:t>
            </a:r>
            <a:r>
              <a:rPr lang="en-US" sz="1800" dirty="0" smtClean="0">
                <a:latin typeface="Rockwell" panose="02060603020205020403" pitchFamily="18" charset="0"/>
              </a:rPr>
              <a:t>.’</a:t>
            </a:r>
            <a:r>
              <a:rPr lang="en-US" sz="1800" dirty="0">
                <a:latin typeface="Rockwell" panose="02060603020205020403" pitchFamily="18" charset="0"/>
              </a:rPr>
              <a:t> </a:t>
            </a:r>
            <a:r>
              <a:rPr lang="en-US" sz="1800" dirty="0" smtClean="0">
                <a:latin typeface="Rockwell" panose="02060603020205020403" pitchFamily="18" charset="0"/>
              </a:rPr>
              <a:t>And </a:t>
            </a:r>
            <a:r>
              <a:rPr lang="en-US" sz="1800" dirty="0">
                <a:latin typeface="Rockwell" panose="02060603020205020403" pitchFamily="18" charset="0"/>
              </a:rPr>
              <a:t>He stretched out His hand and touched him, saying, “I am willing; be cleansed.” And immediately the leprosy left him.</a:t>
            </a:r>
            <a:r>
              <a:rPr lang="en-US" sz="1800" dirty="0" smtClean="0">
                <a:latin typeface="Rockwell" panose="02060603020205020403" pitchFamily="18" charset="0"/>
              </a:rPr>
              <a:t>”</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71814"/>
            <a:ext cx="2286000" cy="3465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esus heals a le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36832"/>
            <a:ext cx="2301240" cy="222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3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908"/>
          </a:xfrm>
        </p:spPr>
        <p:txBody>
          <a:bodyPr>
            <a:noAutofit/>
          </a:bodyPr>
          <a:lstStyle/>
          <a:p>
            <a:r>
              <a:rPr lang="en-US" sz="7200" u="sng" dirty="0" smtClean="0">
                <a:latin typeface="Rockwell" panose="02060603020205020403" pitchFamily="18" charset="0"/>
              </a:rPr>
              <a:t>God’s Faithfulness</a:t>
            </a:r>
            <a:endParaRPr lang="en-US" sz="7200" u="sng" dirty="0">
              <a:latin typeface="Rockwell" panose="02060603020205020403" pitchFamily="18" charset="0"/>
            </a:endParaRPr>
          </a:p>
        </p:txBody>
      </p:sp>
      <p:sp>
        <p:nvSpPr>
          <p:cNvPr id="3" name="Content Placeholder 2"/>
          <p:cNvSpPr>
            <a:spLocks noGrp="1"/>
          </p:cNvSpPr>
          <p:nvPr>
            <p:ph idx="1"/>
          </p:nvPr>
        </p:nvSpPr>
        <p:spPr>
          <a:xfrm>
            <a:off x="76200" y="1019908"/>
            <a:ext cx="8991600" cy="5838092"/>
          </a:xfrm>
          <a:ln w="28575">
            <a:solidFill>
              <a:schemeClr val="tx1"/>
            </a:solidFill>
          </a:ln>
        </p:spPr>
        <p:txBody>
          <a:bodyPr>
            <a:noAutofit/>
          </a:bodyPr>
          <a:lstStyle/>
          <a:p>
            <a:endParaRPr lang="en-US" sz="400" b="1" dirty="0" smtClean="0">
              <a:latin typeface="Rockwell" panose="02060603020205020403" pitchFamily="18" charset="0"/>
            </a:endParaRPr>
          </a:p>
          <a:p>
            <a:r>
              <a:rPr lang="en-US" sz="2100" b="1" dirty="0" smtClean="0">
                <a:latin typeface="Rockwell" panose="02060603020205020403" pitchFamily="18" charset="0"/>
              </a:rPr>
              <a:t>1 John 1:9</a:t>
            </a:r>
            <a:r>
              <a:rPr lang="en-US" sz="2100" dirty="0" smtClean="0">
                <a:latin typeface="Rockwell" panose="02060603020205020403" pitchFamily="18" charset="0"/>
              </a:rPr>
              <a:t> – “</a:t>
            </a:r>
            <a:r>
              <a:rPr lang="en-US" sz="2100" dirty="0">
                <a:latin typeface="Rockwell" panose="02060603020205020403" pitchFamily="18" charset="0"/>
              </a:rPr>
              <a:t>If we confess our sins, </a:t>
            </a:r>
            <a:r>
              <a:rPr lang="en-US" sz="2100" u="sng" dirty="0">
                <a:latin typeface="Rockwell" panose="02060603020205020403" pitchFamily="18" charset="0"/>
              </a:rPr>
              <a:t>He is faithful</a:t>
            </a:r>
            <a:r>
              <a:rPr lang="en-US" sz="2100" dirty="0">
                <a:latin typeface="Rockwell" panose="02060603020205020403" pitchFamily="18" charset="0"/>
              </a:rPr>
              <a:t> and righteous to forgive us our sins and to </a:t>
            </a:r>
            <a:r>
              <a:rPr lang="en-US" sz="2100" dirty="0" smtClean="0">
                <a:latin typeface="Rockwell" panose="02060603020205020403" pitchFamily="18" charset="0"/>
              </a:rPr>
              <a:t>cleanse </a:t>
            </a:r>
            <a:r>
              <a:rPr lang="en-US" sz="2100" dirty="0">
                <a:latin typeface="Rockwell" panose="02060603020205020403" pitchFamily="18" charset="0"/>
              </a:rPr>
              <a:t>us from all unrighteousness</a:t>
            </a:r>
            <a:r>
              <a:rPr lang="en-US" sz="2100" dirty="0" smtClean="0">
                <a:latin typeface="Rockwell" panose="02060603020205020403" pitchFamily="18" charset="0"/>
              </a:rPr>
              <a:t>.” </a:t>
            </a:r>
            <a:r>
              <a:rPr lang="en-US" sz="2100" dirty="0">
                <a:latin typeface="Rockwell" panose="02060603020205020403" pitchFamily="18" charset="0"/>
              </a:rPr>
              <a:t>	</a:t>
            </a:r>
          </a:p>
        </p:txBody>
      </p:sp>
    </p:spTree>
    <p:extLst>
      <p:ext uri="{BB962C8B-B14F-4D97-AF65-F5344CB8AC3E}">
        <p14:creationId xmlns:p14="http://schemas.microsoft.com/office/powerpoint/2010/main" val="38679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908"/>
          </a:xfrm>
        </p:spPr>
        <p:txBody>
          <a:bodyPr>
            <a:noAutofit/>
          </a:bodyPr>
          <a:lstStyle/>
          <a:p>
            <a:r>
              <a:rPr lang="en-US" sz="7200" u="sng" dirty="0" smtClean="0">
                <a:latin typeface="Rockwell" panose="02060603020205020403" pitchFamily="18" charset="0"/>
              </a:rPr>
              <a:t>God’s Faithfulness</a:t>
            </a:r>
            <a:endParaRPr lang="en-US" sz="7200" u="sng" dirty="0">
              <a:latin typeface="Rockwell" panose="02060603020205020403" pitchFamily="18" charset="0"/>
            </a:endParaRPr>
          </a:p>
        </p:txBody>
      </p:sp>
      <p:sp>
        <p:nvSpPr>
          <p:cNvPr id="3" name="Content Placeholder 2"/>
          <p:cNvSpPr>
            <a:spLocks noGrp="1"/>
          </p:cNvSpPr>
          <p:nvPr>
            <p:ph idx="1"/>
          </p:nvPr>
        </p:nvSpPr>
        <p:spPr>
          <a:xfrm>
            <a:off x="76200" y="1019908"/>
            <a:ext cx="8991600" cy="5838092"/>
          </a:xfrm>
          <a:ln w="28575">
            <a:solidFill>
              <a:schemeClr val="tx1"/>
            </a:solidFill>
          </a:ln>
        </p:spPr>
        <p:txBody>
          <a:bodyPr>
            <a:noAutofit/>
          </a:bodyPr>
          <a:lstStyle/>
          <a:p>
            <a:endParaRPr lang="en-US" sz="400" b="1" dirty="0" smtClean="0">
              <a:latin typeface="Rockwell" panose="02060603020205020403" pitchFamily="18" charset="0"/>
            </a:endParaRPr>
          </a:p>
          <a:p>
            <a:r>
              <a:rPr lang="en-US" sz="2100" b="1" dirty="0" smtClean="0">
                <a:latin typeface="Rockwell" panose="02060603020205020403" pitchFamily="18" charset="0"/>
              </a:rPr>
              <a:t>1 John 1:9</a:t>
            </a:r>
            <a:r>
              <a:rPr lang="en-US" sz="2100" dirty="0" smtClean="0">
                <a:latin typeface="Rockwell" panose="02060603020205020403" pitchFamily="18" charset="0"/>
              </a:rPr>
              <a:t> – “</a:t>
            </a:r>
            <a:r>
              <a:rPr lang="en-US" sz="2100" dirty="0">
                <a:latin typeface="Rockwell" panose="02060603020205020403" pitchFamily="18" charset="0"/>
              </a:rPr>
              <a:t>If we confess our sins, </a:t>
            </a:r>
            <a:r>
              <a:rPr lang="en-US" sz="2100" u="sng" dirty="0">
                <a:latin typeface="Rockwell" panose="02060603020205020403" pitchFamily="18" charset="0"/>
              </a:rPr>
              <a:t>He is faithful</a:t>
            </a:r>
            <a:r>
              <a:rPr lang="en-US" sz="2100" dirty="0">
                <a:latin typeface="Rockwell" panose="02060603020205020403" pitchFamily="18" charset="0"/>
              </a:rPr>
              <a:t> and righteous to forgive us our sins and to </a:t>
            </a:r>
            <a:r>
              <a:rPr lang="en-US" sz="2100" dirty="0" smtClean="0">
                <a:latin typeface="Rockwell" panose="02060603020205020403" pitchFamily="18" charset="0"/>
              </a:rPr>
              <a:t>cleanse </a:t>
            </a:r>
            <a:r>
              <a:rPr lang="en-US" sz="2100" dirty="0">
                <a:latin typeface="Rockwell" panose="02060603020205020403" pitchFamily="18" charset="0"/>
              </a:rPr>
              <a:t>us from all unrighteousness</a:t>
            </a:r>
            <a:r>
              <a:rPr lang="en-US" sz="2100" dirty="0" smtClean="0">
                <a:latin typeface="Rockwell" panose="02060603020205020403" pitchFamily="18" charset="0"/>
              </a:rPr>
              <a:t>.”</a:t>
            </a:r>
          </a:p>
          <a:p>
            <a:endParaRPr lang="en-US" sz="1000" dirty="0" smtClean="0">
              <a:latin typeface="Rockwell" panose="02060603020205020403" pitchFamily="18" charset="0"/>
            </a:endParaRPr>
          </a:p>
          <a:p>
            <a:r>
              <a:rPr lang="en-US" sz="2100" b="1" dirty="0" smtClean="0">
                <a:latin typeface="Rockwell" panose="02060603020205020403" pitchFamily="18" charset="0"/>
              </a:rPr>
              <a:t>1 Cor 10:13</a:t>
            </a:r>
            <a:r>
              <a:rPr lang="en-US" sz="2100" dirty="0" smtClean="0">
                <a:latin typeface="Rockwell" panose="02060603020205020403" pitchFamily="18" charset="0"/>
              </a:rPr>
              <a:t> – “</a:t>
            </a:r>
            <a:r>
              <a:rPr lang="en-US" sz="2100" dirty="0">
                <a:latin typeface="Rockwell" panose="02060603020205020403" pitchFamily="18" charset="0"/>
              </a:rPr>
              <a:t>No temptation has overtaken you but such as is common to man; and </a:t>
            </a:r>
            <a:r>
              <a:rPr lang="en-US" sz="2100" u="sng" dirty="0">
                <a:latin typeface="Rockwell" panose="02060603020205020403" pitchFamily="18" charset="0"/>
              </a:rPr>
              <a:t>God is faithful</a:t>
            </a:r>
            <a:r>
              <a:rPr lang="en-US" sz="2100" dirty="0">
                <a:latin typeface="Rockwell" panose="02060603020205020403" pitchFamily="18" charset="0"/>
              </a:rPr>
              <a:t>, who will not allow you to be tempted beyond what you are able, but with the temptation will provide the way of escape also, so that you will be able to endure it</a:t>
            </a:r>
            <a:r>
              <a:rPr lang="en-US" sz="2100" dirty="0" smtClean="0">
                <a:latin typeface="Rockwell" panose="02060603020205020403" pitchFamily="18" charset="0"/>
              </a:rPr>
              <a:t>.”</a:t>
            </a:r>
          </a:p>
        </p:txBody>
      </p:sp>
    </p:spTree>
    <p:extLst>
      <p:ext uri="{BB962C8B-B14F-4D97-AF65-F5344CB8AC3E}">
        <p14:creationId xmlns:p14="http://schemas.microsoft.com/office/powerpoint/2010/main" val="246930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908"/>
          </a:xfrm>
        </p:spPr>
        <p:txBody>
          <a:bodyPr>
            <a:noAutofit/>
          </a:bodyPr>
          <a:lstStyle/>
          <a:p>
            <a:r>
              <a:rPr lang="en-US" sz="7200" u="sng" dirty="0" smtClean="0">
                <a:latin typeface="Rockwell" panose="02060603020205020403" pitchFamily="18" charset="0"/>
              </a:rPr>
              <a:t>God’s Faithfulness</a:t>
            </a:r>
            <a:endParaRPr lang="en-US" sz="7200" u="sng" dirty="0">
              <a:latin typeface="Rockwell" panose="02060603020205020403" pitchFamily="18" charset="0"/>
            </a:endParaRPr>
          </a:p>
        </p:txBody>
      </p:sp>
      <p:sp>
        <p:nvSpPr>
          <p:cNvPr id="3" name="Content Placeholder 2"/>
          <p:cNvSpPr>
            <a:spLocks noGrp="1"/>
          </p:cNvSpPr>
          <p:nvPr>
            <p:ph idx="1"/>
          </p:nvPr>
        </p:nvSpPr>
        <p:spPr>
          <a:xfrm>
            <a:off x="76200" y="1019908"/>
            <a:ext cx="8991600" cy="5838092"/>
          </a:xfrm>
          <a:ln w="28575">
            <a:solidFill>
              <a:schemeClr val="tx1"/>
            </a:solidFill>
          </a:ln>
        </p:spPr>
        <p:txBody>
          <a:bodyPr>
            <a:noAutofit/>
          </a:bodyPr>
          <a:lstStyle/>
          <a:p>
            <a:endParaRPr lang="en-US" sz="400" b="1" dirty="0" smtClean="0">
              <a:latin typeface="Rockwell" panose="02060603020205020403" pitchFamily="18" charset="0"/>
            </a:endParaRPr>
          </a:p>
          <a:p>
            <a:r>
              <a:rPr lang="en-US" sz="2100" b="1" dirty="0" smtClean="0">
                <a:latin typeface="Rockwell" panose="02060603020205020403" pitchFamily="18" charset="0"/>
              </a:rPr>
              <a:t>1 John 1:9</a:t>
            </a:r>
            <a:r>
              <a:rPr lang="en-US" sz="2100" dirty="0" smtClean="0">
                <a:latin typeface="Rockwell" panose="02060603020205020403" pitchFamily="18" charset="0"/>
              </a:rPr>
              <a:t> – “</a:t>
            </a:r>
            <a:r>
              <a:rPr lang="en-US" sz="2100" dirty="0">
                <a:latin typeface="Rockwell" panose="02060603020205020403" pitchFamily="18" charset="0"/>
              </a:rPr>
              <a:t>If we confess our sins, </a:t>
            </a:r>
            <a:r>
              <a:rPr lang="en-US" sz="2100" u="sng" dirty="0">
                <a:latin typeface="Rockwell" panose="02060603020205020403" pitchFamily="18" charset="0"/>
              </a:rPr>
              <a:t>He is faithful</a:t>
            </a:r>
            <a:r>
              <a:rPr lang="en-US" sz="2100" dirty="0">
                <a:latin typeface="Rockwell" panose="02060603020205020403" pitchFamily="18" charset="0"/>
              </a:rPr>
              <a:t> and righteous to forgive us our sins and to </a:t>
            </a:r>
            <a:r>
              <a:rPr lang="en-US" sz="2100" dirty="0" smtClean="0">
                <a:latin typeface="Rockwell" panose="02060603020205020403" pitchFamily="18" charset="0"/>
              </a:rPr>
              <a:t>cleanse </a:t>
            </a:r>
            <a:r>
              <a:rPr lang="en-US" sz="2100" dirty="0">
                <a:latin typeface="Rockwell" panose="02060603020205020403" pitchFamily="18" charset="0"/>
              </a:rPr>
              <a:t>us from all unrighteousness</a:t>
            </a:r>
            <a:r>
              <a:rPr lang="en-US" sz="2100" dirty="0" smtClean="0">
                <a:latin typeface="Rockwell" panose="02060603020205020403" pitchFamily="18" charset="0"/>
              </a:rPr>
              <a:t>.”</a:t>
            </a:r>
          </a:p>
          <a:p>
            <a:endParaRPr lang="en-US" sz="1000" dirty="0" smtClean="0">
              <a:latin typeface="Rockwell" panose="02060603020205020403" pitchFamily="18" charset="0"/>
            </a:endParaRPr>
          </a:p>
          <a:p>
            <a:r>
              <a:rPr lang="en-US" sz="2100" b="1" dirty="0" smtClean="0">
                <a:latin typeface="Rockwell" panose="02060603020205020403" pitchFamily="18" charset="0"/>
              </a:rPr>
              <a:t>1 Cor 10:13</a:t>
            </a:r>
            <a:r>
              <a:rPr lang="en-US" sz="2100" dirty="0" smtClean="0">
                <a:latin typeface="Rockwell" panose="02060603020205020403" pitchFamily="18" charset="0"/>
              </a:rPr>
              <a:t> – “</a:t>
            </a:r>
            <a:r>
              <a:rPr lang="en-US" sz="2100" dirty="0">
                <a:latin typeface="Rockwell" panose="02060603020205020403" pitchFamily="18" charset="0"/>
              </a:rPr>
              <a:t>No temptation has overtaken you but such as is common to man; and </a:t>
            </a:r>
            <a:r>
              <a:rPr lang="en-US" sz="2100" u="sng" dirty="0">
                <a:latin typeface="Rockwell" panose="02060603020205020403" pitchFamily="18" charset="0"/>
              </a:rPr>
              <a:t>God is faithful</a:t>
            </a:r>
            <a:r>
              <a:rPr lang="en-US" sz="2100" dirty="0">
                <a:latin typeface="Rockwell" panose="02060603020205020403" pitchFamily="18" charset="0"/>
              </a:rPr>
              <a:t>, who will not allow you to be tempted beyond what you are able, but with the temptation will provide the way of escape also, so that you will be able to endure it</a:t>
            </a:r>
            <a:r>
              <a:rPr lang="en-US" sz="2100" dirty="0" smtClean="0">
                <a:latin typeface="Rockwell" panose="02060603020205020403" pitchFamily="18" charset="0"/>
              </a:rPr>
              <a:t>.”</a:t>
            </a:r>
          </a:p>
          <a:p>
            <a:endParaRPr lang="en-US" sz="1000" dirty="0" smtClean="0">
              <a:latin typeface="Rockwell" panose="02060603020205020403" pitchFamily="18" charset="0"/>
            </a:endParaRPr>
          </a:p>
          <a:p>
            <a:r>
              <a:rPr lang="en-US" sz="2100" b="1" dirty="0" smtClean="0">
                <a:latin typeface="Rockwell" panose="02060603020205020403" pitchFamily="18" charset="0"/>
              </a:rPr>
              <a:t>2 Thes 3:1-3</a:t>
            </a:r>
            <a:r>
              <a:rPr lang="en-US" sz="2100" dirty="0" smtClean="0">
                <a:latin typeface="Rockwell" panose="02060603020205020403" pitchFamily="18" charset="0"/>
              </a:rPr>
              <a:t> – “</a:t>
            </a:r>
            <a:r>
              <a:rPr lang="en-US" sz="2100" dirty="0">
                <a:latin typeface="Rockwell" panose="02060603020205020403" pitchFamily="18" charset="0"/>
              </a:rPr>
              <a:t>Finally, brethren, pray for us that the word of the Lord </a:t>
            </a:r>
            <a:r>
              <a:rPr lang="en-US" sz="2100" dirty="0" smtClean="0">
                <a:latin typeface="Rockwell" panose="02060603020205020403" pitchFamily="18" charset="0"/>
              </a:rPr>
              <a:t>will</a:t>
            </a:r>
            <a:r>
              <a:rPr lang="en-US" sz="2100" dirty="0">
                <a:latin typeface="Rockwell" panose="02060603020205020403" pitchFamily="18" charset="0"/>
              </a:rPr>
              <a:t> </a:t>
            </a:r>
            <a:r>
              <a:rPr lang="en-US" sz="2100" dirty="0" smtClean="0">
                <a:latin typeface="Rockwell" panose="02060603020205020403" pitchFamily="18" charset="0"/>
              </a:rPr>
              <a:t>spread </a:t>
            </a:r>
            <a:r>
              <a:rPr lang="en-US" sz="2100" dirty="0">
                <a:latin typeface="Rockwell" panose="02060603020205020403" pitchFamily="18" charset="0"/>
              </a:rPr>
              <a:t>rapidly and be glorified, just as it did also with </a:t>
            </a:r>
            <a:r>
              <a:rPr lang="en-US" sz="2100" dirty="0" smtClean="0">
                <a:latin typeface="Rockwell" panose="02060603020205020403" pitchFamily="18" charset="0"/>
              </a:rPr>
              <a:t>you;</a:t>
            </a:r>
            <a:r>
              <a:rPr lang="en-US" sz="2100" dirty="0">
                <a:latin typeface="Rockwell" panose="02060603020205020403" pitchFamily="18" charset="0"/>
              </a:rPr>
              <a:t> </a:t>
            </a:r>
            <a:r>
              <a:rPr lang="en-US" sz="2100" dirty="0" smtClean="0">
                <a:latin typeface="Rockwell" panose="02060603020205020403" pitchFamily="18" charset="0"/>
              </a:rPr>
              <a:t>and </a:t>
            </a:r>
            <a:r>
              <a:rPr lang="en-US" sz="2100" dirty="0">
                <a:latin typeface="Rockwell" panose="02060603020205020403" pitchFamily="18" charset="0"/>
              </a:rPr>
              <a:t>that we will be rescued </a:t>
            </a:r>
            <a:r>
              <a:rPr lang="en-US" sz="2100" dirty="0" smtClean="0">
                <a:latin typeface="Rockwell" panose="02060603020205020403" pitchFamily="18" charset="0"/>
              </a:rPr>
              <a:t>from</a:t>
            </a:r>
            <a:r>
              <a:rPr lang="en-US" sz="2100" dirty="0">
                <a:latin typeface="Rockwell" panose="02060603020205020403" pitchFamily="18" charset="0"/>
              </a:rPr>
              <a:t> </a:t>
            </a:r>
            <a:r>
              <a:rPr lang="en-US" sz="2100" dirty="0" smtClean="0">
                <a:latin typeface="Rockwell" panose="02060603020205020403" pitchFamily="18" charset="0"/>
              </a:rPr>
              <a:t>perverse </a:t>
            </a:r>
            <a:r>
              <a:rPr lang="en-US" sz="2100" dirty="0">
                <a:latin typeface="Rockwell" panose="02060603020205020403" pitchFamily="18" charset="0"/>
              </a:rPr>
              <a:t>and evil men; for not all </a:t>
            </a:r>
            <a:r>
              <a:rPr lang="en-US" sz="2100" dirty="0" smtClean="0">
                <a:latin typeface="Rockwell" panose="02060603020205020403" pitchFamily="18" charset="0"/>
              </a:rPr>
              <a:t>have</a:t>
            </a:r>
            <a:r>
              <a:rPr lang="en-US" sz="2100" dirty="0">
                <a:latin typeface="Rockwell" panose="02060603020205020403" pitchFamily="18" charset="0"/>
              </a:rPr>
              <a:t> </a:t>
            </a:r>
            <a:r>
              <a:rPr lang="en-US" sz="2100" dirty="0" smtClean="0">
                <a:latin typeface="Rockwell" panose="02060603020205020403" pitchFamily="18" charset="0"/>
              </a:rPr>
              <a:t>faith.</a:t>
            </a:r>
            <a:r>
              <a:rPr lang="en-US" sz="2100" dirty="0">
                <a:latin typeface="Rockwell" panose="02060603020205020403" pitchFamily="18" charset="0"/>
              </a:rPr>
              <a:t> </a:t>
            </a:r>
            <a:r>
              <a:rPr lang="en-US" sz="2100" dirty="0" smtClean="0">
                <a:latin typeface="Rockwell" panose="02060603020205020403" pitchFamily="18" charset="0"/>
              </a:rPr>
              <a:t>But</a:t>
            </a:r>
            <a:r>
              <a:rPr lang="en-US" sz="2100" dirty="0">
                <a:latin typeface="Rockwell" panose="02060603020205020403" pitchFamily="18" charset="0"/>
              </a:rPr>
              <a:t> </a:t>
            </a:r>
            <a:r>
              <a:rPr lang="en-US" sz="2100" u="sng" dirty="0">
                <a:latin typeface="Rockwell" panose="02060603020205020403" pitchFamily="18" charset="0"/>
              </a:rPr>
              <a:t>the Lord is faithful</a:t>
            </a:r>
            <a:r>
              <a:rPr lang="en-US" sz="2100" dirty="0">
                <a:latin typeface="Rockwell" panose="02060603020205020403" pitchFamily="18" charset="0"/>
              </a:rPr>
              <a:t>, </a:t>
            </a:r>
            <a:r>
              <a:rPr lang="en-US" sz="2100" baseline="30000" dirty="0">
                <a:latin typeface="Rockwell" panose="02060603020205020403" pitchFamily="18" charset="0"/>
              </a:rPr>
              <a:t> </a:t>
            </a:r>
            <a:r>
              <a:rPr lang="en-US" sz="2100" dirty="0" smtClean="0">
                <a:latin typeface="Rockwell" panose="02060603020205020403" pitchFamily="18" charset="0"/>
              </a:rPr>
              <a:t>and </a:t>
            </a:r>
            <a:r>
              <a:rPr lang="en-US" sz="2100" dirty="0">
                <a:latin typeface="Rockwell" panose="02060603020205020403" pitchFamily="18" charset="0"/>
              </a:rPr>
              <a:t>He will strengthen and protect </a:t>
            </a:r>
            <a:r>
              <a:rPr lang="en-US" sz="2100" dirty="0" smtClean="0">
                <a:latin typeface="Rockwell" panose="02060603020205020403" pitchFamily="18" charset="0"/>
              </a:rPr>
              <a:t>you</a:t>
            </a:r>
            <a:r>
              <a:rPr lang="en-US" sz="2100" dirty="0">
                <a:latin typeface="Rockwell" panose="02060603020205020403" pitchFamily="18" charset="0"/>
              </a:rPr>
              <a:t> </a:t>
            </a:r>
            <a:r>
              <a:rPr lang="en-US" sz="2100" dirty="0" smtClean="0">
                <a:latin typeface="Rockwell" panose="02060603020205020403" pitchFamily="18" charset="0"/>
              </a:rPr>
              <a:t>from</a:t>
            </a:r>
            <a:r>
              <a:rPr lang="en-US" sz="2100" dirty="0">
                <a:latin typeface="Rockwell" panose="02060603020205020403" pitchFamily="18" charset="0"/>
              </a:rPr>
              <a:t> the evil one</a:t>
            </a:r>
            <a:r>
              <a:rPr lang="en-US" sz="2100" dirty="0" smtClean="0">
                <a:latin typeface="Rockwell" panose="02060603020205020403" pitchFamily="18" charset="0"/>
              </a:rPr>
              <a:t>.”</a:t>
            </a:r>
          </a:p>
        </p:txBody>
      </p:sp>
    </p:spTree>
    <p:extLst>
      <p:ext uri="{BB962C8B-B14F-4D97-AF65-F5344CB8AC3E}">
        <p14:creationId xmlns:p14="http://schemas.microsoft.com/office/powerpoint/2010/main" val="4621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908"/>
          </a:xfrm>
        </p:spPr>
        <p:txBody>
          <a:bodyPr>
            <a:noAutofit/>
          </a:bodyPr>
          <a:lstStyle/>
          <a:p>
            <a:r>
              <a:rPr lang="en-US" sz="7200" u="sng" dirty="0" smtClean="0">
                <a:latin typeface="Rockwell" panose="02060603020205020403" pitchFamily="18" charset="0"/>
              </a:rPr>
              <a:t>God’s Faithfulness</a:t>
            </a:r>
            <a:endParaRPr lang="en-US" sz="7200" u="sng" dirty="0">
              <a:latin typeface="Rockwell" panose="02060603020205020403" pitchFamily="18" charset="0"/>
            </a:endParaRPr>
          </a:p>
        </p:txBody>
      </p:sp>
      <p:sp>
        <p:nvSpPr>
          <p:cNvPr id="3" name="Content Placeholder 2"/>
          <p:cNvSpPr>
            <a:spLocks noGrp="1"/>
          </p:cNvSpPr>
          <p:nvPr>
            <p:ph idx="1"/>
          </p:nvPr>
        </p:nvSpPr>
        <p:spPr>
          <a:xfrm>
            <a:off x="76200" y="1019908"/>
            <a:ext cx="8991600" cy="5838092"/>
          </a:xfrm>
          <a:ln w="28575">
            <a:solidFill>
              <a:schemeClr val="tx1"/>
            </a:solidFill>
          </a:ln>
        </p:spPr>
        <p:txBody>
          <a:bodyPr>
            <a:noAutofit/>
          </a:bodyPr>
          <a:lstStyle/>
          <a:p>
            <a:endParaRPr lang="en-US" sz="400" b="1" dirty="0" smtClean="0">
              <a:latin typeface="Rockwell" panose="02060603020205020403" pitchFamily="18" charset="0"/>
            </a:endParaRPr>
          </a:p>
          <a:p>
            <a:r>
              <a:rPr lang="en-US" sz="2100" b="1" dirty="0" smtClean="0">
                <a:latin typeface="Rockwell" panose="02060603020205020403" pitchFamily="18" charset="0"/>
              </a:rPr>
              <a:t>1 John 1:9</a:t>
            </a:r>
            <a:r>
              <a:rPr lang="en-US" sz="2100" dirty="0" smtClean="0">
                <a:latin typeface="Rockwell" panose="02060603020205020403" pitchFamily="18" charset="0"/>
              </a:rPr>
              <a:t> – “</a:t>
            </a:r>
            <a:r>
              <a:rPr lang="en-US" sz="2100" dirty="0">
                <a:latin typeface="Rockwell" panose="02060603020205020403" pitchFamily="18" charset="0"/>
              </a:rPr>
              <a:t>If we confess our sins, </a:t>
            </a:r>
            <a:r>
              <a:rPr lang="en-US" sz="2100" u="sng" dirty="0">
                <a:latin typeface="Rockwell" panose="02060603020205020403" pitchFamily="18" charset="0"/>
              </a:rPr>
              <a:t>He is faithful</a:t>
            </a:r>
            <a:r>
              <a:rPr lang="en-US" sz="2100" dirty="0">
                <a:latin typeface="Rockwell" panose="02060603020205020403" pitchFamily="18" charset="0"/>
              </a:rPr>
              <a:t> and righteous to forgive us our sins and to </a:t>
            </a:r>
            <a:r>
              <a:rPr lang="en-US" sz="2100" dirty="0" smtClean="0">
                <a:latin typeface="Rockwell" panose="02060603020205020403" pitchFamily="18" charset="0"/>
              </a:rPr>
              <a:t>cleanse </a:t>
            </a:r>
            <a:r>
              <a:rPr lang="en-US" sz="2100" dirty="0">
                <a:latin typeface="Rockwell" panose="02060603020205020403" pitchFamily="18" charset="0"/>
              </a:rPr>
              <a:t>us from all unrighteousness</a:t>
            </a:r>
            <a:r>
              <a:rPr lang="en-US" sz="2100" dirty="0" smtClean="0">
                <a:latin typeface="Rockwell" panose="02060603020205020403" pitchFamily="18" charset="0"/>
              </a:rPr>
              <a:t>.”</a:t>
            </a:r>
          </a:p>
          <a:p>
            <a:endParaRPr lang="en-US" sz="1000" dirty="0" smtClean="0">
              <a:latin typeface="Rockwell" panose="02060603020205020403" pitchFamily="18" charset="0"/>
            </a:endParaRPr>
          </a:p>
          <a:p>
            <a:r>
              <a:rPr lang="en-US" sz="2100" b="1" dirty="0" smtClean="0">
                <a:latin typeface="Rockwell" panose="02060603020205020403" pitchFamily="18" charset="0"/>
              </a:rPr>
              <a:t>1 Cor 10:13</a:t>
            </a:r>
            <a:r>
              <a:rPr lang="en-US" sz="2100" dirty="0" smtClean="0">
                <a:latin typeface="Rockwell" panose="02060603020205020403" pitchFamily="18" charset="0"/>
              </a:rPr>
              <a:t> – “</a:t>
            </a:r>
            <a:r>
              <a:rPr lang="en-US" sz="2100" dirty="0">
                <a:latin typeface="Rockwell" panose="02060603020205020403" pitchFamily="18" charset="0"/>
              </a:rPr>
              <a:t>No temptation has overtaken you but such as is common to man; and </a:t>
            </a:r>
            <a:r>
              <a:rPr lang="en-US" sz="2100" u="sng" dirty="0">
                <a:latin typeface="Rockwell" panose="02060603020205020403" pitchFamily="18" charset="0"/>
              </a:rPr>
              <a:t>God is faithful</a:t>
            </a:r>
            <a:r>
              <a:rPr lang="en-US" sz="2100" dirty="0">
                <a:latin typeface="Rockwell" panose="02060603020205020403" pitchFamily="18" charset="0"/>
              </a:rPr>
              <a:t>, who will not allow you to be tempted beyond what you are able, but with the temptation will provide the way of escape also, so that you will be able to endure it</a:t>
            </a:r>
            <a:r>
              <a:rPr lang="en-US" sz="2100" dirty="0" smtClean="0">
                <a:latin typeface="Rockwell" panose="02060603020205020403" pitchFamily="18" charset="0"/>
              </a:rPr>
              <a:t>.”</a:t>
            </a:r>
          </a:p>
          <a:p>
            <a:endParaRPr lang="en-US" sz="1000" dirty="0" smtClean="0">
              <a:latin typeface="Rockwell" panose="02060603020205020403" pitchFamily="18" charset="0"/>
            </a:endParaRPr>
          </a:p>
          <a:p>
            <a:r>
              <a:rPr lang="en-US" sz="2100" b="1" dirty="0" smtClean="0">
                <a:latin typeface="Rockwell" panose="02060603020205020403" pitchFamily="18" charset="0"/>
              </a:rPr>
              <a:t>2 Thes 3:1-3</a:t>
            </a:r>
            <a:r>
              <a:rPr lang="en-US" sz="2100" dirty="0" smtClean="0">
                <a:latin typeface="Rockwell" panose="02060603020205020403" pitchFamily="18" charset="0"/>
              </a:rPr>
              <a:t> – “</a:t>
            </a:r>
            <a:r>
              <a:rPr lang="en-US" sz="2100" dirty="0">
                <a:latin typeface="Rockwell" panose="02060603020205020403" pitchFamily="18" charset="0"/>
              </a:rPr>
              <a:t>Finally, brethren, pray for us that the word of the Lord </a:t>
            </a:r>
            <a:r>
              <a:rPr lang="en-US" sz="2100" dirty="0" smtClean="0">
                <a:latin typeface="Rockwell" panose="02060603020205020403" pitchFamily="18" charset="0"/>
              </a:rPr>
              <a:t>will</a:t>
            </a:r>
            <a:r>
              <a:rPr lang="en-US" sz="2100" dirty="0">
                <a:latin typeface="Rockwell" panose="02060603020205020403" pitchFamily="18" charset="0"/>
              </a:rPr>
              <a:t> </a:t>
            </a:r>
            <a:r>
              <a:rPr lang="en-US" sz="2100" dirty="0" smtClean="0">
                <a:latin typeface="Rockwell" panose="02060603020205020403" pitchFamily="18" charset="0"/>
              </a:rPr>
              <a:t>spread </a:t>
            </a:r>
            <a:r>
              <a:rPr lang="en-US" sz="2100" dirty="0">
                <a:latin typeface="Rockwell" panose="02060603020205020403" pitchFamily="18" charset="0"/>
              </a:rPr>
              <a:t>rapidly and be glorified, just as it did also with </a:t>
            </a:r>
            <a:r>
              <a:rPr lang="en-US" sz="2100" dirty="0" smtClean="0">
                <a:latin typeface="Rockwell" panose="02060603020205020403" pitchFamily="18" charset="0"/>
              </a:rPr>
              <a:t>you;</a:t>
            </a:r>
            <a:r>
              <a:rPr lang="en-US" sz="2100" dirty="0">
                <a:latin typeface="Rockwell" panose="02060603020205020403" pitchFamily="18" charset="0"/>
              </a:rPr>
              <a:t> </a:t>
            </a:r>
            <a:r>
              <a:rPr lang="en-US" sz="2100" dirty="0" smtClean="0">
                <a:latin typeface="Rockwell" panose="02060603020205020403" pitchFamily="18" charset="0"/>
              </a:rPr>
              <a:t>and </a:t>
            </a:r>
            <a:r>
              <a:rPr lang="en-US" sz="2100" dirty="0">
                <a:latin typeface="Rockwell" panose="02060603020205020403" pitchFamily="18" charset="0"/>
              </a:rPr>
              <a:t>that we will be rescued </a:t>
            </a:r>
            <a:r>
              <a:rPr lang="en-US" sz="2100" dirty="0" smtClean="0">
                <a:latin typeface="Rockwell" panose="02060603020205020403" pitchFamily="18" charset="0"/>
              </a:rPr>
              <a:t>from</a:t>
            </a:r>
            <a:r>
              <a:rPr lang="en-US" sz="2100" dirty="0">
                <a:latin typeface="Rockwell" panose="02060603020205020403" pitchFamily="18" charset="0"/>
              </a:rPr>
              <a:t> </a:t>
            </a:r>
            <a:r>
              <a:rPr lang="en-US" sz="2100" dirty="0" smtClean="0">
                <a:latin typeface="Rockwell" panose="02060603020205020403" pitchFamily="18" charset="0"/>
              </a:rPr>
              <a:t>perverse </a:t>
            </a:r>
            <a:r>
              <a:rPr lang="en-US" sz="2100" dirty="0">
                <a:latin typeface="Rockwell" panose="02060603020205020403" pitchFamily="18" charset="0"/>
              </a:rPr>
              <a:t>and evil men; for not all </a:t>
            </a:r>
            <a:r>
              <a:rPr lang="en-US" sz="2100" dirty="0" smtClean="0">
                <a:latin typeface="Rockwell" panose="02060603020205020403" pitchFamily="18" charset="0"/>
              </a:rPr>
              <a:t>have</a:t>
            </a:r>
            <a:r>
              <a:rPr lang="en-US" sz="2100" dirty="0">
                <a:latin typeface="Rockwell" panose="02060603020205020403" pitchFamily="18" charset="0"/>
              </a:rPr>
              <a:t> </a:t>
            </a:r>
            <a:r>
              <a:rPr lang="en-US" sz="2100" dirty="0" smtClean="0">
                <a:latin typeface="Rockwell" panose="02060603020205020403" pitchFamily="18" charset="0"/>
              </a:rPr>
              <a:t>faith.</a:t>
            </a:r>
            <a:r>
              <a:rPr lang="en-US" sz="2100" dirty="0">
                <a:latin typeface="Rockwell" panose="02060603020205020403" pitchFamily="18" charset="0"/>
              </a:rPr>
              <a:t> </a:t>
            </a:r>
            <a:r>
              <a:rPr lang="en-US" sz="2100" dirty="0" smtClean="0">
                <a:latin typeface="Rockwell" panose="02060603020205020403" pitchFamily="18" charset="0"/>
              </a:rPr>
              <a:t>But</a:t>
            </a:r>
            <a:r>
              <a:rPr lang="en-US" sz="2100" dirty="0">
                <a:latin typeface="Rockwell" panose="02060603020205020403" pitchFamily="18" charset="0"/>
              </a:rPr>
              <a:t> </a:t>
            </a:r>
            <a:r>
              <a:rPr lang="en-US" sz="2100" u="sng" dirty="0">
                <a:latin typeface="Rockwell" panose="02060603020205020403" pitchFamily="18" charset="0"/>
              </a:rPr>
              <a:t>the Lord is faithful</a:t>
            </a:r>
            <a:r>
              <a:rPr lang="en-US" sz="2100" dirty="0">
                <a:latin typeface="Rockwell" panose="02060603020205020403" pitchFamily="18" charset="0"/>
              </a:rPr>
              <a:t>, </a:t>
            </a:r>
            <a:r>
              <a:rPr lang="en-US" sz="2100" baseline="30000" dirty="0">
                <a:latin typeface="Rockwell" panose="02060603020205020403" pitchFamily="18" charset="0"/>
              </a:rPr>
              <a:t> </a:t>
            </a:r>
            <a:r>
              <a:rPr lang="en-US" sz="2100" dirty="0" smtClean="0">
                <a:latin typeface="Rockwell" panose="02060603020205020403" pitchFamily="18" charset="0"/>
              </a:rPr>
              <a:t>and </a:t>
            </a:r>
            <a:r>
              <a:rPr lang="en-US" sz="2100" dirty="0">
                <a:latin typeface="Rockwell" panose="02060603020205020403" pitchFamily="18" charset="0"/>
              </a:rPr>
              <a:t>He will strengthen and protect </a:t>
            </a:r>
            <a:r>
              <a:rPr lang="en-US" sz="2100" dirty="0" smtClean="0">
                <a:latin typeface="Rockwell" panose="02060603020205020403" pitchFamily="18" charset="0"/>
              </a:rPr>
              <a:t>you</a:t>
            </a:r>
            <a:r>
              <a:rPr lang="en-US" sz="2100" dirty="0">
                <a:latin typeface="Rockwell" panose="02060603020205020403" pitchFamily="18" charset="0"/>
              </a:rPr>
              <a:t> </a:t>
            </a:r>
            <a:r>
              <a:rPr lang="en-US" sz="2100" dirty="0" smtClean="0">
                <a:latin typeface="Rockwell" panose="02060603020205020403" pitchFamily="18" charset="0"/>
              </a:rPr>
              <a:t>from</a:t>
            </a:r>
            <a:r>
              <a:rPr lang="en-US" sz="2100" dirty="0">
                <a:latin typeface="Rockwell" panose="02060603020205020403" pitchFamily="18" charset="0"/>
              </a:rPr>
              <a:t> the evil one</a:t>
            </a:r>
            <a:r>
              <a:rPr lang="en-US" sz="2100" dirty="0" smtClean="0">
                <a:latin typeface="Rockwell" panose="02060603020205020403" pitchFamily="18" charset="0"/>
              </a:rPr>
              <a:t>.”</a:t>
            </a:r>
          </a:p>
          <a:p>
            <a:endParaRPr lang="en-US" sz="1000" b="1" dirty="0">
              <a:latin typeface="Rockwell" panose="02060603020205020403" pitchFamily="18" charset="0"/>
            </a:endParaRPr>
          </a:p>
          <a:p>
            <a:r>
              <a:rPr lang="en-US" sz="2100" b="1" dirty="0" smtClean="0">
                <a:latin typeface="Rockwell" panose="02060603020205020403" pitchFamily="18" charset="0"/>
              </a:rPr>
              <a:t>1 </a:t>
            </a:r>
            <a:r>
              <a:rPr lang="en-US" sz="2100" b="1" dirty="0">
                <a:latin typeface="Rockwell" panose="02060603020205020403" pitchFamily="18" charset="0"/>
              </a:rPr>
              <a:t>Thes 5:23-24</a:t>
            </a:r>
            <a:r>
              <a:rPr lang="en-US" sz="2100" dirty="0">
                <a:latin typeface="Rockwell" panose="02060603020205020403" pitchFamily="18" charset="0"/>
              </a:rPr>
              <a:t> – “Now may the God of peace Himself sanctify you entirely; and may your spirit and soul and body be preserved complete, without blame at the coming of our Lord Jesus Christ. </a:t>
            </a:r>
            <a:r>
              <a:rPr lang="en-US" sz="2100" u="sng" dirty="0">
                <a:latin typeface="Rockwell" panose="02060603020205020403" pitchFamily="18" charset="0"/>
              </a:rPr>
              <a:t>Faithful is He</a:t>
            </a:r>
            <a:r>
              <a:rPr lang="en-US" sz="2100" dirty="0">
                <a:latin typeface="Rockwell" panose="02060603020205020403" pitchFamily="18" charset="0"/>
              </a:rPr>
              <a:t> who calls you, and He also will bring it to pass.”	</a:t>
            </a:r>
          </a:p>
        </p:txBody>
      </p:sp>
    </p:spTree>
    <p:extLst>
      <p:ext uri="{BB962C8B-B14F-4D97-AF65-F5344CB8AC3E}">
        <p14:creationId xmlns:p14="http://schemas.microsoft.com/office/powerpoint/2010/main" val="13249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ust in the lord with all your hea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9159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9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44850" y="-25360"/>
            <a:ext cx="4219745" cy="830997"/>
          </a:xfrm>
          <a:prstGeom prst="rect">
            <a:avLst/>
          </a:prstGeom>
          <a:noFill/>
        </p:spPr>
        <p:txBody>
          <a:bodyPr wrap="none" lIns="91440" tIns="45720" rIns="91440" bIns="45720">
            <a:spAutoFit/>
          </a:bodyPr>
          <a:lstStyle/>
          <a:p>
            <a:pPr algn="ctr"/>
            <a:r>
              <a:rPr lang="en-US" sz="4800" b="1" cap="none" spc="0" dirty="0" smtClean="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rPr>
              <a:t>Trusting God</a:t>
            </a:r>
            <a:endParaRPr lang="en-US" sz="4800" b="1" cap="none" spc="0" dirty="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endParaRPr>
          </a:p>
        </p:txBody>
      </p:sp>
      <p:sp>
        <p:nvSpPr>
          <p:cNvPr id="12" name="Rectangle 11"/>
          <p:cNvSpPr/>
          <p:nvPr/>
        </p:nvSpPr>
        <p:spPr>
          <a:xfrm>
            <a:off x="2867597" y="2363738"/>
            <a:ext cx="3574248" cy="830997"/>
          </a:xfrm>
          <a:prstGeom prst="rect">
            <a:avLst/>
          </a:prstGeom>
          <a:noFill/>
        </p:spPr>
        <p:txBody>
          <a:bodyPr wrap="none" lIns="91440" tIns="45720" rIns="91440" bIns="45720">
            <a:spAutoFit/>
          </a:bodyPr>
          <a:lstStyle/>
          <a:p>
            <a:pPr algn="ctr"/>
            <a:r>
              <a:rPr lang="en-US" sz="4800" b="1" cap="none" spc="0" dirty="0" smtClean="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rPr>
              <a:t>Knowledge</a:t>
            </a:r>
            <a:endParaRPr lang="en-US" sz="4800" b="1" cap="none" spc="0" dirty="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endParaRPr>
          </a:p>
        </p:txBody>
      </p:sp>
      <p:sp>
        <p:nvSpPr>
          <p:cNvPr id="13" name="Curved Right Arrow 12"/>
          <p:cNvSpPr/>
          <p:nvPr/>
        </p:nvSpPr>
        <p:spPr>
          <a:xfrm flipV="1">
            <a:off x="387520" y="-20758"/>
            <a:ext cx="1954068" cy="2992558"/>
          </a:xfrm>
          <a:prstGeom prst="curvedRightArrow">
            <a:avLst>
              <a:gd name="adj1" fmla="val 17075"/>
              <a:gd name="adj2" fmla="val 50000"/>
              <a:gd name="adj3" fmla="val 25000"/>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GT" dirty="0">
              <a:solidFill>
                <a:schemeClr val="tx1"/>
              </a:solidFill>
            </a:endParaRPr>
          </a:p>
        </p:txBody>
      </p:sp>
      <p:sp>
        <p:nvSpPr>
          <p:cNvPr id="14" name="Curved Left Arrow 13"/>
          <p:cNvSpPr/>
          <p:nvPr/>
        </p:nvSpPr>
        <p:spPr>
          <a:xfrm>
            <a:off x="6931918" y="167915"/>
            <a:ext cx="1990003" cy="3087769"/>
          </a:xfrm>
          <a:prstGeom prst="curvedLeftArrow">
            <a:avLst>
              <a:gd name="adj1" fmla="val 20331"/>
              <a:gd name="adj2" fmla="val 50000"/>
              <a:gd name="adj3" fmla="val 25000"/>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GT" dirty="0">
              <a:solidFill>
                <a:schemeClr val="tx1"/>
              </a:solidFill>
            </a:endParaRPr>
          </a:p>
        </p:txBody>
      </p:sp>
      <p:sp>
        <p:nvSpPr>
          <p:cNvPr id="2" name="Rectangle 1"/>
          <p:cNvSpPr/>
          <p:nvPr/>
        </p:nvSpPr>
        <p:spPr>
          <a:xfrm>
            <a:off x="2133600" y="828080"/>
            <a:ext cx="5029200" cy="1554272"/>
          </a:xfrm>
          <a:prstGeom prst="rect">
            <a:avLst/>
          </a:prstGeom>
          <a:ln w="28575">
            <a:solidFill>
              <a:schemeClr val="tx1"/>
            </a:solidFill>
          </a:ln>
        </p:spPr>
        <p:txBody>
          <a:bodyPr wrap="square">
            <a:spAutoFit/>
          </a:bodyPr>
          <a:lstStyle/>
          <a:p>
            <a:r>
              <a:rPr lang="en-US" sz="1900" b="1" dirty="0" smtClean="0">
                <a:solidFill>
                  <a:srgbClr val="000000"/>
                </a:solidFill>
                <a:latin typeface="Rockwell" panose="02060603020205020403" pitchFamily="18" charset="0"/>
              </a:rPr>
              <a:t>Prov 22:19</a:t>
            </a:r>
            <a:r>
              <a:rPr lang="en-US" sz="1900" dirty="0" smtClean="0">
                <a:solidFill>
                  <a:srgbClr val="000000"/>
                </a:solidFill>
                <a:latin typeface="Rockwell" panose="02060603020205020403" pitchFamily="18" charset="0"/>
              </a:rPr>
              <a:t> – “So </a:t>
            </a:r>
            <a:r>
              <a:rPr lang="en-US" sz="1900" dirty="0">
                <a:solidFill>
                  <a:srgbClr val="000000"/>
                </a:solidFill>
                <a:latin typeface="Rockwell" panose="02060603020205020403" pitchFamily="18" charset="0"/>
              </a:rPr>
              <a:t>that your </a:t>
            </a:r>
            <a:r>
              <a:rPr lang="en-US" sz="1900" u="sng" dirty="0">
                <a:solidFill>
                  <a:srgbClr val="000000"/>
                </a:solidFill>
                <a:latin typeface="Rockwell" panose="02060603020205020403" pitchFamily="18" charset="0"/>
              </a:rPr>
              <a:t>trust</a:t>
            </a:r>
            <a:r>
              <a:rPr lang="en-US" sz="1900" dirty="0">
                <a:solidFill>
                  <a:srgbClr val="000000"/>
                </a:solidFill>
                <a:latin typeface="Rockwell" panose="02060603020205020403" pitchFamily="18" charset="0"/>
              </a:rPr>
              <a:t> may be </a:t>
            </a:r>
            <a:r>
              <a:rPr lang="en-US" sz="1900" dirty="0" smtClean="0">
                <a:solidFill>
                  <a:srgbClr val="000000"/>
                </a:solidFill>
                <a:latin typeface="Rockwell" panose="02060603020205020403" pitchFamily="18" charset="0"/>
              </a:rPr>
              <a:t>in the Lord, I have </a:t>
            </a:r>
            <a:r>
              <a:rPr lang="en-US" sz="1900" u="sng" dirty="0" smtClean="0">
                <a:solidFill>
                  <a:srgbClr val="000000"/>
                </a:solidFill>
                <a:latin typeface="Rockwell" panose="02060603020205020403" pitchFamily="18" charset="0"/>
              </a:rPr>
              <a:t>taught</a:t>
            </a:r>
            <a:r>
              <a:rPr lang="en-US" sz="1900" dirty="0" smtClean="0">
                <a:solidFill>
                  <a:srgbClr val="000000"/>
                </a:solidFill>
                <a:latin typeface="Rockwell" panose="02060603020205020403" pitchFamily="18" charset="0"/>
              </a:rPr>
              <a:t> </a:t>
            </a:r>
            <a:r>
              <a:rPr lang="en-US" sz="1900" dirty="0">
                <a:solidFill>
                  <a:srgbClr val="000000"/>
                </a:solidFill>
                <a:latin typeface="Rockwell" panose="02060603020205020403" pitchFamily="18" charset="0"/>
              </a:rPr>
              <a:t>you today, even you</a:t>
            </a:r>
            <a:r>
              <a:rPr lang="en-US" sz="1900" dirty="0" smtClean="0">
                <a:solidFill>
                  <a:srgbClr val="000000"/>
                </a:solidFill>
                <a:latin typeface="Rockwell" panose="02060603020205020403" pitchFamily="18" charset="0"/>
              </a:rPr>
              <a:t>.”</a:t>
            </a:r>
          </a:p>
          <a:p>
            <a:r>
              <a:rPr lang="en-US" sz="1900" b="1" dirty="0" smtClean="0">
                <a:latin typeface="Rockwell" panose="02060603020205020403" pitchFamily="18" charset="0"/>
              </a:rPr>
              <a:t>Psa 119:66</a:t>
            </a:r>
            <a:r>
              <a:rPr lang="en-US" sz="1900" dirty="0" smtClean="0">
                <a:latin typeface="Rockwell" panose="02060603020205020403" pitchFamily="18" charset="0"/>
              </a:rPr>
              <a:t> – “</a:t>
            </a:r>
            <a:r>
              <a:rPr lang="en-US" sz="1900" u="sng" dirty="0">
                <a:latin typeface="Rockwell" panose="02060603020205020403" pitchFamily="18" charset="0"/>
              </a:rPr>
              <a:t>Teach me</a:t>
            </a:r>
            <a:r>
              <a:rPr lang="en-US" sz="1900" dirty="0">
                <a:latin typeface="Rockwell" panose="02060603020205020403" pitchFamily="18" charset="0"/>
              </a:rPr>
              <a:t> </a:t>
            </a:r>
            <a:r>
              <a:rPr lang="en-US" sz="1900" dirty="0" smtClean="0">
                <a:latin typeface="Rockwell" panose="02060603020205020403" pitchFamily="18" charset="0"/>
              </a:rPr>
              <a:t>good</a:t>
            </a:r>
            <a:r>
              <a:rPr lang="en-US" sz="1900" dirty="0">
                <a:latin typeface="Rockwell" panose="02060603020205020403" pitchFamily="18" charset="0"/>
              </a:rPr>
              <a:t> </a:t>
            </a:r>
            <a:r>
              <a:rPr lang="en-US" sz="1900" dirty="0" smtClean="0">
                <a:latin typeface="Rockwell" panose="02060603020205020403" pitchFamily="18" charset="0"/>
              </a:rPr>
              <a:t>discernment </a:t>
            </a:r>
            <a:r>
              <a:rPr lang="en-US" sz="1900" dirty="0">
                <a:latin typeface="Rockwell" panose="02060603020205020403" pitchFamily="18" charset="0"/>
              </a:rPr>
              <a:t>and </a:t>
            </a:r>
            <a:r>
              <a:rPr lang="en-US" sz="1900" dirty="0" smtClean="0">
                <a:latin typeface="Rockwell" panose="02060603020205020403" pitchFamily="18" charset="0"/>
              </a:rPr>
              <a:t>knowledge, </a:t>
            </a:r>
            <a:r>
              <a:rPr lang="en-US" sz="1900" u="sng" dirty="0" smtClean="0">
                <a:latin typeface="Rockwell" panose="02060603020205020403" pitchFamily="18" charset="0"/>
              </a:rPr>
              <a:t>for </a:t>
            </a:r>
            <a:r>
              <a:rPr lang="en-US" sz="1900" u="sng" dirty="0">
                <a:latin typeface="Rockwell" panose="02060603020205020403" pitchFamily="18" charset="0"/>
              </a:rPr>
              <a:t>I believe</a:t>
            </a:r>
            <a:r>
              <a:rPr lang="en-US" sz="1900" dirty="0">
                <a:latin typeface="Rockwell" panose="02060603020205020403" pitchFamily="18" charset="0"/>
              </a:rPr>
              <a:t> in Your commandments</a:t>
            </a:r>
            <a:r>
              <a:rPr lang="en-US" sz="1900" dirty="0" smtClean="0">
                <a:latin typeface="Rockwell" panose="02060603020205020403" pitchFamily="18" charset="0"/>
              </a:rPr>
              <a:t>.”</a:t>
            </a:r>
            <a:endParaRPr lang="es-GT" sz="1900" dirty="0">
              <a:latin typeface="Rockwell" panose="02060603020205020403" pitchFamily="18" charset="0"/>
            </a:endParaRPr>
          </a:p>
        </p:txBody>
      </p:sp>
      <p:sp>
        <p:nvSpPr>
          <p:cNvPr id="21" name="Rectangle 20"/>
          <p:cNvSpPr/>
          <p:nvPr/>
        </p:nvSpPr>
        <p:spPr>
          <a:xfrm>
            <a:off x="2544850" y="3323803"/>
            <a:ext cx="4219745" cy="830997"/>
          </a:xfrm>
          <a:prstGeom prst="rect">
            <a:avLst/>
          </a:prstGeom>
          <a:noFill/>
        </p:spPr>
        <p:txBody>
          <a:bodyPr wrap="none" lIns="91440" tIns="45720" rIns="91440" bIns="45720">
            <a:spAutoFit/>
          </a:bodyPr>
          <a:lstStyle/>
          <a:p>
            <a:pPr algn="ctr"/>
            <a:r>
              <a:rPr lang="en-US" sz="4800" b="1" cap="none" spc="0" dirty="0" smtClean="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rPr>
              <a:t>Trusting God</a:t>
            </a:r>
            <a:endParaRPr lang="en-US" sz="4800" b="1" cap="none" spc="0" dirty="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endParaRPr>
          </a:p>
        </p:txBody>
      </p:sp>
      <p:sp>
        <p:nvSpPr>
          <p:cNvPr id="22" name="Rectangle 21"/>
          <p:cNvSpPr/>
          <p:nvPr/>
        </p:nvSpPr>
        <p:spPr>
          <a:xfrm>
            <a:off x="2334213" y="5973960"/>
            <a:ext cx="4641015" cy="830997"/>
          </a:xfrm>
          <a:prstGeom prst="rect">
            <a:avLst/>
          </a:prstGeom>
          <a:noFill/>
        </p:spPr>
        <p:txBody>
          <a:bodyPr wrap="none" lIns="91440" tIns="45720" rIns="91440" bIns="45720">
            <a:spAutoFit/>
          </a:bodyPr>
          <a:lstStyle/>
          <a:p>
            <a:pPr algn="ctr"/>
            <a:r>
              <a:rPr lang="en-US" sz="4800" b="1" cap="none" spc="0" dirty="0" smtClean="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rPr>
              <a:t>Understanding</a:t>
            </a:r>
            <a:endParaRPr lang="en-US" sz="4800" b="1" cap="none" spc="0" dirty="0">
              <a:ln w="6600">
                <a:solidFill>
                  <a:schemeClr val="accent2"/>
                </a:solidFill>
                <a:prstDash val="solid"/>
              </a:ln>
              <a:solidFill>
                <a:srgbClr val="FF0000"/>
              </a:solidFill>
              <a:effectLst>
                <a:outerShdw dist="38100" dir="2700000" algn="tl" rotWithShape="0">
                  <a:schemeClr val="accent2"/>
                </a:outerShdw>
              </a:effectLst>
              <a:latin typeface="Rockwell" panose="02060603020205020403" pitchFamily="18" charset="0"/>
            </a:endParaRPr>
          </a:p>
        </p:txBody>
      </p:sp>
      <p:sp>
        <p:nvSpPr>
          <p:cNvPr id="23" name="Curved Right Arrow 22"/>
          <p:cNvSpPr/>
          <p:nvPr/>
        </p:nvSpPr>
        <p:spPr>
          <a:xfrm flipV="1">
            <a:off x="387520" y="3328404"/>
            <a:ext cx="1954068" cy="3404442"/>
          </a:xfrm>
          <a:prstGeom prst="curvedRightArrow">
            <a:avLst>
              <a:gd name="adj1" fmla="val 17075"/>
              <a:gd name="adj2" fmla="val 50000"/>
              <a:gd name="adj3" fmla="val 25000"/>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GT" dirty="0">
              <a:solidFill>
                <a:schemeClr val="tx1"/>
              </a:solidFill>
            </a:endParaRPr>
          </a:p>
        </p:txBody>
      </p:sp>
      <p:sp>
        <p:nvSpPr>
          <p:cNvPr id="24" name="Curved Left Arrow 23"/>
          <p:cNvSpPr/>
          <p:nvPr/>
        </p:nvSpPr>
        <p:spPr>
          <a:xfrm>
            <a:off x="6931918" y="3517077"/>
            <a:ext cx="1990003" cy="3340923"/>
          </a:xfrm>
          <a:prstGeom prst="curvedLeftArrow">
            <a:avLst>
              <a:gd name="adj1" fmla="val 17218"/>
              <a:gd name="adj2" fmla="val 50000"/>
              <a:gd name="adj3" fmla="val 25000"/>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GT" dirty="0">
              <a:solidFill>
                <a:schemeClr val="tx1"/>
              </a:solidFill>
            </a:endParaRPr>
          </a:p>
        </p:txBody>
      </p:sp>
      <p:sp>
        <p:nvSpPr>
          <p:cNvPr id="25" name="Rectangle 24"/>
          <p:cNvSpPr/>
          <p:nvPr/>
        </p:nvSpPr>
        <p:spPr>
          <a:xfrm>
            <a:off x="2042266" y="4199411"/>
            <a:ext cx="5181600" cy="1846659"/>
          </a:xfrm>
          <a:prstGeom prst="rect">
            <a:avLst/>
          </a:prstGeom>
          <a:ln w="28575">
            <a:solidFill>
              <a:schemeClr val="tx1"/>
            </a:solidFill>
          </a:ln>
        </p:spPr>
        <p:txBody>
          <a:bodyPr wrap="square">
            <a:spAutoFit/>
          </a:bodyPr>
          <a:lstStyle/>
          <a:p>
            <a:r>
              <a:rPr lang="en-US" sz="1900" b="1" dirty="0" smtClean="0">
                <a:solidFill>
                  <a:srgbClr val="000000"/>
                </a:solidFill>
                <a:latin typeface="Rockwell" panose="02060603020205020403" pitchFamily="18" charset="0"/>
              </a:rPr>
              <a:t>Prov 3:5-6</a:t>
            </a:r>
            <a:r>
              <a:rPr lang="en-US" sz="1900" dirty="0" smtClean="0">
                <a:solidFill>
                  <a:srgbClr val="000000"/>
                </a:solidFill>
                <a:latin typeface="Rockwell" panose="02060603020205020403" pitchFamily="18" charset="0"/>
              </a:rPr>
              <a:t> – “</a:t>
            </a:r>
            <a:r>
              <a:rPr lang="en-US" sz="1900" u="sng" dirty="0">
                <a:latin typeface="Rockwell" panose="02060603020205020403" pitchFamily="18" charset="0"/>
              </a:rPr>
              <a:t>Trust</a:t>
            </a:r>
            <a:r>
              <a:rPr lang="en-US" sz="1900" dirty="0">
                <a:latin typeface="Rockwell" panose="02060603020205020403" pitchFamily="18" charset="0"/>
              </a:rPr>
              <a:t> in the </a:t>
            </a:r>
            <a:r>
              <a:rPr lang="en-US" sz="1900" cap="small" dirty="0">
                <a:latin typeface="Rockwell" panose="02060603020205020403" pitchFamily="18" charset="0"/>
              </a:rPr>
              <a:t>Lord</a:t>
            </a:r>
            <a:r>
              <a:rPr lang="en-US" sz="1900" dirty="0">
                <a:latin typeface="Rockwell" panose="02060603020205020403" pitchFamily="18" charset="0"/>
              </a:rPr>
              <a:t> with all your </a:t>
            </a:r>
            <a:r>
              <a:rPr lang="en-US" sz="1900" dirty="0" smtClean="0">
                <a:latin typeface="Rockwell" panose="02060603020205020403" pitchFamily="18" charset="0"/>
              </a:rPr>
              <a:t>heart and</a:t>
            </a:r>
            <a:r>
              <a:rPr lang="en-US" sz="1900" dirty="0">
                <a:latin typeface="Rockwell" panose="02060603020205020403" pitchFamily="18" charset="0"/>
              </a:rPr>
              <a:t> do not lean on your own </a:t>
            </a:r>
            <a:r>
              <a:rPr lang="en-US" sz="1900" u="sng" dirty="0" smtClean="0">
                <a:latin typeface="Rockwell" panose="02060603020205020403" pitchFamily="18" charset="0"/>
              </a:rPr>
              <a:t>understanding</a:t>
            </a:r>
            <a:r>
              <a:rPr lang="en-US" sz="1900" dirty="0" smtClean="0">
                <a:latin typeface="Rockwell" panose="02060603020205020403" pitchFamily="18" charset="0"/>
              </a:rPr>
              <a:t>. In </a:t>
            </a:r>
            <a:r>
              <a:rPr lang="en-US" sz="1900" dirty="0">
                <a:latin typeface="Rockwell" panose="02060603020205020403" pitchFamily="18" charset="0"/>
              </a:rPr>
              <a:t>all </a:t>
            </a:r>
            <a:r>
              <a:rPr lang="en-US" sz="1900" dirty="0" smtClean="0">
                <a:latin typeface="Rockwell" panose="02060603020205020403" pitchFamily="18" charset="0"/>
              </a:rPr>
              <a:t>your ways acknowledge Him, and </a:t>
            </a:r>
            <a:r>
              <a:rPr lang="en-US" sz="1900" dirty="0">
                <a:latin typeface="Rockwell" panose="02060603020205020403" pitchFamily="18" charset="0"/>
              </a:rPr>
              <a:t>He will make your paths straight</a:t>
            </a:r>
            <a:r>
              <a:rPr lang="en-US" sz="1900" dirty="0" smtClean="0">
                <a:latin typeface="Rockwell" panose="02060603020205020403" pitchFamily="18" charset="0"/>
              </a:rPr>
              <a:t>.</a:t>
            </a:r>
            <a:r>
              <a:rPr lang="en-US" sz="1900" dirty="0" smtClean="0">
                <a:solidFill>
                  <a:srgbClr val="000000"/>
                </a:solidFill>
                <a:latin typeface="Rockwell" panose="02060603020205020403" pitchFamily="18" charset="0"/>
              </a:rPr>
              <a:t>”</a:t>
            </a:r>
          </a:p>
          <a:p>
            <a:r>
              <a:rPr lang="en-US" sz="1900" b="1" dirty="0" smtClean="0">
                <a:solidFill>
                  <a:srgbClr val="000000"/>
                </a:solidFill>
                <a:latin typeface="Rockwell" panose="02060603020205020403" pitchFamily="18" charset="0"/>
              </a:rPr>
              <a:t>Heb 11:3a</a:t>
            </a:r>
            <a:r>
              <a:rPr lang="en-US" sz="1900" dirty="0" smtClean="0">
                <a:solidFill>
                  <a:srgbClr val="000000"/>
                </a:solidFill>
                <a:latin typeface="Rockwell" panose="02060603020205020403" pitchFamily="18" charset="0"/>
              </a:rPr>
              <a:t> – </a:t>
            </a:r>
            <a:r>
              <a:rPr lang="en-US" sz="1900" dirty="0">
                <a:latin typeface="Rockwell" panose="02060603020205020403" pitchFamily="18" charset="0"/>
              </a:rPr>
              <a:t>By </a:t>
            </a:r>
            <a:r>
              <a:rPr lang="en-US" sz="1900" u="sng" dirty="0">
                <a:latin typeface="Rockwell" panose="02060603020205020403" pitchFamily="18" charset="0"/>
              </a:rPr>
              <a:t>faith</a:t>
            </a:r>
            <a:r>
              <a:rPr lang="en-US" sz="1900" dirty="0">
                <a:latin typeface="Rockwell" panose="02060603020205020403" pitchFamily="18" charset="0"/>
              </a:rPr>
              <a:t> we </a:t>
            </a:r>
            <a:r>
              <a:rPr lang="en-US" sz="1900" u="sng" dirty="0">
                <a:latin typeface="Rockwell" panose="02060603020205020403" pitchFamily="18" charset="0"/>
              </a:rPr>
              <a:t>understand</a:t>
            </a:r>
            <a:r>
              <a:rPr lang="en-US" sz="1900" dirty="0">
                <a:latin typeface="Rockwell" panose="02060603020205020403" pitchFamily="18" charset="0"/>
              </a:rPr>
              <a:t> that </a:t>
            </a:r>
            <a:r>
              <a:rPr lang="en-US" sz="1900" dirty="0" smtClean="0">
                <a:latin typeface="Rockwell" panose="02060603020205020403" pitchFamily="18" charset="0"/>
              </a:rPr>
              <a:t>the</a:t>
            </a:r>
            <a:r>
              <a:rPr lang="en-US" sz="1900" dirty="0">
                <a:latin typeface="Rockwell" panose="02060603020205020403" pitchFamily="18" charset="0"/>
              </a:rPr>
              <a:t> </a:t>
            </a:r>
            <a:r>
              <a:rPr lang="en-US" sz="1900" dirty="0" smtClean="0">
                <a:latin typeface="Rockwell" panose="02060603020205020403" pitchFamily="18" charset="0"/>
              </a:rPr>
              <a:t>worlds </a:t>
            </a:r>
            <a:r>
              <a:rPr lang="en-US" sz="1900" dirty="0">
                <a:latin typeface="Rockwell" panose="02060603020205020403" pitchFamily="18" charset="0"/>
              </a:rPr>
              <a:t>were prepared by the word of </a:t>
            </a:r>
            <a:r>
              <a:rPr lang="en-US" sz="1900" dirty="0" smtClean="0">
                <a:latin typeface="Rockwell" panose="02060603020205020403" pitchFamily="18" charset="0"/>
              </a:rPr>
              <a:t>God”.</a:t>
            </a:r>
            <a:endParaRPr lang="es-GT" sz="1900" dirty="0">
              <a:latin typeface="Rockwell" panose="02060603020205020403" pitchFamily="18" charset="0"/>
            </a:endParaRPr>
          </a:p>
        </p:txBody>
      </p:sp>
      <p:grpSp>
        <p:nvGrpSpPr>
          <p:cNvPr id="3" name="Group 2"/>
          <p:cNvGrpSpPr/>
          <p:nvPr/>
        </p:nvGrpSpPr>
        <p:grpSpPr>
          <a:xfrm>
            <a:off x="387520" y="2560842"/>
            <a:ext cx="8396082" cy="1490558"/>
            <a:chOff x="387520" y="2560842"/>
            <a:chExt cx="8396082" cy="1490558"/>
          </a:xfrm>
        </p:grpSpPr>
        <p:cxnSp>
          <p:nvCxnSpPr>
            <p:cNvPr id="4" name="Straight Connector 3"/>
            <p:cNvCxnSpPr/>
            <p:nvPr/>
          </p:nvCxnSpPr>
          <p:spPr>
            <a:xfrm>
              <a:off x="387520" y="3306121"/>
              <a:ext cx="83754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763000" y="2560842"/>
              <a:ext cx="20602" cy="1490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87520" y="2560842"/>
              <a:ext cx="20602" cy="14905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54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fade">
                                      <p:cBhvr>
                                        <p:cTn id="44" dur="500"/>
                                        <p:tgtEl>
                                          <p:spTgt spid="2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xEl>
                                              <p:pRg st="1" end="1"/>
                                            </p:txEl>
                                          </p:spTgt>
                                        </p:tgtEl>
                                        <p:attrNameLst>
                                          <p:attrName>style.visibility</p:attrName>
                                        </p:attrNameLst>
                                      </p:cBhvr>
                                      <p:to>
                                        <p:strVal val="visible"/>
                                      </p:to>
                                    </p:set>
                                    <p:animEffect transition="in" filter="fade">
                                      <p:cBhvr>
                                        <p:cTn id="62" dur="500"/>
                                        <p:tgtEl>
                                          <p:spTgt spid="2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2" grpId="0" animBg="1"/>
      <p:bldP spid="21" grpId="0"/>
      <p:bldP spid="22" grpId="0"/>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22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8000" u="sng" dirty="0" smtClean="0">
                <a:latin typeface="Rockwell" panose="02060603020205020403" pitchFamily="18" charset="0"/>
              </a:rPr>
              <a:t>Trust &amp; Wisdom</a:t>
            </a:r>
            <a:endParaRPr lang="en-US" sz="8000" u="sng" dirty="0">
              <a:latin typeface="Rockwell" panose="02060603020205020403" pitchFamily="18" charset="0"/>
            </a:endParaRPr>
          </a:p>
        </p:txBody>
      </p:sp>
      <p:sp>
        <p:nvSpPr>
          <p:cNvPr id="3" name="Content Placeholder 2"/>
          <p:cNvSpPr>
            <a:spLocks noGrp="1"/>
          </p:cNvSpPr>
          <p:nvPr>
            <p:ph idx="1"/>
          </p:nvPr>
        </p:nvSpPr>
        <p:spPr>
          <a:xfrm>
            <a:off x="76200" y="1219200"/>
            <a:ext cx="8991600" cy="5562600"/>
          </a:xfrm>
          <a:ln w="28575">
            <a:solidFill>
              <a:schemeClr val="tx1"/>
            </a:solidFill>
          </a:ln>
        </p:spPr>
        <p:txBody>
          <a:bodyPr>
            <a:noAutofit/>
          </a:bodyPr>
          <a:lstStyle/>
          <a:p>
            <a:endParaRPr lang="en-US" sz="200" b="1" dirty="0" smtClean="0">
              <a:latin typeface="Rockwell" panose="02060603020205020403" pitchFamily="18" charset="0"/>
            </a:endParaRPr>
          </a:p>
          <a:p>
            <a:r>
              <a:rPr lang="en-US" sz="2600" b="1" dirty="0" smtClean="0">
                <a:latin typeface="Rockwell" panose="02060603020205020403" pitchFamily="18" charset="0"/>
              </a:rPr>
              <a:t>Jas 1:5-6</a:t>
            </a:r>
            <a:r>
              <a:rPr lang="en-US" sz="2600" dirty="0" smtClean="0">
                <a:latin typeface="Rockwell" panose="02060603020205020403" pitchFamily="18" charset="0"/>
              </a:rPr>
              <a:t> – “</a:t>
            </a:r>
            <a:r>
              <a:rPr lang="en-US" sz="2600" b="1" baseline="30000" dirty="0" smtClean="0">
                <a:latin typeface="Rockwell" panose="02060603020205020403" pitchFamily="18" charset="0"/>
              </a:rPr>
              <a:t>5</a:t>
            </a:r>
            <a:r>
              <a:rPr lang="en-US" sz="2600" dirty="0" smtClean="0">
                <a:latin typeface="Rockwell" panose="02060603020205020403" pitchFamily="18" charset="0"/>
              </a:rPr>
              <a:t>But </a:t>
            </a:r>
            <a:r>
              <a:rPr lang="en-US" sz="2600" dirty="0">
                <a:latin typeface="Rockwell" panose="02060603020205020403" pitchFamily="18" charset="0"/>
              </a:rPr>
              <a:t>if any of you lacks </a:t>
            </a:r>
            <a:r>
              <a:rPr lang="en-US" sz="2600" u="sng" dirty="0">
                <a:latin typeface="Rockwell" panose="02060603020205020403" pitchFamily="18" charset="0"/>
              </a:rPr>
              <a:t>wisdom</a:t>
            </a:r>
            <a:r>
              <a:rPr lang="en-US" sz="2600" dirty="0">
                <a:latin typeface="Rockwell" panose="02060603020205020403" pitchFamily="18" charset="0"/>
              </a:rPr>
              <a:t>, let him ask of God, who gives to all generously </a:t>
            </a:r>
            <a:r>
              <a:rPr lang="en-US" sz="2600" dirty="0" smtClean="0">
                <a:latin typeface="Rockwell" panose="02060603020205020403" pitchFamily="18" charset="0"/>
              </a:rPr>
              <a:t>and</a:t>
            </a:r>
            <a:r>
              <a:rPr lang="en-US" sz="2600" dirty="0">
                <a:latin typeface="Rockwell" panose="02060603020205020403" pitchFamily="18" charset="0"/>
              </a:rPr>
              <a:t> </a:t>
            </a:r>
            <a:r>
              <a:rPr lang="en-US" sz="2600" dirty="0" smtClean="0">
                <a:latin typeface="Rockwell" panose="02060603020205020403" pitchFamily="18" charset="0"/>
              </a:rPr>
              <a:t>without </a:t>
            </a:r>
            <a:r>
              <a:rPr lang="en-US" sz="2600" dirty="0">
                <a:latin typeface="Rockwell" panose="02060603020205020403" pitchFamily="18" charset="0"/>
              </a:rPr>
              <a:t>reproach, and it will be given to him. </a:t>
            </a:r>
            <a:r>
              <a:rPr lang="en-US" sz="2600" b="1" baseline="30000" dirty="0" smtClean="0">
                <a:latin typeface="Rockwell" panose="02060603020205020403" pitchFamily="18" charset="0"/>
              </a:rPr>
              <a:t>6</a:t>
            </a:r>
            <a:r>
              <a:rPr lang="en-US" sz="2600" dirty="0" smtClean="0">
                <a:latin typeface="Rockwell" panose="02060603020205020403" pitchFamily="18" charset="0"/>
              </a:rPr>
              <a:t>But </a:t>
            </a:r>
            <a:r>
              <a:rPr lang="en-US" sz="2600" dirty="0">
                <a:latin typeface="Rockwell" panose="02060603020205020403" pitchFamily="18" charset="0"/>
              </a:rPr>
              <a:t>he must </a:t>
            </a:r>
            <a:r>
              <a:rPr lang="en-US" sz="2600" u="sng" dirty="0">
                <a:latin typeface="Rockwell" panose="02060603020205020403" pitchFamily="18" charset="0"/>
              </a:rPr>
              <a:t>ask </a:t>
            </a:r>
            <a:r>
              <a:rPr lang="en-US" sz="2600" u="sng" dirty="0" smtClean="0">
                <a:latin typeface="Rockwell" panose="02060603020205020403" pitchFamily="18" charset="0"/>
              </a:rPr>
              <a:t>in faith</a:t>
            </a:r>
            <a:r>
              <a:rPr lang="en-US" sz="2600" dirty="0" smtClean="0">
                <a:latin typeface="Rockwell" panose="02060603020205020403" pitchFamily="18" charset="0"/>
              </a:rPr>
              <a:t> without any </a:t>
            </a:r>
            <a:r>
              <a:rPr lang="en-US" sz="2600" dirty="0">
                <a:latin typeface="Rockwell" panose="02060603020205020403" pitchFamily="18" charset="0"/>
              </a:rPr>
              <a:t>doubting, for the one who doubts is like the surf of the sea, driven and tossed by the wind</a:t>
            </a:r>
            <a:r>
              <a:rPr lang="en-US" sz="2600" dirty="0" smtClean="0">
                <a:latin typeface="Rockwell" panose="02060603020205020403" pitchFamily="18" charset="0"/>
              </a:rPr>
              <a:t>.”</a:t>
            </a:r>
          </a:p>
          <a:p>
            <a:endParaRPr lang="en-US" sz="1000" dirty="0" smtClean="0">
              <a:latin typeface="Rockwell" panose="02060603020205020403" pitchFamily="18" charset="0"/>
            </a:endParaRPr>
          </a:p>
          <a:p>
            <a:r>
              <a:rPr lang="en-US" sz="2600" b="1" dirty="0" smtClean="0">
                <a:latin typeface="Rockwell" panose="02060603020205020403" pitchFamily="18" charset="0"/>
              </a:rPr>
              <a:t>Prov 28:26</a:t>
            </a:r>
            <a:r>
              <a:rPr lang="en-US" sz="2600" dirty="0" smtClean="0">
                <a:latin typeface="Rockwell" panose="02060603020205020403" pitchFamily="18" charset="0"/>
              </a:rPr>
              <a:t> – “</a:t>
            </a:r>
            <a:r>
              <a:rPr lang="en-US" sz="2600" dirty="0">
                <a:latin typeface="Rockwell" panose="02060603020205020403" pitchFamily="18" charset="0"/>
              </a:rPr>
              <a:t>He who </a:t>
            </a:r>
            <a:r>
              <a:rPr lang="en-US" sz="2600" u="sng" dirty="0">
                <a:latin typeface="Rockwell" panose="02060603020205020403" pitchFamily="18" charset="0"/>
              </a:rPr>
              <a:t>trusts</a:t>
            </a:r>
            <a:r>
              <a:rPr lang="en-US" sz="2600" dirty="0">
                <a:latin typeface="Rockwell" panose="02060603020205020403" pitchFamily="18" charset="0"/>
              </a:rPr>
              <a:t> in his own heart is a </a:t>
            </a:r>
            <a:r>
              <a:rPr lang="en-US" sz="2600" dirty="0" smtClean="0">
                <a:latin typeface="Rockwell" panose="02060603020205020403" pitchFamily="18" charset="0"/>
              </a:rPr>
              <a:t>fool, but </a:t>
            </a:r>
            <a:r>
              <a:rPr lang="en-US" sz="2600" dirty="0">
                <a:latin typeface="Rockwell" panose="02060603020205020403" pitchFamily="18" charset="0"/>
              </a:rPr>
              <a:t>he who </a:t>
            </a:r>
            <a:r>
              <a:rPr lang="en-US" sz="2600" u="sng" dirty="0">
                <a:latin typeface="Rockwell" panose="02060603020205020403" pitchFamily="18" charset="0"/>
              </a:rPr>
              <a:t>walks wisely</a:t>
            </a:r>
            <a:r>
              <a:rPr lang="en-US" sz="2600" dirty="0">
                <a:latin typeface="Rockwell" panose="02060603020205020403" pitchFamily="18" charset="0"/>
              </a:rPr>
              <a:t> will be delivered</a:t>
            </a:r>
            <a:r>
              <a:rPr lang="en-US" sz="2600" dirty="0" smtClean="0">
                <a:latin typeface="Rockwell" panose="02060603020205020403" pitchFamily="18" charset="0"/>
              </a:rPr>
              <a:t>.”</a:t>
            </a:r>
          </a:p>
          <a:p>
            <a:endParaRPr lang="en-US" sz="1000" dirty="0" smtClean="0">
              <a:latin typeface="Rockwell" panose="02060603020205020403" pitchFamily="18" charset="0"/>
            </a:endParaRPr>
          </a:p>
          <a:p>
            <a:r>
              <a:rPr lang="en-US" sz="2600" b="1" dirty="0" smtClean="0">
                <a:latin typeface="Rockwell" panose="02060603020205020403" pitchFamily="18" charset="0"/>
              </a:rPr>
              <a:t>1 Cor 2:4-5</a:t>
            </a:r>
            <a:r>
              <a:rPr lang="en-US" sz="2600" dirty="0" smtClean="0">
                <a:latin typeface="Rockwell" panose="02060603020205020403" pitchFamily="18" charset="0"/>
              </a:rPr>
              <a:t> – “</a:t>
            </a:r>
            <a:r>
              <a:rPr lang="en-US" sz="2600" b="1" baseline="30000" dirty="0" smtClean="0">
                <a:latin typeface="Rockwell" panose="02060603020205020403" pitchFamily="18" charset="0"/>
              </a:rPr>
              <a:t>4</a:t>
            </a:r>
            <a:r>
              <a:rPr lang="en-US" sz="2600" dirty="0">
                <a:latin typeface="Rockwell" panose="02060603020205020403" pitchFamily="18" charset="0"/>
              </a:rPr>
              <a:t>A</a:t>
            </a:r>
            <a:r>
              <a:rPr lang="en-US" sz="2600" dirty="0" smtClean="0">
                <a:latin typeface="Rockwell" panose="02060603020205020403" pitchFamily="18" charset="0"/>
              </a:rPr>
              <a:t>nd my</a:t>
            </a:r>
            <a:r>
              <a:rPr lang="en-US" sz="2600" dirty="0">
                <a:latin typeface="Rockwell" panose="02060603020205020403" pitchFamily="18" charset="0"/>
              </a:rPr>
              <a:t> </a:t>
            </a:r>
            <a:r>
              <a:rPr lang="en-US" sz="2600" dirty="0" smtClean="0">
                <a:latin typeface="Rockwell" panose="02060603020205020403" pitchFamily="18" charset="0"/>
              </a:rPr>
              <a:t>message </a:t>
            </a:r>
            <a:r>
              <a:rPr lang="en-US" sz="2600" dirty="0">
                <a:latin typeface="Rockwell" panose="02060603020205020403" pitchFamily="18" charset="0"/>
              </a:rPr>
              <a:t>and my </a:t>
            </a:r>
            <a:r>
              <a:rPr lang="en-US" sz="2600" dirty="0" smtClean="0">
                <a:latin typeface="Rockwell" panose="02060603020205020403" pitchFamily="18" charset="0"/>
              </a:rPr>
              <a:t>preaching were not in </a:t>
            </a:r>
            <a:r>
              <a:rPr lang="en-US" sz="2600" dirty="0">
                <a:latin typeface="Rockwell" panose="02060603020205020403" pitchFamily="18" charset="0"/>
              </a:rPr>
              <a:t>persuasive words of </a:t>
            </a:r>
            <a:r>
              <a:rPr lang="en-US" sz="2600" u="sng" dirty="0">
                <a:latin typeface="Rockwell" panose="02060603020205020403" pitchFamily="18" charset="0"/>
              </a:rPr>
              <a:t>wisdom</a:t>
            </a:r>
            <a:r>
              <a:rPr lang="en-US" sz="2600" dirty="0">
                <a:latin typeface="Rockwell" panose="02060603020205020403" pitchFamily="18" charset="0"/>
              </a:rPr>
              <a:t>, but in demonstration of the Spirit and of power, </a:t>
            </a:r>
            <a:r>
              <a:rPr lang="en-US" sz="2600" b="1" baseline="30000" dirty="0" smtClean="0">
                <a:latin typeface="Rockwell" panose="02060603020205020403" pitchFamily="18" charset="0"/>
              </a:rPr>
              <a:t>5</a:t>
            </a:r>
            <a:r>
              <a:rPr lang="en-US" sz="2600" dirty="0" smtClean="0">
                <a:latin typeface="Rockwell" panose="02060603020205020403" pitchFamily="18" charset="0"/>
              </a:rPr>
              <a:t>so </a:t>
            </a:r>
            <a:r>
              <a:rPr lang="en-US" sz="2600" dirty="0">
                <a:latin typeface="Rockwell" panose="02060603020205020403" pitchFamily="18" charset="0"/>
              </a:rPr>
              <a:t>that your </a:t>
            </a:r>
            <a:r>
              <a:rPr lang="en-US" sz="2600" u="sng" dirty="0">
                <a:latin typeface="Rockwell" panose="02060603020205020403" pitchFamily="18" charset="0"/>
              </a:rPr>
              <a:t>faith</a:t>
            </a:r>
            <a:r>
              <a:rPr lang="en-US" sz="2600" dirty="0">
                <a:latin typeface="Rockwell" panose="02060603020205020403" pitchFamily="18" charset="0"/>
              </a:rPr>
              <a:t> would </a:t>
            </a:r>
            <a:r>
              <a:rPr lang="en-US" sz="2600" dirty="0" smtClean="0">
                <a:latin typeface="Rockwell" panose="02060603020205020403" pitchFamily="18" charset="0"/>
              </a:rPr>
              <a:t>not</a:t>
            </a:r>
            <a:r>
              <a:rPr lang="en-US" sz="2600" dirty="0">
                <a:latin typeface="Rockwell" panose="02060603020205020403" pitchFamily="18" charset="0"/>
              </a:rPr>
              <a:t> </a:t>
            </a:r>
            <a:r>
              <a:rPr lang="en-US" sz="2600" dirty="0" smtClean="0">
                <a:latin typeface="Rockwell" panose="02060603020205020403" pitchFamily="18" charset="0"/>
              </a:rPr>
              <a:t>rest </a:t>
            </a:r>
            <a:r>
              <a:rPr lang="en-US" sz="2600" dirty="0">
                <a:latin typeface="Rockwell" panose="02060603020205020403" pitchFamily="18" charset="0"/>
              </a:rPr>
              <a:t>on the wisdom of men, but on the power of God.</a:t>
            </a:r>
            <a:r>
              <a:rPr lang="en-US" sz="2600" dirty="0" smtClean="0">
                <a:latin typeface="Rockwell" panose="02060603020205020403" pitchFamily="18" charset="0"/>
              </a:rPr>
              <a:t>”</a:t>
            </a:r>
          </a:p>
        </p:txBody>
      </p:sp>
    </p:spTree>
    <p:extLst>
      <p:ext uri="{BB962C8B-B14F-4D97-AF65-F5344CB8AC3E}">
        <p14:creationId xmlns:p14="http://schemas.microsoft.com/office/powerpoint/2010/main" val="16838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7200" u="sng" dirty="0" smtClean="0">
                <a:latin typeface="Rockwell" panose="02060603020205020403" pitchFamily="18" charset="0"/>
              </a:rPr>
              <a:t>What Is Faith?</a:t>
            </a:r>
            <a:endParaRPr lang="en-US" sz="7200" u="sng" dirty="0">
              <a:latin typeface="Rockwell" panose="02060603020205020403" pitchFamily="18" charset="0"/>
            </a:endParaRPr>
          </a:p>
        </p:txBody>
      </p:sp>
      <p:sp>
        <p:nvSpPr>
          <p:cNvPr id="3" name="Content Placeholder 2"/>
          <p:cNvSpPr>
            <a:spLocks noGrp="1"/>
          </p:cNvSpPr>
          <p:nvPr>
            <p:ph idx="1"/>
          </p:nvPr>
        </p:nvSpPr>
        <p:spPr>
          <a:xfrm>
            <a:off x="152400" y="1158240"/>
            <a:ext cx="8839200" cy="5674053"/>
          </a:xfrm>
          <a:ln w="28575">
            <a:solidFill>
              <a:schemeClr val="tx1"/>
            </a:solidFill>
          </a:ln>
        </p:spPr>
        <p:txBody>
          <a:bodyPr>
            <a:normAutofit/>
          </a:bodyPr>
          <a:lstStyle/>
          <a:p>
            <a:r>
              <a:rPr lang="en-US" sz="2200" b="1" dirty="0" smtClean="0">
                <a:latin typeface="Rockwell" panose="02060603020205020403" pitchFamily="18" charset="0"/>
              </a:rPr>
              <a:t>Heb 11:1</a:t>
            </a:r>
            <a:r>
              <a:rPr lang="en-US" sz="2200" dirty="0" smtClean="0">
                <a:latin typeface="Rockwell" panose="02060603020205020403" pitchFamily="18" charset="0"/>
              </a:rPr>
              <a:t> – “</a:t>
            </a:r>
            <a:r>
              <a:rPr lang="en-US" sz="2200" dirty="0">
                <a:latin typeface="Rockwell" panose="02060603020205020403" pitchFamily="18" charset="0"/>
              </a:rPr>
              <a:t>Now faith is </a:t>
            </a:r>
            <a:r>
              <a:rPr lang="en-US" sz="2200" dirty="0" smtClean="0">
                <a:latin typeface="Rockwell" panose="02060603020205020403" pitchFamily="18" charset="0"/>
              </a:rPr>
              <a:t>the </a:t>
            </a:r>
            <a:r>
              <a:rPr lang="en-US" sz="2200" u="sng" dirty="0" smtClean="0">
                <a:latin typeface="Rockwell" panose="02060603020205020403" pitchFamily="18" charset="0"/>
              </a:rPr>
              <a:t>assurance</a:t>
            </a:r>
            <a:r>
              <a:rPr lang="en-US" sz="2200" dirty="0" smtClean="0">
                <a:latin typeface="Rockwell" panose="02060603020205020403" pitchFamily="18" charset="0"/>
              </a:rPr>
              <a:t> </a:t>
            </a:r>
            <a:r>
              <a:rPr lang="en-US" sz="2200" dirty="0">
                <a:latin typeface="Rockwell" panose="02060603020205020403" pitchFamily="18" charset="0"/>
              </a:rPr>
              <a:t>of </a:t>
            </a:r>
            <a:r>
              <a:rPr lang="en-US" sz="2200" dirty="0" smtClean="0">
                <a:latin typeface="Rockwell" panose="02060603020205020403" pitchFamily="18" charset="0"/>
              </a:rPr>
              <a:t>things</a:t>
            </a:r>
            <a:r>
              <a:rPr lang="en-US" sz="2200" dirty="0">
                <a:latin typeface="Rockwell" panose="02060603020205020403" pitchFamily="18" charset="0"/>
              </a:rPr>
              <a:t> </a:t>
            </a:r>
            <a:r>
              <a:rPr lang="en-US" sz="2200" dirty="0" smtClean="0">
                <a:latin typeface="Rockwell" panose="02060603020205020403" pitchFamily="18" charset="0"/>
              </a:rPr>
              <a:t>hoped </a:t>
            </a:r>
            <a:r>
              <a:rPr lang="en-US" sz="2200" dirty="0">
                <a:latin typeface="Rockwell" panose="02060603020205020403" pitchFamily="18" charset="0"/>
              </a:rPr>
              <a:t>for, </a:t>
            </a:r>
            <a:r>
              <a:rPr lang="en-US" sz="2200" dirty="0" smtClean="0">
                <a:latin typeface="Rockwell" panose="02060603020205020403" pitchFamily="18" charset="0"/>
              </a:rPr>
              <a:t>the </a:t>
            </a:r>
            <a:r>
              <a:rPr lang="en-US" sz="2200" u="sng" dirty="0" smtClean="0">
                <a:latin typeface="Rockwell" panose="02060603020205020403" pitchFamily="18" charset="0"/>
              </a:rPr>
              <a:t>conviction</a:t>
            </a:r>
            <a:r>
              <a:rPr lang="en-US" sz="2200" dirty="0" smtClean="0">
                <a:latin typeface="Rockwell" panose="02060603020205020403" pitchFamily="18" charset="0"/>
              </a:rPr>
              <a:t> </a:t>
            </a:r>
            <a:r>
              <a:rPr lang="en-US" sz="2200" dirty="0">
                <a:latin typeface="Rockwell" panose="02060603020205020403" pitchFamily="18" charset="0"/>
              </a:rPr>
              <a:t>of things not seen</a:t>
            </a:r>
            <a:r>
              <a:rPr lang="en-US" sz="2200" dirty="0" smtClean="0">
                <a:latin typeface="Rockwell" panose="02060603020205020403" pitchFamily="18" charset="0"/>
              </a:rPr>
              <a:t>.”</a:t>
            </a:r>
          </a:p>
          <a:p>
            <a:r>
              <a:rPr lang="en-US" sz="2200" b="1" dirty="0" smtClean="0">
                <a:latin typeface="Rockwell" panose="02060603020205020403" pitchFamily="18" charset="0"/>
              </a:rPr>
              <a:t>Heb 11:6</a:t>
            </a:r>
            <a:r>
              <a:rPr lang="en-US" sz="2200" dirty="0" smtClean="0">
                <a:latin typeface="Rockwell" panose="02060603020205020403" pitchFamily="18" charset="0"/>
              </a:rPr>
              <a:t> – “</a:t>
            </a:r>
            <a:r>
              <a:rPr lang="en-US" sz="2200" dirty="0">
                <a:latin typeface="Rockwell" panose="02060603020205020403" pitchFamily="18" charset="0"/>
              </a:rPr>
              <a:t>And without faith it is impossible to please Him, for he who comes to God must believe that </a:t>
            </a:r>
            <a:r>
              <a:rPr lang="en-US" sz="2200" u="sng" dirty="0">
                <a:latin typeface="Rockwell" panose="02060603020205020403" pitchFamily="18" charset="0"/>
              </a:rPr>
              <a:t>He is</a:t>
            </a:r>
            <a:r>
              <a:rPr lang="en-US" sz="2200" dirty="0">
                <a:latin typeface="Rockwell" panose="02060603020205020403" pitchFamily="18" charset="0"/>
              </a:rPr>
              <a:t> and that He is a rewarder of those who </a:t>
            </a:r>
            <a:r>
              <a:rPr lang="en-US" sz="2200" u="sng" dirty="0">
                <a:latin typeface="Rockwell" panose="02060603020205020403" pitchFamily="18" charset="0"/>
              </a:rPr>
              <a:t>seek Him</a:t>
            </a:r>
            <a:r>
              <a:rPr lang="en-US" sz="2200" dirty="0" smtClean="0">
                <a:latin typeface="Rockwell" panose="02060603020205020403" pitchFamily="18" charset="0"/>
              </a:rPr>
              <a:t>.”</a:t>
            </a:r>
          </a:p>
          <a:p>
            <a:pPr marL="0" indent="0">
              <a:buNone/>
            </a:pPr>
            <a:r>
              <a:rPr lang="en-US" sz="5000" b="1" u="sng" dirty="0" smtClean="0">
                <a:latin typeface="Rockwell" panose="02060603020205020403" pitchFamily="18" charset="0"/>
              </a:rPr>
              <a:t>3 Tiers of Faith</a:t>
            </a:r>
          </a:p>
          <a:p>
            <a:pPr marL="457200" indent="-457200">
              <a:buFont typeface="+mj-lt"/>
              <a:buAutoNum type="arabicPeriod"/>
            </a:pPr>
            <a:r>
              <a:rPr lang="en-US" sz="3000" dirty="0" smtClean="0">
                <a:latin typeface="Rockwell" panose="02060603020205020403" pitchFamily="18" charset="0"/>
              </a:rPr>
              <a:t>Conviction of the </a:t>
            </a:r>
            <a:r>
              <a:rPr lang="en-US" sz="3000" u="sng" dirty="0" smtClean="0">
                <a:latin typeface="Rockwell" panose="02060603020205020403" pitchFamily="18" charset="0"/>
              </a:rPr>
              <a:t>Mind</a:t>
            </a:r>
          </a:p>
          <a:p>
            <a:pPr marL="457200" indent="-457200">
              <a:buFont typeface="+mj-lt"/>
              <a:buAutoNum type="arabicPeriod"/>
            </a:pPr>
            <a:r>
              <a:rPr lang="en-US" sz="3000" dirty="0" smtClean="0">
                <a:latin typeface="Rockwell" panose="02060603020205020403" pitchFamily="18" charset="0"/>
              </a:rPr>
              <a:t>Trust of the </a:t>
            </a:r>
            <a:r>
              <a:rPr lang="en-US" sz="3000" u="sng" dirty="0" smtClean="0">
                <a:latin typeface="Rockwell" panose="02060603020205020403" pitchFamily="18" charset="0"/>
              </a:rPr>
              <a:t>Heart</a:t>
            </a:r>
          </a:p>
          <a:p>
            <a:pPr marL="457200" indent="-457200">
              <a:buFont typeface="+mj-lt"/>
              <a:buAutoNum type="arabicPeriod"/>
            </a:pPr>
            <a:r>
              <a:rPr lang="en-US" sz="3000" dirty="0" smtClean="0">
                <a:latin typeface="Rockwell" panose="02060603020205020403" pitchFamily="18" charset="0"/>
              </a:rPr>
              <a:t>Surrender of the </a:t>
            </a:r>
            <a:r>
              <a:rPr lang="en-US" sz="3000" u="sng" dirty="0" smtClean="0">
                <a:latin typeface="Rockwell" panose="02060603020205020403" pitchFamily="18" charset="0"/>
              </a:rPr>
              <a:t>Will</a:t>
            </a:r>
            <a:endParaRPr lang="en-US" sz="3000" u="sng" dirty="0">
              <a:latin typeface="Rockwell" panose="02060603020205020403"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447" t="33253" r="8447" b="24819"/>
          <a:stretch/>
        </p:blipFill>
        <p:spPr>
          <a:xfrm>
            <a:off x="5379748" y="3200400"/>
            <a:ext cx="3486415" cy="350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39" y="5610706"/>
            <a:ext cx="4437472" cy="1206347"/>
          </a:xfrm>
          <a:prstGeom prst="rect">
            <a:avLst/>
          </a:prstGeom>
        </p:spPr>
      </p:pic>
    </p:spTree>
    <p:extLst>
      <p:ext uri="{BB962C8B-B14F-4D97-AF65-F5344CB8AC3E}">
        <p14:creationId xmlns:p14="http://schemas.microsoft.com/office/powerpoint/2010/main" val="162177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 you believe God&quot;"/>
          <p:cNvPicPr>
            <a:picLocks noChangeAspect="1" noChangeArrowheads="1"/>
          </p:cNvPicPr>
          <p:nvPr/>
        </p:nvPicPr>
        <p:blipFill rotWithShape="1">
          <a:blip r:embed="rId3">
            <a:extLst>
              <a:ext uri="{28A0092B-C50C-407E-A947-70E740481C1C}">
                <a14:useLocalDpi xmlns:a14="http://schemas.microsoft.com/office/drawing/2010/main" val="0"/>
              </a:ext>
            </a:extLst>
          </a:blip>
          <a:srcRect b="1503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3721"/>
          </a:xfrm>
        </p:spPr>
        <p:txBody>
          <a:bodyPr>
            <a:noAutofit/>
          </a:bodyPr>
          <a:lstStyle/>
          <a:p>
            <a:r>
              <a:rPr lang="en-US" sz="6700" u="sng" dirty="0" smtClean="0">
                <a:latin typeface="Rockwell" panose="02060603020205020403" pitchFamily="18" charset="0"/>
              </a:rPr>
              <a:t>Why Don’t We Believe?</a:t>
            </a:r>
            <a:endParaRPr lang="en-US" sz="6700" u="sng" dirty="0">
              <a:latin typeface="Rockwell" panose="02060603020205020403" pitchFamily="18" charset="0"/>
            </a:endParaRPr>
          </a:p>
        </p:txBody>
      </p:sp>
      <p:sp>
        <p:nvSpPr>
          <p:cNvPr id="3" name="Content Placeholder 2"/>
          <p:cNvSpPr>
            <a:spLocks noGrp="1"/>
          </p:cNvSpPr>
          <p:nvPr>
            <p:ph idx="1"/>
          </p:nvPr>
        </p:nvSpPr>
        <p:spPr>
          <a:xfrm>
            <a:off x="76200" y="1123721"/>
            <a:ext cx="8991600" cy="5646356"/>
          </a:xfrm>
          <a:ln w="28575">
            <a:solidFill>
              <a:schemeClr val="tx1"/>
            </a:solidFill>
          </a:ln>
        </p:spPr>
        <p:txBody>
          <a:bodyPr>
            <a:noAutofit/>
          </a:bodyPr>
          <a:lstStyle/>
          <a:p>
            <a:r>
              <a:rPr lang="en-US" sz="2600" dirty="0" smtClean="0">
                <a:latin typeface="Rockwell" panose="02060603020205020403" pitchFamily="18" charset="0"/>
              </a:rPr>
              <a:t>We don’t understand</a:t>
            </a:r>
          </a:p>
          <a:p>
            <a:pPr lvl="1"/>
            <a:r>
              <a:rPr lang="en-US" sz="1800" b="1" dirty="0" smtClean="0">
                <a:latin typeface="Rockwell" panose="02060603020205020403" pitchFamily="18" charset="0"/>
              </a:rPr>
              <a:t>John 6:60-66</a:t>
            </a:r>
          </a:p>
          <a:p>
            <a:r>
              <a:rPr lang="en-US" sz="2600" dirty="0" smtClean="0">
                <a:latin typeface="Rockwell" panose="02060603020205020403" pitchFamily="18" charset="0"/>
              </a:rPr>
              <a:t>How does this </a:t>
            </a:r>
            <a:r>
              <a:rPr lang="en-US" sz="2600" dirty="0">
                <a:latin typeface="Rockwell" panose="02060603020205020403" pitchFamily="18" charset="0"/>
              </a:rPr>
              <a:t>g</a:t>
            </a:r>
            <a:r>
              <a:rPr lang="en-US" sz="2600" dirty="0" smtClean="0">
                <a:latin typeface="Rockwell" panose="02060603020205020403" pitchFamily="18" charset="0"/>
              </a:rPr>
              <a:t>et me from point A to point B?</a:t>
            </a:r>
          </a:p>
          <a:p>
            <a:pPr lvl="1"/>
            <a:r>
              <a:rPr lang="en-US" sz="1800" b="1" dirty="0" smtClean="0">
                <a:latin typeface="Rockwell" panose="02060603020205020403" pitchFamily="18" charset="0"/>
              </a:rPr>
              <a:t>2 Kings 5:10-12</a:t>
            </a:r>
          </a:p>
          <a:p>
            <a:r>
              <a:rPr lang="en-US" sz="2600" dirty="0" smtClean="0">
                <a:latin typeface="Rockwell" panose="02060603020205020403" pitchFamily="18" charset="0"/>
              </a:rPr>
              <a:t>God’s way just isn’t possible</a:t>
            </a:r>
          </a:p>
          <a:p>
            <a:pPr lvl="1"/>
            <a:r>
              <a:rPr lang="en-US" sz="1800" b="1" dirty="0" smtClean="0">
                <a:latin typeface="Rockwell" panose="02060603020205020403" pitchFamily="18" charset="0"/>
              </a:rPr>
              <a:t>Matt 19:10</a:t>
            </a:r>
          </a:p>
          <a:p>
            <a:r>
              <a:rPr lang="en-US" sz="2600" dirty="0" smtClean="0">
                <a:latin typeface="Rockwell" panose="02060603020205020403" pitchFamily="18" charset="0"/>
              </a:rPr>
              <a:t>There’s a better alternative</a:t>
            </a:r>
          </a:p>
          <a:p>
            <a:pPr lvl="1"/>
            <a:r>
              <a:rPr lang="en-US" sz="1800" b="1" dirty="0" smtClean="0">
                <a:latin typeface="Rockwell" panose="02060603020205020403" pitchFamily="18" charset="0"/>
              </a:rPr>
              <a:t>Lev 10:1-2; Prov 3:7; 26:12; 14:12; 16:25</a:t>
            </a:r>
            <a:endParaRPr lang="es-GT" sz="1800" b="1" dirty="0">
              <a:latin typeface="Rockwell" panose="02060603020205020403" pitchFamily="18" charset="0"/>
            </a:endParaRPr>
          </a:p>
          <a:p>
            <a:r>
              <a:rPr lang="en-US" sz="2600" dirty="0" smtClean="0">
                <a:latin typeface="Rockwell" panose="02060603020205020403" pitchFamily="18" charset="0"/>
              </a:rPr>
              <a:t>If I obey, bad things will happen</a:t>
            </a:r>
          </a:p>
          <a:p>
            <a:pPr lvl="1"/>
            <a:r>
              <a:rPr lang="en-US" sz="1800" b="1" dirty="0" smtClean="0">
                <a:latin typeface="Rockwell" panose="02060603020205020403" pitchFamily="18" charset="0"/>
              </a:rPr>
              <a:t>Jon 4:1-3</a:t>
            </a:r>
            <a:endParaRPr lang="es-GT" sz="1800" b="1" dirty="0">
              <a:latin typeface="Rockwell" panose="02060603020205020403" pitchFamily="18" charset="0"/>
            </a:endParaRPr>
          </a:p>
          <a:p>
            <a:r>
              <a:rPr lang="en-US" sz="2600" dirty="0" smtClean="0">
                <a:latin typeface="Rockwell" panose="02060603020205020403" pitchFamily="18" charset="0"/>
              </a:rPr>
              <a:t>God’s word is not applicable in this situation</a:t>
            </a:r>
          </a:p>
          <a:p>
            <a:pPr lvl="1"/>
            <a:r>
              <a:rPr lang="en-US" sz="1800" b="1" dirty="0" smtClean="0">
                <a:latin typeface="Rockwell" panose="02060603020205020403" pitchFamily="18" charset="0"/>
              </a:rPr>
              <a:t>1 Kings 13:1-26</a:t>
            </a:r>
            <a:endParaRPr lang="es-GT" sz="1800" b="1" dirty="0">
              <a:latin typeface="Rockwell" panose="02060603020205020403" pitchFamily="18" charset="0"/>
            </a:endParaRPr>
          </a:p>
          <a:p>
            <a:r>
              <a:rPr lang="en-US" sz="2600" dirty="0" smtClean="0">
                <a:latin typeface="Rockwell" panose="02060603020205020403" pitchFamily="18" charset="0"/>
              </a:rPr>
              <a:t>Sin looks safer, more pleasurable</a:t>
            </a:r>
            <a:endParaRPr lang="es-GT" sz="2600" dirty="0">
              <a:latin typeface="Rockwell" panose="02060603020205020403" pitchFamily="18" charset="0"/>
            </a:endParaRPr>
          </a:p>
          <a:p>
            <a:pPr lvl="1"/>
            <a:r>
              <a:rPr lang="en-US" sz="1800" b="1" dirty="0" smtClean="0">
                <a:latin typeface="Rockwell" panose="02060603020205020403" pitchFamily="18" charset="0"/>
              </a:rPr>
              <a:t>Gal 6:8</a:t>
            </a:r>
          </a:p>
        </p:txBody>
      </p:sp>
    </p:spTree>
    <p:extLst>
      <p:ext uri="{BB962C8B-B14F-4D97-AF65-F5344CB8AC3E}">
        <p14:creationId xmlns:p14="http://schemas.microsoft.com/office/powerpoint/2010/main" val="11832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3721"/>
          </a:xfrm>
        </p:spPr>
        <p:txBody>
          <a:bodyPr>
            <a:normAutofit fontScale="90000"/>
          </a:bodyPr>
          <a:lstStyle/>
          <a:p>
            <a:r>
              <a:rPr lang="en-US" sz="8000" u="sng" dirty="0" smtClean="0">
                <a:latin typeface="Rockwell" panose="02060603020205020403" pitchFamily="18" charset="0"/>
              </a:rPr>
              <a:t>Men of Trust</a:t>
            </a:r>
            <a:endParaRPr lang="en-US" sz="8000" u="sng" dirty="0">
              <a:latin typeface="Rockwell" panose="02060603020205020403" pitchFamily="18" charset="0"/>
            </a:endParaRPr>
          </a:p>
        </p:txBody>
      </p:sp>
      <p:sp>
        <p:nvSpPr>
          <p:cNvPr id="3" name="Content Placeholder 2"/>
          <p:cNvSpPr>
            <a:spLocks noGrp="1"/>
          </p:cNvSpPr>
          <p:nvPr>
            <p:ph idx="1"/>
          </p:nvPr>
        </p:nvSpPr>
        <p:spPr>
          <a:xfrm>
            <a:off x="76200" y="1123721"/>
            <a:ext cx="8991600" cy="5646356"/>
          </a:xfrm>
          <a:ln w="28575">
            <a:solidFill>
              <a:schemeClr val="tx1"/>
            </a:solidFill>
          </a:ln>
        </p:spPr>
        <p:txBody>
          <a:bodyPr>
            <a:noAutofit/>
          </a:bodyPr>
          <a:lstStyle/>
          <a:p>
            <a:r>
              <a:rPr lang="en-US" sz="2600" dirty="0" smtClean="0">
                <a:latin typeface="Rockwell" panose="02060603020205020403" pitchFamily="18" charset="0"/>
              </a:rPr>
              <a:t>Disciples’ Stuck With Jesus</a:t>
            </a:r>
          </a:p>
          <a:p>
            <a:pPr lvl="1"/>
            <a:r>
              <a:rPr lang="en-US" sz="1800" b="1" dirty="0" smtClean="0">
                <a:latin typeface="Rockwell" panose="02060603020205020403" pitchFamily="18" charset="0"/>
              </a:rPr>
              <a:t>John 6:67-68</a:t>
            </a:r>
          </a:p>
          <a:p>
            <a:r>
              <a:rPr lang="en-US" sz="2600" dirty="0" smtClean="0">
                <a:latin typeface="Rockwell" panose="02060603020205020403" pitchFamily="18" charset="0"/>
              </a:rPr>
              <a:t>Israel’s Conquest Of Jericho</a:t>
            </a:r>
          </a:p>
          <a:p>
            <a:pPr lvl="1"/>
            <a:r>
              <a:rPr lang="en-US" sz="1800" b="1" dirty="0" smtClean="0">
                <a:latin typeface="Rockwell" panose="02060603020205020403" pitchFamily="18" charset="0"/>
              </a:rPr>
              <a:t>John 6:1-21</a:t>
            </a:r>
            <a:endParaRPr lang="en-US" sz="1800" b="1" dirty="0">
              <a:latin typeface="Rockwell" panose="02060603020205020403" pitchFamily="18" charset="0"/>
            </a:endParaRPr>
          </a:p>
          <a:p>
            <a:r>
              <a:rPr lang="en-US" sz="2600" dirty="0" smtClean="0">
                <a:latin typeface="Rockwell" panose="02060603020205020403" pitchFamily="18" charset="0"/>
              </a:rPr>
              <a:t>Demon-Possessed Boy’s Father</a:t>
            </a:r>
          </a:p>
          <a:p>
            <a:pPr lvl="1"/>
            <a:r>
              <a:rPr lang="en-US" sz="1800" b="1" dirty="0" smtClean="0">
                <a:latin typeface="Rockwell" panose="02060603020205020403" pitchFamily="18" charset="0"/>
              </a:rPr>
              <a:t>Mark 9:22b-24</a:t>
            </a:r>
          </a:p>
          <a:p>
            <a:r>
              <a:rPr lang="en-US" sz="2600" dirty="0" smtClean="0">
                <a:latin typeface="Rockwell" panose="02060603020205020403" pitchFamily="18" charset="0"/>
              </a:rPr>
              <a:t>Abraham’s Seed</a:t>
            </a:r>
          </a:p>
          <a:p>
            <a:pPr lvl="1"/>
            <a:r>
              <a:rPr lang="en-US" sz="1800" b="1" dirty="0" smtClean="0">
                <a:latin typeface="Rockwell" panose="02060603020205020403" pitchFamily="18" charset="0"/>
              </a:rPr>
              <a:t>Gen 15:2-6</a:t>
            </a:r>
          </a:p>
          <a:p>
            <a:r>
              <a:rPr lang="en-US" sz="2600" dirty="0" smtClean="0">
                <a:latin typeface="Rockwell" panose="02060603020205020403" pitchFamily="18" charset="0"/>
              </a:rPr>
              <a:t>Mordecai’s Advice To Esther</a:t>
            </a:r>
          </a:p>
          <a:p>
            <a:pPr lvl="1"/>
            <a:r>
              <a:rPr lang="en-US" sz="1800" b="1" dirty="0" smtClean="0">
                <a:latin typeface="Rockwell" panose="02060603020205020403" pitchFamily="18" charset="0"/>
              </a:rPr>
              <a:t>Esth 4:13-14</a:t>
            </a:r>
            <a:r>
              <a:rPr lang="en-US" sz="1800" dirty="0" smtClean="0">
                <a:latin typeface="Rockwell" panose="02060603020205020403" pitchFamily="18" charset="0"/>
              </a:rPr>
              <a:t> </a:t>
            </a:r>
            <a:endParaRPr lang="en-US" sz="1800" dirty="0">
              <a:latin typeface="Rockwell" panose="02060603020205020403" pitchFamily="18" charset="0"/>
            </a:endParaRPr>
          </a:p>
          <a:p>
            <a:r>
              <a:rPr lang="en-US" sz="2600" dirty="0" smtClean="0">
                <a:latin typeface="Rockwell" panose="02060603020205020403" pitchFamily="18" charset="0"/>
              </a:rPr>
              <a:t>Jesus turning stone to bread</a:t>
            </a:r>
          </a:p>
          <a:p>
            <a:pPr lvl="1"/>
            <a:r>
              <a:rPr lang="en-US" sz="1800" b="1" dirty="0" smtClean="0">
                <a:latin typeface="Rockwell" panose="02060603020205020403" pitchFamily="18" charset="0"/>
              </a:rPr>
              <a:t>Matt 4:3-4</a:t>
            </a:r>
          </a:p>
          <a:p>
            <a:r>
              <a:rPr lang="en-US" sz="2600" dirty="0" smtClean="0">
                <a:latin typeface="Rockwell" panose="02060603020205020403" pitchFamily="18" charset="0"/>
              </a:rPr>
              <a:t>Moses’ Egyptian Background</a:t>
            </a:r>
          </a:p>
          <a:p>
            <a:pPr lvl="1"/>
            <a:r>
              <a:rPr lang="en-US" sz="1800" b="1" dirty="0" smtClean="0">
                <a:latin typeface="Rockwell" panose="02060603020205020403" pitchFamily="18" charset="0"/>
              </a:rPr>
              <a:t>Heb 11:24-26</a:t>
            </a:r>
            <a:endParaRPr lang="en-US" sz="1800" dirty="0" smtClean="0">
              <a:latin typeface="Rockwell" panose="02060603020205020403" pitchFamily="18" charset="0"/>
            </a:endParaRPr>
          </a:p>
        </p:txBody>
      </p:sp>
    </p:spTree>
    <p:extLst>
      <p:ext uri="{BB962C8B-B14F-4D97-AF65-F5344CB8AC3E}">
        <p14:creationId xmlns:p14="http://schemas.microsoft.com/office/powerpoint/2010/main" val="79377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ust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604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ust fall cl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4846"/>
            <a:ext cx="9144000" cy="32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0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26465</TotalTime>
  <Words>5259</Words>
  <Application>Microsoft Office PowerPoint</Application>
  <PresentationFormat>On-screen Show (4:3)</PresentationFormat>
  <Paragraphs>225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Rockwell</vt:lpstr>
      <vt:lpstr>Office Theme</vt:lpstr>
      <vt:lpstr>PowerPoint Presentation</vt:lpstr>
      <vt:lpstr>PowerPoint Presentation</vt:lpstr>
      <vt:lpstr>PowerPoint Presentation</vt:lpstr>
      <vt:lpstr>Trust &amp; Wisdom</vt:lpstr>
      <vt:lpstr>What Is Faith?</vt:lpstr>
      <vt:lpstr>PowerPoint Presentation</vt:lpstr>
      <vt:lpstr>Why Don’t We Believe?</vt:lpstr>
      <vt:lpstr>Men of Trust</vt:lpstr>
      <vt:lpstr>PowerPoint Presentation</vt:lpstr>
      <vt:lpstr>ABILITY &amp; WILLINGNESS</vt:lpstr>
      <vt:lpstr>ABILITY &amp; WILLINGNESS</vt:lpstr>
      <vt:lpstr>God’s Faithfulness</vt:lpstr>
      <vt:lpstr>God’s Faithfulness</vt:lpstr>
      <vt:lpstr>God’s Faithfulness</vt:lpstr>
      <vt:lpstr>God’s Faithfulness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379</cp:revision>
  <dcterms:created xsi:type="dcterms:W3CDTF">2006-08-16T00:00:00Z</dcterms:created>
  <dcterms:modified xsi:type="dcterms:W3CDTF">2019-12-11T23:52:53Z</dcterms:modified>
</cp:coreProperties>
</file>