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9" r:id="rId2"/>
    <p:sldId id="270" r:id="rId3"/>
    <p:sldId id="273" r:id="rId4"/>
    <p:sldId id="272" r:id="rId5"/>
    <p:sldId id="276" r:id="rId6"/>
    <p:sldId id="277" r:id="rId7"/>
    <p:sldId id="271" r:id="rId8"/>
    <p:sldId id="275" r:id="rId9"/>
    <p:sldId id="278" r:id="rId1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4" autoAdjust="0"/>
    <p:restoredTop sz="56465" autoAdjust="0"/>
  </p:normalViewPr>
  <p:slideViewPr>
    <p:cSldViewPr>
      <p:cViewPr varScale="1">
        <p:scale>
          <a:sx n="63" d="100"/>
          <a:sy n="63" d="100"/>
        </p:scale>
        <p:origin x="2028" y="60"/>
      </p:cViewPr>
      <p:guideLst>
        <p:guide orient="horz" pos="2160"/>
        <p:guide pos="2880"/>
      </p:guideLst>
    </p:cSldViewPr>
  </p:slideViewPr>
  <p:notesTextViewPr>
    <p:cViewPr>
      <p:scale>
        <a:sx n="100" d="100"/>
        <a:sy n="100" d="100"/>
      </p:scale>
      <p:origin x="0" y="0"/>
    </p:cViewPr>
  </p:notesTextViewPr>
  <p:notesViewPr>
    <p:cSldViewPr>
      <p:cViewPr varScale="1">
        <p:scale>
          <a:sx n="112" d="100"/>
          <a:sy n="112" d="100"/>
        </p:scale>
        <p:origin x="132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48100" y="0"/>
            <a:ext cx="1447800" cy="1085850"/>
          </a:xfrm>
          <a:prstGeom prst="rect">
            <a:avLst/>
          </a:prstGeom>
          <a:noFill/>
          <a:ln w="12700">
            <a:solidFill>
              <a:prstClr val="black"/>
            </a:solidFill>
          </a:ln>
        </p:spPr>
        <p:txBody>
          <a:bodyPr vert="horz" lIns="91440" tIns="45720" rIns="91440" bIns="45720" rtlCol="0" anchor="ctr"/>
          <a:lstStyle/>
          <a:p>
            <a:endParaRPr lang="es-GT"/>
          </a:p>
        </p:txBody>
      </p:sp>
      <p:sp>
        <p:nvSpPr>
          <p:cNvPr id="5" name="Notes Placeholder 4"/>
          <p:cNvSpPr>
            <a:spLocks noGrp="1"/>
          </p:cNvSpPr>
          <p:nvPr>
            <p:ph type="body" sz="quarter" idx="3"/>
          </p:nvPr>
        </p:nvSpPr>
        <p:spPr>
          <a:xfrm>
            <a:off x="0" y="1219200"/>
            <a:ext cx="9141884" cy="518160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s-GT"/>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E712F549-4277-491E-B045-5BF51186A4DF}" type="slidenum">
              <a:rPr lang="es-GT" smtClean="0"/>
              <a:t>‹#›</a:t>
            </a:fld>
            <a:endParaRPr lang="es-GT"/>
          </a:p>
        </p:txBody>
      </p:sp>
    </p:spTree>
    <p:extLst>
      <p:ext uri="{BB962C8B-B14F-4D97-AF65-F5344CB8AC3E}">
        <p14:creationId xmlns:p14="http://schemas.microsoft.com/office/powerpoint/2010/main" val="1310984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s-GT" dirty="0"/>
          </a:p>
        </p:txBody>
      </p:sp>
      <p:sp>
        <p:nvSpPr>
          <p:cNvPr id="4" name="Slide Number Placeholder 3"/>
          <p:cNvSpPr>
            <a:spLocks noGrp="1"/>
          </p:cNvSpPr>
          <p:nvPr>
            <p:ph type="sldNum" sz="quarter" idx="10"/>
          </p:nvPr>
        </p:nvSpPr>
        <p:spPr/>
        <p:txBody>
          <a:bodyPr/>
          <a:lstStyle/>
          <a:p>
            <a:fld id="{DD18FA12-6C28-43A1-98DF-A2D7D6D8C695}" type="slidenum">
              <a:rPr lang="es-GT" smtClean="0"/>
              <a:t>1</a:t>
            </a:fld>
            <a:endParaRPr lang="es-GT"/>
          </a:p>
        </p:txBody>
      </p:sp>
    </p:spTree>
    <p:extLst>
      <p:ext uri="{BB962C8B-B14F-4D97-AF65-F5344CB8AC3E}">
        <p14:creationId xmlns:p14="http://schemas.microsoft.com/office/powerpoint/2010/main" val="3675760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The definition of wisdom that we’ve</a:t>
            </a:r>
            <a:r>
              <a:rPr lang="en-US" i="0" baseline="0" dirty="0" smtClean="0"/>
              <a:t> been evaluating is this – </a:t>
            </a:r>
            <a:r>
              <a:rPr lang="en-US" sz="1200" kern="1200" dirty="0" smtClean="0">
                <a:solidFill>
                  <a:schemeClr val="tx1"/>
                </a:solidFill>
                <a:effectLst/>
                <a:latin typeface="+mn-lt"/>
                <a:ea typeface="+mn-ea"/>
                <a:cs typeface="+mn-cs"/>
              </a:rPr>
              <a:t>“Wisdom is the combination of factual knowledge, situational insight, and necessary resolve, which, when practiced, has the greatest likelihood of achieving an intended righteous goal”. Everything we’ve discussed</a:t>
            </a:r>
            <a:r>
              <a:rPr lang="en-US" sz="1200" kern="1200" baseline="0" dirty="0" smtClean="0">
                <a:solidFill>
                  <a:schemeClr val="tx1"/>
                </a:solidFill>
                <a:effectLst/>
                <a:latin typeface="+mn-lt"/>
                <a:ea typeface="+mn-ea"/>
                <a:cs typeface="+mn-cs"/>
              </a:rPr>
              <a:t> so far have been to get us to this “righteous goal”. That is the whole point of wisdom. It is not to rob us of fun, rob us of joy, or something we can have in order to pat ourselves on the back. And wisdom is not simply reserved for the “elite Christians” because there is no such thing. Gaining wisdom is about getting all Christians to the point where they can be righteous.</a:t>
            </a:r>
          </a:p>
          <a:p>
            <a:endParaRPr lang="en-US" sz="1200"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Psa 37:30; Prov 10:31a</a:t>
            </a:r>
          </a:p>
        </p:txBody>
      </p:sp>
      <p:sp>
        <p:nvSpPr>
          <p:cNvPr id="4" name="Slide Number Placeholder 3"/>
          <p:cNvSpPr>
            <a:spLocks noGrp="1"/>
          </p:cNvSpPr>
          <p:nvPr>
            <p:ph type="sldNum" sz="quarter" idx="10"/>
          </p:nvPr>
        </p:nvSpPr>
        <p:spPr/>
        <p:txBody>
          <a:bodyPr/>
          <a:lstStyle/>
          <a:p>
            <a:fld id="{E712F549-4277-491E-B045-5BF51186A4DF}" type="slidenum">
              <a:rPr lang="es-GT" smtClean="0"/>
              <a:t>2</a:t>
            </a:fld>
            <a:endParaRPr lang="es-GT"/>
          </a:p>
        </p:txBody>
      </p:sp>
    </p:spTree>
    <p:extLst>
      <p:ext uri="{BB962C8B-B14F-4D97-AF65-F5344CB8AC3E}">
        <p14:creationId xmlns:p14="http://schemas.microsoft.com/office/powerpoint/2010/main" val="1204271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 is righteousness? If you look it up in a standard dictionary, it means the state of being morally right. We might think of justness, virtuous, morality, etc. But if you want to get really technical, righteousness is God. God is the only one who is righteous as righteous can even be defined because He is always right. But when the bible uses the term righteous, it is often describing conduct in relation to someone else. And while the bible does use it in regards to the rights of others in business or legal matters, the overwhelming majority of verses uses righteousness as conduct in relation to God – </a:t>
            </a:r>
            <a:r>
              <a:rPr lang="en-US" b="1" baseline="0" dirty="0" smtClean="0"/>
              <a:t>Rom 1:17</a:t>
            </a:r>
            <a:r>
              <a:rPr lang="en-US" b="0" baseline="0" dirty="0" smtClean="0"/>
              <a:t> – so this means that any measurement of righteousness, in its purist sense, has to be defined by what we actually see in God’s character. </a:t>
            </a:r>
            <a:endParaRPr lang="en-US" baseline="0" dirty="0" smtClean="0"/>
          </a:p>
          <a:p>
            <a:endParaRPr lang="en-US" baseline="0" dirty="0" smtClean="0"/>
          </a:p>
          <a:p>
            <a:r>
              <a:rPr lang="en-US" baseline="0" dirty="0" smtClean="0"/>
              <a:t>Another way to think about righteousness is as being “approved”. So, for example, when you’re attempting to get a loan, you’ll sit down with a bank, and they’ll go through your finances, your credit score, your job history, your current bills, and based on requirements set by underwriting, they’ll either approve or disapprove. Every bank is different. There may be some that approve you and others that disapprove, and it may seem unfair, but they’re the bank so they call the shots. </a:t>
            </a:r>
          </a:p>
          <a:p>
            <a:endParaRPr lang="en-US" baseline="0" dirty="0" smtClean="0"/>
          </a:p>
          <a:p>
            <a:r>
              <a:rPr lang="en-US" baseline="0" dirty="0" smtClean="0"/>
              <a:t>So if we take these two ways of looking at righteousness, both as who God is as well what a state of being approved, we can conclude logically that God is the one who approves whether we are meeting the requirements and standards of righteousness. We don’t get to set the standards by man made expectations. He does. And God has deemed that those who have faith, true faith, are righteous. And this is not something earned, it is rather something that has been </a:t>
            </a:r>
            <a:r>
              <a:rPr lang="en-US" u="sng" baseline="0" dirty="0" smtClean="0"/>
              <a:t>credited</a:t>
            </a:r>
            <a:r>
              <a:rPr lang="en-US" baseline="0" dirty="0" smtClean="0"/>
              <a:t> to man by virtue of God’s requirements – </a:t>
            </a:r>
            <a:r>
              <a:rPr lang="en-US" b="1" baseline="0" dirty="0" smtClean="0"/>
              <a:t>Rom 4:3, 6b, 13b</a:t>
            </a:r>
            <a:r>
              <a:rPr lang="en-US" baseline="0" dirty="0" smtClean="0"/>
              <a:t>.</a:t>
            </a:r>
          </a:p>
          <a:p>
            <a:endParaRPr lang="en-US" baseline="0" dirty="0" smtClean="0"/>
          </a:p>
          <a:p>
            <a:r>
              <a:rPr lang="en-US" baseline="0" dirty="0" smtClean="0"/>
              <a:t>I have dealt with banks who have standards that I didn’t agree with. I’m thinking, “I’m fully qualified to be credited x amount of money” but the fact says, “But we need to see _____” and I think its ridicules. But they’re the bank; its there money. I don’t get to tell them I’m worthy of their credit simply by the opinion I hold of myself and financial situation. In the same way, God has defined wherein we are credited righteousness in his sight, and despite however “good” I may think I am, my sense of “good” is not necessarily God’s sense of good.</a:t>
            </a:r>
          </a:p>
        </p:txBody>
      </p:sp>
      <p:sp>
        <p:nvSpPr>
          <p:cNvPr id="4" name="Slide Number Placeholder 3"/>
          <p:cNvSpPr>
            <a:spLocks noGrp="1"/>
          </p:cNvSpPr>
          <p:nvPr>
            <p:ph type="sldNum" sz="quarter" idx="10"/>
          </p:nvPr>
        </p:nvSpPr>
        <p:spPr/>
        <p:txBody>
          <a:bodyPr/>
          <a:lstStyle/>
          <a:p>
            <a:fld id="{E712F549-4277-491E-B045-5BF51186A4DF}" type="slidenum">
              <a:rPr lang="es-GT" smtClean="0"/>
              <a:t>3</a:t>
            </a:fld>
            <a:endParaRPr lang="es-GT"/>
          </a:p>
        </p:txBody>
      </p:sp>
    </p:spTree>
    <p:extLst>
      <p:ext uri="{BB962C8B-B14F-4D97-AF65-F5344CB8AC3E}">
        <p14:creationId xmlns:p14="http://schemas.microsoft.com/office/powerpoint/2010/main" val="1669772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the reason righteousness has to</a:t>
            </a:r>
            <a:r>
              <a:rPr lang="en-US" baseline="0" dirty="0" smtClean="0"/>
              <a:t> be something which God credits to us, so that we may be “approved” in His sight, is because it is not possible for us, a sinful human beings, to be righteous in and of ourselves. No one has ever been able to achieve this other than Jesus Christ, and no one will ever achieve it – </a:t>
            </a:r>
            <a:r>
              <a:rPr lang="en-US" b="1" baseline="0" dirty="0" smtClean="0"/>
              <a:t>Rom 3:10</a:t>
            </a:r>
            <a:r>
              <a:rPr lang="en-US" baseline="0" dirty="0" smtClean="0"/>
              <a:t> – And because of this conundrum, if God was going to save us, He was going to have to come up with a means by which He could declare us righteous without us being able to achieve it of our own means. </a:t>
            </a:r>
          </a:p>
          <a:p>
            <a:endParaRPr lang="en-US" baseline="0" dirty="0" smtClean="0"/>
          </a:p>
          <a:p>
            <a:r>
              <a:rPr lang="en-US" baseline="0" dirty="0" smtClean="0"/>
              <a:t>And it’s through faith in Jesus Christ that we can be declared and approved as righteous. He then becomes our righteousness – </a:t>
            </a:r>
            <a:r>
              <a:rPr lang="en-US" b="1" baseline="0" dirty="0" smtClean="0"/>
              <a:t>2 Cor 5:10</a:t>
            </a:r>
            <a:r>
              <a:rPr lang="en-US" baseline="0" dirty="0" smtClean="0"/>
              <a:t> – This means that while we are not righteous, by God crediting righteousness to us, we are </a:t>
            </a:r>
            <a:r>
              <a:rPr lang="en-US" u="sng" baseline="0" dirty="0" smtClean="0"/>
              <a:t>made</a:t>
            </a:r>
            <a:r>
              <a:rPr lang="en-US" baseline="0" dirty="0" smtClean="0"/>
              <a:t> righteous, meaning we’re </a:t>
            </a:r>
            <a:r>
              <a:rPr lang="en-US" u="sng" baseline="0" dirty="0" smtClean="0"/>
              <a:t>accepted</a:t>
            </a:r>
            <a:r>
              <a:rPr lang="en-US" baseline="0" dirty="0" smtClean="0"/>
              <a:t> and </a:t>
            </a:r>
            <a:r>
              <a:rPr lang="en-US" u="sng" baseline="0" dirty="0" smtClean="0"/>
              <a:t>treated</a:t>
            </a:r>
            <a:r>
              <a:rPr lang="en-US" baseline="0" dirty="0" smtClean="0"/>
              <a:t> as righteous by God, on account of what Jesus Christ did for us, even though the actions of our past and maybe even our present seem to be the furthest thing from God’s holy character. And God can do this because we are </a:t>
            </a:r>
            <a:r>
              <a:rPr lang="en-US" u="sng" baseline="0" dirty="0" smtClean="0"/>
              <a:t>in</a:t>
            </a:r>
            <a:r>
              <a:rPr lang="en-US" baseline="0" dirty="0" smtClean="0"/>
              <a:t> Christ. He was made sin, we are made righteous. On the cross, Jesus was treated as if He were a sinner, even though He was perfectly holy and pure. And once we’re </a:t>
            </a:r>
            <a:r>
              <a:rPr lang="en-US" u="sng" baseline="0" dirty="0" smtClean="0"/>
              <a:t>in</a:t>
            </a:r>
            <a:r>
              <a:rPr lang="en-US" baseline="0" dirty="0" smtClean="0"/>
              <a:t> Christ, He covers us, we are treated as if we are righteous, even though we are sinners. </a:t>
            </a:r>
          </a:p>
          <a:p>
            <a:endParaRPr lang="en-US" baseline="0" dirty="0" smtClean="0"/>
          </a:p>
          <a:p>
            <a:r>
              <a:rPr lang="en-US" baseline="0" dirty="0" smtClean="0"/>
              <a:t>Paul says it so well in </a:t>
            </a:r>
            <a:r>
              <a:rPr lang="en-US" b="1" baseline="0" dirty="0" smtClean="0"/>
              <a:t>Phil 3:8-9</a:t>
            </a:r>
            <a:r>
              <a:rPr lang="en-US" baseline="0" dirty="0" smtClean="0"/>
              <a:t> – Paul saw the wisdom in God’s plan, that we would be made righteous in Christ, knowing our inability to be righteous of our ourselves, that attaining Christ was worth giving up everything for. </a:t>
            </a:r>
            <a:endParaRPr lang="en-US" dirty="0" smtClean="0"/>
          </a:p>
        </p:txBody>
      </p:sp>
      <p:sp>
        <p:nvSpPr>
          <p:cNvPr id="4" name="Slide Number Placeholder 3"/>
          <p:cNvSpPr>
            <a:spLocks noGrp="1"/>
          </p:cNvSpPr>
          <p:nvPr>
            <p:ph type="sldNum" sz="quarter" idx="10"/>
          </p:nvPr>
        </p:nvSpPr>
        <p:spPr/>
        <p:txBody>
          <a:bodyPr/>
          <a:lstStyle/>
          <a:p>
            <a:fld id="{E712F549-4277-491E-B045-5BF51186A4DF}" type="slidenum">
              <a:rPr lang="es-GT" smtClean="0"/>
              <a:t>4</a:t>
            </a:fld>
            <a:endParaRPr lang="es-GT"/>
          </a:p>
        </p:txBody>
      </p:sp>
    </p:spTree>
    <p:extLst>
      <p:ext uri="{BB962C8B-B14F-4D97-AF65-F5344CB8AC3E}">
        <p14:creationId xmlns:p14="http://schemas.microsoft.com/office/powerpoint/2010/main" val="306768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let’s contrast this true righteousness found in Christ w/a false standard of righteousness that we see exhibited by the scribes and Pharisees. Here is a seemingly startling statement made by Jesus about them – </a:t>
            </a:r>
            <a:r>
              <a:rPr lang="en-US" b="1" baseline="0" dirty="0" smtClean="0"/>
              <a:t>Matt 5:20</a:t>
            </a:r>
            <a:r>
              <a:rPr lang="en-US" baseline="0" dirty="0" smtClean="0"/>
              <a:t> – This would have seemed like a shocking statement to the ordinary Jew of that day because they considered the Pharisees the religious elite. But the Pharisees righteousness was superficial; it was merely external conformity, eye candy, but there was no internal devotion toward God – </a:t>
            </a:r>
            <a:r>
              <a:rPr lang="en-US" b="1" baseline="0" dirty="0" smtClean="0"/>
              <a:t>Matt 15:8-9</a:t>
            </a:r>
            <a:r>
              <a:rPr lang="en-US" baseline="0" dirty="0" smtClean="0"/>
              <a:t> – How so? Consider what Jesus said in </a:t>
            </a:r>
            <a:r>
              <a:rPr lang="en-US" b="1" baseline="0" dirty="0" smtClean="0"/>
              <a:t>Matt 6:1</a:t>
            </a:r>
            <a:r>
              <a:rPr lang="en-US" baseline="0" dirty="0" smtClean="0"/>
              <a:t> – In what ways? He goes on to say that in their giving, in their praying, and in their fasting, they were simply putting on a show. It was all done so people would notice them. But there was no heart behind it. There was no bankruptcy of spirit that recognized their own sinfulness before God. There was no mercy, no hungering and thirsting for righteousness, none of those qualities Jesus spoke of in the beatitudes that is incumbent of truly spiritual people who actually are seeking to attain righteousness. </a:t>
            </a:r>
          </a:p>
          <a:p>
            <a:endParaRPr lang="en-US" baseline="0" dirty="0" smtClean="0"/>
          </a:p>
          <a:p>
            <a:r>
              <a:rPr lang="en-US" baseline="0" dirty="0" smtClean="0"/>
              <a:t>Because true righteousness stems first from our acknowledgement that we are sinners wholly unworthy of God, and secondly by applying God’s credit terms to our life, which is faith in Jesus Christ. This produces a thankfulness, a love, that causes us to strive for righteousness with all our heart, not so men can see us, but so that they can see God. It has nothing to do with us. It’s about bringing glory to God and His Son – </a:t>
            </a:r>
            <a:r>
              <a:rPr lang="en-US" b="1" baseline="0" dirty="0" smtClean="0"/>
              <a:t>Matt 6:33</a:t>
            </a:r>
          </a:p>
        </p:txBody>
      </p:sp>
      <p:sp>
        <p:nvSpPr>
          <p:cNvPr id="4" name="Slide Number Placeholder 3"/>
          <p:cNvSpPr>
            <a:spLocks noGrp="1"/>
          </p:cNvSpPr>
          <p:nvPr>
            <p:ph type="sldNum" sz="quarter" idx="10"/>
          </p:nvPr>
        </p:nvSpPr>
        <p:spPr/>
        <p:txBody>
          <a:bodyPr/>
          <a:lstStyle/>
          <a:p>
            <a:fld id="{E712F549-4277-491E-B045-5BF51186A4DF}" type="slidenum">
              <a:rPr lang="es-GT" smtClean="0"/>
              <a:t>5</a:t>
            </a:fld>
            <a:endParaRPr lang="es-GT"/>
          </a:p>
        </p:txBody>
      </p:sp>
    </p:spTree>
    <p:extLst>
      <p:ext uri="{BB962C8B-B14F-4D97-AF65-F5344CB8AC3E}">
        <p14:creationId xmlns:p14="http://schemas.microsoft.com/office/powerpoint/2010/main" val="37379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And that’s key. Though we</a:t>
            </a:r>
            <a:r>
              <a:rPr lang="en-US" sz="1200" kern="1200" baseline="0" dirty="0" smtClean="0">
                <a:solidFill>
                  <a:schemeClr val="tx1"/>
                </a:solidFill>
                <a:effectLst/>
                <a:latin typeface="+mn-lt"/>
                <a:ea typeface="+mn-ea"/>
                <a:cs typeface="+mn-cs"/>
              </a:rPr>
              <a:t> cannot be righteous in and of ourselves, the implications of this fact as well as what God did for us in Jesus Christ should cause us to seek after God’s righteousness with everything we’ve got, even while at the same time we acknowledge we can’t attain it perfectly.</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marL="228600" lvl="0" indent="-228600">
              <a:buAutoNum type="arabicPeriod"/>
            </a:pPr>
            <a:r>
              <a:rPr lang="en-US" sz="1200" kern="1200" dirty="0" smtClean="0">
                <a:solidFill>
                  <a:schemeClr val="tx1"/>
                </a:solidFill>
                <a:effectLst/>
                <a:latin typeface="+mn-lt"/>
                <a:ea typeface="+mn-ea"/>
                <a:cs typeface="+mn-cs"/>
              </a:rPr>
              <a:t>Starve for it – </a:t>
            </a:r>
            <a:r>
              <a:rPr lang="en-US" sz="1200" b="1" kern="1200" dirty="0" smtClean="0">
                <a:solidFill>
                  <a:schemeClr val="tx1"/>
                </a:solidFill>
                <a:effectLst/>
                <a:latin typeface="+mn-lt"/>
                <a:ea typeface="+mn-ea"/>
                <a:cs typeface="+mn-cs"/>
              </a:rPr>
              <a:t>Matt 5:6</a:t>
            </a:r>
            <a:r>
              <a:rPr lang="en-US" sz="1200" kern="1200" dirty="0" smtClean="0">
                <a:solidFill>
                  <a:schemeClr val="tx1"/>
                </a:solidFill>
                <a:effectLst/>
                <a:latin typeface="+mn-lt"/>
                <a:ea typeface="+mn-ea"/>
                <a:cs typeface="+mn-cs"/>
              </a:rPr>
              <a:t> – In other words, righteousness is something we’ve got to really, really want…bad! We have to see just how empty</a:t>
            </a:r>
            <a:r>
              <a:rPr lang="en-US" sz="1200" kern="1200" baseline="0" dirty="0" smtClean="0">
                <a:solidFill>
                  <a:schemeClr val="tx1"/>
                </a:solidFill>
                <a:effectLst/>
                <a:latin typeface="+mn-lt"/>
                <a:ea typeface="+mn-ea"/>
                <a:cs typeface="+mn-cs"/>
              </a:rPr>
              <a:t> we are without so that this dehydration of the spirit will cause us to go however far we must to get it. </a:t>
            </a:r>
            <a:endParaRPr lang="en-US" sz="1200" kern="1200" dirty="0" smtClean="0">
              <a:solidFill>
                <a:schemeClr val="tx1"/>
              </a:solidFill>
              <a:effectLst/>
              <a:latin typeface="+mn-lt"/>
              <a:ea typeface="+mn-ea"/>
              <a:cs typeface="+mn-cs"/>
            </a:endParaRPr>
          </a:p>
          <a:p>
            <a:pPr marL="228600" lvl="0" indent="-228600">
              <a:buAutoNum type="arabicPeriod"/>
            </a:pPr>
            <a:endParaRPr lang="en-US" sz="1200" kern="1200" dirty="0" smtClean="0">
              <a:solidFill>
                <a:schemeClr val="tx1"/>
              </a:solidFill>
              <a:effectLst/>
              <a:latin typeface="+mn-lt"/>
              <a:ea typeface="+mn-ea"/>
              <a:cs typeface="+mn-cs"/>
            </a:endParaRPr>
          </a:p>
          <a:p>
            <a:pPr marL="228600" lvl="0" indent="-228600">
              <a:buAutoNum type="arabicPeriod"/>
            </a:pPr>
            <a:r>
              <a:rPr lang="en-US" sz="1200" kern="1200" dirty="0" smtClean="0">
                <a:solidFill>
                  <a:schemeClr val="tx1"/>
                </a:solidFill>
                <a:effectLst/>
                <a:latin typeface="+mn-lt"/>
                <a:ea typeface="+mn-ea"/>
                <a:cs typeface="+mn-cs"/>
              </a:rPr>
              <a:t>Value it above persecution</a:t>
            </a:r>
            <a:r>
              <a:rPr lang="en-US" sz="1200" kern="1200" baseline="0" dirty="0" smtClean="0">
                <a:solidFill>
                  <a:schemeClr val="tx1"/>
                </a:solidFill>
                <a:effectLst/>
                <a:latin typeface="+mn-lt"/>
                <a:ea typeface="+mn-ea"/>
                <a:cs typeface="+mn-cs"/>
              </a:rPr>
              <a:t> – </a:t>
            </a:r>
            <a:r>
              <a:rPr lang="en-US" sz="1200" b="1" kern="1200" baseline="0" dirty="0" smtClean="0">
                <a:solidFill>
                  <a:schemeClr val="tx1"/>
                </a:solidFill>
                <a:effectLst/>
                <a:latin typeface="+mn-lt"/>
                <a:ea typeface="+mn-ea"/>
                <a:cs typeface="+mn-cs"/>
              </a:rPr>
              <a:t>Matt 5:10</a:t>
            </a:r>
            <a:r>
              <a:rPr lang="en-US" sz="1200" kern="1200" baseline="0" dirty="0" smtClean="0">
                <a:solidFill>
                  <a:schemeClr val="tx1"/>
                </a:solidFill>
                <a:effectLst/>
                <a:latin typeface="+mn-lt"/>
                <a:ea typeface="+mn-ea"/>
                <a:cs typeface="+mn-cs"/>
              </a:rPr>
              <a:t> – Make no mistake, even the attempt to attain to God’s righteousness will lead to resentment, mocking, and insults by those who choose to pitch their tents in darkness. You will be the subject of scorn, lies, and all manner of trouble in life. But we must value God’s righteousness above these earthly troubles, as Jesus did, in order to receive the kingdom of heaven.</a:t>
            </a:r>
          </a:p>
          <a:p>
            <a:pPr marL="228600" lvl="0" indent="-228600">
              <a:buAutoNum type="arabicPeriod"/>
            </a:pPr>
            <a:endParaRPr lang="en-US" sz="1200" kern="1200" baseline="0" dirty="0" smtClean="0">
              <a:solidFill>
                <a:schemeClr val="tx1"/>
              </a:solidFill>
              <a:effectLst/>
              <a:latin typeface="+mn-lt"/>
              <a:ea typeface="+mn-ea"/>
              <a:cs typeface="+mn-cs"/>
            </a:endParaRPr>
          </a:p>
          <a:p>
            <a:pPr marL="228600" lvl="0" indent="-228600">
              <a:buAutoNum type="arabicPeriod"/>
            </a:pPr>
            <a:r>
              <a:rPr lang="en-US" sz="1200" kern="1200" baseline="0" dirty="0" smtClean="0">
                <a:solidFill>
                  <a:schemeClr val="tx1"/>
                </a:solidFill>
                <a:effectLst/>
                <a:latin typeface="+mn-lt"/>
                <a:ea typeface="+mn-ea"/>
                <a:cs typeface="+mn-cs"/>
              </a:rPr>
              <a:t>It must be heart driven – </a:t>
            </a:r>
            <a:r>
              <a:rPr lang="en-US" sz="1200" b="1" kern="1200" baseline="0" dirty="0" smtClean="0">
                <a:solidFill>
                  <a:schemeClr val="tx1"/>
                </a:solidFill>
                <a:effectLst/>
                <a:latin typeface="+mn-lt"/>
                <a:ea typeface="+mn-ea"/>
                <a:cs typeface="+mn-cs"/>
              </a:rPr>
              <a:t>Matt 5:20</a:t>
            </a:r>
            <a:r>
              <a:rPr lang="en-US" sz="1200" kern="1200" baseline="0" dirty="0" smtClean="0">
                <a:solidFill>
                  <a:schemeClr val="tx1"/>
                </a:solidFill>
                <a:effectLst/>
                <a:latin typeface="+mn-lt"/>
                <a:ea typeface="+mn-ea"/>
                <a:cs typeface="+mn-cs"/>
              </a:rPr>
              <a:t> – It can’t begin with the outward things that separate us from worldly people (being baptized, assembling, the LS., no instruments, etc.). That is putting the cart before the horse. It starts with a born again spirit, a heart that is starving for the righteousness of God and who is pained when he cannot attain it.</a:t>
            </a:r>
          </a:p>
          <a:p>
            <a:pPr marL="228600" lvl="0" indent="-228600">
              <a:buAutoNum type="arabicPeriod"/>
            </a:pPr>
            <a:endParaRPr lang="en-US" sz="1200" kern="1200" baseline="0" dirty="0" smtClean="0">
              <a:solidFill>
                <a:schemeClr val="tx1"/>
              </a:solidFill>
              <a:effectLst/>
              <a:latin typeface="+mn-lt"/>
              <a:ea typeface="+mn-ea"/>
              <a:cs typeface="+mn-cs"/>
            </a:endParaRPr>
          </a:p>
          <a:p>
            <a:pPr marL="228600" lvl="0" indent="-228600">
              <a:buAutoNum type="arabicPeriod"/>
            </a:pPr>
            <a:r>
              <a:rPr lang="en-US" sz="1200" kern="1200" baseline="0" dirty="0" smtClean="0">
                <a:solidFill>
                  <a:schemeClr val="tx1"/>
                </a:solidFill>
                <a:effectLst/>
                <a:latin typeface="+mn-lt"/>
                <a:ea typeface="+mn-ea"/>
                <a:cs typeface="+mn-cs"/>
              </a:rPr>
              <a:t>Which means its all about motive – </a:t>
            </a:r>
            <a:r>
              <a:rPr lang="en-US" sz="1200" b="1" kern="1200" baseline="0" dirty="0" smtClean="0">
                <a:solidFill>
                  <a:schemeClr val="tx1"/>
                </a:solidFill>
                <a:effectLst/>
                <a:latin typeface="+mn-lt"/>
                <a:ea typeface="+mn-ea"/>
                <a:cs typeface="+mn-cs"/>
              </a:rPr>
              <a:t>Matt 6:1</a:t>
            </a:r>
            <a:r>
              <a:rPr lang="en-US" sz="1200" kern="1200" baseline="0" dirty="0" smtClean="0">
                <a:solidFill>
                  <a:schemeClr val="tx1"/>
                </a:solidFill>
                <a:effectLst/>
                <a:latin typeface="+mn-lt"/>
                <a:ea typeface="+mn-ea"/>
                <a:cs typeface="+mn-cs"/>
              </a:rPr>
              <a:t> – Its not that the external things are wrong or that we shouldn’t strive to worship God and work with the church in the manner He has specified. A truly transformed heart will make these a priority in his/her life. But it must begin with the motive to attain God’s righteous and not do things so we can boast in them, or exalt ourselves above other religiously minded people who may not know better.</a:t>
            </a:r>
          </a:p>
          <a:p>
            <a:pPr marL="228600" lvl="0" indent="-228600">
              <a:buAutoNum type="arabicPeriod"/>
            </a:pPr>
            <a:endParaRPr lang="en-US" sz="1200" kern="1200" baseline="0" dirty="0" smtClean="0">
              <a:solidFill>
                <a:schemeClr val="tx1"/>
              </a:solidFill>
              <a:effectLst/>
              <a:latin typeface="+mn-lt"/>
              <a:ea typeface="+mn-ea"/>
              <a:cs typeface="+mn-cs"/>
            </a:endParaRPr>
          </a:p>
          <a:p>
            <a:pPr marL="228600" lvl="0" indent="-228600">
              <a:buAutoNum type="arabicPeriod"/>
            </a:pPr>
            <a:r>
              <a:rPr lang="en-US" sz="1200" kern="1200" baseline="0" dirty="0" smtClean="0">
                <a:solidFill>
                  <a:schemeClr val="tx1"/>
                </a:solidFill>
                <a:effectLst/>
                <a:latin typeface="+mn-lt"/>
                <a:ea typeface="+mn-ea"/>
                <a:cs typeface="+mn-cs"/>
              </a:rPr>
              <a:t>Most importantly, though, we must seek righteousness above everything else – </a:t>
            </a:r>
            <a:r>
              <a:rPr lang="en-US" sz="1200" b="1" kern="1200" baseline="0" dirty="0" smtClean="0">
                <a:solidFill>
                  <a:schemeClr val="tx1"/>
                </a:solidFill>
                <a:effectLst/>
                <a:latin typeface="+mn-lt"/>
                <a:ea typeface="+mn-ea"/>
                <a:cs typeface="+mn-cs"/>
              </a:rPr>
              <a:t>Matt 6:33</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Righteousness is the sum total of God’s requirements for</a:t>
            </a:r>
            <a:r>
              <a:rPr lang="en-US" sz="1200" kern="1200" baseline="0" dirty="0" smtClean="0">
                <a:solidFill>
                  <a:schemeClr val="tx1"/>
                </a:solidFill>
                <a:effectLst/>
                <a:latin typeface="+mn-lt"/>
                <a:ea typeface="+mn-ea"/>
                <a:cs typeface="+mn-cs"/>
              </a:rPr>
              <a:t> us and seeking it must come first before we have expectations for anything else.</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E712F549-4277-491E-B045-5BF51186A4DF}" type="slidenum">
              <a:rPr lang="es-GT" smtClean="0"/>
              <a:t>6</a:t>
            </a:fld>
            <a:endParaRPr lang="es-GT"/>
          </a:p>
        </p:txBody>
      </p:sp>
    </p:spTree>
    <p:extLst>
      <p:ext uri="{BB962C8B-B14F-4D97-AF65-F5344CB8AC3E}">
        <p14:creationId xmlns:p14="http://schemas.microsoft.com/office/powerpoint/2010/main" val="360997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all of this begs the following question. What does righteousness have to do with wisdom? If you study the book of proverbs, you will find the word righteousness is used 90 times throughout this book. This means the relationship between applying wisdom and gaining righteousness is incontrovertible. If we apply wisdom, we will be righteous; and we cannot attain to righteousness without applying wisdom. </a:t>
            </a:r>
          </a:p>
          <a:p>
            <a:endParaRPr lang="en-US" baseline="0" dirty="0" smtClean="0"/>
          </a:p>
          <a:p>
            <a:r>
              <a:rPr lang="en-US" baseline="0" dirty="0" smtClean="0"/>
              <a:t>In fact, if you look up that Greek word for “righteousness” in Vine’s Greek dictionary, you will find that “righteousness” used to be spelled “rightwiseness”. Consider the implications of this. To be righteous means that we make choices not on the basis of whether they can be explicitly proven to be right vs. wrong or sinful vs. not sinful. To be righteous is to be wise. And to be wise is to be righteous. Does that not tell you how important the subject of wisdom is? Being a Christian is about choosing those paths that has the greatest likelihood of achieving a righteous goal. This means we can’t just make decisions on the basis of that which can be explicitly proven (though many things can), but those things which speak of probability. Remember, proverbs is about probabilities and God is telling us that those who are righteous walk according to those probabilities. Its not just promises, but probabilities. The only thing that is promised is if we abide by these probabilities, we will have the greatest likelihood of success, spiritually speaking. It will lead to righteousness.</a:t>
            </a:r>
          </a:p>
        </p:txBody>
      </p:sp>
      <p:sp>
        <p:nvSpPr>
          <p:cNvPr id="4" name="Slide Number Placeholder 3"/>
          <p:cNvSpPr>
            <a:spLocks noGrp="1"/>
          </p:cNvSpPr>
          <p:nvPr>
            <p:ph type="sldNum" sz="quarter" idx="10"/>
          </p:nvPr>
        </p:nvSpPr>
        <p:spPr/>
        <p:txBody>
          <a:bodyPr/>
          <a:lstStyle/>
          <a:p>
            <a:fld id="{E712F549-4277-491E-B045-5BF51186A4DF}" type="slidenum">
              <a:rPr lang="es-GT" smtClean="0"/>
              <a:t>7</a:t>
            </a:fld>
            <a:endParaRPr lang="es-GT"/>
          </a:p>
        </p:txBody>
      </p:sp>
    </p:spTree>
    <p:extLst>
      <p:ext uri="{BB962C8B-B14F-4D97-AF65-F5344CB8AC3E}">
        <p14:creationId xmlns:p14="http://schemas.microsoft.com/office/powerpoint/2010/main" val="1216733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aseline="0" dirty="0" smtClean="0"/>
              <a:t>But that begs another question. Why is it that some people, who practice wisdom, do not see the kind of success that Proverbs says comes to those who make the sacrifices for that righteous goal? That’s where the book of Ecclesiastes comes in. </a:t>
            </a:r>
          </a:p>
          <a:p>
            <a:pPr lvl="0"/>
            <a:endParaRPr lang="en-US" baseline="0" dirty="0" smtClean="0"/>
          </a:p>
          <a:p>
            <a:pPr lvl="0"/>
            <a:r>
              <a:rPr lang="en-US" baseline="0" dirty="0" smtClean="0"/>
              <a:t>Proverbs personifies wisdom into a woman who is shouting the virtue of pursuing wisdom, and she’s optimistic that if you acquire it, you’ll have a successful life. So lady wisdom is the optimist. But Ecclesiastic is the realist, the critic, who says in addition to all these things under the sun being vanity, that wisdom doesn’t always lead to success. Obviously there is a cause and effect relationship between applying wisdom and being rewarded in this life, but life sometimes throws a curve ball – </a:t>
            </a:r>
            <a:r>
              <a:rPr lang="en-US" b="1" baseline="0" dirty="0" smtClean="0"/>
              <a:t>Eccl 9:11; 1:18; 7:16; 9:1</a:t>
            </a:r>
            <a:endParaRPr lang="en-US" b="0" baseline="0" dirty="0" smtClean="0"/>
          </a:p>
          <a:p>
            <a:pPr lvl="0"/>
            <a:endParaRPr lang="en-US" b="0" baseline="0" dirty="0" smtClean="0"/>
          </a:p>
          <a:p>
            <a:pPr lvl="0"/>
            <a:r>
              <a:rPr lang="en-US" baseline="0" dirty="0" smtClean="0"/>
              <a:t>The point the critic makes in Ecclesiastes is that wisdom is the better route to go over foolishness, without a doubt, but just because you have wisdom doesn’t guarantee success in this life. In fact, it may increase your grief because, in your wisdom, you watch others that you love pursue paths of foolishness, as you sacrifice so much for the sake of wisdom only for chance to overtake success, as you watch people resent you for wisdom, etc. </a:t>
            </a:r>
          </a:p>
          <a:p>
            <a:pPr lvl="0"/>
            <a:endParaRPr lang="en-US" baseline="0" dirty="0" smtClean="0"/>
          </a:p>
          <a:p>
            <a:pPr lvl="0"/>
            <a:r>
              <a:rPr lang="en-US" baseline="0" dirty="0" smtClean="0"/>
              <a:t>However, he concludes the book with, “Fear God and keep His commandments for this is the whole duty of man”. And the point is, wisdom is not about what we can accumulate here on this Earth. We’ll have a greater chance of earthly success with wisdom rather than without, but its not so much about that. Its about righteousness. Its about fearing God. Its about preparing ourselves for eternity because death, as the great equalizer, comes to every man, and we’re going to stand before God on judgment day and give an account for our walk here on this Earth. And that is not vanity in the least. </a:t>
            </a:r>
          </a:p>
          <a:p>
            <a:pPr lvl="0"/>
            <a:endParaRPr lang="en-US" baseline="0" dirty="0" smtClean="0"/>
          </a:p>
          <a:p>
            <a:pPr lvl="0"/>
            <a:r>
              <a:rPr lang="en-US" baseline="0" dirty="0" smtClean="0"/>
              <a:t>And so while Proverbs is crying for us to be optimistic in the rewards wisdom bring, Ecclesiastes, as the pessimist, helps us fine tune the motive for doing so. The righteous don’t always see reward here on this planet. They may have to hold out for eternity. </a:t>
            </a:r>
          </a:p>
        </p:txBody>
      </p:sp>
      <p:sp>
        <p:nvSpPr>
          <p:cNvPr id="4" name="Slide Number Placeholder 3"/>
          <p:cNvSpPr>
            <a:spLocks noGrp="1"/>
          </p:cNvSpPr>
          <p:nvPr>
            <p:ph type="sldNum" sz="quarter" idx="10"/>
          </p:nvPr>
        </p:nvSpPr>
        <p:spPr/>
        <p:txBody>
          <a:bodyPr/>
          <a:lstStyle/>
          <a:p>
            <a:fld id="{E712F549-4277-491E-B045-5BF51186A4DF}" type="slidenum">
              <a:rPr lang="es-GT" smtClean="0"/>
              <a:t>8</a:t>
            </a:fld>
            <a:endParaRPr lang="es-GT"/>
          </a:p>
        </p:txBody>
      </p:sp>
    </p:spTree>
    <p:extLst>
      <p:ext uri="{BB962C8B-B14F-4D97-AF65-F5344CB8AC3E}">
        <p14:creationId xmlns:p14="http://schemas.microsoft.com/office/powerpoint/2010/main" val="1508300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aseline="0" dirty="0" smtClean="0"/>
              <a:t>Jesus Christ is out ultimate example of this very principle. No one lived a wiser, more righteous life on this Earth than that of the Son of God Himself. And yet, He suffered tremendously for it. How did He get by? </a:t>
            </a:r>
            <a:r>
              <a:rPr lang="en-US" b="1" baseline="0" dirty="0" smtClean="0"/>
              <a:t>Heb 12:2</a:t>
            </a:r>
            <a:r>
              <a:rPr lang="en-US" baseline="0" dirty="0" smtClean="0"/>
              <a:t> – His righteousness depended not on what this corruptible, dying Earth could offer. It lay in what was coming to Him after the cross. </a:t>
            </a:r>
          </a:p>
          <a:p>
            <a:pPr lvl="0"/>
            <a:endParaRPr lang="en-US" baseline="0" dirty="0" smtClean="0"/>
          </a:p>
          <a:p>
            <a:pPr lvl="0"/>
            <a:r>
              <a:rPr lang="en-US" baseline="0" dirty="0" smtClean="0"/>
              <a:t>This is true wisdom, living a life of righteousness, modeled after Jesus Christ Himself who is called by the Holy Spirit God’s wisdom – </a:t>
            </a:r>
            <a:r>
              <a:rPr lang="en-US" b="1" baseline="0" dirty="0" smtClean="0"/>
              <a:t>1 Cor 1:23-24</a:t>
            </a:r>
            <a:r>
              <a:rPr lang="en-US" baseline="0" dirty="0" smtClean="0"/>
              <a:t> – It’s God’s way of saying, “If you want to live the wisest, fullest, most meaningful life on this Earth, look no further than Jesus Himself.” Jesus became, for us, God’s wisdom – </a:t>
            </a:r>
            <a:r>
              <a:rPr lang="en-US" b="1" baseline="0" dirty="0" smtClean="0"/>
              <a:t>1 Cor 1:30</a:t>
            </a:r>
            <a:r>
              <a:rPr lang="en-US" baseline="0" dirty="0" smtClean="0"/>
              <a:t> – That is why we can only achieve true righteousness through Jesus, because Jesus is the path of true wisdom. See how the two or indispensable of the other?</a:t>
            </a:r>
          </a:p>
        </p:txBody>
      </p:sp>
      <p:sp>
        <p:nvSpPr>
          <p:cNvPr id="4" name="Slide Number Placeholder 3"/>
          <p:cNvSpPr>
            <a:spLocks noGrp="1"/>
          </p:cNvSpPr>
          <p:nvPr>
            <p:ph type="sldNum" sz="quarter" idx="10"/>
          </p:nvPr>
        </p:nvSpPr>
        <p:spPr/>
        <p:txBody>
          <a:bodyPr/>
          <a:lstStyle/>
          <a:p>
            <a:fld id="{E712F549-4277-491E-B045-5BF51186A4DF}" type="slidenum">
              <a:rPr lang="es-GT" smtClean="0"/>
              <a:t>9</a:t>
            </a:fld>
            <a:endParaRPr lang="es-GT"/>
          </a:p>
        </p:txBody>
      </p:sp>
    </p:spTree>
    <p:extLst>
      <p:ext uri="{BB962C8B-B14F-4D97-AF65-F5344CB8AC3E}">
        <p14:creationId xmlns:p14="http://schemas.microsoft.com/office/powerpoint/2010/main" val="2721804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srcRect b="32997"/>
          <a:stretch/>
        </p:blipFill>
        <p:spPr>
          <a:xfrm>
            <a:off x="1881163" y="909010"/>
            <a:ext cx="4136827" cy="4413981"/>
          </a:xfrm>
          <a:prstGeom prst="rect">
            <a:avLst/>
          </a:prstGeom>
        </p:spPr>
      </p:pic>
      <p:grpSp>
        <p:nvGrpSpPr>
          <p:cNvPr id="6" name="Group 5"/>
          <p:cNvGrpSpPr/>
          <p:nvPr/>
        </p:nvGrpSpPr>
        <p:grpSpPr>
          <a:xfrm>
            <a:off x="122216" y="2676699"/>
            <a:ext cx="769669" cy="665018"/>
            <a:chOff x="1005840" y="1911927"/>
            <a:chExt cx="841264" cy="822960"/>
          </a:xfrm>
        </p:grpSpPr>
        <p:sp>
          <p:nvSpPr>
            <p:cNvPr id="4" name="Flowchart: Alternate Process 3"/>
            <p:cNvSpPr/>
            <p:nvPr/>
          </p:nvSpPr>
          <p:spPr>
            <a:xfrm>
              <a:off x="1005840" y="1911927"/>
              <a:ext cx="841264" cy="822960"/>
            </a:xfrm>
            <a:prstGeom prst="flowChartAlternateProcess">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TextBox 4"/>
            <p:cNvSpPr txBox="1"/>
            <p:nvPr/>
          </p:nvSpPr>
          <p:spPr>
            <a:xfrm flipH="1">
              <a:off x="1005840" y="2107763"/>
              <a:ext cx="841263" cy="418961"/>
            </a:xfrm>
            <a:prstGeom prst="rect">
              <a:avLst/>
            </a:prstGeom>
            <a:noFill/>
          </p:spPr>
          <p:txBody>
            <a:bodyPr wrap="square" rtlCol="0">
              <a:spAutoFit/>
            </a:bodyPr>
            <a:lstStyle/>
            <a:p>
              <a:pPr algn="ctr"/>
              <a:r>
                <a:rPr lang="en-US" sz="1600" b="1" dirty="0" smtClean="0">
                  <a:solidFill>
                    <a:schemeClr val="bg1"/>
                  </a:solidFill>
                </a:rPr>
                <a:t>Fear</a:t>
              </a:r>
              <a:endParaRPr lang="en-US" sz="1600" b="1" dirty="0">
                <a:solidFill>
                  <a:schemeClr val="bg1"/>
                </a:solidFill>
              </a:endParaRPr>
            </a:p>
          </p:txBody>
        </p:sp>
      </p:grpSp>
      <p:grpSp>
        <p:nvGrpSpPr>
          <p:cNvPr id="7" name="Group 6"/>
          <p:cNvGrpSpPr/>
          <p:nvPr/>
        </p:nvGrpSpPr>
        <p:grpSpPr>
          <a:xfrm>
            <a:off x="1186024" y="2676699"/>
            <a:ext cx="1144164" cy="665018"/>
            <a:chOff x="758363" y="1911927"/>
            <a:chExt cx="1554980" cy="822960"/>
          </a:xfrm>
        </p:grpSpPr>
        <p:sp>
          <p:nvSpPr>
            <p:cNvPr id="8" name="Rectangle 7"/>
            <p:cNvSpPr/>
            <p:nvPr/>
          </p:nvSpPr>
          <p:spPr>
            <a:xfrm>
              <a:off x="758363" y="1911927"/>
              <a:ext cx="1552693" cy="822960"/>
            </a:xfrm>
            <a:prstGeom prst="flowChartAlternateProcess">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Box 8"/>
            <p:cNvSpPr txBox="1"/>
            <p:nvPr/>
          </p:nvSpPr>
          <p:spPr>
            <a:xfrm flipH="1">
              <a:off x="760650" y="2094571"/>
              <a:ext cx="1552693" cy="463532"/>
            </a:xfrm>
            <a:prstGeom prst="flowChartAlternateProcess">
              <a:avLst/>
            </a:prstGeom>
            <a:noFill/>
          </p:spPr>
          <p:txBody>
            <a:bodyPr wrap="square" rtlCol="0">
              <a:spAutoFit/>
            </a:bodyPr>
            <a:lstStyle/>
            <a:p>
              <a:pPr algn="ctr"/>
              <a:r>
                <a:rPr lang="en-US" sz="1600" b="1" dirty="0" smtClean="0">
                  <a:solidFill>
                    <a:schemeClr val="bg1"/>
                  </a:solidFill>
                </a:rPr>
                <a:t>Instruction</a:t>
              </a:r>
              <a:endParaRPr lang="en-US" sz="1600" b="1" dirty="0">
                <a:solidFill>
                  <a:schemeClr val="bg1"/>
                </a:solidFill>
              </a:endParaRPr>
            </a:p>
          </p:txBody>
        </p:sp>
      </p:grpSp>
      <p:sp>
        <p:nvSpPr>
          <p:cNvPr id="10" name="Rectangle 9"/>
          <p:cNvSpPr/>
          <p:nvPr/>
        </p:nvSpPr>
        <p:spPr>
          <a:xfrm>
            <a:off x="0" y="1578406"/>
            <a:ext cx="1180408" cy="1015663"/>
          </a:xfrm>
          <a:prstGeom prst="rect">
            <a:avLst/>
          </a:prstGeom>
          <a:ln w="12700">
            <a:solidFill>
              <a:schemeClr val="tx1"/>
            </a:solidFill>
          </a:ln>
        </p:spPr>
        <p:txBody>
          <a:bodyPr wrap="square">
            <a:spAutoFit/>
          </a:bodyPr>
          <a:lstStyle/>
          <a:p>
            <a:pPr algn="ctr"/>
            <a:r>
              <a:rPr lang="en-US" sz="1200" dirty="0" smtClean="0">
                <a:solidFill>
                  <a:srgbClr val="000000"/>
                </a:solidFill>
                <a:latin typeface="Rockwell" panose="02060603020205020403" pitchFamily="18" charset="0"/>
              </a:rPr>
              <a:t>“The </a:t>
            </a:r>
            <a:r>
              <a:rPr lang="en-US" sz="1200" u="sng" dirty="0">
                <a:solidFill>
                  <a:srgbClr val="000000"/>
                </a:solidFill>
                <a:latin typeface="Rockwell" panose="02060603020205020403" pitchFamily="18" charset="0"/>
              </a:rPr>
              <a:t>fear</a:t>
            </a:r>
            <a:r>
              <a:rPr lang="en-US" sz="1200" dirty="0">
                <a:solidFill>
                  <a:srgbClr val="000000"/>
                </a:solidFill>
                <a:latin typeface="Rockwell" panose="02060603020205020403" pitchFamily="18" charset="0"/>
              </a:rPr>
              <a:t> of </a:t>
            </a:r>
            <a:r>
              <a:rPr lang="en-US" sz="1200" dirty="0" smtClean="0">
                <a:solidFill>
                  <a:srgbClr val="000000"/>
                </a:solidFill>
                <a:latin typeface="Rockwell" panose="02060603020205020403" pitchFamily="18" charset="0"/>
              </a:rPr>
              <a:t>the Lord is </a:t>
            </a:r>
            <a:r>
              <a:rPr lang="en-US" sz="1200" dirty="0">
                <a:solidFill>
                  <a:srgbClr val="000000"/>
                </a:solidFill>
                <a:latin typeface="Rockwell" panose="02060603020205020403" pitchFamily="18" charset="0"/>
              </a:rPr>
              <a:t>the beginning of </a:t>
            </a:r>
            <a:r>
              <a:rPr lang="en-US" sz="1200" dirty="0" smtClean="0">
                <a:solidFill>
                  <a:srgbClr val="000000"/>
                </a:solidFill>
                <a:latin typeface="Rockwell" panose="02060603020205020403" pitchFamily="18" charset="0"/>
              </a:rPr>
              <a:t>wisdom” (</a:t>
            </a:r>
            <a:r>
              <a:rPr lang="en-US" sz="1200" b="1" dirty="0" smtClean="0">
                <a:solidFill>
                  <a:srgbClr val="000000"/>
                </a:solidFill>
                <a:latin typeface="Rockwell" panose="02060603020205020403" pitchFamily="18" charset="0"/>
              </a:rPr>
              <a:t>Prov 9:10a)</a:t>
            </a:r>
            <a:endParaRPr lang="en-US" sz="1200" b="1" dirty="0">
              <a:latin typeface="Rockwell" panose="02060603020205020403" pitchFamily="18" charset="0"/>
            </a:endParaRPr>
          </a:p>
        </p:txBody>
      </p:sp>
      <p:sp>
        <p:nvSpPr>
          <p:cNvPr id="11" name="Rectangle 10"/>
          <p:cNvSpPr/>
          <p:nvPr/>
        </p:nvSpPr>
        <p:spPr>
          <a:xfrm>
            <a:off x="1205275" y="1578406"/>
            <a:ext cx="1204827" cy="1015663"/>
          </a:xfrm>
          <a:prstGeom prst="rect">
            <a:avLst/>
          </a:prstGeom>
          <a:ln w="12700">
            <a:solidFill>
              <a:schemeClr val="tx1"/>
            </a:solidFill>
          </a:ln>
        </p:spPr>
        <p:txBody>
          <a:bodyPr wrap="square">
            <a:spAutoFit/>
          </a:bodyPr>
          <a:lstStyle/>
          <a:p>
            <a:pPr algn="ctr"/>
            <a:r>
              <a:rPr lang="en-US" sz="1200" dirty="0" smtClean="0">
                <a:solidFill>
                  <a:srgbClr val="000000"/>
                </a:solidFill>
                <a:latin typeface="Rockwell" panose="02060603020205020403" pitchFamily="18" charset="0"/>
              </a:rPr>
              <a:t>“The fear </a:t>
            </a:r>
            <a:r>
              <a:rPr lang="en-US" sz="1200" dirty="0">
                <a:solidFill>
                  <a:srgbClr val="000000"/>
                </a:solidFill>
                <a:latin typeface="Rockwell" panose="02060603020205020403" pitchFamily="18" charset="0"/>
              </a:rPr>
              <a:t>of </a:t>
            </a:r>
            <a:r>
              <a:rPr lang="en-US" sz="1200" dirty="0" smtClean="0">
                <a:solidFill>
                  <a:srgbClr val="000000"/>
                </a:solidFill>
                <a:latin typeface="Rockwell" panose="02060603020205020403" pitchFamily="18" charset="0"/>
              </a:rPr>
              <a:t>the Lord is </a:t>
            </a:r>
            <a:r>
              <a:rPr lang="en-US" sz="1200" dirty="0">
                <a:solidFill>
                  <a:srgbClr val="000000"/>
                </a:solidFill>
                <a:latin typeface="Rockwell" panose="02060603020205020403" pitchFamily="18" charset="0"/>
              </a:rPr>
              <a:t>the </a:t>
            </a:r>
            <a:r>
              <a:rPr lang="en-US" sz="1200" u="sng" dirty="0">
                <a:solidFill>
                  <a:srgbClr val="000000"/>
                </a:solidFill>
                <a:latin typeface="Rockwell" panose="02060603020205020403" pitchFamily="18" charset="0"/>
              </a:rPr>
              <a:t>instruction</a:t>
            </a:r>
            <a:r>
              <a:rPr lang="en-US" sz="1200" dirty="0">
                <a:solidFill>
                  <a:srgbClr val="000000"/>
                </a:solidFill>
                <a:latin typeface="Rockwell" panose="02060603020205020403" pitchFamily="18" charset="0"/>
              </a:rPr>
              <a:t> for </a:t>
            </a:r>
            <a:r>
              <a:rPr lang="en-US" sz="1200" dirty="0" smtClean="0">
                <a:solidFill>
                  <a:srgbClr val="000000"/>
                </a:solidFill>
                <a:latin typeface="Rockwell" panose="02060603020205020403" pitchFamily="18" charset="0"/>
              </a:rPr>
              <a:t>wisdom” (</a:t>
            </a:r>
            <a:r>
              <a:rPr lang="en-US" sz="1200" b="1" dirty="0" smtClean="0">
                <a:solidFill>
                  <a:srgbClr val="000000"/>
                </a:solidFill>
                <a:latin typeface="Rockwell" panose="02060603020205020403" pitchFamily="18" charset="0"/>
              </a:rPr>
              <a:t>Prov 15:33a</a:t>
            </a:r>
            <a:r>
              <a:rPr lang="en-US" sz="1200" dirty="0" smtClean="0">
                <a:solidFill>
                  <a:srgbClr val="000000"/>
                </a:solidFill>
                <a:latin typeface="Rockwell" panose="02060603020205020403" pitchFamily="18" charset="0"/>
              </a:rPr>
              <a:t>)</a:t>
            </a:r>
            <a:endParaRPr lang="en-US" sz="1200" dirty="0">
              <a:latin typeface="Rockwell" panose="02060603020205020403" pitchFamily="18" charset="0"/>
            </a:endParaRPr>
          </a:p>
        </p:txBody>
      </p:sp>
      <p:sp>
        <p:nvSpPr>
          <p:cNvPr id="2" name="Right Arrow 1"/>
          <p:cNvSpPr/>
          <p:nvPr/>
        </p:nvSpPr>
        <p:spPr>
          <a:xfrm>
            <a:off x="891883" y="2924762"/>
            <a:ext cx="288525" cy="20913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Right Arrow 20"/>
          <p:cNvSpPr/>
          <p:nvPr/>
        </p:nvSpPr>
        <p:spPr>
          <a:xfrm>
            <a:off x="2328505" y="2896216"/>
            <a:ext cx="230846" cy="24938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23" name="Group 22"/>
          <p:cNvGrpSpPr/>
          <p:nvPr/>
        </p:nvGrpSpPr>
        <p:grpSpPr>
          <a:xfrm>
            <a:off x="6036324" y="2676699"/>
            <a:ext cx="1315107" cy="665019"/>
            <a:chOff x="758363" y="1911927"/>
            <a:chExt cx="1552693" cy="1005727"/>
          </a:xfrm>
          <a:solidFill>
            <a:srgbClr val="00B050"/>
          </a:solidFill>
        </p:grpSpPr>
        <p:sp>
          <p:nvSpPr>
            <p:cNvPr id="24" name="Rectangle 23"/>
            <p:cNvSpPr/>
            <p:nvPr/>
          </p:nvSpPr>
          <p:spPr>
            <a:xfrm>
              <a:off x="758363" y="1911927"/>
              <a:ext cx="1552693" cy="822960"/>
            </a:xfrm>
            <a:prstGeom prst="flowChartAlternateProcess">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TextBox 24"/>
            <p:cNvSpPr txBox="1"/>
            <p:nvPr/>
          </p:nvSpPr>
          <p:spPr>
            <a:xfrm flipH="1">
              <a:off x="758363" y="2117009"/>
              <a:ext cx="1552693" cy="800645"/>
            </a:xfrm>
            <a:prstGeom prst="flowChartAlternateProcess">
              <a:avLst/>
            </a:prstGeom>
            <a:grpFill/>
          </p:spPr>
          <p:txBody>
            <a:bodyPr wrap="square" rtlCol="0">
              <a:spAutoFit/>
            </a:bodyPr>
            <a:lstStyle/>
            <a:p>
              <a:pPr algn="ctr"/>
              <a:r>
                <a:rPr lang="en-US" sz="1600" b="1" dirty="0" smtClean="0">
                  <a:solidFill>
                    <a:schemeClr val="bg1"/>
                  </a:solidFill>
                </a:rPr>
                <a:t>Discernment</a:t>
              </a:r>
              <a:endParaRPr lang="en-US" sz="1600" b="1" dirty="0">
                <a:solidFill>
                  <a:schemeClr val="bg1"/>
                </a:solidFill>
              </a:endParaRPr>
            </a:p>
          </p:txBody>
        </p:sp>
      </p:grpSp>
      <p:grpSp>
        <p:nvGrpSpPr>
          <p:cNvPr id="27" name="Group 26"/>
          <p:cNvGrpSpPr/>
          <p:nvPr/>
        </p:nvGrpSpPr>
        <p:grpSpPr>
          <a:xfrm>
            <a:off x="3976715" y="1361849"/>
            <a:ext cx="1460942" cy="1378902"/>
            <a:chOff x="7116772" y="399011"/>
            <a:chExt cx="1460942" cy="1378902"/>
          </a:xfrm>
        </p:grpSpPr>
        <p:pic>
          <p:nvPicPr>
            <p:cNvPr id="3" name="Picture 2"/>
            <p:cNvPicPr>
              <a:picLocks noChangeAspect="1"/>
            </p:cNvPicPr>
            <p:nvPr/>
          </p:nvPicPr>
          <p:blipFill>
            <a:blip r:embed="rId4">
              <a:clrChange>
                <a:clrFrom>
                  <a:srgbClr val="FFFFFF"/>
                </a:clrFrom>
                <a:clrTo>
                  <a:srgbClr val="FFFFFF">
                    <a:alpha val="0"/>
                  </a:srgbClr>
                </a:clrTo>
              </a:clrChange>
            </a:blip>
            <a:stretch>
              <a:fillRect/>
            </a:stretch>
          </p:blipFill>
          <p:spPr>
            <a:xfrm>
              <a:off x="7116772" y="399011"/>
              <a:ext cx="1456862" cy="1378902"/>
            </a:xfrm>
            <a:prstGeom prst="rect">
              <a:avLst/>
            </a:prstGeom>
          </p:spPr>
        </p:pic>
        <p:sp>
          <p:nvSpPr>
            <p:cNvPr id="26" name="TextBox 25"/>
            <p:cNvSpPr txBox="1"/>
            <p:nvPr/>
          </p:nvSpPr>
          <p:spPr>
            <a:xfrm>
              <a:off x="7124071" y="915092"/>
              <a:ext cx="1453643" cy="307777"/>
            </a:xfrm>
            <a:prstGeom prst="rect">
              <a:avLst/>
            </a:prstGeom>
            <a:noFill/>
          </p:spPr>
          <p:txBody>
            <a:bodyPr wrap="square" rtlCol="0">
              <a:spAutoFit/>
            </a:bodyPr>
            <a:lstStyle/>
            <a:p>
              <a:pPr algn="ctr"/>
              <a:r>
                <a:rPr lang="en-US" sz="1400" b="1" dirty="0" smtClean="0"/>
                <a:t>Understanding</a:t>
              </a:r>
              <a:endParaRPr lang="en-US" sz="1400" b="1" dirty="0"/>
            </a:p>
          </p:txBody>
        </p:sp>
      </p:grpSp>
      <p:grpSp>
        <p:nvGrpSpPr>
          <p:cNvPr id="28" name="Group 27"/>
          <p:cNvGrpSpPr/>
          <p:nvPr/>
        </p:nvGrpSpPr>
        <p:grpSpPr>
          <a:xfrm>
            <a:off x="2720114" y="2359362"/>
            <a:ext cx="1460942" cy="1378902"/>
            <a:chOff x="7116772" y="399011"/>
            <a:chExt cx="1460942" cy="1378902"/>
          </a:xfrm>
          <a:noFill/>
        </p:grpSpPr>
        <p:pic>
          <p:nvPicPr>
            <p:cNvPr id="29" name="Picture 28"/>
            <p:cNvPicPr>
              <a:picLocks noChangeAspect="1"/>
            </p:cNvPicPr>
            <p:nvPr/>
          </p:nvPicPr>
          <p:blipFill>
            <a:blip r:embed="rId4">
              <a:clrChange>
                <a:clrFrom>
                  <a:srgbClr val="FFFFFF"/>
                </a:clrFrom>
                <a:clrTo>
                  <a:srgbClr val="FFFFFF">
                    <a:alpha val="0"/>
                  </a:srgbClr>
                </a:clrTo>
              </a:clrChange>
            </a:blip>
            <a:stretch>
              <a:fillRect/>
            </a:stretch>
          </p:blipFill>
          <p:spPr>
            <a:xfrm>
              <a:off x="7116772" y="399011"/>
              <a:ext cx="1456862" cy="1378902"/>
            </a:xfrm>
            <a:prstGeom prst="rect">
              <a:avLst/>
            </a:prstGeom>
            <a:grpFill/>
          </p:spPr>
        </p:pic>
        <p:sp>
          <p:nvSpPr>
            <p:cNvPr id="30" name="TextBox 29"/>
            <p:cNvSpPr txBox="1"/>
            <p:nvPr/>
          </p:nvSpPr>
          <p:spPr>
            <a:xfrm>
              <a:off x="7124071" y="915092"/>
              <a:ext cx="1453643" cy="307777"/>
            </a:xfrm>
            <a:prstGeom prst="rect">
              <a:avLst/>
            </a:prstGeom>
            <a:grpFill/>
          </p:spPr>
          <p:txBody>
            <a:bodyPr wrap="square" rtlCol="0">
              <a:spAutoFit/>
            </a:bodyPr>
            <a:lstStyle/>
            <a:p>
              <a:pPr algn="ctr"/>
              <a:r>
                <a:rPr lang="en-US" sz="1400" b="1" dirty="0" smtClean="0"/>
                <a:t>Knowledge</a:t>
              </a:r>
              <a:endParaRPr lang="en-US" sz="1400" b="1" dirty="0"/>
            </a:p>
          </p:txBody>
        </p:sp>
      </p:grpSp>
      <p:grpSp>
        <p:nvGrpSpPr>
          <p:cNvPr id="31" name="Group 30"/>
          <p:cNvGrpSpPr/>
          <p:nvPr/>
        </p:nvGrpSpPr>
        <p:grpSpPr>
          <a:xfrm>
            <a:off x="3974675" y="3256832"/>
            <a:ext cx="1460942" cy="1378902"/>
            <a:chOff x="7116772" y="399011"/>
            <a:chExt cx="1460942" cy="1378902"/>
          </a:xfrm>
        </p:grpSpPr>
        <p:pic>
          <p:nvPicPr>
            <p:cNvPr id="32" name="Picture 31"/>
            <p:cNvPicPr>
              <a:picLocks noChangeAspect="1"/>
            </p:cNvPicPr>
            <p:nvPr/>
          </p:nvPicPr>
          <p:blipFill>
            <a:blip r:embed="rId4">
              <a:clrChange>
                <a:clrFrom>
                  <a:srgbClr val="FFFFFF"/>
                </a:clrFrom>
                <a:clrTo>
                  <a:srgbClr val="FFFFFF">
                    <a:alpha val="0"/>
                  </a:srgbClr>
                </a:clrTo>
              </a:clrChange>
            </a:blip>
            <a:stretch>
              <a:fillRect/>
            </a:stretch>
          </p:blipFill>
          <p:spPr>
            <a:xfrm>
              <a:off x="7116772" y="399011"/>
              <a:ext cx="1456862" cy="1378902"/>
            </a:xfrm>
            <a:prstGeom prst="rect">
              <a:avLst/>
            </a:prstGeom>
          </p:spPr>
        </p:pic>
        <p:sp>
          <p:nvSpPr>
            <p:cNvPr id="33" name="TextBox 32"/>
            <p:cNvSpPr txBox="1"/>
            <p:nvPr/>
          </p:nvSpPr>
          <p:spPr>
            <a:xfrm>
              <a:off x="7124071" y="915092"/>
              <a:ext cx="1453643" cy="307777"/>
            </a:xfrm>
            <a:prstGeom prst="rect">
              <a:avLst/>
            </a:prstGeom>
            <a:noFill/>
          </p:spPr>
          <p:txBody>
            <a:bodyPr wrap="square" rtlCol="0">
              <a:spAutoFit/>
            </a:bodyPr>
            <a:lstStyle/>
            <a:p>
              <a:pPr algn="ctr"/>
              <a:r>
                <a:rPr lang="en-US" sz="1400" b="1" dirty="0" smtClean="0"/>
                <a:t>Trust</a:t>
              </a:r>
              <a:endParaRPr lang="en-US" sz="1400" b="1" dirty="0"/>
            </a:p>
          </p:txBody>
        </p:sp>
      </p:grpSp>
      <p:sp>
        <p:nvSpPr>
          <p:cNvPr id="34" name="Right Arrow 33"/>
          <p:cNvSpPr/>
          <p:nvPr/>
        </p:nvSpPr>
        <p:spPr>
          <a:xfrm>
            <a:off x="5701092" y="2904639"/>
            <a:ext cx="324197" cy="24938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nvGrpSpPr>
          <p:cNvPr id="35" name="Group 34"/>
          <p:cNvGrpSpPr/>
          <p:nvPr/>
        </p:nvGrpSpPr>
        <p:grpSpPr>
          <a:xfrm>
            <a:off x="7584603" y="2676699"/>
            <a:ext cx="1461964" cy="665018"/>
            <a:chOff x="758363" y="1911927"/>
            <a:chExt cx="1552693" cy="1183535"/>
          </a:xfrm>
          <a:solidFill>
            <a:srgbClr val="00B050"/>
          </a:solidFill>
        </p:grpSpPr>
        <p:sp>
          <p:nvSpPr>
            <p:cNvPr id="36" name="Rectangle 23"/>
            <p:cNvSpPr/>
            <p:nvPr/>
          </p:nvSpPr>
          <p:spPr>
            <a:xfrm>
              <a:off x="758363" y="1911927"/>
              <a:ext cx="1552693" cy="822960"/>
            </a:xfrm>
            <a:prstGeom prst="flowChartAlternateProcess">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7" name="TextBox 36"/>
            <p:cNvSpPr txBox="1"/>
            <p:nvPr/>
          </p:nvSpPr>
          <p:spPr>
            <a:xfrm flipH="1">
              <a:off x="758363" y="2117008"/>
              <a:ext cx="1552693" cy="978454"/>
            </a:xfrm>
            <a:prstGeom prst="flowChartAlternateProcess">
              <a:avLst/>
            </a:prstGeom>
            <a:grpFill/>
          </p:spPr>
          <p:txBody>
            <a:bodyPr wrap="square" rtlCol="0">
              <a:spAutoFit/>
            </a:bodyPr>
            <a:lstStyle/>
            <a:p>
              <a:pPr algn="ctr"/>
              <a:r>
                <a:rPr lang="en-US" sz="1600" b="1" dirty="0" smtClean="0">
                  <a:solidFill>
                    <a:schemeClr val="bg1"/>
                  </a:solidFill>
                </a:rPr>
                <a:t>Righteousness</a:t>
              </a:r>
              <a:endParaRPr lang="en-US" sz="1600" b="1" dirty="0">
                <a:solidFill>
                  <a:schemeClr val="bg1"/>
                </a:solidFill>
              </a:endParaRPr>
            </a:p>
          </p:txBody>
        </p:sp>
      </p:grpSp>
      <p:sp>
        <p:nvSpPr>
          <p:cNvPr id="38" name="Right Arrow 37"/>
          <p:cNvSpPr/>
          <p:nvPr/>
        </p:nvSpPr>
        <p:spPr>
          <a:xfrm>
            <a:off x="7351432" y="2900382"/>
            <a:ext cx="233172" cy="24938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13" name="Straight Connector 12"/>
          <p:cNvCxnSpPr/>
          <p:nvPr/>
        </p:nvCxnSpPr>
        <p:spPr>
          <a:xfrm flipH="1">
            <a:off x="2559351" y="4317025"/>
            <a:ext cx="1446416" cy="589645"/>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76947" y="4422438"/>
            <a:ext cx="1748860" cy="1015663"/>
          </a:xfrm>
          <a:prstGeom prst="rect">
            <a:avLst/>
          </a:prstGeom>
          <a:ln w="12700">
            <a:solidFill>
              <a:schemeClr val="tx1"/>
            </a:solidFill>
          </a:ln>
        </p:spPr>
        <p:txBody>
          <a:bodyPr wrap="square">
            <a:spAutoFit/>
          </a:bodyPr>
          <a:lstStyle/>
          <a:p>
            <a:pPr algn="ctr"/>
            <a:r>
              <a:rPr lang="en-US" sz="1200" dirty="0" smtClean="0">
                <a:solidFill>
                  <a:srgbClr val="000000"/>
                </a:solidFill>
                <a:latin typeface="Rockwell" panose="02060603020205020403" pitchFamily="18" charset="0"/>
              </a:rPr>
              <a:t>“</a:t>
            </a:r>
            <a:r>
              <a:rPr lang="en-US" sz="1200" u="sng" dirty="0" smtClean="0">
                <a:solidFill>
                  <a:srgbClr val="000000"/>
                </a:solidFill>
                <a:latin typeface="Rockwell" panose="02060603020205020403" pitchFamily="18" charset="0"/>
              </a:rPr>
              <a:t>Trust</a:t>
            </a:r>
            <a:r>
              <a:rPr lang="en-US" sz="1200" dirty="0" smtClean="0">
                <a:solidFill>
                  <a:srgbClr val="000000"/>
                </a:solidFill>
                <a:latin typeface="Rockwell" panose="02060603020205020403" pitchFamily="18" charset="0"/>
              </a:rPr>
              <a:t> </a:t>
            </a:r>
            <a:r>
              <a:rPr lang="en-US" sz="1200" dirty="0">
                <a:solidFill>
                  <a:srgbClr val="000000"/>
                </a:solidFill>
                <a:latin typeface="Rockwell" panose="02060603020205020403" pitchFamily="18" charset="0"/>
              </a:rPr>
              <a:t>in </a:t>
            </a:r>
            <a:r>
              <a:rPr lang="en-US" sz="1200" dirty="0" smtClean="0">
                <a:solidFill>
                  <a:srgbClr val="000000"/>
                </a:solidFill>
                <a:latin typeface="Rockwell" panose="02060603020205020403" pitchFamily="18" charset="0"/>
              </a:rPr>
              <a:t>the Lord with </a:t>
            </a:r>
            <a:r>
              <a:rPr lang="en-US" sz="1200" dirty="0">
                <a:solidFill>
                  <a:srgbClr val="000000"/>
                </a:solidFill>
                <a:latin typeface="Rockwell" panose="02060603020205020403" pitchFamily="18" charset="0"/>
              </a:rPr>
              <a:t>all your </a:t>
            </a:r>
            <a:r>
              <a:rPr lang="en-US" sz="1200" dirty="0" smtClean="0">
                <a:solidFill>
                  <a:srgbClr val="000000"/>
                </a:solidFill>
                <a:latin typeface="Rockwell" panose="02060603020205020403" pitchFamily="18" charset="0"/>
              </a:rPr>
              <a:t>heart and</a:t>
            </a:r>
            <a:r>
              <a:rPr lang="en-US" sz="1200" dirty="0">
                <a:solidFill>
                  <a:srgbClr val="000000"/>
                </a:solidFill>
                <a:latin typeface="Rockwell" panose="02060603020205020403" pitchFamily="18" charset="0"/>
              </a:rPr>
              <a:t> do not lean on your own understanding</a:t>
            </a:r>
            <a:r>
              <a:rPr lang="en-US" sz="1200" dirty="0" smtClean="0">
                <a:solidFill>
                  <a:srgbClr val="000000"/>
                </a:solidFill>
                <a:latin typeface="Rockwell" panose="02060603020205020403" pitchFamily="18" charset="0"/>
              </a:rPr>
              <a:t>.”</a:t>
            </a:r>
          </a:p>
          <a:p>
            <a:pPr algn="ctr"/>
            <a:r>
              <a:rPr lang="en-US" sz="1200" b="1" dirty="0" smtClean="0">
                <a:solidFill>
                  <a:srgbClr val="000000"/>
                </a:solidFill>
                <a:latin typeface="Rockwell" panose="02060603020205020403" pitchFamily="18" charset="0"/>
              </a:rPr>
              <a:t>(Prov 3:5)</a:t>
            </a:r>
            <a:endParaRPr lang="en-US" sz="1200" b="1" dirty="0">
              <a:latin typeface="Rockwell" panose="02060603020205020403" pitchFamily="18" charset="0"/>
            </a:endParaRPr>
          </a:p>
        </p:txBody>
      </p:sp>
      <p:sp>
        <p:nvSpPr>
          <p:cNvPr id="15" name="Rectangle 14"/>
          <p:cNvSpPr/>
          <p:nvPr/>
        </p:nvSpPr>
        <p:spPr>
          <a:xfrm>
            <a:off x="3779520" y="95910"/>
            <a:ext cx="2238470" cy="646331"/>
          </a:xfrm>
          <a:prstGeom prst="rect">
            <a:avLst/>
          </a:prstGeom>
          <a:ln w="12700">
            <a:solidFill>
              <a:schemeClr val="tx1"/>
            </a:solidFill>
          </a:ln>
        </p:spPr>
        <p:txBody>
          <a:bodyPr wrap="square">
            <a:spAutoFit/>
          </a:bodyPr>
          <a:lstStyle/>
          <a:p>
            <a:pPr algn="ctr"/>
            <a:r>
              <a:rPr lang="en-US" sz="1200" dirty="0" smtClean="0">
                <a:latin typeface="Rockwell" panose="02060603020205020403" pitchFamily="18" charset="0"/>
                <a:ea typeface="Calibri" panose="020F0502020204030204" pitchFamily="34" charset="0"/>
              </a:rPr>
              <a:t>“The </a:t>
            </a:r>
            <a:r>
              <a:rPr lang="en-US" sz="1200" dirty="0">
                <a:latin typeface="Rockwell" panose="02060603020205020403" pitchFamily="18" charset="0"/>
                <a:ea typeface="Calibri" panose="020F0502020204030204" pitchFamily="34" charset="0"/>
              </a:rPr>
              <a:t>knowledge of the Holy One is </a:t>
            </a:r>
            <a:r>
              <a:rPr lang="en-US" sz="1200" u="sng" dirty="0" smtClean="0">
                <a:latin typeface="Rockwell" panose="02060603020205020403" pitchFamily="18" charset="0"/>
                <a:ea typeface="Calibri" panose="020F0502020204030204" pitchFamily="34" charset="0"/>
              </a:rPr>
              <a:t>understanding</a:t>
            </a:r>
            <a:r>
              <a:rPr lang="en-US" sz="1200" dirty="0" smtClean="0">
                <a:latin typeface="Rockwell" panose="02060603020205020403" pitchFamily="18" charset="0"/>
                <a:ea typeface="Calibri" panose="020F0502020204030204" pitchFamily="34" charset="0"/>
              </a:rPr>
              <a:t>”</a:t>
            </a:r>
          </a:p>
          <a:p>
            <a:pPr algn="ctr"/>
            <a:r>
              <a:rPr lang="en-US" sz="1200" dirty="0" smtClean="0">
                <a:latin typeface="Rockwell" panose="02060603020205020403" pitchFamily="18" charset="0"/>
                <a:ea typeface="Calibri" panose="020F0502020204030204" pitchFamily="34" charset="0"/>
              </a:rPr>
              <a:t>(</a:t>
            </a:r>
            <a:r>
              <a:rPr lang="en-US" sz="1200" b="1" dirty="0" smtClean="0">
                <a:latin typeface="Rockwell" panose="02060603020205020403" pitchFamily="18" charset="0"/>
                <a:ea typeface="Calibri" panose="020F0502020204030204" pitchFamily="34" charset="0"/>
              </a:rPr>
              <a:t>Prov 9:10b</a:t>
            </a:r>
            <a:r>
              <a:rPr lang="en-US" sz="1200" dirty="0" smtClean="0">
                <a:latin typeface="Rockwell" panose="02060603020205020403" pitchFamily="18" charset="0"/>
                <a:ea typeface="Calibri" panose="020F0502020204030204" pitchFamily="34" charset="0"/>
              </a:rPr>
              <a:t>)</a:t>
            </a:r>
            <a:endParaRPr lang="en-US" sz="1200" dirty="0">
              <a:latin typeface="Rockwell" panose="02060603020205020403" pitchFamily="18" charset="0"/>
            </a:endParaRPr>
          </a:p>
        </p:txBody>
      </p:sp>
      <p:cxnSp>
        <p:nvCxnSpPr>
          <p:cNvPr id="39" name="Straight Connector 38"/>
          <p:cNvCxnSpPr/>
          <p:nvPr/>
        </p:nvCxnSpPr>
        <p:spPr>
          <a:xfrm flipH="1">
            <a:off x="4729286" y="845768"/>
            <a:ext cx="83359" cy="464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6690179" y="1578406"/>
            <a:ext cx="458342" cy="972759"/>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7584603" y="3360352"/>
            <a:ext cx="729660" cy="566449"/>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517025" y="835398"/>
            <a:ext cx="469669" cy="1485001"/>
          </a:xfrm>
          <a:prstGeom prst="line">
            <a:avLst/>
          </a:prstGeom>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388107" y="95911"/>
            <a:ext cx="2043990" cy="646331"/>
          </a:xfrm>
          <a:prstGeom prst="rect">
            <a:avLst/>
          </a:prstGeom>
          <a:ln w="12700">
            <a:solidFill>
              <a:schemeClr val="tx1"/>
            </a:solidFill>
          </a:ln>
        </p:spPr>
        <p:txBody>
          <a:bodyPr wrap="square">
            <a:spAutoFit/>
          </a:bodyPr>
          <a:lstStyle/>
          <a:p>
            <a:pPr algn="ctr"/>
            <a:r>
              <a:rPr lang="en-US" sz="1200" dirty="0" smtClean="0">
                <a:latin typeface="Rockwell" panose="02060603020205020403" pitchFamily="18" charset="0"/>
                <a:ea typeface="Calibri" panose="020F0502020204030204" pitchFamily="34" charset="0"/>
              </a:rPr>
              <a:t>“The </a:t>
            </a:r>
            <a:r>
              <a:rPr lang="en-US" sz="1200" dirty="0">
                <a:latin typeface="Rockwell" panose="02060603020205020403" pitchFamily="18" charset="0"/>
                <a:ea typeface="Calibri" panose="020F0502020204030204" pitchFamily="34" charset="0"/>
              </a:rPr>
              <a:t>fear of </a:t>
            </a:r>
            <a:r>
              <a:rPr lang="en-US" sz="1200" dirty="0" smtClean="0">
                <a:latin typeface="Rockwell" panose="02060603020205020403" pitchFamily="18" charset="0"/>
                <a:ea typeface="Calibri" panose="020F0502020204030204" pitchFamily="34" charset="0"/>
              </a:rPr>
              <a:t>the Lord is </a:t>
            </a:r>
            <a:r>
              <a:rPr lang="en-US" sz="1200" dirty="0">
                <a:latin typeface="Rockwell" panose="02060603020205020403" pitchFamily="18" charset="0"/>
                <a:ea typeface="Calibri" panose="020F0502020204030204" pitchFamily="34" charset="0"/>
              </a:rPr>
              <a:t>the beginning of </a:t>
            </a:r>
            <a:r>
              <a:rPr lang="en-US" sz="1200" u="sng" dirty="0" smtClean="0">
                <a:latin typeface="Rockwell" panose="02060603020205020403" pitchFamily="18" charset="0"/>
                <a:ea typeface="Calibri" panose="020F0502020204030204" pitchFamily="34" charset="0"/>
              </a:rPr>
              <a:t>knowledge</a:t>
            </a:r>
            <a:r>
              <a:rPr lang="en-US" sz="1200" dirty="0" smtClean="0">
                <a:latin typeface="Rockwell" panose="02060603020205020403" pitchFamily="18" charset="0"/>
                <a:ea typeface="Calibri" panose="020F0502020204030204" pitchFamily="34" charset="0"/>
              </a:rPr>
              <a:t>”</a:t>
            </a:r>
          </a:p>
          <a:p>
            <a:pPr algn="ctr"/>
            <a:r>
              <a:rPr lang="en-US" sz="1200" dirty="0">
                <a:latin typeface="Rockwell" panose="02060603020205020403" pitchFamily="18" charset="0"/>
              </a:rPr>
              <a:t>(</a:t>
            </a:r>
            <a:r>
              <a:rPr lang="en-US" sz="1200" b="1" dirty="0" smtClean="0">
                <a:latin typeface="Rockwell" panose="02060603020205020403" pitchFamily="18" charset="0"/>
              </a:rPr>
              <a:t>Prov 1:7a)</a:t>
            </a:r>
            <a:endParaRPr lang="en-US" sz="1200" b="1" dirty="0">
              <a:latin typeface="Rockwell" panose="02060603020205020403" pitchFamily="18" charset="0"/>
            </a:endParaRPr>
          </a:p>
        </p:txBody>
      </p:sp>
      <p:sp>
        <p:nvSpPr>
          <p:cNvPr id="44" name="Rectangle 43"/>
          <p:cNvSpPr/>
          <p:nvPr/>
        </p:nvSpPr>
        <p:spPr>
          <a:xfrm>
            <a:off x="6503791" y="491640"/>
            <a:ext cx="1436830" cy="1015663"/>
          </a:xfrm>
          <a:prstGeom prst="rect">
            <a:avLst/>
          </a:prstGeom>
          <a:ln w="12700">
            <a:solidFill>
              <a:schemeClr val="tx1"/>
            </a:solidFill>
          </a:ln>
        </p:spPr>
        <p:txBody>
          <a:bodyPr wrap="square">
            <a:spAutoFit/>
          </a:bodyPr>
          <a:lstStyle/>
          <a:p>
            <a:pPr algn="ctr"/>
            <a:r>
              <a:rPr lang="en-US" sz="1200" dirty="0" smtClean="0">
                <a:latin typeface="Rockwell" panose="02060603020205020403" pitchFamily="18" charset="0"/>
                <a:ea typeface="Calibri" panose="020F0502020204030204" pitchFamily="34" charset="0"/>
              </a:rPr>
              <a:t>“For </a:t>
            </a:r>
            <a:r>
              <a:rPr lang="en-US" sz="1200" dirty="0">
                <a:latin typeface="Rockwell" panose="02060603020205020403" pitchFamily="18" charset="0"/>
                <a:ea typeface="Calibri" panose="020F0502020204030204" pitchFamily="34" charset="0"/>
              </a:rPr>
              <a:t>if you cry for </a:t>
            </a:r>
            <a:r>
              <a:rPr lang="en-US" sz="1200" u="sng" dirty="0">
                <a:latin typeface="Rockwell" panose="02060603020205020403" pitchFamily="18" charset="0"/>
                <a:ea typeface="Calibri" panose="020F0502020204030204" pitchFamily="34" charset="0"/>
              </a:rPr>
              <a:t>discernment</a:t>
            </a:r>
            <a:r>
              <a:rPr lang="en-US" sz="1200" dirty="0">
                <a:latin typeface="Rockwell" panose="02060603020205020403" pitchFamily="18" charset="0"/>
                <a:ea typeface="Calibri" panose="020F0502020204030204" pitchFamily="34" charset="0"/>
              </a:rPr>
              <a:t>, </a:t>
            </a:r>
            <a:r>
              <a:rPr lang="en-US" sz="1200" dirty="0" smtClean="0">
                <a:latin typeface="Rockwell" panose="02060603020205020403" pitchFamily="18" charset="0"/>
                <a:ea typeface="Calibri" panose="020F0502020204030204" pitchFamily="34" charset="0"/>
              </a:rPr>
              <a:t>lift </a:t>
            </a:r>
            <a:r>
              <a:rPr lang="en-US" sz="1200" dirty="0">
                <a:latin typeface="Rockwell" panose="02060603020205020403" pitchFamily="18" charset="0"/>
                <a:ea typeface="Calibri" panose="020F0502020204030204" pitchFamily="34" charset="0"/>
              </a:rPr>
              <a:t>your voice for understanding</a:t>
            </a:r>
            <a:r>
              <a:rPr lang="en-US" sz="1200" dirty="0" smtClean="0">
                <a:latin typeface="Rockwell" panose="02060603020205020403" pitchFamily="18" charset="0"/>
                <a:ea typeface="Calibri" panose="020F0502020204030204" pitchFamily="34" charset="0"/>
              </a:rPr>
              <a:t>”</a:t>
            </a:r>
          </a:p>
          <a:p>
            <a:pPr algn="ctr"/>
            <a:r>
              <a:rPr lang="en-US" sz="1200" b="1" dirty="0" smtClean="0">
                <a:latin typeface="Rockwell" panose="02060603020205020403" pitchFamily="18" charset="0"/>
                <a:ea typeface="Calibri" panose="020F0502020204030204" pitchFamily="34" charset="0"/>
              </a:rPr>
              <a:t>(Prov 2:3</a:t>
            </a:r>
            <a:r>
              <a:rPr lang="en-US" sz="1200" dirty="0" smtClean="0">
                <a:latin typeface="Rockwell" panose="02060603020205020403" pitchFamily="18" charset="0"/>
                <a:ea typeface="Calibri" panose="020F0502020204030204" pitchFamily="34" charset="0"/>
              </a:rPr>
              <a:t>)</a:t>
            </a:r>
            <a:endParaRPr lang="en-US" sz="1200" dirty="0">
              <a:latin typeface="Rockwell" panose="02060603020205020403" pitchFamily="18" charset="0"/>
            </a:endParaRPr>
          </a:p>
        </p:txBody>
      </p:sp>
      <p:sp>
        <p:nvSpPr>
          <p:cNvPr id="45" name="Rectangle 44"/>
          <p:cNvSpPr/>
          <p:nvPr/>
        </p:nvSpPr>
        <p:spPr>
          <a:xfrm>
            <a:off x="6513880" y="3993859"/>
            <a:ext cx="2141445" cy="646331"/>
          </a:xfrm>
          <a:prstGeom prst="rect">
            <a:avLst/>
          </a:prstGeom>
          <a:ln w="12700">
            <a:solidFill>
              <a:schemeClr val="tx1"/>
            </a:solidFill>
          </a:ln>
        </p:spPr>
        <p:txBody>
          <a:bodyPr wrap="square">
            <a:spAutoFit/>
          </a:bodyPr>
          <a:lstStyle/>
          <a:p>
            <a:pPr algn="ctr"/>
            <a:r>
              <a:rPr lang="en-US" sz="1200" dirty="0" smtClean="0">
                <a:solidFill>
                  <a:srgbClr val="000000"/>
                </a:solidFill>
                <a:latin typeface="Rockwell" panose="02060603020205020403" pitchFamily="18" charset="0"/>
              </a:rPr>
              <a:t>“The</a:t>
            </a:r>
            <a:r>
              <a:rPr lang="en-US" sz="1200" dirty="0">
                <a:solidFill>
                  <a:srgbClr val="000000"/>
                </a:solidFill>
                <a:latin typeface="Rockwell" panose="02060603020205020403" pitchFamily="18" charset="0"/>
              </a:rPr>
              <a:t> mouth of the righteous flows with </a:t>
            </a:r>
            <a:r>
              <a:rPr lang="en-US" sz="1200" dirty="0" smtClean="0">
                <a:solidFill>
                  <a:srgbClr val="000000"/>
                </a:solidFill>
                <a:latin typeface="Rockwell" panose="02060603020205020403" pitchFamily="18" charset="0"/>
              </a:rPr>
              <a:t>wisdom”</a:t>
            </a:r>
          </a:p>
          <a:p>
            <a:pPr algn="ctr"/>
            <a:r>
              <a:rPr lang="en-US" sz="1200" dirty="0" smtClean="0">
                <a:solidFill>
                  <a:srgbClr val="000000"/>
                </a:solidFill>
                <a:latin typeface="Rockwell" panose="02060603020205020403" pitchFamily="18" charset="0"/>
              </a:rPr>
              <a:t>(</a:t>
            </a:r>
            <a:r>
              <a:rPr lang="en-US" sz="1200" b="1" dirty="0" smtClean="0">
                <a:solidFill>
                  <a:srgbClr val="000000"/>
                </a:solidFill>
                <a:latin typeface="Rockwell" panose="02060603020205020403" pitchFamily="18" charset="0"/>
              </a:rPr>
              <a:t>Prov 10:31a</a:t>
            </a:r>
            <a:r>
              <a:rPr lang="en-US" sz="1200" dirty="0" smtClean="0">
                <a:solidFill>
                  <a:srgbClr val="000000"/>
                </a:solidFill>
                <a:latin typeface="Rockwell" panose="02060603020205020403" pitchFamily="18" charset="0"/>
              </a:rPr>
              <a:t>)</a:t>
            </a:r>
            <a:endParaRPr lang="en-US" sz="1200" dirty="0">
              <a:latin typeface="Rockwell" panose="02060603020205020403" pitchFamily="18" charset="0"/>
            </a:endParaRPr>
          </a:p>
        </p:txBody>
      </p:sp>
      <p:sp>
        <p:nvSpPr>
          <p:cNvPr id="48" name="Rectangle 47"/>
          <p:cNvSpPr/>
          <p:nvPr/>
        </p:nvSpPr>
        <p:spPr>
          <a:xfrm>
            <a:off x="622716" y="6403712"/>
            <a:ext cx="7532866" cy="369332"/>
          </a:xfrm>
          <a:prstGeom prst="rect">
            <a:avLst/>
          </a:prstGeom>
        </p:spPr>
        <p:txBody>
          <a:bodyPr wrap="square">
            <a:spAutoFit/>
          </a:bodyPr>
          <a:lstStyle/>
          <a:p>
            <a:pPr algn="ctr"/>
            <a:r>
              <a:rPr lang="en-US" dirty="0" smtClean="0">
                <a:solidFill>
                  <a:srgbClr val="000000"/>
                </a:solidFill>
                <a:latin typeface="Helvetica Neue"/>
              </a:rPr>
              <a:t>…has</a:t>
            </a:r>
            <a:r>
              <a:rPr lang="en-US" dirty="0">
                <a:solidFill>
                  <a:srgbClr val="000000"/>
                </a:solidFill>
                <a:latin typeface="Helvetica Neue"/>
              </a:rPr>
              <a:t> built her </a:t>
            </a:r>
            <a:r>
              <a:rPr lang="en-US" dirty="0" smtClean="0">
                <a:solidFill>
                  <a:srgbClr val="000000"/>
                </a:solidFill>
                <a:latin typeface="Helvetica Neue"/>
              </a:rPr>
              <a:t>house, she </a:t>
            </a:r>
            <a:r>
              <a:rPr lang="en-US" dirty="0">
                <a:solidFill>
                  <a:srgbClr val="000000"/>
                </a:solidFill>
                <a:latin typeface="Helvetica Neue"/>
              </a:rPr>
              <a:t>has hewn out her seven </a:t>
            </a:r>
            <a:r>
              <a:rPr lang="en-US" dirty="0" smtClean="0">
                <a:solidFill>
                  <a:srgbClr val="000000"/>
                </a:solidFill>
                <a:latin typeface="Helvetica Neue"/>
              </a:rPr>
              <a:t>pillars. (Prov 9:1)</a:t>
            </a:r>
            <a:endParaRPr lang="en-US" dirty="0"/>
          </a:p>
        </p:txBody>
      </p:sp>
      <p:sp>
        <p:nvSpPr>
          <p:cNvPr id="49" name="Rectangle 48"/>
          <p:cNvSpPr/>
          <p:nvPr/>
        </p:nvSpPr>
        <p:spPr>
          <a:xfrm>
            <a:off x="3292852" y="5775829"/>
            <a:ext cx="2192594" cy="677108"/>
          </a:xfrm>
          <a:prstGeom prst="rect">
            <a:avLst/>
          </a:prstGeom>
        </p:spPr>
        <p:txBody>
          <a:bodyPr wrap="square">
            <a:spAutoFit/>
          </a:bodyPr>
          <a:lstStyle/>
          <a:p>
            <a:r>
              <a:rPr lang="en-US" sz="3800" b="1" u="sng" dirty="0" smtClean="0">
                <a:solidFill>
                  <a:srgbClr val="000000"/>
                </a:solidFill>
                <a:latin typeface="Rockwell" panose="02060603020205020403" pitchFamily="18" charset="0"/>
              </a:rPr>
              <a:t>Wisdom</a:t>
            </a:r>
            <a:endParaRPr lang="en-US" sz="3800" b="1" u="sng" dirty="0">
              <a:latin typeface="Rockwell" panose="02060603020205020403" pitchFamily="18" charset="0"/>
            </a:endParaRPr>
          </a:p>
        </p:txBody>
      </p:sp>
      <p:cxnSp>
        <p:nvCxnSpPr>
          <p:cNvPr id="51" name="Straight Connector 50"/>
          <p:cNvCxnSpPr/>
          <p:nvPr/>
        </p:nvCxnSpPr>
        <p:spPr>
          <a:xfrm>
            <a:off x="122216" y="5775830"/>
            <a:ext cx="8924351"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flipH="1">
            <a:off x="9032914" y="4930269"/>
            <a:ext cx="11535" cy="857466"/>
          </a:xfrm>
          <a:prstGeom prst="line">
            <a:avLst/>
          </a:prstGeom>
          <a:ln w="38100"/>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flipH="1">
            <a:off x="122216" y="4930269"/>
            <a:ext cx="11535" cy="857466"/>
          </a:xfrm>
          <a:prstGeom prst="line">
            <a:avLst/>
          </a:prstGeom>
          <a:ln w="38100"/>
        </p:spPr>
        <p:style>
          <a:lnRef idx="1">
            <a:schemeClr val="dk1"/>
          </a:lnRef>
          <a:fillRef idx="0">
            <a:schemeClr val="dk1"/>
          </a:fillRef>
          <a:effectRef idx="0">
            <a:schemeClr val="dk1"/>
          </a:effectRef>
          <a:fontRef idx="minor">
            <a:schemeClr val="tx1"/>
          </a:fontRef>
        </p:style>
      </p:cxnSp>
      <p:sp>
        <p:nvSpPr>
          <p:cNvPr id="55" name="Curved Down Arrow 54"/>
          <p:cNvSpPr/>
          <p:nvPr/>
        </p:nvSpPr>
        <p:spPr>
          <a:xfrm rot="8062065" flipH="1" flipV="1">
            <a:off x="3258196" y="1865899"/>
            <a:ext cx="615836" cy="27839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Curved Down Arrow 56"/>
          <p:cNvSpPr/>
          <p:nvPr/>
        </p:nvSpPr>
        <p:spPr>
          <a:xfrm rot="2232515" flipH="1" flipV="1">
            <a:off x="3287670" y="3908805"/>
            <a:ext cx="615836" cy="24139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Curved Down Arrow 59"/>
          <p:cNvSpPr/>
          <p:nvPr/>
        </p:nvSpPr>
        <p:spPr>
          <a:xfrm rot="15972926" flipH="1" flipV="1">
            <a:off x="4915826" y="2886646"/>
            <a:ext cx="615836" cy="21938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32227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0"/>
            <a:ext cx="4343400" cy="2662689"/>
          </a:xfrm>
          <a:prstGeom prst="rect">
            <a:avLst/>
          </a:prstGeom>
          <a:ln/>
        </p:spPr>
        <p:style>
          <a:lnRef idx="1">
            <a:schemeClr val="accent6"/>
          </a:lnRef>
          <a:fillRef idx="3">
            <a:schemeClr val="accent6"/>
          </a:fillRef>
          <a:effectRef idx="2">
            <a:schemeClr val="accent6"/>
          </a:effectRef>
          <a:fontRef idx="minor">
            <a:schemeClr val="lt1"/>
          </a:fontRef>
        </p:style>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500" b="1" dirty="0" smtClean="0">
                <a:solidFill>
                  <a:schemeClr val="bg1">
                    <a:lumMod val="95000"/>
                  </a:schemeClr>
                </a:solidFill>
              </a:rPr>
              <a:t>FACTUAL KNOWLEDGE</a:t>
            </a:r>
          </a:p>
          <a:p>
            <a:endParaRPr lang="en-US" sz="900" b="1" dirty="0" smtClean="0">
              <a:solidFill>
                <a:schemeClr val="bg1">
                  <a:lumMod val="95000"/>
                </a:schemeClr>
              </a:solidFill>
            </a:endParaRPr>
          </a:p>
          <a:p>
            <a:r>
              <a:rPr lang="en-US" sz="3500" b="1" dirty="0" smtClean="0">
                <a:solidFill>
                  <a:schemeClr val="bg1">
                    <a:lumMod val="95000"/>
                  </a:schemeClr>
                </a:solidFill>
              </a:rPr>
              <a:t>SITUATIONAL INSIGHT</a:t>
            </a:r>
          </a:p>
          <a:p>
            <a:endParaRPr lang="en-US" sz="900" b="1" dirty="0" smtClean="0">
              <a:solidFill>
                <a:schemeClr val="bg1">
                  <a:lumMod val="95000"/>
                </a:schemeClr>
              </a:solidFill>
            </a:endParaRPr>
          </a:p>
          <a:p>
            <a:r>
              <a:rPr lang="en-US" sz="3500" b="1" dirty="0" smtClean="0">
                <a:solidFill>
                  <a:schemeClr val="bg1">
                    <a:lumMod val="95000"/>
                  </a:schemeClr>
                </a:solidFill>
              </a:rPr>
              <a:t>NECESSARY RESOLVE</a:t>
            </a:r>
            <a:endParaRPr lang="en-US" sz="3500" b="1" dirty="0">
              <a:solidFill>
                <a:schemeClr val="bg1">
                  <a:lumMod val="95000"/>
                </a:schemeClr>
              </a:solidFill>
            </a:endParaRPr>
          </a:p>
        </p:txBody>
      </p:sp>
      <p:sp>
        <p:nvSpPr>
          <p:cNvPr id="5" name="Striped Right Arrow 4"/>
          <p:cNvSpPr/>
          <p:nvPr/>
        </p:nvSpPr>
        <p:spPr>
          <a:xfrm rot="5400000">
            <a:off x="1429731" y="2808419"/>
            <a:ext cx="1483938" cy="1279137"/>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6" name="Content Placeholder 2"/>
          <p:cNvSpPr txBox="1">
            <a:spLocks/>
          </p:cNvSpPr>
          <p:nvPr/>
        </p:nvSpPr>
        <p:spPr>
          <a:xfrm>
            <a:off x="0" y="4233286"/>
            <a:ext cx="4343400" cy="774822"/>
          </a:xfrm>
          <a:prstGeom prst="rect">
            <a:avLst/>
          </a:prstGeom>
        </p:spPr>
        <p:style>
          <a:lnRef idx="1">
            <a:schemeClr val="accent3"/>
          </a:lnRef>
          <a:fillRef idx="3">
            <a:schemeClr val="accent3"/>
          </a:fillRef>
          <a:effectRef idx="2">
            <a:schemeClr val="accent3"/>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lt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lt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lt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9pPr>
          </a:lstStyle>
          <a:p>
            <a:pPr marL="0" indent="0" algn="ctr">
              <a:buFont typeface="Arial" panose="020B0604020202020204" pitchFamily="34" charset="0"/>
              <a:buNone/>
            </a:pPr>
            <a:r>
              <a:rPr lang="en-US" sz="3500" b="1" dirty="0" smtClean="0"/>
              <a:t>Righteous goal</a:t>
            </a:r>
          </a:p>
        </p:txBody>
      </p:sp>
      <p:sp>
        <p:nvSpPr>
          <p:cNvPr id="7" name="Oval 6"/>
          <p:cNvSpPr/>
          <p:nvPr/>
        </p:nvSpPr>
        <p:spPr>
          <a:xfrm>
            <a:off x="0" y="4255024"/>
            <a:ext cx="4343400" cy="762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AutoShape 2" descr="Image result for wisdom leads to righteousness&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sp>
        <p:nvSpPr>
          <p:cNvPr id="8" name="Rectangle 7"/>
          <p:cNvSpPr/>
          <p:nvPr/>
        </p:nvSpPr>
        <p:spPr>
          <a:xfrm>
            <a:off x="103722" y="5257800"/>
            <a:ext cx="8887877" cy="1508105"/>
          </a:xfrm>
          <a:prstGeom prst="rect">
            <a:avLst/>
          </a:prstGeom>
          <a:ln w="28575">
            <a:solidFill>
              <a:schemeClr val="tx1"/>
            </a:solidFill>
          </a:ln>
        </p:spPr>
        <p:txBody>
          <a:bodyPr wrap="square">
            <a:spAutoFit/>
          </a:bodyPr>
          <a:lstStyle/>
          <a:p>
            <a:r>
              <a:rPr lang="en-US" sz="2400" b="1" dirty="0" smtClean="0">
                <a:solidFill>
                  <a:srgbClr val="000000"/>
                </a:solidFill>
                <a:latin typeface="Rockwell" panose="02060603020205020403" pitchFamily="18" charset="0"/>
              </a:rPr>
              <a:t>Psa 37:30</a:t>
            </a:r>
            <a:r>
              <a:rPr lang="en-US" sz="2400" dirty="0" smtClean="0">
                <a:solidFill>
                  <a:srgbClr val="000000"/>
                </a:solidFill>
                <a:latin typeface="Rockwell" panose="02060603020205020403" pitchFamily="18" charset="0"/>
              </a:rPr>
              <a:t> – “The </a:t>
            </a:r>
            <a:r>
              <a:rPr lang="en-US" sz="2400" dirty="0">
                <a:solidFill>
                  <a:srgbClr val="000000"/>
                </a:solidFill>
                <a:latin typeface="Rockwell" panose="02060603020205020403" pitchFamily="18" charset="0"/>
              </a:rPr>
              <a:t>mouth of the righteous utters </a:t>
            </a:r>
            <a:r>
              <a:rPr lang="en-US" sz="2400" dirty="0" smtClean="0">
                <a:solidFill>
                  <a:srgbClr val="000000"/>
                </a:solidFill>
                <a:latin typeface="Rockwell" panose="02060603020205020403" pitchFamily="18" charset="0"/>
              </a:rPr>
              <a:t>wisdom, and </a:t>
            </a:r>
            <a:r>
              <a:rPr lang="en-US" sz="2400" dirty="0">
                <a:solidFill>
                  <a:srgbClr val="000000"/>
                </a:solidFill>
                <a:latin typeface="Rockwell" panose="02060603020205020403" pitchFamily="18" charset="0"/>
              </a:rPr>
              <a:t>his tongue speaks justice</a:t>
            </a:r>
            <a:r>
              <a:rPr lang="en-US" sz="2400" dirty="0" smtClean="0">
                <a:solidFill>
                  <a:srgbClr val="000000"/>
                </a:solidFill>
                <a:latin typeface="Rockwell" panose="02060603020205020403" pitchFamily="18" charset="0"/>
              </a:rPr>
              <a:t>.”</a:t>
            </a:r>
          </a:p>
          <a:p>
            <a:endParaRPr lang="en-US" sz="2000" dirty="0">
              <a:solidFill>
                <a:srgbClr val="000000"/>
              </a:solidFill>
              <a:latin typeface="Rockwell" panose="02060603020205020403" pitchFamily="18" charset="0"/>
            </a:endParaRPr>
          </a:p>
          <a:p>
            <a:r>
              <a:rPr lang="en-US" sz="2400" b="1" dirty="0" smtClean="0">
                <a:solidFill>
                  <a:srgbClr val="000000"/>
                </a:solidFill>
                <a:latin typeface="Rockwell" panose="02060603020205020403" pitchFamily="18" charset="0"/>
              </a:rPr>
              <a:t>Prov 10:31a</a:t>
            </a:r>
            <a:r>
              <a:rPr lang="en-US" sz="2400" dirty="0" smtClean="0">
                <a:solidFill>
                  <a:srgbClr val="000000"/>
                </a:solidFill>
                <a:latin typeface="Rockwell" panose="02060603020205020403" pitchFamily="18" charset="0"/>
              </a:rPr>
              <a:t> – “</a:t>
            </a:r>
            <a:r>
              <a:rPr lang="en-US" sz="2400" dirty="0">
                <a:latin typeface="Rockwell" panose="02060603020205020403" pitchFamily="18" charset="0"/>
              </a:rPr>
              <a:t>The mouth of the righteous flows with wisdom</a:t>
            </a:r>
            <a:r>
              <a:rPr lang="en-US" sz="2400" dirty="0" smtClean="0">
                <a:solidFill>
                  <a:srgbClr val="000000"/>
                </a:solidFill>
                <a:latin typeface="Rockwell" panose="02060603020205020403" pitchFamily="18" charset="0"/>
              </a:rPr>
              <a:t>”</a:t>
            </a:r>
            <a:endParaRPr lang="es-GT" sz="2400" dirty="0">
              <a:latin typeface="Rockwell" panose="02060603020205020403" pitchFamily="18" charset="0"/>
            </a:endParaRPr>
          </a:p>
        </p:txBody>
      </p:sp>
      <p:pic>
        <p:nvPicPr>
          <p:cNvPr id="4098" name="Picture 2" descr="Image result for wisdom and righteous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7118" y="1"/>
            <a:ext cx="4504481" cy="25146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wisdom and righteousn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7118" y="2588336"/>
            <a:ext cx="4504481" cy="2502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18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500"/>
                                        <p:tgtEl>
                                          <p:spTgt spid="4">
                                            <p:txEl>
                                              <p:pRg st="2" end="2"/>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heel(1)">
                                      <p:cBhvr>
                                        <p:cTn id="31" dur="2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nodeType="with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animEffect transition="in" filter="fade">
                                      <p:cBhvr>
                                        <p:cTn id="39" dur="500"/>
                                        <p:tgtEl>
                                          <p:spTgt spid="8">
                                            <p:txEl>
                                              <p:pRg st="0" end="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098"/>
                                        </p:tgtEl>
                                        <p:attrNameLst>
                                          <p:attrName>style.visibility</p:attrName>
                                        </p:attrNameLst>
                                      </p:cBhvr>
                                      <p:to>
                                        <p:strVal val="visible"/>
                                      </p:to>
                                    </p:set>
                                    <p:animEffect transition="in" filter="fade">
                                      <p:cBhvr>
                                        <p:cTn id="42" dur="500"/>
                                        <p:tgtEl>
                                          <p:spTgt spid="409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animEffect transition="in" filter="fade">
                                      <p:cBhvr>
                                        <p:cTn id="47" dur="500"/>
                                        <p:tgtEl>
                                          <p:spTgt spid="8">
                                            <p:txEl>
                                              <p:pRg st="2" end="2"/>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4100"/>
                                        </p:tgtEl>
                                        <p:attrNameLst>
                                          <p:attrName>style.visibility</p:attrName>
                                        </p:attrNameLst>
                                      </p:cBhvr>
                                      <p:to>
                                        <p:strVal val="visible"/>
                                      </p:to>
                                    </p:set>
                                    <p:animEffect transition="in" filter="fade">
                                      <p:cBhvr>
                                        <p:cTn id="50"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what is righteousnes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043" r="14000"/>
          <a:stretch/>
        </p:blipFill>
        <p:spPr bwMode="auto">
          <a:xfrm>
            <a:off x="1" y="0"/>
            <a:ext cx="3810000" cy="3505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1" y="0"/>
            <a:ext cx="5334000" cy="1107996"/>
          </a:xfrm>
          <a:prstGeom prst="rect">
            <a:avLst/>
          </a:prstGeom>
        </p:spPr>
        <p:txBody>
          <a:bodyPr wrap="square">
            <a:spAutoFit/>
          </a:bodyPr>
          <a:lstStyle/>
          <a:p>
            <a:pPr algn="ctr"/>
            <a:r>
              <a:rPr lang="en-US" sz="6600" u="sng" dirty="0" err="1">
                <a:latin typeface="Rockwell" panose="02060603020205020403" pitchFamily="18" charset="0"/>
                <a:ea typeface="Calibri" panose="020F0502020204030204" pitchFamily="34" charset="0"/>
              </a:rPr>
              <a:t>dikaiosune</a:t>
            </a:r>
            <a:endParaRPr lang="es-GT" sz="6600" u="sng" dirty="0">
              <a:latin typeface="Rockwell" panose="02060603020205020403" pitchFamily="18" charset="0"/>
            </a:endParaRPr>
          </a:p>
        </p:txBody>
      </p:sp>
      <p:sp>
        <p:nvSpPr>
          <p:cNvPr id="4" name="Rectangle 3"/>
          <p:cNvSpPr/>
          <p:nvPr/>
        </p:nvSpPr>
        <p:spPr>
          <a:xfrm>
            <a:off x="3886201" y="1144222"/>
            <a:ext cx="5181600" cy="1446550"/>
          </a:xfrm>
          <a:prstGeom prst="rect">
            <a:avLst/>
          </a:prstGeom>
        </p:spPr>
        <p:txBody>
          <a:bodyPr wrap="square">
            <a:spAutoFit/>
          </a:bodyPr>
          <a:lstStyle/>
          <a:p>
            <a:r>
              <a:rPr lang="en-US" sz="2200" b="1" dirty="0" smtClean="0">
                <a:solidFill>
                  <a:srgbClr val="000000"/>
                </a:solidFill>
                <a:latin typeface="Rockwell" panose="02060603020205020403" pitchFamily="18" charset="0"/>
              </a:rPr>
              <a:t>Rom 1:17</a:t>
            </a:r>
            <a:r>
              <a:rPr lang="en-US" sz="2200" dirty="0" smtClean="0">
                <a:solidFill>
                  <a:srgbClr val="000000"/>
                </a:solidFill>
                <a:latin typeface="Rockwell" panose="02060603020205020403" pitchFamily="18" charset="0"/>
              </a:rPr>
              <a:t> – “For in it the </a:t>
            </a:r>
            <a:r>
              <a:rPr lang="en-US" sz="2200" u="sng" dirty="0" smtClean="0">
                <a:solidFill>
                  <a:srgbClr val="000000"/>
                </a:solidFill>
                <a:latin typeface="Rockwell" panose="02060603020205020403" pitchFamily="18" charset="0"/>
              </a:rPr>
              <a:t>righteousness</a:t>
            </a:r>
            <a:r>
              <a:rPr lang="en-US" sz="2200" dirty="0" smtClean="0">
                <a:solidFill>
                  <a:srgbClr val="000000"/>
                </a:solidFill>
                <a:latin typeface="Rockwell" panose="02060603020205020403" pitchFamily="18" charset="0"/>
              </a:rPr>
              <a:t> </a:t>
            </a:r>
            <a:r>
              <a:rPr lang="en-US" sz="2200" dirty="0">
                <a:solidFill>
                  <a:srgbClr val="000000"/>
                </a:solidFill>
                <a:latin typeface="Rockwell" panose="02060603020205020403" pitchFamily="18" charset="0"/>
              </a:rPr>
              <a:t>of God is </a:t>
            </a:r>
            <a:r>
              <a:rPr lang="en-US" sz="2200" dirty="0" smtClean="0">
                <a:solidFill>
                  <a:srgbClr val="000000"/>
                </a:solidFill>
                <a:latin typeface="Rockwell" panose="02060603020205020403" pitchFamily="18" charset="0"/>
              </a:rPr>
              <a:t>revealed from </a:t>
            </a:r>
            <a:r>
              <a:rPr lang="en-US" sz="2200" dirty="0">
                <a:solidFill>
                  <a:srgbClr val="000000"/>
                </a:solidFill>
                <a:latin typeface="Rockwell" panose="02060603020205020403" pitchFamily="18" charset="0"/>
              </a:rPr>
              <a:t>faith </a:t>
            </a:r>
            <a:r>
              <a:rPr lang="en-US" sz="2200" dirty="0" smtClean="0">
                <a:solidFill>
                  <a:srgbClr val="000000"/>
                </a:solidFill>
                <a:latin typeface="Rockwell" panose="02060603020205020403" pitchFamily="18" charset="0"/>
              </a:rPr>
              <a:t>to faith; </a:t>
            </a:r>
            <a:r>
              <a:rPr lang="en-US" sz="2200" dirty="0">
                <a:latin typeface="Rockwell" panose="02060603020205020403" pitchFamily="18" charset="0"/>
              </a:rPr>
              <a:t>as it is </a:t>
            </a:r>
            <a:r>
              <a:rPr lang="en-US" sz="2200" dirty="0" smtClean="0">
                <a:latin typeface="Rockwell" panose="02060603020205020403" pitchFamily="18" charset="0"/>
              </a:rPr>
              <a:t>written,  ‘But the righteous man shall live by faith.’”</a:t>
            </a:r>
            <a:endParaRPr lang="es-GT" sz="2200" dirty="0">
              <a:latin typeface="Rockwell" panose="02060603020205020403" pitchFamily="18" charset="0"/>
            </a:endParaRPr>
          </a:p>
        </p:txBody>
      </p:sp>
      <p:pic>
        <p:nvPicPr>
          <p:cNvPr id="7" name="Picture 4" descr="Image result for approv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637212"/>
            <a:ext cx="3886201" cy="30683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88699" y="2889171"/>
            <a:ext cx="5179102" cy="3816429"/>
          </a:xfrm>
          <a:prstGeom prst="rect">
            <a:avLst/>
          </a:prstGeom>
        </p:spPr>
        <p:txBody>
          <a:bodyPr wrap="square">
            <a:spAutoFit/>
          </a:bodyPr>
          <a:lstStyle/>
          <a:p>
            <a:r>
              <a:rPr lang="en-US" sz="2200" b="1" dirty="0" smtClean="0">
                <a:solidFill>
                  <a:srgbClr val="000000"/>
                </a:solidFill>
                <a:latin typeface="Rockwell" panose="02060603020205020403" pitchFamily="18" charset="0"/>
              </a:rPr>
              <a:t>Rom 4:3</a:t>
            </a:r>
            <a:r>
              <a:rPr lang="en-US" sz="2200" dirty="0" smtClean="0">
                <a:solidFill>
                  <a:srgbClr val="000000"/>
                </a:solidFill>
                <a:latin typeface="Rockwell" panose="02060603020205020403" pitchFamily="18" charset="0"/>
              </a:rPr>
              <a:t> – “For </a:t>
            </a:r>
            <a:r>
              <a:rPr lang="en-US" sz="2200" dirty="0">
                <a:solidFill>
                  <a:srgbClr val="000000"/>
                </a:solidFill>
                <a:latin typeface="Rockwell" panose="02060603020205020403" pitchFamily="18" charset="0"/>
              </a:rPr>
              <a:t>what does the Scripture say</a:t>
            </a:r>
            <a:r>
              <a:rPr lang="en-US" sz="2200" dirty="0" smtClean="0">
                <a:solidFill>
                  <a:srgbClr val="000000"/>
                </a:solidFill>
                <a:latin typeface="Rockwell" panose="02060603020205020403" pitchFamily="18" charset="0"/>
              </a:rPr>
              <a:t>? ‘Abraham believed God, and it was credited to Him as righteousness.’”</a:t>
            </a:r>
          </a:p>
          <a:p>
            <a:endParaRPr lang="en-US" sz="2200" dirty="0" smtClean="0">
              <a:solidFill>
                <a:srgbClr val="000000"/>
              </a:solidFill>
              <a:latin typeface="Rockwell" panose="02060603020205020403" pitchFamily="18" charset="0"/>
            </a:endParaRPr>
          </a:p>
          <a:p>
            <a:r>
              <a:rPr lang="en-US" sz="2200" b="1" dirty="0" smtClean="0">
                <a:latin typeface="Rockwell" panose="02060603020205020403" pitchFamily="18" charset="0"/>
              </a:rPr>
              <a:t>Rom 4:6b</a:t>
            </a:r>
            <a:r>
              <a:rPr lang="en-US" sz="2200" dirty="0" smtClean="0">
                <a:latin typeface="Rockwell" panose="02060603020205020403" pitchFamily="18" charset="0"/>
              </a:rPr>
              <a:t> – “…God </a:t>
            </a:r>
            <a:r>
              <a:rPr lang="en-US" sz="2200" dirty="0">
                <a:latin typeface="Rockwell" panose="02060603020205020403" pitchFamily="18" charset="0"/>
              </a:rPr>
              <a:t>credits </a:t>
            </a:r>
            <a:r>
              <a:rPr lang="en-US" sz="2200" dirty="0" smtClean="0">
                <a:latin typeface="Rockwell" panose="02060603020205020403" pitchFamily="18" charset="0"/>
              </a:rPr>
              <a:t>righteousness </a:t>
            </a:r>
            <a:r>
              <a:rPr lang="en-US" sz="2200" dirty="0">
                <a:latin typeface="Rockwell" panose="02060603020205020403" pitchFamily="18" charset="0"/>
              </a:rPr>
              <a:t>apart from works</a:t>
            </a:r>
            <a:r>
              <a:rPr lang="en-US" sz="2200" dirty="0" smtClean="0">
                <a:latin typeface="Rockwell" panose="02060603020205020403" pitchFamily="18" charset="0"/>
              </a:rPr>
              <a:t>”</a:t>
            </a:r>
          </a:p>
          <a:p>
            <a:endParaRPr lang="en-US" sz="2200" dirty="0" smtClean="0">
              <a:latin typeface="Rockwell" panose="02060603020205020403" pitchFamily="18" charset="0"/>
            </a:endParaRPr>
          </a:p>
          <a:p>
            <a:r>
              <a:rPr lang="en-US" sz="2200" b="1" dirty="0" smtClean="0">
                <a:latin typeface="Rockwell" panose="02060603020205020403" pitchFamily="18" charset="0"/>
              </a:rPr>
              <a:t>Rom 4:13b</a:t>
            </a:r>
            <a:r>
              <a:rPr lang="en-US" sz="2200" dirty="0" smtClean="0">
                <a:latin typeface="Rockwell" panose="02060603020205020403" pitchFamily="18" charset="0"/>
              </a:rPr>
              <a:t> – “…through </a:t>
            </a:r>
            <a:r>
              <a:rPr lang="en-US" sz="2200" dirty="0">
                <a:latin typeface="Rockwell" panose="02060603020205020403" pitchFamily="18" charset="0"/>
              </a:rPr>
              <a:t>the righteousness of faith</a:t>
            </a:r>
            <a:r>
              <a:rPr lang="en-US" sz="2200" dirty="0" smtClean="0">
                <a:latin typeface="Rockwell" panose="02060603020205020403" pitchFamily="18" charset="0"/>
              </a:rPr>
              <a:t>”</a:t>
            </a:r>
          </a:p>
          <a:p>
            <a:endParaRPr lang="es-GT" sz="2200" dirty="0">
              <a:latin typeface="Rockwell" panose="02060603020205020403" pitchFamily="18" charset="0"/>
            </a:endParaRPr>
          </a:p>
        </p:txBody>
      </p:sp>
    </p:spTree>
    <p:extLst>
      <p:ext uri="{BB962C8B-B14F-4D97-AF65-F5344CB8AC3E}">
        <p14:creationId xmlns:p14="http://schemas.microsoft.com/office/powerpoint/2010/main" val="253590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500"/>
                                        <p:tgtEl>
                                          <p:spTgt spid="5">
                                            <p:txEl>
                                              <p:pRg st="2" end="2"/>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there is none righteous"/>
          <p:cNvPicPr>
            <a:picLocks noChangeAspect="1" noChangeArrowheads="1"/>
          </p:cNvPicPr>
          <p:nvPr/>
        </p:nvPicPr>
        <p:blipFill rotWithShape="1">
          <a:blip r:embed="rId3">
            <a:extLst>
              <a:ext uri="{28A0092B-C50C-407E-A947-70E740481C1C}">
                <a14:useLocalDpi xmlns:a14="http://schemas.microsoft.com/office/drawing/2010/main" val="0"/>
              </a:ext>
            </a:extLst>
          </a:blip>
          <a:srcRect b="7514"/>
          <a:stretch/>
        </p:blipFill>
        <p:spPr bwMode="auto">
          <a:xfrm>
            <a:off x="76200" y="0"/>
            <a:ext cx="44958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2 cor 5: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9" y="0"/>
            <a:ext cx="4495801"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200" y="3505200"/>
            <a:ext cx="8991600" cy="3293209"/>
          </a:xfrm>
          <a:prstGeom prst="rect">
            <a:avLst/>
          </a:prstGeom>
          <a:ln w="28575">
            <a:solidFill>
              <a:schemeClr val="tx1"/>
            </a:solidFill>
          </a:ln>
        </p:spPr>
        <p:txBody>
          <a:bodyPr wrap="square">
            <a:spAutoFit/>
          </a:bodyPr>
          <a:lstStyle/>
          <a:p>
            <a:r>
              <a:rPr lang="en-US" sz="2600" b="1" dirty="0" smtClean="0">
                <a:solidFill>
                  <a:srgbClr val="000000"/>
                </a:solidFill>
                <a:latin typeface="Rockwell" panose="02060603020205020403" pitchFamily="18" charset="0"/>
              </a:rPr>
              <a:t>Phil 3:8-9</a:t>
            </a:r>
            <a:r>
              <a:rPr lang="en-US" sz="2600" dirty="0" smtClean="0">
                <a:solidFill>
                  <a:srgbClr val="000000"/>
                </a:solidFill>
                <a:latin typeface="Rockwell" panose="02060603020205020403" pitchFamily="18" charset="0"/>
              </a:rPr>
              <a:t> – “</a:t>
            </a:r>
            <a:r>
              <a:rPr lang="en-US" sz="2600" b="1" baseline="30000" dirty="0" smtClean="0">
                <a:solidFill>
                  <a:srgbClr val="000000"/>
                </a:solidFill>
                <a:latin typeface="Rockwell" panose="02060603020205020403" pitchFamily="18" charset="0"/>
              </a:rPr>
              <a:t>8</a:t>
            </a:r>
            <a:r>
              <a:rPr lang="en-US" sz="2600" dirty="0" smtClean="0">
                <a:solidFill>
                  <a:srgbClr val="000000"/>
                </a:solidFill>
                <a:latin typeface="Rockwell" panose="02060603020205020403" pitchFamily="18" charset="0"/>
              </a:rPr>
              <a:t>More </a:t>
            </a:r>
            <a:r>
              <a:rPr lang="en-US" sz="2600" dirty="0">
                <a:solidFill>
                  <a:srgbClr val="000000"/>
                </a:solidFill>
                <a:latin typeface="Rockwell" panose="02060603020205020403" pitchFamily="18" charset="0"/>
              </a:rPr>
              <a:t>than that, I count all things to be </a:t>
            </a:r>
            <a:r>
              <a:rPr lang="en-US" sz="2600" dirty="0" smtClean="0">
                <a:solidFill>
                  <a:srgbClr val="000000"/>
                </a:solidFill>
                <a:latin typeface="Rockwell" panose="02060603020205020403" pitchFamily="18" charset="0"/>
              </a:rPr>
              <a:t>loss in view </a:t>
            </a:r>
            <a:r>
              <a:rPr lang="en-US" sz="2600" dirty="0">
                <a:solidFill>
                  <a:srgbClr val="000000"/>
                </a:solidFill>
                <a:latin typeface="Rockwell" panose="02060603020205020403" pitchFamily="18" charset="0"/>
              </a:rPr>
              <a:t>of the surpassing value </a:t>
            </a:r>
            <a:r>
              <a:rPr lang="en-US" sz="2600" dirty="0" smtClean="0">
                <a:solidFill>
                  <a:srgbClr val="000000"/>
                </a:solidFill>
                <a:latin typeface="Rockwell" panose="02060603020205020403" pitchFamily="18" charset="0"/>
              </a:rPr>
              <a:t>of knowing</a:t>
            </a:r>
            <a:r>
              <a:rPr lang="en-US" sz="2600" dirty="0">
                <a:solidFill>
                  <a:srgbClr val="000000"/>
                </a:solidFill>
                <a:latin typeface="Rockwell" panose="02060603020205020403" pitchFamily="18" charset="0"/>
              </a:rPr>
              <a:t> Christ </a:t>
            </a:r>
            <a:r>
              <a:rPr lang="en-US" sz="2600" dirty="0" smtClean="0">
                <a:solidFill>
                  <a:srgbClr val="000000"/>
                </a:solidFill>
                <a:latin typeface="Rockwell" panose="02060603020205020403" pitchFamily="18" charset="0"/>
              </a:rPr>
              <a:t>Jesus my Lord, for </a:t>
            </a:r>
            <a:r>
              <a:rPr lang="en-US" sz="2600" dirty="0">
                <a:solidFill>
                  <a:srgbClr val="000000"/>
                </a:solidFill>
                <a:latin typeface="Rockwell" panose="02060603020205020403" pitchFamily="18" charset="0"/>
              </a:rPr>
              <a:t>whom I have suffered the loss of all things, and count them but rubbish so that I may gain Christ, </a:t>
            </a:r>
            <a:r>
              <a:rPr lang="en-US" sz="2600" b="1" baseline="30000" dirty="0" smtClean="0">
                <a:solidFill>
                  <a:srgbClr val="000000"/>
                </a:solidFill>
                <a:latin typeface="Rockwell" panose="02060603020205020403" pitchFamily="18" charset="0"/>
              </a:rPr>
              <a:t>9</a:t>
            </a:r>
            <a:r>
              <a:rPr lang="en-US" sz="2600" dirty="0" smtClean="0">
                <a:solidFill>
                  <a:srgbClr val="000000"/>
                </a:solidFill>
                <a:latin typeface="Rockwell" panose="02060603020205020403" pitchFamily="18" charset="0"/>
              </a:rPr>
              <a:t>and </a:t>
            </a:r>
            <a:r>
              <a:rPr lang="en-US" sz="2600" dirty="0">
                <a:solidFill>
                  <a:srgbClr val="000000"/>
                </a:solidFill>
                <a:latin typeface="Rockwell" panose="02060603020205020403" pitchFamily="18" charset="0"/>
              </a:rPr>
              <a:t>may be found </a:t>
            </a:r>
            <a:r>
              <a:rPr lang="en-US" sz="2600" u="sng" dirty="0">
                <a:solidFill>
                  <a:srgbClr val="000000"/>
                </a:solidFill>
                <a:latin typeface="Rockwell" panose="02060603020205020403" pitchFamily="18" charset="0"/>
              </a:rPr>
              <a:t>in Him</a:t>
            </a:r>
            <a:r>
              <a:rPr lang="en-US" sz="2600" dirty="0">
                <a:solidFill>
                  <a:srgbClr val="000000"/>
                </a:solidFill>
                <a:latin typeface="Rockwell" panose="02060603020205020403" pitchFamily="18" charset="0"/>
              </a:rPr>
              <a:t>, not having a righteousness of my own derived from the Law, but that which is </a:t>
            </a:r>
            <a:r>
              <a:rPr lang="en-US" sz="2600" u="sng" dirty="0">
                <a:solidFill>
                  <a:srgbClr val="000000"/>
                </a:solidFill>
                <a:latin typeface="Rockwell" panose="02060603020205020403" pitchFamily="18" charset="0"/>
              </a:rPr>
              <a:t>through faith in Christ, the righteousness which comes from God on the basis of </a:t>
            </a:r>
            <a:r>
              <a:rPr lang="en-US" sz="2600" u="sng" dirty="0" smtClean="0">
                <a:solidFill>
                  <a:srgbClr val="000000"/>
                </a:solidFill>
                <a:latin typeface="Rockwell" panose="02060603020205020403" pitchFamily="18" charset="0"/>
              </a:rPr>
              <a:t>faith</a:t>
            </a:r>
            <a:r>
              <a:rPr lang="en-US" sz="2600" dirty="0" smtClean="0">
                <a:solidFill>
                  <a:srgbClr val="000000"/>
                </a:solidFill>
                <a:latin typeface="Rockwell" panose="02060603020205020403" pitchFamily="18" charset="0"/>
              </a:rPr>
              <a:t>.”</a:t>
            </a:r>
            <a:endParaRPr lang="es-GT" sz="2600" dirty="0">
              <a:latin typeface="Rockwell" panose="02060603020205020403" pitchFamily="18" charset="0"/>
            </a:endParaRPr>
          </a:p>
        </p:txBody>
      </p:sp>
    </p:spTree>
    <p:extLst>
      <p:ext uri="{BB962C8B-B14F-4D97-AF65-F5344CB8AC3E}">
        <p14:creationId xmlns:p14="http://schemas.microsoft.com/office/powerpoint/2010/main" val="348335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1200329"/>
          </a:xfrm>
          <a:prstGeom prst="rect">
            <a:avLst/>
          </a:prstGeom>
          <a:ln w="28575">
            <a:solidFill>
              <a:schemeClr val="tx1"/>
            </a:solidFill>
          </a:ln>
        </p:spPr>
        <p:txBody>
          <a:bodyPr wrap="square">
            <a:spAutoFit/>
          </a:bodyPr>
          <a:lstStyle/>
          <a:p>
            <a:r>
              <a:rPr lang="en-US" sz="2400" b="1" smtClean="0">
                <a:latin typeface="Rockwell" panose="02060603020205020403" pitchFamily="18" charset="0"/>
              </a:rPr>
              <a:t>Matt 5:20</a:t>
            </a:r>
            <a:r>
              <a:rPr lang="en-US" sz="2400" smtClean="0">
                <a:latin typeface="Rockwell" panose="02060603020205020403" pitchFamily="18" charset="0"/>
              </a:rPr>
              <a:t> – “</a:t>
            </a:r>
            <a:r>
              <a:rPr lang="en-US" sz="2400">
                <a:latin typeface="Rockwell" panose="02060603020205020403" pitchFamily="18" charset="0"/>
              </a:rPr>
              <a:t>For I say to you that unless your righteousness surpasses that of the scribes and Pharisees, you will not enter the kingdom of heaven.</a:t>
            </a:r>
            <a:r>
              <a:rPr lang="en-US" sz="2400" smtClean="0">
                <a:latin typeface="Rockwell" panose="02060603020205020403" pitchFamily="18" charset="0"/>
              </a:rPr>
              <a:t>”</a:t>
            </a:r>
            <a:endParaRPr lang="es-GT" sz="2400">
              <a:latin typeface="Rockwell" panose="02060603020205020403" pitchFamily="18" charset="0"/>
            </a:endParaRPr>
          </a:p>
        </p:txBody>
      </p:sp>
      <p:pic>
        <p:nvPicPr>
          <p:cNvPr id="1026" name="Picture 2" descr="Image result for matt 15: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371600"/>
            <a:ext cx="4309672" cy="443277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419600" y="1341619"/>
            <a:ext cx="4648200" cy="4462760"/>
          </a:xfrm>
          <a:prstGeom prst="rect">
            <a:avLst/>
          </a:prstGeom>
          <a:ln w="28575">
            <a:solidFill>
              <a:schemeClr val="tx1"/>
            </a:solidFill>
          </a:ln>
        </p:spPr>
        <p:txBody>
          <a:bodyPr wrap="square">
            <a:spAutoFit/>
          </a:bodyPr>
          <a:lstStyle/>
          <a:p>
            <a:r>
              <a:rPr lang="en-US" sz="2400" b="1" dirty="0" smtClean="0">
                <a:solidFill>
                  <a:srgbClr val="000000"/>
                </a:solidFill>
                <a:latin typeface="Rockwell" panose="02060603020205020403" pitchFamily="18" charset="0"/>
              </a:rPr>
              <a:t>Matt 6:1</a:t>
            </a:r>
            <a:r>
              <a:rPr lang="en-US" sz="2400" dirty="0" smtClean="0">
                <a:solidFill>
                  <a:srgbClr val="000000"/>
                </a:solidFill>
                <a:latin typeface="Rockwell" panose="02060603020205020403" pitchFamily="18" charset="0"/>
              </a:rPr>
              <a:t> – “Beware </a:t>
            </a:r>
            <a:r>
              <a:rPr lang="en-US" sz="2400" dirty="0">
                <a:solidFill>
                  <a:srgbClr val="000000"/>
                </a:solidFill>
                <a:latin typeface="Rockwell" panose="02060603020205020403" pitchFamily="18" charset="0"/>
              </a:rPr>
              <a:t>of practicing your righteousness before men to be noticed by them; otherwise you have no reward with your Father who is in </a:t>
            </a:r>
            <a:r>
              <a:rPr lang="en-US" sz="2400" dirty="0" smtClean="0">
                <a:solidFill>
                  <a:srgbClr val="000000"/>
                </a:solidFill>
                <a:latin typeface="Rockwell" panose="02060603020205020403" pitchFamily="18" charset="0"/>
              </a:rPr>
              <a:t>heaven.”</a:t>
            </a:r>
          </a:p>
          <a:p>
            <a:pPr marL="342900" indent="-342900">
              <a:lnSpc>
                <a:spcPct val="200000"/>
              </a:lnSpc>
              <a:buFont typeface="Arial" panose="020B0604020202020204" pitchFamily="34" charset="0"/>
              <a:buChar char="•"/>
            </a:pPr>
            <a:r>
              <a:rPr lang="en-US" sz="2200" dirty="0" smtClean="0">
                <a:solidFill>
                  <a:srgbClr val="000000"/>
                </a:solidFill>
                <a:latin typeface="Rockwell" panose="02060603020205020403" pitchFamily="18" charset="0"/>
              </a:rPr>
              <a:t>Superficial Giving (vs. 2 – 4)</a:t>
            </a:r>
          </a:p>
          <a:p>
            <a:pPr marL="342900" indent="-342900">
              <a:lnSpc>
                <a:spcPct val="200000"/>
              </a:lnSpc>
              <a:buFont typeface="Arial" panose="020B0604020202020204" pitchFamily="34" charset="0"/>
              <a:buChar char="•"/>
            </a:pPr>
            <a:r>
              <a:rPr lang="en-US" sz="2200" dirty="0" smtClean="0">
                <a:solidFill>
                  <a:srgbClr val="000000"/>
                </a:solidFill>
                <a:latin typeface="Rockwell" panose="02060603020205020403" pitchFamily="18" charset="0"/>
              </a:rPr>
              <a:t>Superficial Praying (vs. 5 – 6)</a:t>
            </a:r>
          </a:p>
          <a:p>
            <a:pPr marL="342900" indent="-342900">
              <a:lnSpc>
                <a:spcPct val="200000"/>
              </a:lnSpc>
              <a:buFont typeface="Arial" panose="020B0604020202020204" pitchFamily="34" charset="0"/>
              <a:buChar char="•"/>
            </a:pPr>
            <a:r>
              <a:rPr lang="en-US" sz="2200" dirty="0" smtClean="0">
                <a:solidFill>
                  <a:srgbClr val="000000"/>
                </a:solidFill>
                <a:latin typeface="Rockwell" panose="02060603020205020403" pitchFamily="18" charset="0"/>
              </a:rPr>
              <a:t>Superficial Fasting (vs. 16 – 18)</a:t>
            </a:r>
            <a:endParaRPr lang="es-GT" sz="2200" dirty="0">
              <a:latin typeface="Rockwell" panose="02060603020205020403" pitchFamily="18" charset="0"/>
            </a:endParaRPr>
          </a:p>
        </p:txBody>
      </p:sp>
      <p:sp>
        <p:nvSpPr>
          <p:cNvPr id="4" name="Rectangle 3"/>
          <p:cNvSpPr/>
          <p:nvPr/>
        </p:nvSpPr>
        <p:spPr>
          <a:xfrm>
            <a:off x="76200" y="5945378"/>
            <a:ext cx="8991600" cy="830997"/>
          </a:xfrm>
          <a:prstGeom prst="rect">
            <a:avLst/>
          </a:prstGeom>
          <a:ln w="28575">
            <a:solidFill>
              <a:schemeClr val="tx1"/>
            </a:solidFill>
          </a:ln>
        </p:spPr>
        <p:txBody>
          <a:bodyPr wrap="square">
            <a:spAutoFit/>
          </a:bodyPr>
          <a:lstStyle/>
          <a:p>
            <a:r>
              <a:rPr lang="en-US" sz="2400" b="1" smtClean="0">
                <a:solidFill>
                  <a:srgbClr val="000000"/>
                </a:solidFill>
                <a:latin typeface="Rockwell" panose="02060603020205020403" pitchFamily="18" charset="0"/>
              </a:rPr>
              <a:t>Matt 6:33</a:t>
            </a:r>
            <a:r>
              <a:rPr lang="en-US" sz="2400" smtClean="0">
                <a:solidFill>
                  <a:srgbClr val="000000"/>
                </a:solidFill>
                <a:latin typeface="Rockwell" panose="02060603020205020403" pitchFamily="18" charset="0"/>
              </a:rPr>
              <a:t> – “But seek first His </a:t>
            </a:r>
            <a:r>
              <a:rPr lang="en-US" sz="2400">
                <a:solidFill>
                  <a:srgbClr val="000000"/>
                </a:solidFill>
                <a:latin typeface="Rockwell" panose="02060603020205020403" pitchFamily="18" charset="0"/>
              </a:rPr>
              <a:t>kingdom and His righteousness, and all these things will </a:t>
            </a:r>
            <a:r>
              <a:rPr lang="en-US" sz="2400" smtClean="0">
                <a:solidFill>
                  <a:srgbClr val="000000"/>
                </a:solidFill>
                <a:latin typeface="Rockwell" panose="02060603020205020403" pitchFamily="18" charset="0"/>
              </a:rPr>
              <a:t>be added </a:t>
            </a:r>
            <a:r>
              <a:rPr lang="en-US" sz="2400">
                <a:solidFill>
                  <a:srgbClr val="000000"/>
                </a:solidFill>
                <a:latin typeface="Rockwell" panose="02060603020205020403" pitchFamily="18" charset="0"/>
              </a:rPr>
              <a:t>to you.</a:t>
            </a:r>
            <a:endParaRPr lang="es-GT" sz="2400">
              <a:latin typeface="Rockwell" panose="02060603020205020403" pitchFamily="18" charset="0"/>
            </a:endParaRPr>
          </a:p>
        </p:txBody>
      </p:sp>
    </p:spTree>
    <p:extLst>
      <p:ext uri="{BB962C8B-B14F-4D97-AF65-F5344CB8AC3E}">
        <p14:creationId xmlns:p14="http://schemas.microsoft.com/office/powerpoint/2010/main" val="84638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5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fade">
                                      <p:cBhvr>
                                        <p:cTn id="25" dur="500"/>
                                        <p:tgtEl>
                                          <p:spTgt spid="2">
                                            <p:txEl>
                                              <p:pRg st="1" end="1"/>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fade">
                                      <p:cBhvr>
                                        <p:cTn id="29" dur="500"/>
                                        <p:tgtEl>
                                          <p:spTgt spid="2">
                                            <p:txEl>
                                              <p:pRg st="2" end="2"/>
                                            </p:txEl>
                                          </p:spTgt>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500"/>
                                        <p:tgtEl>
                                          <p:spTgt spid="2">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26" y="0"/>
            <a:ext cx="9180226" cy="1046440"/>
          </a:xfrm>
          <a:prstGeom prst="rect">
            <a:avLst/>
          </a:prstGeom>
        </p:spPr>
        <p:txBody>
          <a:bodyPr wrap="square">
            <a:spAutoFit/>
          </a:bodyPr>
          <a:lstStyle/>
          <a:p>
            <a:pPr lvl="0" algn="ctr"/>
            <a:r>
              <a:rPr lang="en-US" sz="6200" b="1" u="sng" dirty="0">
                <a:latin typeface="Rockwell" panose="02060603020205020403" pitchFamily="18" charset="0"/>
              </a:rPr>
              <a:t>Seeking Righteousness</a:t>
            </a:r>
            <a:endParaRPr lang="es-GT" sz="6200" b="1" u="sng" dirty="0">
              <a:latin typeface="Rockwell" panose="02060603020205020403" pitchFamily="18" charset="0"/>
            </a:endParaRPr>
          </a:p>
        </p:txBody>
      </p:sp>
      <p:sp>
        <p:nvSpPr>
          <p:cNvPr id="3" name="Rectangle 2"/>
          <p:cNvSpPr/>
          <p:nvPr/>
        </p:nvSpPr>
        <p:spPr>
          <a:xfrm>
            <a:off x="27039" y="1046440"/>
            <a:ext cx="9040761" cy="5786199"/>
          </a:xfrm>
          <a:prstGeom prst="rect">
            <a:avLst/>
          </a:prstGeom>
          <a:ln w="28575">
            <a:solidFill>
              <a:schemeClr val="tx1"/>
            </a:solidFill>
          </a:ln>
        </p:spPr>
        <p:txBody>
          <a:bodyPr wrap="square">
            <a:spAutoFit/>
          </a:bodyPr>
          <a:lstStyle/>
          <a:p>
            <a:pPr marL="457200" lvl="0" indent="-457200">
              <a:buFont typeface="+mj-lt"/>
              <a:buAutoNum type="arabicPeriod"/>
            </a:pPr>
            <a:r>
              <a:rPr lang="en-US" sz="2800" dirty="0" smtClean="0">
                <a:latin typeface="Rockwell" panose="02060603020205020403" pitchFamily="18" charset="0"/>
              </a:rPr>
              <a:t>Starve for it</a:t>
            </a:r>
          </a:p>
          <a:p>
            <a:pPr marL="914400" lvl="1" indent="-457200">
              <a:buFont typeface="Arial" panose="020B0604020202020204" pitchFamily="34" charset="0"/>
              <a:buChar char="•"/>
            </a:pPr>
            <a:r>
              <a:rPr lang="en-US" b="1" dirty="0" smtClean="0">
                <a:latin typeface="Rockwell" panose="02060603020205020403" pitchFamily="18" charset="0"/>
              </a:rPr>
              <a:t>Matt 5:6</a:t>
            </a:r>
            <a:r>
              <a:rPr lang="en-US" dirty="0" smtClean="0">
                <a:latin typeface="Rockwell" panose="02060603020205020403" pitchFamily="18" charset="0"/>
              </a:rPr>
              <a:t> – “</a:t>
            </a:r>
            <a:r>
              <a:rPr lang="en-US" dirty="0">
                <a:latin typeface="Rockwell" panose="02060603020205020403" pitchFamily="18" charset="0"/>
              </a:rPr>
              <a:t>Blessed are those who hunger and thirst for righteousness, for they shall be satisfied.</a:t>
            </a:r>
            <a:r>
              <a:rPr lang="en-US" dirty="0" smtClean="0">
                <a:latin typeface="Rockwell" panose="02060603020205020403" pitchFamily="18" charset="0"/>
              </a:rPr>
              <a:t>”</a:t>
            </a:r>
          </a:p>
          <a:p>
            <a:pPr marL="457200" lvl="0" indent="-457200">
              <a:buFont typeface="+mj-lt"/>
              <a:buAutoNum type="arabicPeriod"/>
            </a:pPr>
            <a:endParaRPr lang="es-GT" sz="400" dirty="0">
              <a:latin typeface="Rockwell" panose="02060603020205020403" pitchFamily="18" charset="0"/>
            </a:endParaRPr>
          </a:p>
          <a:p>
            <a:pPr marL="457200" lvl="0" indent="-457200">
              <a:buFont typeface="+mj-lt"/>
              <a:buAutoNum type="arabicPeriod"/>
            </a:pPr>
            <a:r>
              <a:rPr lang="en-US" sz="2800" dirty="0" smtClean="0">
                <a:latin typeface="Rockwell" panose="02060603020205020403" pitchFamily="18" charset="0"/>
              </a:rPr>
              <a:t>Value it above persecution</a:t>
            </a:r>
          </a:p>
          <a:p>
            <a:pPr marL="914400" lvl="1" indent="-457200">
              <a:buFont typeface="Arial" panose="020B0604020202020204" pitchFamily="34" charset="0"/>
              <a:buChar char="•"/>
            </a:pPr>
            <a:r>
              <a:rPr lang="en-US" b="1" dirty="0" smtClean="0">
                <a:latin typeface="Rockwell" panose="02060603020205020403" pitchFamily="18" charset="0"/>
              </a:rPr>
              <a:t>Matt </a:t>
            </a:r>
            <a:r>
              <a:rPr lang="en-US" b="1" dirty="0">
                <a:latin typeface="Rockwell" panose="02060603020205020403" pitchFamily="18" charset="0"/>
              </a:rPr>
              <a:t>5:10</a:t>
            </a:r>
            <a:r>
              <a:rPr lang="en-US" dirty="0">
                <a:latin typeface="Rockwell" panose="02060603020205020403" pitchFamily="18" charset="0"/>
              </a:rPr>
              <a:t> – </a:t>
            </a:r>
            <a:r>
              <a:rPr lang="en-US" dirty="0" smtClean="0">
                <a:latin typeface="Rockwell" panose="02060603020205020403" pitchFamily="18" charset="0"/>
              </a:rPr>
              <a:t>“</a:t>
            </a:r>
            <a:r>
              <a:rPr lang="en-US" dirty="0">
                <a:latin typeface="Rockwell" panose="02060603020205020403" pitchFamily="18" charset="0"/>
              </a:rPr>
              <a:t>Blessed are those who have been persecuted for the sake of righteousness, for theirs is the kingdom of heaven.</a:t>
            </a:r>
            <a:r>
              <a:rPr lang="en-US" dirty="0" smtClean="0">
                <a:latin typeface="Rockwell" panose="02060603020205020403" pitchFamily="18" charset="0"/>
              </a:rPr>
              <a:t>”</a:t>
            </a:r>
            <a:endParaRPr lang="en-US" dirty="0">
              <a:latin typeface="Rockwell" panose="02060603020205020403" pitchFamily="18" charset="0"/>
            </a:endParaRPr>
          </a:p>
          <a:p>
            <a:pPr marL="457200" lvl="0" indent="-457200">
              <a:buFont typeface="+mj-lt"/>
              <a:buAutoNum type="arabicPeriod"/>
            </a:pPr>
            <a:endParaRPr lang="es-GT" sz="400" dirty="0">
              <a:latin typeface="Rockwell" panose="02060603020205020403" pitchFamily="18" charset="0"/>
            </a:endParaRPr>
          </a:p>
          <a:p>
            <a:pPr marL="457200" lvl="0" indent="-457200">
              <a:buFont typeface="+mj-lt"/>
              <a:buAutoNum type="arabicPeriod"/>
            </a:pPr>
            <a:r>
              <a:rPr lang="en-US" sz="2800" dirty="0" smtClean="0">
                <a:latin typeface="Rockwell" panose="02060603020205020403" pitchFamily="18" charset="0"/>
              </a:rPr>
              <a:t>Heart driven</a:t>
            </a:r>
          </a:p>
          <a:p>
            <a:pPr marL="914400" lvl="1" indent="-457200">
              <a:buFont typeface="Arial" panose="020B0604020202020204" pitchFamily="34" charset="0"/>
              <a:buChar char="•"/>
            </a:pPr>
            <a:r>
              <a:rPr lang="en-US" b="1" dirty="0" smtClean="0">
                <a:latin typeface="Rockwell" panose="02060603020205020403" pitchFamily="18" charset="0"/>
              </a:rPr>
              <a:t>Matt 5:20</a:t>
            </a:r>
            <a:r>
              <a:rPr lang="en-US" dirty="0" smtClean="0">
                <a:latin typeface="Rockwell" panose="02060603020205020403" pitchFamily="18" charset="0"/>
              </a:rPr>
              <a:t> – “For I say to you that unless your righteousness surpasses that of the scribes and Pharisees, you will not enter the kingdom of heaven.”</a:t>
            </a:r>
          </a:p>
          <a:p>
            <a:pPr lvl="1"/>
            <a:endParaRPr lang="es-GT" sz="400" dirty="0">
              <a:latin typeface="Rockwell" panose="02060603020205020403" pitchFamily="18" charset="0"/>
            </a:endParaRPr>
          </a:p>
          <a:p>
            <a:pPr marL="457200" lvl="0" indent="-457200">
              <a:buFont typeface="+mj-lt"/>
              <a:buAutoNum type="arabicPeriod"/>
            </a:pPr>
            <a:r>
              <a:rPr lang="en-US" sz="2800" dirty="0" smtClean="0">
                <a:latin typeface="Rockwell" panose="02060603020205020403" pitchFamily="18" charset="0"/>
              </a:rPr>
              <a:t>Right motives</a:t>
            </a:r>
          </a:p>
          <a:p>
            <a:pPr marL="914400" lvl="1" indent="-457200">
              <a:buFont typeface="Arial" panose="020B0604020202020204" pitchFamily="34" charset="0"/>
              <a:buChar char="•"/>
            </a:pPr>
            <a:r>
              <a:rPr lang="en-US" b="1" dirty="0" smtClean="0">
                <a:latin typeface="Rockwell" panose="02060603020205020403" pitchFamily="18" charset="0"/>
              </a:rPr>
              <a:t>Matt </a:t>
            </a:r>
            <a:r>
              <a:rPr lang="en-US" b="1" dirty="0">
                <a:latin typeface="Rockwell" panose="02060603020205020403" pitchFamily="18" charset="0"/>
              </a:rPr>
              <a:t>6:1</a:t>
            </a:r>
            <a:r>
              <a:rPr lang="en-US" dirty="0">
                <a:latin typeface="Rockwell" panose="02060603020205020403" pitchFamily="18" charset="0"/>
              </a:rPr>
              <a:t> – </a:t>
            </a:r>
            <a:r>
              <a:rPr lang="en-US" dirty="0" smtClean="0">
                <a:latin typeface="Rockwell" panose="02060603020205020403" pitchFamily="18" charset="0"/>
              </a:rPr>
              <a:t>“</a:t>
            </a:r>
            <a:r>
              <a:rPr lang="en-US" dirty="0">
                <a:latin typeface="Rockwell" panose="02060603020205020403" pitchFamily="18" charset="0"/>
              </a:rPr>
              <a:t>Beware of practicing your righteousness before men to be noticed by them; otherwise you have no reward with your Father who is in heaven</a:t>
            </a:r>
            <a:r>
              <a:rPr lang="en-US" dirty="0" smtClean="0">
                <a:latin typeface="Rockwell" panose="02060603020205020403" pitchFamily="18" charset="0"/>
              </a:rPr>
              <a:t>.”</a:t>
            </a:r>
          </a:p>
          <a:p>
            <a:pPr marL="914400" lvl="1" indent="-457200">
              <a:buFont typeface="Arial" panose="020B0604020202020204" pitchFamily="34" charset="0"/>
              <a:buChar char="•"/>
            </a:pPr>
            <a:endParaRPr lang="es-GT" sz="400" dirty="0">
              <a:latin typeface="Rockwell" panose="02060603020205020403" pitchFamily="18" charset="0"/>
            </a:endParaRPr>
          </a:p>
          <a:p>
            <a:pPr marL="457200" lvl="0" indent="-457200">
              <a:buFont typeface="+mj-lt"/>
              <a:buAutoNum type="arabicPeriod"/>
            </a:pPr>
            <a:r>
              <a:rPr lang="en-US" sz="2800" dirty="0" smtClean="0">
                <a:latin typeface="Rockwell" panose="02060603020205020403" pitchFamily="18" charset="0"/>
              </a:rPr>
              <a:t>Seek above everything else</a:t>
            </a:r>
          </a:p>
          <a:p>
            <a:pPr marL="914400" lvl="1" indent="-457200">
              <a:buFont typeface="Arial" panose="020B0604020202020204" pitchFamily="34" charset="0"/>
              <a:buChar char="•"/>
            </a:pPr>
            <a:r>
              <a:rPr lang="en-US" b="1" dirty="0" smtClean="0">
                <a:latin typeface="Rockwell" panose="02060603020205020403" pitchFamily="18" charset="0"/>
              </a:rPr>
              <a:t>Matt </a:t>
            </a:r>
            <a:r>
              <a:rPr lang="en-US" b="1" dirty="0">
                <a:latin typeface="Rockwell" panose="02060603020205020403" pitchFamily="18" charset="0"/>
              </a:rPr>
              <a:t>6:33</a:t>
            </a:r>
            <a:r>
              <a:rPr lang="en-US" dirty="0">
                <a:latin typeface="Rockwell" panose="02060603020205020403" pitchFamily="18" charset="0"/>
              </a:rPr>
              <a:t> – </a:t>
            </a:r>
            <a:r>
              <a:rPr lang="en-US" dirty="0" smtClean="0">
                <a:latin typeface="Rockwell" panose="02060603020205020403" pitchFamily="18" charset="0"/>
              </a:rPr>
              <a:t>“But</a:t>
            </a:r>
            <a:r>
              <a:rPr lang="en-US" dirty="0">
                <a:latin typeface="Rockwell" panose="02060603020205020403" pitchFamily="18" charset="0"/>
              </a:rPr>
              <a:t> </a:t>
            </a:r>
            <a:r>
              <a:rPr lang="en-US" dirty="0" smtClean="0">
                <a:latin typeface="Rockwell" panose="02060603020205020403" pitchFamily="18" charset="0"/>
              </a:rPr>
              <a:t>seek first</a:t>
            </a:r>
            <a:r>
              <a:rPr lang="en-US" dirty="0">
                <a:latin typeface="Rockwell" panose="02060603020205020403" pitchFamily="18" charset="0"/>
              </a:rPr>
              <a:t> </a:t>
            </a:r>
            <a:r>
              <a:rPr lang="en-US" dirty="0" smtClean="0">
                <a:latin typeface="Rockwell" panose="02060603020205020403" pitchFamily="18" charset="0"/>
              </a:rPr>
              <a:t>His </a:t>
            </a:r>
            <a:r>
              <a:rPr lang="en-US" dirty="0">
                <a:latin typeface="Rockwell" panose="02060603020205020403" pitchFamily="18" charset="0"/>
              </a:rPr>
              <a:t>kingdom and His righteousness, and all these things will </a:t>
            </a:r>
            <a:r>
              <a:rPr lang="en-US" dirty="0" smtClean="0">
                <a:latin typeface="Rockwell" panose="02060603020205020403" pitchFamily="18" charset="0"/>
              </a:rPr>
              <a:t>be</a:t>
            </a:r>
            <a:r>
              <a:rPr lang="en-US" dirty="0">
                <a:latin typeface="Rockwell" panose="02060603020205020403" pitchFamily="18" charset="0"/>
              </a:rPr>
              <a:t> </a:t>
            </a:r>
            <a:r>
              <a:rPr lang="en-US" dirty="0" smtClean="0">
                <a:latin typeface="Rockwell" panose="02060603020205020403" pitchFamily="18" charset="0"/>
              </a:rPr>
              <a:t>added </a:t>
            </a:r>
            <a:r>
              <a:rPr lang="en-US" dirty="0">
                <a:latin typeface="Rockwell" panose="02060603020205020403" pitchFamily="18" charset="0"/>
              </a:rPr>
              <a:t>to you.</a:t>
            </a:r>
            <a:r>
              <a:rPr lang="en-US" dirty="0" smtClean="0">
                <a:latin typeface="Rockwell" panose="02060603020205020403" pitchFamily="18" charset="0"/>
              </a:rPr>
              <a:t>”</a:t>
            </a:r>
            <a:endParaRPr lang="en-US" dirty="0">
              <a:latin typeface="Rockwell" panose="02060603020205020403" pitchFamily="18" charset="0"/>
            </a:endParaRPr>
          </a:p>
        </p:txBody>
      </p:sp>
    </p:spTree>
    <p:extLst>
      <p:ext uri="{BB962C8B-B14F-4D97-AF65-F5344CB8AC3E}">
        <p14:creationId xmlns:p14="http://schemas.microsoft.com/office/powerpoint/2010/main" val="258538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500"/>
                                        <p:tgtEl>
                                          <p:spTgt spid="3">
                                            <p:txEl>
                                              <p:pRg st="12" end="12"/>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animEffect transition="in" filter="fade">
                                      <p:cBhvr>
                                        <p:cTn id="45"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485" y="24985"/>
            <a:ext cx="3863715" cy="3785015"/>
          </a:xfrm>
          <a:prstGeom prst="rect">
            <a:avLst/>
          </a:prstGeom>
        </p:spPr>
      </p:pic>
      <p:pic>
        <p:nvPicPr>
          <p:cNvPr id="4" name="Picture 3"/>
          <p:cNvPicPr>
            <a:picLocks noChangeAspect="1"/>
          </p:cNvPicPr>
          <p:nvPr/>
        </p:nvPicPr>
        <p:blipFill>
          <a:blip r:embed="rId4"/>
          <a:stretch>
            <a:fillRect/>
          </a:stretch>
        </p:blipFill>
        <p:spPr>
          <a:xfrm>
            <a:off x="3886200" y="-1"/>
            <a:ext cx="5257800" cy="3810001"/>
          </a:xfrm>
          <a:prstGeom prst="rect">
            <a:avLst/>
          </a:prstGeom>
        </p:spPr>
      </p:pic>
      <p:sp>
        <p:nvSpPr>
          <p:cNvPr id="5" name="Rectangle 4"/>
          <p:cNvSpPr/>
          <p:nvPr/>
        </p:nvSpPr>
        <p:spPr>
          <a:xfrm>
            <a:off x="685800" y="3974442"/>
            <a:ext cx="7786106" cy="2862322"/>
          </a:xfrm>
          <a:prstGeom prst="rect">
            <a:avLst/>
          </a:prstGeom>
          <a:noFill/>
        </p:spPr>
        <p:txBody>
          <a:bodyPr wrap="none" lIns="91440" tIns="45720" rIns="91440" bIns="45720">
            <a:spAutoFit/>
          </a:bodyPr>
          <a:lstStyle/>
          <a:p>
            <a:pPr algn="ctr"/>
            <a:r>
              <a:rPr lang="en-US" sz="9000" b="1" cap="none" spc="0" dirty="0" smtClean="0">
                <a:ln w="22225">
                  <a:solidFill>
                    <a:schemeClr val="accent2"/>
                  </a:solidFill>
                  <a:prstDash val="solid"/>
                </a:ln>
                <a:solidFill>
                  <a:schemeClr val="accent2">
                    <a:lumMod val="40000"/>
                    <a:lumOff val="60000"/>
                  </a:schemeClr>
                </a:solidFill>
                <a:effectLst/>
                <a:latin typeface="Rockwell" panose="02060603020205020403" pitchFamily="18" charset="0"/>
              </a:rPr>
              <a:t>Probabilities</a:t>
            </a:r>
          </a:p>
          <a:p>
            <a:pPr algn="ctr"/>
            <a:r>
              <a:rPr lang="en-US" sz="9000" b="1" cap="none" spc="0" dirty="0" smtClean="0">
                <a:ln w="22225">
                  <a:solidFill>
                    <a:schemeClr val="accent2"/>
                  </a:solidFill>
                  <a:prstDash val="solid"/>
                </a:ln>
                <a:solidFill>
                  <a:schemeClr val="accent2">
                    <a:lumMod val="40000"/>
                    <a:lumOff val="60000"/>
                  </a:schemeClr>
                </a:solidFill>
                <a:effectLst/>
                <a:latin typeface="Rockwell" panose="02060603020205020403" pitchFamily="18" charset="0"/>
              </a:rPr>
              <a:t>Not Promises</a:t>
            </a:r>
            <a:endParaRPr lang="en-US" sz="9000" b="1" cap="none" spc="0" dirty="0">
              <a:ln w="22225">
                <a:solidFill>
                  <a:schemeClr val="accent2"/>
                </a:solidFill>
                <a:prstDash val="solid"/>
              </a:ln>
              <a:solidFill>
                <a:schemeClr val="accent2">
                  <a:lumMod val="40000"/>
                  <a:lumOff val="60000"/>
                </a:schemeClr>
              </a:solidFill>
              <a:effectLst/>
              <a:latin typeface="Rockwell" panose="02060603020205020403" pitchFamily="18" charset="0"/>
            </a:endParaRPr>
          </a:p>
        </p:txBody>
      </p:sp>
    </p:spTree>
    <p:extLst>
      <p:ext uri="{BB962C8B-B14F-4D97-AF65-F5344CB8AC3E}">
        <p14:creationId xmlns:p14="http://schemas.microsoft.com/office/powerpoint/2010/main" val="315064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95800" y="76200"/>
            <a:ext cx="4572000" cy="6709529"/>
          </a:xfrm>
          <a:prstGeom prst="rect">
            <a:avLst/>
          </a:prstGeom>
          <a:ln w="28575">
            <a:solidFill>
              <a:schemeClr val="tx1"/>
            </a:solidFill>
          </a:ln>
        </p:spPr>
        <p:txBody>
          <a:bodyPr wrap="square">
            <a:spAutoFit/>
          </a:bodyPr>
          <a:lstStyle/>
          <a:p>
            <a:r>
              <a:rPr lang="en-US" sz="2000" b="1" dirty="0" smtClean="0">
                <a:solidFill>
                  <a:srgbClr val="000000"/>
                </a:solidFill>
                <a:latin typeface="Rockwell" panose="02060603020205020403" pitchFamily="18" charset="0"/>
              </a:rPr>
              <a:t>Eccl 9:11</a:t>
            </a:r>
            <a:r>
              <a:rPr lang="en-US" sz="2000" dirty="0" smtClean="0">
                <a:solidFill>
                  <a:srgbClr val="000000"/>
                </a:solidFill>
                <a:latin typeface="Rockwell" panose="02060603020205020403" pitchFamily="18" charset="0"/>
              </a:rPr>
              <a:t> – “I </a:t>
            </a:r>
            <a:r>
              <a:rPr lang="en-US" sz="2000" dirty="0">
                <a:solidFill>
                  <a:srgbClr val="000000"/>
                </a:solidFill>
                <a:latin typeface="Rockwell" panose="02060603020205020403" pitchFamily="18" charset="0"/>
              </a:rPr>
              <a:t>again saw under the sun that the race is not to the swift </a:t>
            </a:r>
            <a:r>
              <a:rPr lang="en-US" sz="2000" dirty="0" smtClean="0">
                <a:solidFill>
                  <a:srgbClr val="000000"/>
                </a:solidFill>
                <a:latin typeface="Rockwell" panose="02060603020205020403" pitchFamily="18" charset="0"/>
              </a:rPr>
              <a:t>and the battle is not to </a:t>
            </a:r>
            <a:r>
              <a:rPr lang="en-US" sz="2000" dirty="0">
                <a:solidFill>
                  <a:srgbClr val="000000"/>
                </a:solidFill>
                <a:latin typeface="Rockwell" panose="02060603020205020403" pitchFamily="18" charset="0"/>
              </a:rPr>
              <a:t>the warriors, and neither is bread to the </a:t>
            </a:r>
            <a:r>
              <a:rPr lang="en-US" sz="2000" dirty="0" smtClean="0">
                <a:solidFill>
                  <a:srgbClr val="000000"/>
                </a:solidFill>
                <a:latin typeface="Rockwell" panose="02060603020205020403" pitchFamily="18" charset="0"/>
              </a:rPr>
              <a:t>wise nor wealth to </a:t>
            </a:r>
            <a:r>
              <a:rPr lang="en-US" sz="2000" dirty="0">
                <a:solidFill>
                  <a:srgbClr val="000000"/>
                </a:solidFill>
                <a:latin typeface="Rockwell" panose="02060603020205020403" pitchFamily="18" charset="0"/>
              </a:rPr>
              <a:t>the discerning nor favor to men of ability; for time and chance overtake them all</a:t>
            </a:r>
            <a:r>
              <a:rPr lang="en-US" sz="2000" dirty="0" smtClean="0">
                <a:solidFill>
                  <a:srgbClr val="000000"/>
                </a:solidFill>
                <a:latin typeface="Rockwell" panose="02060603020205020403" pitchFamily="18" charset="0"/>
              </a:rPr>
              <a:t>.”</a:t>
            </a:r>
          </a:p>
          <a:p>
            <a:endParaRPr lang="en-US" sz="1000" dirty="0" smtClean="0">
              <a:solidFill>
                <a:srgbClr val="000000"/>
              </a:solidFill>
              <a:latin typeface="Rockwell" panose="02060603020205020403" pitchFamily="18" charset="0"/>
            </a:endParaRPr>
          </a:p>
          <a:p>
            <a:r>
              <a:rPr lang="en-US" sz="2000" b="1" dirty="0" smtClean="0">
                <a:solidFill>
                  <a:srgbClr val="000000"/>
                </a:solidFill>
                <a:latin typeface="Rockwell" panose="02060603020205020403" pitchFamily="18" charset="0"/>
              </a:rPr>
              <a:t>Eccl 1:18</a:t>
            </a:r>
            <a:r>
              <a:rPr lang="en-US" sz="2000" dirty="0" smtClean="0">
                <a:solidFill>
                  <a:srgbClr val="000000"/>
                </a:solidFill>
                <a:latin typeface="Rockwell" panose="02060603020205020403" pitchFamily="18" charset="0"/>
              </a:rPr>
              <a:t> – “</a:t>
            </a:r>
            <a:r>
              <a:rPr lang="en-US" sz="2000" dirty="0">
                <a:latin typeface="Rockwell" panose="02060603020205020403" pitchFamily="18" charset="0"/>
              </a:rPr>
              <a:t>Because </a:t>
            </a:r>
            <a:r>
              <a:rPr lang="en-US" sz="2000" dirty="0" smtClean="0">
                <a:latin typeface="Rockwell" panose="02060603020205020403" pitchFamily="18" charset="0"/>
              </a:rPr>
              <a:t>in much wisdom there </a:t>
            </a:r>
            <a:r>
              <a:rPr lang="en-US" sz="2000" dirty="0">
                <a:latin typeface="Rockwell" panose="02060603020205020403" pitchFamily="18" charset="0"/>
              </a:rPr>
              <a:t>is much grief, and increasing knowledge results in increasing pain</a:t>
            </a:r>
            <a:r>
              <a:rPr lang="en-US" sz="2000" dirty="0" smtClean="0">
                <a:latin typeface="Rockwell" panose="02060603020205020403" pitchFamily="18" charset="0"/>
              </a:rPr>
              <a:t>.</a:t>
            </a:r>
            <a:r>
              <a:rPr lang="en-US" sz="2000" dirty="0" smtClean="0">
                <a:solidFill>
                  <a:srgbClr val="000000"/>
                </a:solidFill>
                <a:latin typeface="Rockwell" panose="02060603020205020403" pitchFamily="18" charset="0"/>
              </a:rPr>
              <a:t>”</a:t>
            </a:r>
          </a:p>
          <a:p>
            <a:endParaRPr lang="en-US" sz="1000" dirty="0" smtClean="0">
              <a:solidFill>
                <a:srgbClr val="000000"/>
              </a:solidFill>
              <a:latin typeface="Rockwell" panose="02060603020205020403" pitchFamily="18" charset="0"/>
            </a:endParaRPr>
          </a:p>
          <a:p>
            <a:r>
              <a:rPr lang="en-US" sz="2000" b="1" dirty="0" smtClean="0">
                <a:solidFill>
                  <a:srgbClr val="000000"/>
                </a:solidFill>
                <a:latin typeface="Rockwell" panose="02060603020205020403" pitchFamily="18" charset="0"/>
              </a:rPr>
              <a:t>Eccl 7:16</a:t>
            </a:r>
            <a:r>
              <a:rPr lang="en-US" sz="2000" dirty="0" smtClean="0">
                <a:solidFill>
                  <a:srgbClr val="000000"/>
                </a:solidFill>
                <a:latin typeface="Rockwell" panose="02060603020205020403" pitchFamily="18" charset="0"/>
              </a:rPr>
              <a:t> – “</a:t>
            </a:r>
            <a:r>
              <a:rPr lang="en-US" sz="2000" dirty="0">
                <a:latin typeface="Rockwell" panose="02060603020205020403" pitchFamily="18" charset="0"/>
              </a:rPr>
              <a:t>Do not be excessively righteous and do not be overly wise. Why should you ruin yourself</a:t>
            </a:r>
            <a:r>
              <a:rPr lang="en-US" sz="2000" dirty="0" smtClean="0">
                <a:latin typeface="Rockwell" panose="02060603020205020403" pitchFamily="18" charset="0"/>
              </a:rPr>
              <a:t>?</a:t>
            </a:r>
            <a:r>
              <a:rPr lang="en-US" sz="2000" dirty="0" smtClean="0">
                <a:solidFill>
                  <a:srgbClr val="000000"/>
                </a:solidFill>
                <a:latin typeface="Rockwell" panose="02060603020205020403" pitchFamily="18" charset="0"/>
              </a:rPr>
              <a:t>”</a:t>
            </a:r>
          </a:p>
          <a:p>
            <a:endParaRPr lang="en-US" sz="1000" dirty="0">
              <a:solidFill>
                <a:srgbClr val="000000"/>
              </a:solidFill>
              <a:latin typeface="Rockwell" panose="02060603020205020403" pitchFamily="18" charset="0"/>
            </a:endParaRPr>
          </a:p>
          <a:p>
            <a:r>
              <a:rPr lang="en-US" sz="2000" b="1" dirty="0" smtClean="0">
                <a:solidFill>
                  <a:srgbClr val="000000"/>
                </a:solidFill>
                <a:latin typeface="Rockwell" panose="02060603020205020403" pitchFamily="18" charset="0"/>
              </a:rPr>
              <a:t>Eccl 9:1</a:t>
            </a:r>
            <a:r>
              <a:rPr lang="en-US" sz="2000" dirty="0" smtClean="0">
                <a:solidFill>
                  <a:srgbClr val="000000"/>
                </a:solidFill>
                <a:latin typeface="Rockwell" panose="02060603020205020403" pitchFamily="18" charset="0"/>
              </a:rPr>
              <a:t> – “</a:t>
            </a:r>
            <a:r>
              <a:rPr lang="en-US" sz="2000" dirty="0">
                <a:latin typeface="Rockwell" panose="02060603020205020403" pitchFamily="18" charset="0"/>
              </a:rPr>
              <a:t>For I have taken all this to my heart and explain it that righteous men, wise men, and their deeds are in the hand of God. Man does not know whether it will be love or hatred; anything awaits him.</a:t>
            </a:r>
            <a:r>
              <a:rPr lang="en-US" sz="2000" dirty="0" smtClean="0">
                <a:solidFill>
                  <a:srgbClr val="000000"/>
                </a:solidFill>
                <a:latin typeface="Rockwell" panose="02060603020205020403" pitchFamily="18" charset="0"/>
              </a:rPr>
              <a:t>”</a:t>
            </a:r>
            <a:endParaRPr lang="es-GT" sz="2000" dirty="0">
              <a:latin typeface="Rockwell" panose="02060603020205020403" pitchFamily="18" charset="0"/>
            </a:endParaRPr>
          </a:p>
        </p:txBody>
      </p:sp>
      <p:pic>
        <p:nvPicPr>
          <p:cNvPr id="2050" name="Picture 2" descr="Image result for vanity of wisd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6200"/>
            <a:ext cx="4364636" cy="3352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vanity of wisd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428999"/>
            <a:ext cx="4364636" cy="3356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66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500"/>
                                        <p:tgtEl>
                                          <p:spTgt spid="2">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67200" y="152400"/>
            <a:ext cx="4724400" cy="6555641"/>
          </a:xfrm>
          <a:prstGeom prst="rect">
            <a:avLst/>
          </a:prstGeom>
          <a:ln w="28575">
            <a:solidFill>
              <a:schemeClr val="tx1"/>
            </a:solidFill>
          </a:ln>
        </p:spPr>
        <p:txBody>
          <a:bodyPr wrap="square">
            <a:spAutoFit/>
          </a:bodyPr>
          <a:lstStyle/>
          <a:p>
            <a:r>
              <a:rPr lang="en-US" sz="2200" b="1" dirty="0" smtClean="0">
                <a:solidFill>
                  <a:srgbClr val="000000"/>
                </a:solidFill>
                <a:latin typeface="Rockwell" panose="02060603020205020403" pitchFamily="18" charset="0"/>
              </a:rPr>
              <a:t>Heb 12:2</a:t>
            </a:r>
            <a:r>
              <a:rPr lang="en-US" sz="2200" dirty="0" smtClean="0">
                <a:solidFill>
                  <a:srgbClr val="000000"/>
                </a:solidFill>
                <a:latin typeface="Rockwell" panose="02060603020205020403" pitchFamily="18" charset="0"/>
              </a:rPr>
              <a:t> – “fixing </a:t>
            </a:r>
            <a:r>
              <a:rPr lang="en-US" sz="2200" dirty="0">
                <a:solidFill>
                  <a:srgbClr val="000000"/>
                </a:solidFill>
                <a:latin typeface="Rockwell" panose="02060603020205020403" pitchFamily="18" charset="0"/>
              </a:rPr>
              <a:t>our eyes on Jesus, </a:t>
            </a:r>
            <a:r>
              <a:rPr lang="en-US" sz="2200" dirty="0" smtClean="0">
                <a:solidFill>
                  <a:srgbClr val="000000"/>
                </a:solidFill>
                <a:latin typeface="Rockwell" panose="02060603020205020403" pitchFamily="18" charset="0"/>
              </a:rPr>
              <a:t>the author </a:t>
            </a:r>
            <a:r>
              <a:rPr lang="en-US" sz="2200" dirty="0">
                <a:solidFill>
                  <a:srgbClr val="000000"/>
                </a:solidFill>
                <a:latin typeface="Rockwell" panose="02060603020205020403" pitchFamily="18" charset="0"/>
              </a:rPr>
              <a:t>and perfecter of faith, </a:t>
            </a:r>
            <a:r>
              <a:rPr lang="en-US" sz="2200" u="sng" dirty="0">
                <a:solidFill>
                  <a:srgbClr val="000000"/>
                </a:solidFill>
                <a:latin typeface="Rockwell" panose="02060603020205020403" pitchFamily="18" charset="0"/>
              </a:rPr>
              <a:t>who for the joy </a:t>
            </a:r>
            <a:r>
              <a:rPr lang="en-US" sz="2200" u="sng" dirty="0" smtClean="0">
                <a:solidFill>
                  <a:srgbClr val="000000"/>
                </a:solidFill>
                <a:latin typeface="Rockwell" panose="02060603020205020403" pitchFamily="18" charset="0"/>
              </a:rPr>
              <a:t>set before </a:t>
            </a:r>
            <a:r>
              <a:rPr lang="en-US" sz="2200" u="sng" dirty="0">
                <a:solidFill>
                  <a:srgbClr val="000000"/>
                </a:solidFill>
                <a:latin typeface="Rockwell" panose="02060603020205020403" pitchFamily="18" charset="0"/>
              </a:rPr>
              <a:t>Him endured </a:t>
            </a:r>
            <a:r>
              <a:rPr lang="en-US" sz="2200" u="sng" dirty="0" smtClean="0">
                <a:solidFill>
                  <a:srgbClr val="000000"/>
                </a:solidFill>
                <a:latin typeface="Rockwell" panose="02060603020205020403" pitchFamily="18" charset="0"/>
              </a:rPr>
              <a:t>the cross</a:t>
            </a:r>
            <a:r>
              <a:rPr lang="en-US" sz="2200" dirty="0" smtClean="0">
                <a:solidFill>
                  <a:srgbClr val="000000"/>
                </a:solidFill>
                <a:latin typeface="Rockwell" panose="02060603020205020403" pitchFamily="18" charset="0"/>
              </a:rPr>
              <a:t>, despising </a:t>
            </a:r>
            <a:r>
              <a:rPr lang="en-US" sz="2200" dirty="0">
                <a:solidFill>
                  <a:srgbClr val="000000"/>
                </a:solidFill>
                <a:latin typeface="Rockwell" panose="02060603020205020403" pitchFamily="18" charset="0"/>
              </a:rPr>
              <a:t>the shame, </a:t>
            </a:r>
            <a:r>
              <a:rPr lang="en-US" sz="2200" dirty="0" smtClean="0">
                <a:solidFill>
                  <a:srgbClr val="000000"/>
                </a:solidFill>
                <a:latin typeface="Rockwell" panose="02060603020205020403" pitchFamily="18" charset="0"/>
              </a:rPr>
              <a:t>and has sat </a:t>
            </a:r>
            <a:r>
              <a:rPr lang="en-US" sz="2200" dirty="0">
                <a:solidFill>
                  <a:srgbClr val="000000"/>
                </a:solidFill>
                <a:latin typeface="Rockwell" panose="02060603020205020403" pitchFamily="18" charset="0"/>
              </a:rPr>
              <a:t>down at the right hand of the throne of God</a:t>
            </a:r>
            <a:r>
              <a:rPr lang="en-US" sz="2200" dirty="0" smtClean="0">
                <a:solidFill>
                  <a:srgbClr val="000000"/>
                </a:solidFill>
                <a:latin typeface="Rockwell" panose="02060603020205020403" pitchFamily="18" charset="0"/>
              </a:rPr>
              <a:t>.”</a:t>
            </a:r>
          </a:p>
          <a:p>
            <a:endParaRPr lang="en-US" sz="1200" dirty="0">
              <a:solidFill>
                <a:srgbClr val="000000"/>
              </a:solidFill>
              <a:latin typeface="Rockwell" panose="02060603020205020403" pitchFamily="18" charset="0"/>
            </a:endParaRPr>
          </a:p>
          <a:p>
            <a:r>
              <a:rPr lang="en-US" sz="2200" b="1" dirty="0" smtClean="0">
                <a:solidFill>
                  <a:srgbClr val="000000"/>
                </a:solidFill>
                <a:latin typeface="Rockwell" panose="02060603020205020403" pitchFamily="18" charset="0"/>
              </a:rPr>
              <a:t>1 Cor 1:23-24</a:t>
            </a:r>
            <a:r>
              <a:rPr lang="en-US" sz="2200" dirty="0" smtClean="0">
                <a:solidFill>
                  <a:srgbClr val="000000"/>
                </a:solidFill>
                <a:latin typeface="Rockwell" panose="02060603020205020403" pitchFamily="18" charset="0"/>
              </a:rPr>
              <a:t> – “</a:t>
            </a:r>
            <a:r>
              <a:rPr lang="en-US" sz="2200" b="1" baseline="30000" dirty="0" smtClean="0">
                <a:latin typeface="Rockwell" panose="02060603020205020403" pitchFamily="18" charset="0"/>
              </a:rPr>
              <a:t>23</a:t>
            </a:r>
            <a:r>
              <a:rPr lang="en-US" sz="2200" dirty="0" smtClean="0">
                <a:latin typeface="Rockwell" panose="02060603020205020403" pitchFamily="18" charset="0"/>
              </a:rPr>
              <a:t>but we preach Christ </a:t>
            </a:r>
            <a:r>
              <a:rPr lang="en-US" sz="2200" dirty="0">
                <a:latin typeface="Rockwell" panose="02060603020205020403" pitchFamily="18" charset="0"/>
              </a:rPr>
              <a:t>crucified, to Jews a stumbling block and </a:t>
            </a:r>
            <a:r>
              <a:rPr lang="en-US" sz="2200" dirty="0" smtClean="0">
                <a:latin typeface="Rockwell" panose="02060603020205020403" pitchFamily="18" charset="0"/>
              </a:rPr>
              <a:t>to Gentiles foolishness</a:t>
            </a:r>
            <a:r>
              <a:rPr lang="en-US" sz="2200" dirty="0">
                <a:latin typeface="Rockwell" panose="02060603020205020403" pitchFamily="18" charset="0"/>
              </a:rPr>
              <a:t>, </a:t>
            </a:r>
            <a:r>
              <a:rPr lang="en-US" sz="2200" b="1" baseline="30000" dirty="0" smtClean="0">
                <a:latin typeface="Rockwell" panose="02060603020205020403" pitchFamily="18" charset="0"/>
              </a:rPr>
              <a:t>24</a:t>
            </a:r>
            <a:r>
              <a:rPr lang="en-US" sz="2200" dirty="0" smtClean="0">
                <a:latin typeface="Rockwell" panose="02060603020205020403" pitchFamily="18" charset="0"/>
              </a:rPr>
              <a:t>but </a:t>
            </a:r>
            <a:r>
              <a:rPr lang="en-US" sz="2200" dirty="0">
                <a:latin typeface="Rockwell" panose="02060603020205020403" pitchFamily="18" charset="0"/>
              </a:rPr>
              <a:t>to those who are the called, both Jews and Greeks, Christ the power of God and the wisdom of God</a:t>
            </a:r>
            <a:r>
              <a:rPr lang="en-US" sz="2200" dirty="0" smtClean="0">
                <a:latin typeface="Rockwell" panose="02060603020205020403" pitchFamily="18" charset="0"/>
              </a:rPr>
              <a:t>.</a:t>
            </a:r>
            <a:r>
              <a:rPr lang="en-US" sz="2200" dirty="0" smtClean="0">
                <a:solidFill>
                  <a:srgbClr val="000000"/>
                </a:solidFill>
                <a:latin typeface="Rockwell" panose="02060603020205020403" pitchFamily="18" charset="0"/>
              </a:rPr>
              <a:t>”</a:t>
            </a:r>
          </a:p>
          <a:p>
            <a:endParaRPr lang="en-US" sz="1200" dirty="0">
              <a:solidFill>
                <a:srgbClr val="000000"/>
              </a:solidFill>
              <a:latin typeface="Rockwell" panose="02060603020205020403" pitchFamily="18" charset="0"/>
            </a:endParaRPr>
          </a:p>
          <a:p>
            <a:r>
              <a:rPr lang="en-US" sz="2200" b="1" dirty="0" smtClean="0">
                <a:solidFill>
                  <a:srgbClr val="000000"/>
                </a:solidFill>
                <a:latin typeface="Rockwell" panose="02060603020205020403" pitchFamily="18" charset="0"/>
              </a:rPr>
              <a:t>1 Cor 1:30</a:t>
            </a:r>
            <a:r>
              <a:rPr lang="en-US" sz="2200" dirty="0" smtClean="0">
                <a:solidFill>
                  <a:srgbClr val="000000"/>
                </a:solidFill>
                <a:latin typeface="Rockwell" panose="02060603020205020403" pitchFamily="18" charset="0"/>
              </a:rPr>
              <a:t> – “</a:t>
            </a:r>
            <a:r>
              <a:rPr lang="en-US" sz="2200" dirty="0" smtClean="0">
                <a:latin typeface="Rockwell" panose="02060603020205020403" pitchFamily="18" charset="0"/>
              </a:rPr>
              <a:t>But</a:t>
            </a:r>
            <a:r>
              <a:rPr lang="en-US" sz="2200" dirty="0">
                <a:latin typeface="Rockwell" panose="02060603020205020403" pitchFamily="18" charset="0"/>
              </a:rPr>
              <a:t> </a:t>
            </a:r>
            <a:r>
              <a:rPr lang="en-US" sz="2200" dirty="0" smtClean="0">
                <a:latin typeface="Rockwell" panose="02060603020205020403" pitchFamily="18" charset="0"/>
              </a:rPr>
              <a:t>by </a:t>
            </a:r>
            <a:r>
              <a:rPr lang="en-US" sz="2200" dirty="0">
                <a:latin typeface="Rockwell" panose="02060603020205020403" pitchFamily="18" charset="0"/>
              </a:rPr>
              <a:t>His doing you are in Christ Jesus, who became to us wisdom from </a:t>
            </a:r>
            <a:r>
              <a:rPr lang="en-US" sz="2200" dirty="0" smtClean="0">
                <a:latin typeface="Rockwell" panose="02060603020205020403" pitchFamily="18" charset="0"/>
              </a:rPr>
              <a:t>God, and righteousness and sanctification, </a:t>
            </a:r>
            <a:r>
              <a:rPr lang="en-US" sz="2200" dirty="0">
                <a:latin typeface="Rockwell" panose="02060603020205020403" pitchFamily="18" charset="0"/>
              </a:rPr>
              <a:t>and redemption</a:t>
            </a:r>
            <a:r>
              <a:rPr lang="en-US" sz="2200" dirty="0" smtClean="0">
                <a:solidFill>
                  <a:srgbClr val="000000"/>
                </a:solidFill>
                <a:latin typeface="Rockwell" panose="02060603020205020403" pitchFamily="18" charset="0"/>
              </a:rPr>
              <a:t>”</a:t>
            </a:r>
            <a:endParaRPr lang="es-GT" sz="2200" dirty="0">
              <a:latin typeface="Rockwell" panose="02060603020205020403" pitchFamily="18" charset="0"/>
            </a:endParaRPr>
          </a:p>
        </p:txBody>
      </p:sp>
      <p:pic>
        <p:nvPicPr>
          <p:cNvPr id="3074" name="Picture 2" descr="Image result for wisdom cro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2440"/>
            <a:ext cx="41910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wisdom cross"/>
          <p:cNvPicPr>
            <a:picLocks noChangeAspect="1" noChangeArrowheads="1"/>
          </p:cNvPicPr>
          <p:nvPr/>
        </p:nvPicPr>
        <p:blipFill rotWithShape="1">
          <a:blip r:embed="rId4">
            <a:extLst>
              <a:ext uri="{28A0092B-C50C-407E-A947-70E740481C1C}">
                <a14:useLocalDpi xmlns:a14="http://schemas.microsoft.com/office/drawing/2010/main" val="0"/>
              </a:ext>
            </a:extLst>
          </a:blip>
          <a:srcRect b="6286"/>
          <a:stretch/>
        </p:blipFill>
        <p:spPr bwMode="auto">
          <a:xfrm>
            <a:off x="0" y="3430220"/>
            <a:ext cx="4191000" cy="3277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60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33653</TotalTime>
  <Words>3439</Words>
  <Application>Microsoft Office PowerPoint</Application>
  <PresentationFormat>On-screen Show (4:3)</PresentationFormat>
  <Paragraphs>126</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Helvetica Neue</vt:lpstr>
      <vt:lpstr>Rockwell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BubbaHasty</dc:creator>
  <cp:lastModifiedBy>ryan.h.hasty@gmail.com</cp:lastModifiedBy>
  <cp:revision>534</cp:revision>
  <cp:lastPrinted>2020-01-22T23:53:56Z</cp:lastPrinted>
  <dcterms:created xsi:type="dcterms:W3CDTF">2006-08-16T00:00:00Z</dcterms:created>
  <dcterms:modified xsi:type="dcterms:W3CDTF">2020-01-22T23:54:38Z</dcterms:modified>
</cp:coreProperties>
</file>