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9930D-0CCD-42E8-BAE7-E9A3CEBE541A}" type="datetimeFigureOut">
              <a:rPr lang="en-US" smtClean="0"/>
              <a:t>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81248-8BB4-44A7-8E1F-06CBF7ECE70E}" type="slidenum">
              <a:rPr lang="en-US" smtClean="0"/>
              <a:t>‹#›</a:t>
            </a:fld>
            <a:endParaRPr lang="en-US"/>
          </a:p>
        </p:txBody>
      </p:sp>
    </p:spTree>
    <p:extLst>
      <p:ext uri="{BB962C8B-B14F-4D97-AF65-F5344CB8AC3E}">
        <p14:creationId xmlns:p14="http://schemas.microsoft.com/office/powerpoint/2010/main" val="3643934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C0D828-7E9F-4860-8CD8-1B1B5B7A84C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9949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FDDD93-B85C-41D6-83AC-A345029363EE}"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77014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43C7DE-6D4E-4C64-9467-241425F196D7}"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99402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8D1EBD-D187-4F72-9121-91F8C3F9E12C}"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56246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3E0600-7E8E-4D78-AD1B-8C69FFA355CB}"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32167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FB123-228A-4B78-92FE-3088CC22F8D7}"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77806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2EDB5D-C6C4-4B5B-B16A-02C6721BC529}"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917122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9905A5-70F6-4C5A-B1B2-767DD34F74B2}" type="datetime1">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29538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E43EF2-73B3-4C4D-B3AA-5662F0C4A4BE}" type="datetime1">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40191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0C6B6-1E9A-4A4A-8494-DA483D9A2F5A}" type="datetime1">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48826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DC5CF3-DC7C-4345-B9BE-52793D260116}"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3313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918CF3-1F4E-4A86-9DA7-C9C307063BA8}"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20021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9111-074B-44B5-971C-0DE6B1276EAE}" type="datetime1">
              <a:rPr lang="en-US" smtClean="0"/>
              <a:pPr/>
              <a:t>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p14="http://schemas.microsoft.com/office/powerpoint/2010/main" val="3527882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Adult 2 Class</a:t>
            </a:r>
            <a:br>
              <a:rPr lang="en-US" b="1" dirty="0"/>
            </a:br>
            <a:r>
              <a:rPr lang="en-US" b="1" dirty="0" smtClean="0"/>
              <a:t>Romans 11 </a:t>
            </a:r>
            <a:endParaRPr lang="en-US" b="1"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04695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92B0-AA0C-B542-99E9-BC8EB1996602}"/>
              </a:ext>
            </a:extLst>
          </p:cNvPr>
          <p:cNvSpPr>
            <a:spLocks noGrp="1"/>
          </p:cNvSpPr>
          <p:nvPr>
            <p:ph type="title"/>
          </p:nvPr>
        </p:nvSpPr>
        <p:spPr/>
        <p:txBody>
          <a:bodyPr/>
          <a:lstStyle/>
          <a:p>
            <a:r>
              <a:rPr lang="en-US" b="1" dirty="0"/>
              <a:t>Romans 11:19-21 The Olive Tree</a:t>
            </a:r>
          </a:p>
        </p:txBody>
      </p:sp>
      <p:sp>
        <p:nvSpPr>
          <p:cNvPr id="3" name="Content Placeholder 2">
            <a:extLst>
              <a:ext uri="{FF2B5EF4-FFF2-40B4-BE49-F238E27FC236}">
                <a16:creationId xmlns:a16="http://schemas.microsoft.com/office/drawing/2014/main" id="{47D57D01-87CB-DD4C-B05A-36167E46E1D1}"/>
              </a:ext>
            </a:extLst>
          </p:cNvPr>
          <p:cNvSpPr>
            <a:spLocks noGrp="1"/>
          </p:cNvSpPr>
          <p:nvPr>
            <p:ph idx="1"/>
          </p:nvPr>
        </p:nvSpPr>
        <p:spPr/>
        <p:txBody>
          <a:bodyPr/>
          <a:lstStyle/>
          <a:p>
            <a:r>
              <a:rPr lang="en-US" dirty="0"/>
              <a:t>11:19-21 Gentiles as </a:t>
            </a:r>
            <a:r>
              <a:rPr lang="en-US"/>
              <a:t>unnatural branches</a:t>
            </a:r>
            <a:endParaRPr lang="en-US" dirty="0"/>
          </a:p>
          <a:p>
            <a:pPr lvl="1"/>
            <a:r>
              <a:rPr lang="en-US" dirty="0"/>
              <a:t>Branches broken off that Gentiles may be grafted into the tree. (v. 19)</a:t>
            </a:r>
          </a:p>
          <a:p>
            <a:pPr lvl="1"/>
            <a:r>
              <a:rPr lang="en-US" dirty="0"/>
              <a:t>No branch is permanent - must be faithful in order to remain attached. (v. 20)</a:t>
            </a:r>
          </a:p>
          <a:p>
            <a:pPr lvl="1"/>
            <a:r>
              <a:rPr lang="en-US" dirty="0"/>
              <a:t>If God removed some of His covenant people, He will remove Gentile Christians on the same basis. (v. 21)</a:t>
            </a:r>
          </a:p>
        </p:txBody>
      </p:sp>
      <p:sp>
        <p:nvSpPr>
          <p:cNvPr id="4" name="Slide Number Placeholder 3">
            <a:extLst>
              <a:ext uri="{FF2B5EF4-FFF2-40B4-BE49-F238E27FC236}">
                <a16:creationId xmlns:a16="http://schemas.microsoft.com/office/drawing/2014/main" id="{D5B635B4-CFD4-314D-86EC-28241D3693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86563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17D4-6071-844D-87B5-D1F4D5CB85F3}"/>
              </a:ext>
            </a:extLst>
          </p:cNvPr>
          <p:cNvSpPr>
            <a:spLocks noGrp="1"/>
          </p:cNvSpPr>
          <p:nvPr>
            <p:ph type="title"/>
          </p:nvPr>
        </p:nvSpPr>
        <p:spPr>
          <a:xfrm>
            <a:off x="838200" y="500062"/>
            <a:ext cx="10515600" cy="1325563"/>
          </a:xfrm>
        </p:spPr>
        <p:txBody>
          <a:bodyPr/>
          <a:lstStyle/>
          <a:p>
            <a:r>
              <a:rPr lang="en-US" b="1" dirty="0"/>
              <a:t>Romans 11:22-24 </a:t>
            </a:r>
            <a:br>
              <a:rPr lang="en-US" b="1" dirty="0"/>
            </a:br>
            <a:r>
              <a:rPr lang="en-US" b="1" dirty="0"/>
              <a:t>The kindness and severity of God</a:t>
            </a:r>
          </a:p>
        </p:txBody>
      </p:sp>
      <p:sp>
        <p:nvSpPr>
          <p:cNvPr id="3" name="Content Placeholder 2">
            <a:extLst>
              <a:ext uri="{FF2B5EF4-FFF2-40B4-BE49-F238E27FC236}">
                <a16:creationId xmlns:a16="http://schemas.microsoft.com/office/drawing/2014/main" id="{7396FF29-0682-CE40-AD63-8222F24E36AE}"/>
              </a:ext>
            </a:extLst>
          </p:cNvPr>
          <p:cNvSpPr>
            <a:spLocks noGrp="1"/>
          </p:cNvSpPr>
          <p:nvPr>
            <p:ph idx="1"/>
          </p:nvPr>
        </p:nvSpPr>
        <p:spPr/>
        <p:txBody>
          <a:bodyPr/>
          <a:lstStyle/>
          <a:p>
            <a:r>
              <a:rPr lang="en-US" dirty="0"/>
              <a:t>11:22-23 God is no respecter of persons</a:t>
            </a:r>
          </a:p>
          <a:p>
            <a:r>
              <a:rPr lang="en-US" dirty="0"/>
              <a:t>11:24 We are “unnatural branches”</a:t>
            </a:r>
          </a:p>
          <a:p>
            <a:endParaRPr lang="en-US" dirty="0"/>
          </a:p>
        </p:txBody>
      </p:sp>
      <p:sp>
        <p:nvSpPr>
          <p:cNvPr id="4" name="Slide Number Placeholder 3">
            <a:extLst>
              <a:ext uri="{FF2B5EF4-FFF2-40B4-BE49-F238E27FC236}">
                <a16:creationId xmlns:a16="http://schemas.microsoft.com/office/drawing/2014/main" id="{FCFB47AF-29CA-4148-8F78-E4752EC768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0959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243E-B602-134E-B0D1-E7BD4B715ED4}"/>
              </a:ext>
            </a:extLst>
          </p:cNvPr>
          <p:cNvSpPr>
            <a:spLocks noGrp="1"/>
          </p:cNvSpPr>
          <p:nvPr>
            <p:ph type="title"/>
          </p:nvPr>
        </p:nvSpPr>
        <p:spPr/>
        <p:txBody>
          <a:bodyPr/>
          <a:lstStyle/>
          <a:p>
            <a:r>
              <a:rPr lang="en-US" b="1" dirty="0"/>
              <a:t>Romans 11:25-32 All Israel will be saved </a:t>
            </a:r>
          </a:p>
        </p:txBody>
      </p:sp>
      <p:sp>
        <p:nvSpPr>
          <p:cNvPr id="3" name="Content Placeholder 2">
            <a:extLst>
              <a:ext uri="{FF2B5EF4-FFF2-40B4-BE49-F238E27FC236}">
                <a16:creationId xmlns:a16="http://schemas.microsoft.com/office/drawing/2014/main" id="{C811F5F6-DCA0-2446-BDD0-EE82F766EB8A}"/>
              </a:ext>
            </a:extLst>
          </p:cNvPr>
          <p:cNvSpPr>
            <a:spLocks noGrp="1"/>
          </p:cNvSpPr>
          <p:nvPr>
            <p:ph idx="1"/>
          </p:nvPr>
        </p:nvSpPr>
        <p:spPr/>
        <p:txBody>
          <a:bodyPr/>
          <a:lstStyle/>
          <a:p>
            <a:r>
              <a:rPr lang="en-US" dirty="0"/>
              <a:t>11:25 a partial hardening of Israel so that Gentiles could enter</a:t>
            </a:r>
          </a:p>
          <a:p>
            <a:r>
              <a:rPr lang="en-US" dirty="0"/>
              <a:t>11:26-27 All Israel saved</a:t>
            </a:r>
          </a:p>
          <a:p>
            <a:pPr lvl="1"/>
            <a:r>
              <a:rPr lang="en-US" dirty="0"/>
              <a:t>““A Redeemer will come to Zion, And to those who turn from transgression in Jacob,” declares the LORD. “As for Me, this is My covenant with them,” says the LORD: “My Spirit which is upon you, and My words which I have put in your mouth shall not depart from your mouth, nor from the mouth of your offspring, nor from the mouth of your offspring’s offspring,” says the LORD, “from now and forever.””  Isaiah 59:20-21</a:t>
            </a:r>
          </a:p>
          <a:p>
            <a:r>
              <a:rPr lang="en-US" dirty="0"/>
              <a:t>11:28-32 God shows mercy to all on basis of faith in Christ </a:t>
            </a:r>
          </a:p>
          <a:p>
            <a:pPr lvl="1"/>
            <a:r>
              <a:rPr lang="en-US" dirty="0"/>
              <a:t>Is God the God of the Jews only? Is He not the God of the Gentiles also?... Since God  will justify all by faith. (Cf. Romans 3:29-30).</a:t>
            </a:r>
          </a:p>
        </p:txBody>
      </p:sp>
      <p:sp>
        <p:nvSpPr>
          <p:cNvPr id="4" name="Slide Number Placeholder 3">
            <a:extLst>
              <a:ext uri="{FF2B5EF4-FFF2-40B4-BE49-F238E27FC236}">
                <a16:creationId xmlns:a16="http://schemas.microsoft.com/office/drawing/2014/main" id="{5E8D8ED3-5F1C-974B-BD24-5A7D012D8B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35003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9CFB7-D708-024B-B8D4-6669BC829325}"/>
              </a:ext>
            </a:extLst>
          </p:cNvPr>
          <p:cNvSpPr>
            <a:spLocks noGrp="1"/>
          </p:cNvSpPr>
          <p:nvPr>
            <p:ph type="title"/>
          </p:nvPr>
        </p:nvSpPr>
        <p:spPr/>
        <p:txBody>
          <a:bodyPr>
            <a:normAutofit fontScale="90000"/>
          </a:bodyPr>
          <a:lstStyle/>
          <a:p>
            <a:r>
              <a:rPr lang="en-US" b="1" dirty="0"/>
              <a:t/>
            </a:r>
            <a:br>
              <a:rPr lang="en-US" b="1" dirty="0"/>
            </a:br>
            <a:r>
              <a:rPr lang="en-US" b="1" dirty="0"/>
              <a:t>Romans 11:33-36 Praise for God</a:t>
            </a:r>
            <a:br>
              <a:rPr lang="en-US" b="1" dirty="0"/>
            </a:br>
            <a:endParaRPr lang="en-US" dirty="0"/>
          </a:p>
        </p:txBody>
      </p:sp>
      <p:sp>
        <p:nvSpPr>
          <p:cNvPr id="3" name="Content Placeholder 2">
            <a:extLst>
              <a:ext uri="{FF2B5EF4-FFF2-40B4-BE49-F238E27FC236}">
                <a16:creationId xmlns:a16="http://schemas.microsoft.com/office/drawing/2014/main" id="{E65A0301-FE6A-E046-AB56-9A45F2C2A7B1}"/>
              </a:ext>
            </a:extLst>
          </p:cNvPr>
          <p:cNvSpPr>
            <a:spLocks noGrp="1"/>
          </p:cNvSpPr>
          <p:nvPr>
            <p:ph idx="1"/>
          </p:nvPr>
        </p:nvSpPr>
        <p:spPr/>
        <p:txBody>
          <a:bodyPr>
            <a:normAutofit lnSpcReduction="10000"/>
          </a:bodyPr>
          <a:lstStyle/>
          <a:p>
            <a:r>
              <a:rPr lang="en-US" dirty="0"/>
              <a:t>The closing segment of the doctrinal portion of Romans.</a:t>
            </a:r>
          </a:p>
          <a:p>
            <a:r>
              <a:rPr lang="en-US" dirty="0"/>
              <a:t>Circumstances God has dealt with to bring salvation has been given.</a:t>
            </a:r>
          </a:p>
          <a:p>
            <a:r>
              <a:rPr lang="en-US" dirty="0"/>
              <a:t>These attributes of God are now put before us:</a:t>
            </a:r>
          </a:p>
          <a:p>
            <a:pPr lvl="1"/>
            <a:r>
              <a:rPr lang="en-US" dirty="0"/>
              <a:t>Riches of God’s wisdom &amp; knowledge (11:33a).</a:t>
            </a:r>
          </a:p>
          <a:p>
            <a:pPr lvl="1"/>
            <a:r>
              <a:rPr lang="en-US" dirty="0"/>
              <a:t>His unsearchable judgments and unfathomable ways (11:33b).</a:t>
            </a:r>
          </a:p>
          <a:p>
            <a:r>
              <a:rPr lang="en-US" dirty="0"/>
              <a:t>Man shall not….</a:t>
            </a:r>
          </a:p>
          <a:p>
            <a:pPr lvl="1"/>
            <a:r>
              <a:rPr lang="en-US" dirty="0"/>
              <a:t>Become counselor to God (11:34).</a:t>
            </a:r>
          </a:p>
          <a:p>
            <a:pPr lvl="1"/>
            <a:r>
              <a:rPr lang="en-US" dirty="0"/>
              <a:t>Make God our debtor (11:35).</a:t>
            </a:r>
          </a:p>
          <a:p>
            <a:pPr marL="0" indent="0">
              <a:buNone/>
            </a:pPr>
            <a:r>
              <a:rPr lang="en-US" dirty="0"/>
              <a:t>“For from Him and through Him and to Him are all things. To Him </a:t>
            </a:r>
            <a:r>
              <a:rPr lang="en-US" i="1" dirty="0"/>
              <a:t>be </a:t>
            </a:r>
            <a:r>
              <a:rPr lang="en-US" dirty="0"/>
              <a:t>the glory forever. Amen.”  Romans 11:36</a:t>
            </a:r>
          </a:p>
        </p:txBody>
      </p:sp>
      <p:sp>
        <p:nvSpPr>
          <p:cNvPr id="4" name="Slide Number Placeholder 3">
            <a:extLst>
              <a:ext uri="{FF2B5EF4-FFF2-40B4-BE49-F238E27FC236}">
                <a16:creationId xmlns:a16="http://schemas.microsoft.com/office/drawing/2014/main" id="{48D3D456-44C1-2740-BF36-FEBCC4E4AC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0935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5F21-AE66-064F-BAA9-7B9FCBB57B94}"/>
              </a:ext>
            </a:extLst>
          </p:cNvPr>
          <p:cNvSpPr>
            <a:spLocks noGrp="1"/>
          </p:cNvSpPr>
          <p:nvPr>
            <p:ph type="title"/>
          </p:nvPr>
        </p:nvSpPr>
        <p:spPr/>
        <p:txBody>
          <a:bodyPr/>
          <a:lstStyle/>
          <a:p>
            <a:r>
              <a:rPr lang="en-US" b="1" dirty="0"/>
              <a:t>Romans 11:33-36 Praise for God</a:t>
            </a:r>
          </a:p>
        </p:txBody>
      </p:sp>
      <p:sp>
        <p:nvSpPr>
          <p:cNvPr id="3" name="Content Placeholder 2">
            <a:extLst>
              <a:ext uri="{FF2B5EF4-FFF2-40B4-BE49-F238E27FC236}">
                <a16:creationId xmlns:a16="http://schemas.microsoft.com/office/drawing/2014/main" id="{D1EFBCE0-BCCB-1A43-B38F-8B143C6534C6}"/>
              </a:ext>
            </a:extLst>
          </p:cNvPr>
          <p:cNvSpPr>
            <a:spLocks noGrp="1"/>
          </p:cNvSpPr>
          <p:nvPr>
            <p:ph idx="1"/>
          </p:nvPr>
        </p:nvSpPr>
        <p:spPr/>
        <p:txBody>
          <a:bodyPr/>
          <a:lstStyle/>
          <a:p>
            <a:endParaRPr lang="en-US" dirty="0"/>
          </a:p>
          <a:p>
            <a:r>
              <a:rPr lang="en-US" dirty="0"/>
              <a:t>“Amen” ends the doctrinal portion of the epistle.</a:t>
            </a:r>
          </a:p>
          <a:p>
            <a:r>
              <a:rPr lang="en-US" dirty="0"/>
              <a:t>Chapters 12-15 comprise the practical portion.</a:t>
            </a:r>
          </a:p>
          <a:p>
            <a:r>
              <a:rPr lang="en-US" dirty="0"/>
              <a:t>Chapter 16 ends the book with personal matters between Paul and the church at Rome.</a:t>
            </a:r>
          </a:p>
        </p:txBody>
      </p:sp>
      <p:sp>
        <p:nvSpPr>
          <p:cNvPr id="4" name="Slide Number Placeholder 3">
            <a:extLst>
              <a:ext uri="{FF2B5EF4-FFF2-40B4-BE49-F238E27FC236}">
                <a16:creationId xmlns:a16="http://schemas.microsoft.com/office/drawing/2014/main" id="{598D48A5-91DF-0F48-82D7-7A1C443C94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387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Romans 11 – Summary Points</a:t>
            </a:r>
          </a:p>
        </p:txBody>
      </p:sp>
      <p:sp>
        <p:nvSpPr>
          <p:cNvPr id="3" name="Content Placeholder 2"/>
          <p:cNvSpPr>
            <a:spLocks noGrp="1"/>
          </p:cNvSpPr>
          <p:nvPr>
            <p:ph idx="1"/>
          </p:nvPr>
        </p:nvSpPr>
        <p:spPr/>
        <p:txBody>
          <a:bodyPr/>
          <a:lstStyle/>
          <a:p>
            <a:r>
              <a:rPr lang="en-US" dirty="0"/>
              <a:t>11:1-10  The rejection of the Jews is not total</a:t>
            </a:r>
          </a:p>
          <a:p>
            <a:r>
              <a:rPr lang="en-US" dirty="0"/>
              <a:t>11:11-24 The Gentiles were grafted in with the believing Jews</a:t>
            </a:r>
          </a:p>
          <a:p>
            <a:r>
              <a:rPr lang="en-US" dirty="0"/>
              <a:t>11:25-32 God’s mercy brings salvation to all mankind</a:t>
            </a:r>
          </a:p>
          <a:p>
            <a:r>
              <a:rPr lang="en-US" dirty="0"/>
              <a:t>11:33-36 God is to be praised for the wisdom of His ways!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0997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Romans 11:1-10  Israel not wholly cast off</a:t>
            </a:r>
          </a:p>
        </p:txBody>
      </p:sp>
      <p:sp>
        <p:nvSpPr>
          <p:cNvPr id="3" name="Content Placeholder 2"/>
          <p:cNvSpPr>
            <a:spLocks noGrp="1"/>
          </p:cNvSpPr>
          <p:nvPr>
            <p:ph idx="1"/>
          </p:nvPr>
        </p:nvSpPr>
        <p:spPr/>
        <p:txBody>
          <a:bodyPr/>
          <a:lstStyle/>
          <a:p>
            <a:pPr>
              <a:buNone/>
            </a:pPr>
            <a:r>
              <a:rPr lang="en-US" b="1" dirty="0"/>
              <a:t>Review:</a:t>
            </a:r>
          </a:p>
          <a:p>
            <a:pPr>
              <a:buNone/>
            </a:pPr>
            <a:r>
              <a:rPr lang="en-US" dirty="0"/>
              <a:t>	</a:t>
            </a:r>
            <a:r>
              <a:rPr lang="en-US" i="1" dirty="0"/>
              <a:t>In 9:31-33 Israel stumbled by pursuing righteousness on the basis of law rather than on the basis of faith.	</a:t>
            </a:r>
          </a:p>
          <a:p>
            <a:pPr>
              <a:buNone/>
            </a:pPr>
            <a:endParaRPr lang="en-US" i="1" dirty="0"/>
          </a:p>
          <a:p>
            <a:pPr>
              <a:buNone/>
            </a:pPr>
            <a:r>
              <a:rPr lang="en-US" i="1" dirty="0"/>
              <a:t>	In 10:16 the statement “they did not all heed the glad tidings” implies that some did heed.</a:t>
            </a:r>
          </a:p>
          <a:p>
            <a:pPr>
              <a:buNone/>
            </a:pPr>
            <a:endParaRPr lang="en-US" i="1" dirty="0"/>
          </a:p>
          <a:p>
            <a:pPr>
              <a:buNone/>
            </a:pPr>
            <a:r>
              <a:rPr lang="en-US" i="1" dirty="0"/>
              <a:t>   In 11:1 God has not cast off His covenant people as evidenced in Paul himself!</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1767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Romans 11:1-10  Israel not wholly cast off</a:t>
            </a:r>
            <a:endParaRPr lang="en-US" dirty="0"/>
          </a:p>
        </p:txBody>
      </p:sp>
      <p:sp>
        <p:nvSpPr>
          <p:cNvPr id="3" name="Content Placeholder 2"/>
          <p:cNvSpPr>
            <a:spLocks noGrp="1"/>
          </p:cNvSpPr>
          <p:nvPr>
            <p:ph idx="1"/>
          </p:nvPr>
        </p:nvSpPr>
        <p:spPr/>
        <p:txBody>
          <a:bodyPr>
            <a:normAutofit fontScale="92500" lnSpcReduction="10000"/>
          </a:bodyPr>
          <a:lstStyle/>
          <a:p>
            <a:r>
              <a:rPr lang="en-US" dirty="0"/>
              <a:t>11:1 “God has not rejected His people” – Paul an example</a:t>
            </a:r>
          </a:p>
          <a:p>
            <a:pPr lvl="1"/>
            <a:r>
              <a:rPr lang="en-US" dirty="0"/>
              <a:t>9:6-8 defines “the children of promise” as His descendants</a:t>
            </a:r>
          </a:p>
          <a:p>
            <a:pPr lvl="1"/>
            <a:r>
              <a:rPr lang="en-US" dirty="0"/>
              <a:t>Chapter 10, Jews and Gentiles alike “justified by faith” (5:1 concluded).</a:t>
            </a:r>
          </a:p>
          <a:p>
            <a:r>
              <a:rPr lang="en-US" dirty="0"/>
              <a:t>11:2-4 Elijah the second example after Paul</a:t>
            </a:r>
          </a:p>
          <a:p>
            <a:pPr lvl="1"/>
            <a:r>
              <a:rPr lang="en-US" dirty="0"/>
              <a:t>“I alone am left.”</a:t>
            </a:r>
            <a:endParaRPr lang="en-US" i="1" dirty="0"/>
          </a:p>
          <a:p>
            <a:pPr lvl="1"/>
            <a:r>
              <a:rPr lang="en-US" dirty="0"/>
              <a:t>The highs and lows of the human experience.</a:t>
            </a:r>
          </a:p>
          <a:p>
            <a:pPr lvl="2"/>
            <a:r>
              <a:rPr lang="en-US" dirty="0"/>
              <a:t>1 Kings 18:20-40 – Elijah bold on Mount Carmel.</a:t>
            </a:r>
          </a:p>
          <a:p>
            <a:pPr lvl="2"/>
            <a:r>
              <a:rPr lang="en-US" dirty="0"/>
              <a:t>1 Kings 19:9-14 – Elijah hiding in a cave, says he’s the only one left.</a:t>
            </a:r>
          </a:p>
          <a:p>
            <a:pPr lvl="3"/>
            <a:r>
              <a:rPr lang="en-US" dirty="0"/>
              <a:t>God’s prophets killed and altars of God had been destroyed.</a:t>
            </a:r>
          </a:p>
          <a:p>
            <a:pPr lvl="3"/>
            <a:r>
              <a:rPr lang="en-US" dirty="0"/>
              <a:t>The altar of Carmel was the broken down altar of God (1 Kings 18:30).</a:t>
            </a:r>
          </a:p>
          <a:p>
            <a:pPr lvl="3"/>
            <a:r>
              <a:rPr lang="en-US" dirty="0"/>
              <a:t>Jezebel sought to kill Elijah.</a:t>
            </a:r>
          </a:p>
          <a:p>
            <a:pPr lvl="4"/>
            <a:r>
              <a:rPr lang="en-US" i="1" dirty="0"/>
              <a:t>Probably few if any of us can relate to Elijah.</a:t>
            </a:r>
          </a:p>
          <a:p>
            <a:pPr lvl="1"/>
            <a:r>
              <a:rPr lang="en-US" b="1" i="1" dirty="0"/>
              <a:t>Many are those who serve the Lord whom we do not know of!</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8654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Romans 11:1-10  Israel not wholly cast off</a:t>
            </a:r>
            <a:endParaRPr lang="en-US" dirty="0"/>
          </a:p>
        </p:txBody>
      </p:sp>
      <p:sp>
        <p:nvSpPr>
          <p:cNvPr id="3" name="Content Placeholder 2"/>
          <p:cNvSpPr>
            <a:spLocks noGrp="1"/>
          </p:cNvSpPr>
          <p:nvPr>
            <p:ph idx="1"/>
          </p:nvPr>
        </p:nvSpPr>
        <p:spPr/>
        <p:txBody>
          <a:bodyPr>
            <a:normAutofit fontScale="62500" lnSpcReduction="20000"/>
          </a:bodyPr>
          <a:lstStyle/>
          <a:p>
            <a:r>
              <a:rPr lang="en-US" dirty="0"/>
              <a:t>11:5 “a remnant according to </a:t>
            </a:r>
            <a:r>
              <a:rPr lang="en-US" i="1" dirty="0"/>
              <a:t>God’s </a:t>
            </a:r>
            <a:r>
              <a:rPr lang="en-US" dirty="0"/>
              <a:t>gracious choice”</a:t>
            </a:r>
          </a:p>
          <a:p>
            <a:pPr lvl="1"/>
            <a:r>
              <a:rPr lang="en-US" dirty="0"/>
              <a:t>Context:  “at the present time”</a:t>
            </a:r>
          </a:p>
          <a:p>
            <a:pPr lvl="2"/>
            <a:r>
              <a:rPr lang="en-US" dirty="0"/>
              <a:t>Back to the subject of God’s election – applied to the Gospel age.</a:t>
            </a:r>
          </a:p>
          <a:p>
            <a:pPr lvl="1"/>
            <a:r>
              <a:rPr lang="en-US" dirty="0"/>
              <a:t>“a remnant” (</a:t>
            </a:r>
            <a:r>
              <a:rPr lang="el-GR" dirty="0"/>
              <a:t>λεῖμμα</a:t>
            </a:r>
            <a:r>
              <a:rPr lang="en-US" dirty="0"/>
              <a:t>) </a:t>
            </a:r>
          </a:p>
          <a:p>
            <a:pPr lvl="2">
              <a:buNone/>
            </a:pPr>
            <a:r>
              <a:rPr lang="en-US" dirty="0"/>
              <a:t> 	Noun – Strong’s #3005:  A remnant, remainder. From </a:t>
            </a:r>
            <a:r>
              <a:rPr lang="en-US" dirty="0" err="1"/>
              <a:t>leipo</a:t>
            </a:r>
            <a:r>
              <a:rPr lang="en-US" dirty="0"/>
              <a:t>; a remainder.</a:t>
            </a:r>
          </a:p>
          <a:p>
            <a:pPr lvl="2">
              <a:buNone/>
            </a:pPr>
            <a:r>
              <a:rPr lang="en-US" dirty="0"/>
              <a:t>	Note: “left for Myself” or “kept for Myself” in 11:4.</a:t>
            </a:r>
          </a:p>
          <a:p>
            <a:pPr lvl="2">
              <a:buNone/>
            </a:pPr>
            <a:r>
              <a:rPr lang="en-US" dirty="0"/>
              <a:t>	C</a:t>
            </a:r>
            <a:r>
              <a:rPr lang="en-US" i="1" dirty="0"/>
              <a:t>herish being of the minority – the remnant – Matthew 7:14.</a:t>
            </a:r>
          </a:p>
          <a:p>
            <a:r>
              <a:rPr lang="en-US" dirty="0"/>
              <a:t>11:6 on the basis of grace, not works</a:t>
            </a:r>
          </a:p>
          <a:p>
            <a:pPr lvl="1"/>
            <a:r>
              <a:rPr lang="en-US" dirty="0"/>
              <a:t>Romans emphasizes the </a:t>
            </a:r>
            <a:r>
              <a:rPr lang="en-US" b="1" dirty="0"/>
              <a:t>root of salvation – faith </a:t>
            </a:r>
            <a:r>
              <a:rPr lang="en-US" dirty="0"/>
              <a:t>(1:16-17, 3:21-22, 5:1, 8:32, 10:6 &amp; 17, 11:20 &amp; 23).</a:t>
            </a:r>
            <a:endParaRPr lang="en-US" b="1" dirty="0"/>
          </a:p>
          <a:p>
            <a:pPr lvl="1"/>
            <a:r>
              <a:rPr lang="en-US" dirty="0"/>
              <a:t>James puts the </a:t>
            </a:r>
            <a:r>
              <a:rPr lang="en-US" b="1" dirty="0"/>
              <a:t>fruit of salvation before us – good works. </a:t>
            </a:r>
            <a:r>
              <a:rPr lang="en-US" dirty="0"/>
              <a:t>(2:14-26)</a:t>
            </a:r>
          </a:p>
          <a:p>
            <a:r>
              <a:rPr lang="en-US" dirty="0"/>
              <a:t>11:7a What Israel sought was not attained (cf. 9:31, Matthew 5:6)</a:t>
            </a:r>
          </a:p>
          <a:p>
            <a:pPr marL="0" indent="0">
              <a:buNone/>
            </a:pPr>
            <a:r>
              <a:rPr lang="en-US" dirty="0"/>
              <a:t>                                                          </a:t>
            </a:r>
            <a:r>
              <a:rPr lang="en-US" u="sng" dirty="0"/>
              <a:t>Israel in 2 groups</a:t>
            </a:r>
            <a:endParaRPr lang="en-US" dirty="0"/>
          </a:p>
          <a:p>
            <a:r>
              <a:rPr lang="en-US" dirty="0"/>
              <a:t>11:7b The elect obtained it (righteousness by faith, 9:30).</a:t>
            </a:r>
          </a:p>
          <a:p>
            <a:r>
              <a:rPr lang="en-US" dirty="0"/>
              <a:t>11:7c the rest were hardened</a:t>
            </a:r>
          </a:p>
          <a:p>
            <a:pPr lvl="1"/>
            <a:r>
              <a:rPr lang="en-US" dirty="0"/>
              <a:t>2</a:t>
            </a:r>
            <a:r>
              <a:rPr lang="en-US" baseline="30000" dirty="0"/>
              <a:t>nd</a:t>
            </a:r>
            <a:r>
              <a:rPr lang="en-US" dirty="0"/>
              <a:t> </a:t>
            </a:r>
            <a:r>
              <a:rPr lang="en-US" dirty="0" err="1"/>
              <a:t>Thes</a:t>
            </a:r>
            <a:r>
              <a:rPr lang="en-US" dirty="0"/>
              <a:t>. 2:11-12 – note what leads up to this in 2:10</a:t>
            </a:r>
          </a:p>
          <a:p>
            <a:pPr lvl="1">
              <a:buNone/>
            </a:pPr>
            <a:endParaRPr lang="en-US" dirty="0"/>
          </a:p>
          <a:p>
            <a:pPr lvl="2">
              <a:buNone/>
            </a:pPr>
            <a:r>
              <a:rPr lang="en-US" dirty="0"/>
              <a:t>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2362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1A4FF5-9E92-934E-852D-6EEC04D1BFA1}"/>
              </a:ext>
            </a:extLst>
          </p:cNvPr>
          <p:cNvSpPr>
            <a:spLocks noGrp="1"/>
          </p:cNvSpPr>
          <p:nvPr>
            <p:ph idx="1"/>
          </p:nvPr>
        </p:nvSpPr>
        <p:spPr>
          <a:xfrm>
            <a:off x="838200" y="1690688"/>
            <a:ext cx="10515600" cy="4351338"/>
          </a:xfrm>
        </p:spPr>
        <p:txBody>
          <a:bodyPr>
            <a:normAutofit/>
          </a:bodyPr>
          <a:lstStyle/>
          <a:p>
            <a:r>
              <a:rPr lang="en-US" dirty="0">
                <a:latin typeface="+mj-lt"/>
              </a:rPr>
              <a:t>11:8 </a:t>
            </a:r>
            <a:endParaRPr lang="en-US" sz="1800" dirty="0">
              <a:latin typeface="+mj-lt"/>
            </a:endParaRPr>
          </a:p>
          <a:p>
            <a:pPr lvl="1"/>
            <a:r>
              <a:rPr lang="en-US" sz="2000" dirty="0">
                <a:latin typeface="+mj-lt"/>
              </a:rPr>
              <a:t>“Hear this, O foolish and senseless people, Who have eyes, but see not, Who have ears, but hear not:.”  Jeremiah 5:31</a:t>
            </a:r>
          </a:p>
          <a:p>
            <a:pPr lvl="1"/>
            <a:endParaRPr lang="en-US" sz="1400" dirty="0">
              <a:latin typeface="+mj-lt"/>
            </a:endParaRPr>
          </a:p>
          <a:p>
            <a:r>
              <a:rPr lang="en-US" dirty="0">
                <a:latin typeface="+mj-lt"/>
              </a:rPr>
              <a:t>11:9-10</a:t>
            </a:r>
          </a:p>
          <a:p>
            <a:pPr lvl="1"/>
            <a:r>
              <a:rPr lang="en-US" sz="2000" dirty="0">
                <a:latin typeface="+mj-lt"/>
              </a:rPr>
              <a:t>The table of feasting will become a snare. Reference to feasts and festivals of the Mosaic dispensation – either reticence to give up or assumption of privilege/security through them.</a:t>
            </a:r>
          </a:p>
          <a:p>
            <a:pPr lvl="1"/>
            <a:r>
              <a:rPr lang="en-US" sz="2000" dirty="0">
                <a:latin typeface="+mj-lt"/>
              </a:rPr>
              <a:t>Taken from Psalms 69:22-24 which applies to Christ.</a:t>
            </a:r>
          </a:p>
          <a:p>
            <a:pPr lvl="1"/>
            <a:r>
              <a:rPr lang="en-US" sz="2000" dirty="0">
                <a:latin typeface="+mj-lt"/>
              </a:rPr>
              <a:t>Compare John 2:12-17</a:t>
            </a:r>
          </a:p>
          <a:p>
            <a:pPr marL="0" indent="0">
              <a:buNone/>
            </a:pPr>
            <a:r>
              <a:rPr lang="en-US" sz="2400" dirty="0">
                <a:latin typeface="+mj-lt"/>
              </a:rPr>
              <a:t>                                                   </a:t>
            </a:r>
            <a:r>
              <a:rPr lang="en-US" sz="2400" u="sng" dirty="0">
                <a:latin typeface="+mj-lt"/>
              </a:rPr>
              <a:t>Suggestions</a:t>
            </a:r>
            <a:endParaRPr lang="en-US" sz="2400" dirty="0">
              <a:latin typeface="+mj-lt"/>
            </a:endParaRPr>
          </a:p>
          <a:p>
            <a:pPr lvl="1"/>
            <a:r>
              <a:rPr lang="en-US" sz="1800" dirty="0">
                <a:solidFill>
                  <a:srgbClr val="001320"/>
                </a:solidFill>
                <a:latin typeface="Roboto-Regular"/>
              </a:rPr>
              <a:t>Be reminded that some of the Jews became Christians – yet many did not.</a:t>
            </a:r>
          </a:p>
          <a:p>
            <a:pPr lvl="1"/>
            <a:r>
              <a:rPr lang="en-US" sz="1800" dirty="0">
                <a:solidFill>
                  <a:srgbClr val="001320"/>
                </a:solidFill>
                <a:latin typeface="Roboto-Regular"/>
              </a:rPr>
              <a:t>The insensibility and blindness is a warning to us as well!</a:t>
            </a:r>
            <a:endParaRPr lang="en-US" sz="2000" dirty="0">
              <a:latin typeface="+mj-lt"/>
            </a:endParaRPr>
          </a:p>
        </p:txBody>
      </p:sp>
      <p:sp>
        <p:nvSpPr>
          <p:cNvPr id="4" name="Slide Number Placeholder 3">
            <a:extLst>
              <a:ext uri="{FF2B5EF4-FFF2-40B4-BE49-F238E27FC236}">
                <a16:creationId xmlns:a16="http://schemas.microsoft.com/office/drawing/2014/main" id="{0A25A558-43E8-EF4D-BF91-30641BD945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tle 1">
            <a:extLst>
              <a:ext uri="{FF2B5EF4-FFF2-40B4-BE49-F238E27FC236}">
                <a16:creationId xmlns:a16="http://schemas.microsoft.com/office/drawing/2014/main" id="{BB37B757-2E63-0346-B0EB-BAA06478F3EB}"/>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11:1-10  The hardened of Israel</a:t>
            </a:r>
            <a:endParaRPr lang="en-US" dirty="0"/>
          </a:p>
        </p:txBody>
      </p:sp>
    </p:spTree>
    <p:extLst>
      <p:ext uri="{BB962C8B-B14F-4D97-AF65-F5344CB8AC3E}">
        <p14:creationId xmlns:p14="http://schemas.microsoft.com/office/powerpoint/2010/main" val="208575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Romans 11:11-24  </a:t>
            </a:r>
            <a:br>
              <a:rPr lang="en-US" b="1" dirty="0"/>
            </a:br>
            <a:r>
              <a:rPr lang="en-US" b="1" dirty="0"/>
              <a:t>Future hope for salvation of the Jews</a:t>
            </a:r>
          </a:p>
        </p:txBody>
      </p:sp>
      <p:sp>
        <p:nvSpPr>
          <p:cNvPr id="3" name="Content Placeholder 2"/>
          <p:cNvSpPr>
            <a:spLocks noGrp="1"/>
          </p:cNvSpPr>
          <p:nvPr>
            <p:ph idx="1"/>
          </p:nvPr>
        </p:nvSpPr>
        <p:spPr/>
        <p:txBody>
          <a:bodyPr/>
          <a:lstStyle/>
          <a:p>
            <a:pPr algn="ctr">
              <a:buNone/>
            </a:pPr>
            <a:r>
              <a:rPr lang="en-US" u="sng" dirty="0"/>
              <a:t>Bookends of this section</a:t>
            </a:r>
          </a:p>
          <a:p>
            <a:r>
              <a:rPr lang="en-US" dirty="0"/>
              <a:t>11:11 The rejection of the Jews is not final  </a:t>
            </a:r>
          </a:p>
          <a:p>
            <a:r>
              <a:rPr lang="en-US" dirty="0"/>
              <a:t>11:23 God is able to graft them in again</a:t>
            </a:r>
          </a:p>
          <a:p>
            <a:endParaRPr lang="en-US" dirty="0"/>
          </a:p>
          <a:p>
            <a:pPr algn="ctr">
              <a:buNone/>
            </a:pPr>
            <a:r>
              <a:rPr lang="en-US" u="sng" dirty="0"/>
              <a:t>Suggestion</a:t>
            </a:r>
            <a:r>
              <a:rPr lang="en-US" dirty="0"/>
              <a:t>:</a:t>
            </a:r>
            <a:endParaRPr lang="en-US" u="sng" dirty="0"/>
          </a:p>
          <a:p>
            <a:pPr algn="ctr">
              <a:buNone/>
            </a:pPr>
            <a:r>
              <a:rPr lang="en-US" i="1" dirty="0"/>
              <a:t>Rather than bashing the Jews, find what God is saying to us!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7959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Romans 11:11-24 Their rejection not final</a:t>
            </a:r>
          </a:p>
        </p:txBody>
      </p:sp>
      <p:sp>
        <p:nvSpPr>
          <p:cNvPr id="3" name="Content Placeholder 2"/>
          <p:cNvSpPr>
            <a:spLocks noGrp="1"/>
          </p:cNvSpPr>
          <p:nvPr>
            <p:ph idx="1"/>
          </p:nvPr>
        </p:nvSpPr>
        <p:spPr/>
        <p:txBody>
          <a:bodyPr/>
          <a:lstStyle/>
          <a:p>
            <a:r>
              <a:rPr lang="en-US" dirty="0"/>
              <a:t>11:11 The Jews fall led to salvation to the Gentiles – how?</a:t>
            </a:r>
          </a:p>
          <a:p>
            <a:r>
              <a:rPr lang="en-US" dirty="0"/>
              <a:t>11:12 Their restoration will be a blessing to all</a:t>
            </a:r>
          </a:p>
          <a:p>
            <a:r>
              <a:rPr lang="en-US" dirty="0"/>
              <a:t>11:13-15 Paul says “I am speaking to you who are Gentiles”</a:t>
            </a:r>
          </a:p>
          <a:p>
            <a:pPr lvl="1"/>
            <a:r>
              <a:rPr lang="en-US" dirty="0"/>
              <a:t>Jews also in the church at Rome (and elsewhere) will read this.</a:t>
            </a:r>
          </a:p>
          <a:p>
            <a:pPr lvl="1"/>
            <a:r>
              <a:rPr lang="en-US" dirty="0"/>
              <a:t>Paul hopes to save some of his countrymen by means of his apostolic commission to the Gentiles.</a:t>
            </a:r>
          </a:p>
          <a:p>
            <a:pPr lvl="1"/>
            <a:r>
              <a:rPr lang="en-US" dirty="0"/>
              <a:t>And he next turns to speak to the Gentiles through the privileges pertaining to the Jews (11:16-18).</a:t>
            </a:r>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3852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11:16 – Dough and Olive Tree</a:t>
            </a:r>
          </a:p>
        </p:txBody>
      </p:sp>
      <p:sp>
        <p:nvSpPr>
          <p:cNvPr id="3" name="Content Placeholder 2"/>
          <p:cNvSpPr>
            <a:spLocks noGrp="1"/>
          </p:cNvSpPr>
          <p:nvPr>
            <p:ph idx="1"/>
          </p:nvPr>
        </p:nvSpPr>
        <p:spPr/>
        <p:txBody>
          <a:bodyPr>
            <a:normAutofit fontScale="97500"/>
          </a:bodyPr>
          <a:lstStyle/>
          <a:p>
            <a:r>
              <a:rPr lang="en-US" dirty="0"/>
              <a:t>11:16a – if first piece of dough is holy, so is the lump</a:t>
            </a:r>
          </a:p>
          <a:p>
            <a:pPr lvl="1"/>
            <a:r>
              <a:rPr lang="en-US" dirty="0"/>
              <a:t>Numbers 15:18-21 – offering of “first of their dough” to Jehovah consecrated the whole lump</a:t>
            </a:r>
          </a:p>
          <a:p>
            <a:r>
              <a:rPr lang="en-US" dirty="0"/>
              <a:t>11:16b-21  The olive tree &amp; branches</a:t>
            </a:r>
          </a:p>
          <a:p>
            <a:pPr lvl="1"/>
            <a:r>
              <a:rPr lang="en-US" dirty="0"/>
              <a:t>Branches fed by the “rich root  of the olive tree” (11:17b)</a:t>
            </a:r>
          </a:p>
          <a:p>
            <a:pPr lvl="2"/>
            <a:r>
              <a:rPr lang="en-US" dirty="0"/>
              <a:t>Descendants of Abraham, Isaac &amp; Jacob are God’s people thru Seed promise (Gen. 15:6)</a:t>
            </a:r>
          </a:p>
          <a:p>
            <a:pPr lvl="2"/>
            <a:r>
              <a:rPr lang="en-US" dirty="0"/>
              <a:t>Some (</a:t>
            </a:r>
            <a:r>
              <a:rPr lang="en-US" b="1" dirty="0"/>
              <a:t>not all</a:t>
            </a:r>
            <a:r>
              <a:rPr lang="en-US" dirty="0"/>
              <a:t>) branches broken off.</a:t>
            </a:r>
          </a:p>
          <a:p>
            <a:pPr lvl="2"/>
            <a:r>
              <a:rPr lang="en-US" i="1" dirty="0"/>
              <a:t>It’s foolish to be arrogant toward the branches broken off! (v. 18)</a:t>
            </a:r>
          </a:p>
          <a:p>
            <a:pPr lvl="3"/>
            <a:r>
              <a:rPr lang="en-US" i="1" dirty="0"/>
              <a:t>Are we critical of the unbelieving Jews?  </a:t>
            </a:r>
          </a:p>
          <a:p>
            <a:pPr lvl="3"/>
            <a:r>
              <a:rPr lang="en-US" i="1" dirty="0"/>
              <a:t>We depend on the root — </a:t>
            </a:r>
            <a:r>
              <a:rPr lang="en-US" sz="1800" dirty="0">
                <a:solidFill>
                  <a:srgbClr val="001320"/>
                </a:solidFill>
                <a:latin typeface="Roboto-Regular"/>
              </a:rPr>
              <a:t>by faith made children of Abraham. (Gal. 3:7, 16 &amp; 29)</a:t>
            </a:r>
            <a:endParaRPr lang="en-US" i="1" dirty="0"/>
          </a:p>
          <a:p>
            <a:pPr lvl="3"/>
            <a:r>
              <a:rPr lang="en-US" i="1" dirty="0"/>
              <a:t>“DO NOT BE CONCEITED BUT FEAR.” (v. 20)</a:t>
            </a:r>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06B25F-56C9-487F-9FBE-E91237EF9CD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774822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Widescreen</PresentationFormat>
  <Paragraphs>125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Roboto-Regular</vt:lpstr>
      <vt:lpstr>1_Office Theme</vt:lpstr>
      <vt:lpstr>Adult 2 Class Romans 11 </vt:lpstr>
      <vt:lpstr>Romans 11 – Summary Points</vt:lpstr>
      <vt:lpstr>Romans 11:1-10  Israel not wholly cast off</vt:lpstr>
      <vt:lpstr>Romans 11:1-10  Israel not wholly cast off</vt:lpstr>
      <vt:lpstr>Romans 11:1-10  Israel not wholly cast off</vt:lpstr>
      <vt:lpstr>Romans 11:1-10  The hardened of Israel</vt:lpstr>
      <vt:lpstr>Romans 11:11-24   Future hope for salvation of the Jews</vt:lpstr>
      <vt:lpstr>Romans 11:11-24 Their rejection not final</vt:lpstr>
      <vt:lpstr>11:16 – Dough and Olive Tree</vt:lpstr>
      <vt:lpstr>Romans 11:19-21 The Olive Tree</vt:lpstr>
      <vt:lpstr>Romans 11:22-24  The kindness and severity of God</vt:lpstr>
      <vt:lpstr>Romans 11:25-32 All Israel will be saved </vt:lpstr>
      <vt:lpstr> Romans 11:33-36 Praise for God </vt:lpstr>
      <vt:lpstr>Romans 11:33-36 Praise for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2 Class Romans 11 </dc:title>
  <dc:creator>Copier Computer</dc:creator>
  <cp:lastModifiedBy>Copier Computer</cp:lastModifiedBy>
  <cp:revision>1</cp:revision>
  <dcterms:created xsi:type="dcterms:W3CDTF">2020-02-29T19:37:23Z</dcterms:created>
  <dcterms:modified xsi:type="dcterms:W3CDTF">2020-02-29T19:37:49Z</dcterms:modified>
</cp:coreProperties>
</file>