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2" r:id="rId4"/>
    <p:sldId id="280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83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9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4B9D-F6DF-4573-959C-C2B9B6E7947B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D828-7E9F-4860-8CD8-1B1B5B7A8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16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0D828-7E9F-4860-8CD8-1B1B5B7A84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1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52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1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2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0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70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79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77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Adult 2 Class</a:t>
            </a:r>
            <a:br>
              <a:rPr lang="en-US" b="1" dirty="0" smtClean="0"/>
            </a:br>
            <a:r>
              <a:rPr lang="en-US" b="1" dirty="0" smtClean="0"/>
              <a:t>Romans </a:t>
            </a:r>
            <a:r>
              <a:rPr lang="en-US" b="1" dirty="0" smtClean="0"/>
              <a:t>chapter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c="http://schemas.openxmlformats.org/drawingml/2006/chart" xmlns:dgm="http://schemas.openxmlformats.org/drawingml/2006/diagram" xmlns:dsp="http://schemas.microsoft.com/office/drawing/2008/diagram" xmlns:mc="http://schemas.openxmlformats.org/markup-compatibility/2006" xmlns:o="urn:schemas-microsoft-com:office:office" xmlns:v="urn:schemas-microsoft-com:vml" xmlns:p15="http://schemas.microsoft.com/office/powerpoint/2012/main" xmlns:p14="http://schemas.microsoft.com/office/powerpoint/2010/main" val="12005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51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Justification by Faith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Romans 3:21-31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752" y="2249214"/>
            <a:ext cx="10515600" cy="395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But now apart from the Law, [the] </a:t>
            </a:r>
            <a:r>
              <a:rPr lang="en-US" u="sng" dirty="0" smtClean="0"/>
              <a:t>righteousness of God has been manifested</a:t>
            </a:r>
            <a:r>
              <a:rPr lang="en-US" dirty="0" smtClean="0"/>
              <a:t>, being witnessed by the Law and the Prophets, (3:22), even [the]</a:t>
            </a:r>
            <a:r>
              <a:rPr lang="en-US" u="sng" dirty="0" smtClean="0"/>
              <a:t> righteousness of God through faith in Jesus Christ</a:t>
            </a:r>
            <a:r>
              <a:rPr lang="en-US" dirty="0" smtClean="0"/>
              <a:t> for all those who believe, for there is no distinction; (3:23) for all have </a:t>
            </a:r>
            <a:r>
              <a:rPr lang="en-US" dirty="0" err="1" smtClean="0"/>
              <a:t>sined</a:t>
            </a:r>
            <a:r>
              <a:rPr lang="en-US" dirty="0" smtClean="0"/>
              <a:t> and fall short of the glory of God.…”</a:t>
            </a:r>
          </a:p>
          <a:p>
            <a:pPr lvl="1"/>
            <a:r>
              <a:rPr lang="en-US" i="1" dirty="0" smtClean="0"/>
              <a:t>“For I am not ashamed of the Gospel…”  (1:16a)</a:t>
            </a:r>
          </a:p>
          <a:p>
            <a:pPr lvl="1"/>
            <a:r>
              <a:rPr lang="en-US" i="1" dirty="0" smtClean="0"/>
              <a:t>“For in it </a:t>
            </a:r>
            <a:r>
              <a:rPr lang="en-US" i="1" u="sng" dirty="0" smtClean="0"/>
              <a:t>the righteousness of God is revealed</a:t>
            </a:r>
            <a:r>
              <a:rPr lang="en-US" i="1" dirty="0" smtClean="0"/>
              <a:t>….” (1:17a)</a:t>
            </a:r>
          </a:p>
          <a:p>
            <a:pPr lvl="1"/>
            <a:r>
              <a:rPr lang="en-US" i="1" dirty="0" smtClean="0"/>
              <a:t>“</a:t>
            </a:r>
            <a:r>
              <a:rPr lang="en-US" i="1" u="sng" dirty="0" smtClean="0"/>
              <a:t>from faith to faith</a:t>
            </a:r>
            <a:r>
              <a:rPr lang="en-US" i="1" dirty="0" smtClean="0"/>
              <a:t>; as it is written” (1:17c)</a:t>
            </a:r>
          </a:p>
          <a:p>
            <a:pPr lvl="1"/>
            <a:r>
              <a:rPr lang="en-US" i="1" dirty="0" smtClean="0"/>
              <a:t>“But </a:t>
            </a:r>
            <a:r>
              <a:rPr lang="en-US" i="1" u="sng" dirty="0" smtClean="0"/>
              <a:t>the righteous</a:t>
            </a:r>
            <a:r>
              <a:rPr lang="en-US" i="1" dirty="0" smtClean="0"/>
              <a:t> [man] </a:t>
            </a:r>
            <a:r>
              <a:rPr lang="en-US" i="1" u="sng" dirty="0" smtClean="0"/>
              <a:t>shall live by faith</a:t>
            </a:r>
            <a:r>
              <a:rPr lang="en-US" i="1" dirty="0" smtClean="0"/>
              <a:t>.” (1:17c)</a:t>
            </a:r>
          </a:p>
          <a:p>
            <a:pPr lvl="1"/>
            <a:endParaRPr lang="en-US" i="1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3:21-26  The Righteousness of God</a:t>
            </a:r>
            <a:br>
              <a:rPr lang="en-US" b="1" dirty="0" smtClean="0"/>
            </a:br>
            <a:r>
              <a:rPr lang="en-US" sz="1800" b="1" i="1" dirty="0" smtClean="0"/>
              <a:t>one long sentence, expands upon 1:16-17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means of man’s justification </a:t>
            </a:r>
            <a:r>
              <a:rPr lang="en-US" i="1" u="sng" dirty="0" smtClean="0"/>
              <a:t>must be consistent with God’s nature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How can righteous God justify sinful men and women?</a:t>
            </a:r>
          </a:p>
          <a:p>
            <a:r>
              <a:rPr lang="en-US" dirty="0" smtClean="0"/>
              <a:t>Note</a:t>
            </a:r>
            <a:r>
              <a:rPr lang="en-US" i="1" dirty="0" smtClean="0"/>
              <a:t> </a:t>
            </a:r>
            <a:r>
              <a:rPr lang="en-US" i="1" u="sng" dirty="0" smtClean="0"/>
              <a:t>the </a:t>
            </a:r>
            <a:r>
              <a:rPr lang="en-US" b="1" i="1" u="sng" dirty="0" smtClean="0"/>
              <a:t>righteousness of God</a:t>
            </a:r>
            <a:r>
              <a:rPr lang="en-US" b="1" i="1" dirty="0" smtClean="0"/>
              <a:t> </a:t>
            </a:r>
            <a:r>
              <a:rPr lang="en-US" dirty="0" smtClean="0"/>
              <a:t>in 3:21, 22, 25 &amp; 26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Rom. 1:17 - “the righteousness of God” </a:t>
            </a:r>
            <a:r>
              <a:rPr lang="en-US" u="sng" dirty="0" smtClean="0"/>
              <a:t>revealed in the Gospel</a:t>
            </a:r>
            <a:r>
              <a:rPr lang="en-US" dirty="0" smtClean="0"/>
              <a:t>. (v.16)</a:t>
            </a:r>
          </a:p>
          <a:p>
            <a:pPr lvl="1"/>
            <a:r>
              <a:rPr lang="en-US" dirty="0" smtClean="0"/>
              <a:t>Rom. 3:21 – “</a:t>
            </a:r>
            <a:r>
              <a:rPr lang="en-US" u="sng" dirty="0" smtClean="0"/>
              <a:t>apart from the Law</a:t>
            </a:r>
            <a:r>
              <a:rPr lang="en-US" dirty="0" smtClean="0"/>
              <a:t>” but “</a:t>
            </a:r>
            <a:r>
              <a:rPr lang="en-US" u="sng" dirty="0" smtClean="0"/>
              <a:t>witnessed by the Law &amp; Prophets</a:t>
            </a:r>
            <a:r>
              <a:rPr lang="en-US" dirty="0" smtClean="0"/>
              <a:t>”</a:t>
            </a:r>
          </a:p>
          <a:p>
            <a:pPr lvl="2"/>
            <a:r>
              <a:rPr lang="en-US" i="1" dirty="0" smtClean="0"/>
              <a:t>Negative: our sin results in God’s wrath upon all unrighteousness (1:18).</a:t>
            </a:r>
          </a:p>
          <a:p>
            <a:pPr lvl="2"/>
            <a:r>
              <a:rPr lang="en-US" i="1" dirty="0" smtClean="0"/>
              <a:t>Positive: “</a:t>
            </a:r>
            <a:r>
              <a:rPr lang="en-US" i="1" u="sng" dirty="0" smtClean="0"/>
              <a:t>righteousness of God through faith in Christ</a:t>
            </a:r>
            <a:r>
              <a:rPr lang="en-US" i="1" dirty="0" smtClean="0"/>
              <a:t>” (3:22, cf. 1:16)</a:t>
            </a:r>
          </a:p>
          <a:p>
            <a:pPr lvl="1"/>
            <a:r>
              <a:rPr lang="en-US" dirty="0" smtClean="0"/>
              <a:t>Rom. 3:25 – God’s righteousness (a) displayed “as a propitiation in His blood through faith” &amp; (b) demonstrated His forbearance in “passing over” previous sins (cf. Heb. 9:15)….  </a:t>
            </a:r>
          </a:p>
          <a:p>
            <a:pPr lvl="1"/>
            <a:r>
              <a:rPr lang="en-US" dirty="0" smtClean="0"/>
              <a:t>Rom. 3:26 – “…</a:t>
            </a:r>
            <a:r>
              <a:rPr lang="en-US" b="1" u="sng" dirty="0" smtClean="0"/>
              <a:t>that He might be just </a:t>
            </a:r>
            <a:r>
              <a:rPr lang="en-US" dirty="0" smtClean="0"/>
              <a:t>and </a:t>
            </a:r>
            <a:r>
              <a:rPr lang="en-US" b="1" u="sng" dirty="0" smtClean="0"/>
              <a:t>the justifier of the one who has faith in Jesus</a:t>
            </a:r>
            <a:r>
              <a:rPr lang="en-US" dirty="0" smtClean="0"/>
              <a:t>.”</a:t>
            </a:r>
          </a:p>
          <a:p>
            <a:pPr lvl="2">
              <a:buNone/>
            </a:pPr>
            <a:r>
              <a:rPr lang="en-US" i="1" dirty="0" smtClean="0">
                <a:solidFill>
                  <a:srgbClr val="FF0000"/>
                </a:solidFill>
              </a:rPr>
              <a:t>Think of  righteousness on the basis of faith in Christ Jesus, not of ourselves!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3:27-31 Justification, Faith &amp;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“Law of faith" excludes boasting on basis of works (3:27-28).</a:t>
            </a:r>
          </a:p>
          <a:p>
            <a:pPr lvl="1"/>
            <a:r>
              <a:rPr lang="en-US" i="1" dirty="0" smtClean="0"/>
              <a:t>We sin in boasting of what we have done!</a:t>
            </a:r>
          </a:p>
          <a:p>
            <a:pPr lvl="1"/>
            <a:r>
              <a:rPr lang="en-US" i="1" dirty="0" smtClean="0"/>
              <a:t>No one </a:t>
            </a:r>
            <a:r>
              <a:rPr lang="en-US" i="1" dirty="0" smtClean="0"/>
              <a:t>will </a:t>
            </a:r>
            <a:r>
              <a:rPr lang="en-US" i="1" dirty="0" smtClean="0"/>
              <a:t>be boasting of self in heaven.  </a:t>
            </a:r>
          </a:p>
          <a:p>
            <a:r>
              <a:rPr lang="en-US" dirty="0" smtClean="0"/>
              <a:t>God justifies the circumcised along with the uncircumcised through faith. (3:29-30)</a:t>
            </a:r>
          </a:p>
          <a:p>
            <a:r>
              <a:rPr lang="en-US" dirty="0" smtClean="0"/>
              <a:t>The Law is established by faith. (3:31)</a:t>
            </a:r>
          </a:p>
          <a:p>
            <a:pPr lvl="1"/>
            <a:r>
              <a:rPr lang="en-US" dirty="0" smtClean="0"/>
              <a:t>The Law convicts of sin &amp; makes man accountable to God (2:19-20).</a:t>
            </a:r>
          </a:p>
          <a:p>
            <a:pPr lvl="1"/>
            <a:r>
              <a:rPr lang="en-US" dirty="0" smtClean="0"/>
              <a:t>The Law and the prophets lead to Christ (1:1-3, Galatians 3:23-29).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3:19-20  The Place for the Law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Rom. 3:19 tells us </a:t>
            </a:r>
            <a:r>
              <a:rPr lang="en-US" u="sng" dirty="0" smtClean="0"/>
              <a:t>the Law spoke to those subject to it</a:t>
            </a:r>
            <a:r>
              <a:rPr lang="en-US" dirty="0" smtClean="0"/>
              <a:t> for 2 purposes:</a:t>
            </a:r>
          </a:p>
          <a:p>
            <a:pPr lvl="0"/>
            <a:r>
              <a:rPr lang="en-US" dirty="0" smtClean="0"/>
              <a:t>That every mouth may be closed, and,</a:t>
            </a:r>
          </a:p>
          <a:p>
            <a:pPr lvl="0"/>
            <a:r>
              <a:rPr lang="en-US" dirty="0" smtClean="0"/>
              <a:t>That all of mankind will become accountable before God.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Rom. 3:20 tells us why:</a:t>
            </a:r>
          </a:p>
          <a:p>
            <a:pPr lvl="0">
              <a:buNone/>
            </a:pPr>
            <a:r>
              <a:rPr lang="en-US" dirty="0" smtClean="0"/>
              <a:t>	Because by the works of the Law there is no justification – the Law gave knowledge of sin.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51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Justification by Faith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Romans 3:21-31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752" y="2249214"/>
            <a:ext cx="10515600" cy="39592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u="sng" dirty="0" smtClean="0"/>
              <a:t>Note the connection with 1:16-17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But now apart from the Law, [the] </a:t>
            </a:r>
            <a:r>
              <a:rPr lang="en-US" u="sng" dirty="0" smtClean="0"/>
              <a:t>righteousness of God has been manifested</a:t>
            </a:r>
            <a:r>
              <a:rPr lang="en-US" dirty="0" smtClean="0"/>
              <a:t>, being witnessed by the Law and the Prophets, (3:22), even [the]</a:t>
            </a:r>
            <a:r>
              <a:rPr lang="en-US" u="sng" dirty="0" smtClean="0"/>
              <a:t> righteousness of God through faith in Jesus Christ</a:t>
            </a:r>
            <a:r>
              <a:rPr lang="en-US" dirty="0" smtClean="0"/>
              <a:t> for all those who believe, for there is no distinction; (3:23) for all have </a:t>
            </a:r>
            <a:r>
              <a:rPr lang="en-US" dirty="0" err="1" smtClean="0"/>
              <a:t>sined</a:t>
            </a:r>
            <a:r>
              <a:rPr lang="en-US" dirty="0" smtClean="0"/>
              <a:t> and fall short of the glory of God.…”</a:t>
            </a:r>
          </a:p>
          <a:p>
            <a:pPr lvl="1"/>
            <a:r>
              <a:rPr lang="en-US" i="1" dirty="0" smtClean="0"/>
              <a:t>“For I am not ashamed of the Gospel…”  (1:16a)</a:t>
            </a:r>
          </a:p>
          <a:p>
            <a:pPr lvl="1"/>
            <a:r>
              <a:rPr lang="en-US" i="1" dirty="0" smtClean="0"/>
              <a:t>“For in it </a:t>
            </a:r>
            <a:r>
              <a:rPr lang="en-US" i="1" u="sng" dirty="0" smtClean="0"/>
              <a:t>the righteousness of God is revealed</a:t>
            </a:r>
            <a:r>
              <a:rPr lang="en-US" i="1" dirty="0" smtClean="0"/>
              <a:t>….” (1:17a)</a:t>
            </a:r>
          </a:p>
          <a:p>
            <a:pPr lvl="1"/>
            <a:r>
              <a:rPr lang="en-US" i="1" dirty="0" smtClean="0"/>
              <a:t>“</a:t>
            </a:r>
            <a:r>
              <a:rPr lang="en-US" i="1" u="sng" dirty="0" smtClean="0"/>
              <a:t>from faith to faith</a:t>
            </a:r>
            <a:r>
              <a:rPr lang="en-US" i="1" dirty="0" smtClean="0"/>
              <a:t>; as it is written” (1:17c)</a:t>
            </a:r>
          </a:p>
          <a:p>
            <a:pPr lvl="1"/>
            <a:r>
              <a:rPr lang="en-US" i="1" dirty="0" smtClean="0"/>
              <a:t>“But </a:t>
            </a:r>
            <a:r>
              <a:rPr lang="en-US" i="1" u="sng" dirty="0" smtClean="0"/>
              <a:t>the righteous</a:t>
            </a:r>
            <a:r>
              <a:rPr lang="en-US" i="1" dirty="0" smtClean="0"/>
              <a:t> [man] </a:t>
            </a:r>
            <a:r>
              <a:rPr lang="en-US" i="1" u="sng" dirty="0" smtClean="0"/>
              <a:t>shall live by faith</a:t>
            </a:r>
            <a:r>
              <a:rPr lang="en-US" i="1" dirty="0" smtClean="0"/>
              <a:t>.” (1:17c</a:t>
            </a:r>
            <a:r>
              <a:rPr lang="en-US" i="1" dirty="0" smtClean="0"/>
              <a:t>)</a:t>
            </a:r>
          </a:p>
          <a:p>
            <a:pPr lvl="1"/>
            <a:endParaRPr lang="en-US" i="1" dirty="0" smtClean="0"/>
          </a:p>
          <a:p>
            <a:pPr>
              <a:buNone/>
            </a:pPr>
            <a:r>
              <a:rPr lang="en-US" u="sng" dirty="0" smtClean="0"/>
              <a:t>Coming attractions</a:t>
            </a:r>
            <a:r>
              <a:rPr lang="en-US" dirty="0" smtClean="0"/>
              <a:t>:</a:t>
            </a:r>
            <a:endParaRPr lang="en-US" u="sng" dirty="0" smtClean="0"/>
          </a:p>
          <a:p>
            <a:pPr>
              <a:buNone/>
            </a:pPr>
            <a:r>
              <a:rPr lang="en-US" i="1" dirty="0" smtClean="0"/>
              <a:t>4:1-22 Abraham believed God.</a:t>
            </a:r>
          </a:p>
          <a:p>
            <a:pPr>
              <a:buNone/>
            </a:pPr>
            <a:r>
              <a:rPr lang="en-US" i="1" dirty="0" smtClean="0"/>
              <a:t>4:23-25 We can believe in Him who raised Jesus from the dead.</a:t>
            </a:r>
          </a:p>
          <a:p>
            <a:pPr>
              <a:buNone/>
            </a:pPr>
            <a:r>
              <a:rPr lang="en-US" i="1" dirty="0" smtClean="0"/>
              <a:t>5:1 – “Therefore, </a:t>
            </a:r>
            <a:r>
              <a:rPr lang="en-US" i="1" u="sng" dirty="0" smtClean="0"/>
              <a:t>having been justified by faith</a:t>
            </a:r>
            <a:r>
              <a:rPr lang="en-US" i="1" dirty="0" smtClean="0"/>
              <a:t>”</a:t>
            </a:r>
          </a:p>
          <a:p>
            <a:pPr lvl="1"/>
            <a:endParaRPr lang="en-US" i="1" dirty="0" smtClean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chapter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Anticipated Jewish Questions: Romans 3:1-8 (vv. 1, 3, 5, 7 &amp; 8)</a:t>
            </a:r>
          </a:p>
          <a:p>
            <a:pPr marL="514350" indent="-514350">
              <a:buNone/>
            </a:pPr>
            <a:r>
              <a:rPr lang="en-US" b="1" dirty="0" smtClean="0"/>
              <a:t>All are Guilty of Sin: Romans 3:9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b="1" dirty="0" smtClean="0"/>
              <a:t>None are Righteous: 3:10-12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b="1" dirty="0" smtClean="0"/>
              <a:t>Specific Sins: 3:13-18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The Place for the Law: Romans 3:19-20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Justified by Faith: Romans 3:21-31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sz="2400" b="1" dirty="0" smtClean="0"/>
              <a:t>Legal argument: 3:21-26 </a:t>
            </a:r>
            <a:r>
              <a:rPr lang="en-US" sz="2400" dirty="0" smtClean="0"/>
              <a:t>(one lengthy statement)</a:t>
            </a: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	God judges man righteous on the basis of faith, thereby establishing the Law: 3:27-31 </a:t>
            </a:r>
            <a:endParaRPr lang="en-US" b="1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Rom.3:1-8 Poses Questions Implied by 2:23-29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Rom. 2:23 – </a:t>
            </a:r>
            <a:r>
              <a:rPr lang="en-US" b="1" dirty="0" smtClean="0"/>
              <a:t>the proud Jew </a:t>
            </a:r>
            <a:r>
              <a:rPr lang="en-US" dirty="0" smtClean="0"/>
              <a:t>who breaks God’s Law dishonors God.</a:t>
            </a:r>
          </a:p>
          <a:p>
            <a:r>
              <a:rPr lang="en-US" dirty="0" smtClean="0"/>
              <a:t>Rom. 2:25 – </a:t>
            </a:r>
            <a:r>
              <a:rPr lang="en-US" b="1" dirty="0" smtClean="0"/>
              <a:t>Circumcision is </a:t>
            </a:r>
            <a:r>
              <a:rPr lang="en-US" b="1" u="sng" dirty="0" smtClean="0"/>
              <a:t>only of value if the Law is obeyed</a:t>
            </a:r>
            <a:r>
              <a:rPr lang="en-US" dirty="0" smtClean="0"/>
              <a:t>. </a:t>
            </a:r>
            <a:r>
              <a:rPr lang="en-US" b="1" dirty="0" smtClean="0"/>
              <a:t>The circumcised Jew who breaks God’s Law is </a:t>
            </a:r>
            <a:r>
              <a:rPr lang="en-US" b="1" u="sng" dirty="0" smtClean="0"/>
              <a:t>regarded as uncircumcised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Rom. 2:26-27 –</a:t>
            </a:r>
            <a:r>
              <a:rPr lang="en-US" b="1" dirty="0" smtClean="0"/>
              <a:t>If the uncircumcised man keeps the Law, </a:t>
            </a:r>
            <a:r>
              <a:rPr lang="en-US" b="1" u="sng" dirty="0" smtClean="0"/>
              <a:t>he’s regarded as circumcised</a:t>
            </a:r>
            <a:r>
              <a:rPr lang="en-US" dirty="0" smtClean="0"/>
              <a:t>. </a:t>
            </a:r>
            <a:r>
              <a:rPr lang="en-US" b="1" u="sng" dirty="0" smtClean="0"/>
              <a:t>He judges the circumcised Jew who breaks the law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Rom. 2:28-29 – </a:t>
            </a:r>
            <a:r>
              <a:rPr lang="en-US" b="1" dirty="0" smtClean="0"/>
              <a:t>the Law and circumcision were not intended to be outward but inward.</a:t>
            </a:r>
          </a:p>
          <a:p>
            <a:pPr>
              <a:buNone/>
            </a:pPr>
            <a:r>
              <a:rPr lang="en-US" b="1" dirty="0" smtClean="0"/>
              <a:t>Question 1: Romans </a:t>
            </a:r>
            <a:r>
              <a:rPr lang="en-US" b="1" smtClean="0"/>
              <a:t>3:1</a:t>
            </a:r>
            <a:r>
              <a:rPr lang="en-US" smtClean="0"/>
              <a:t> </a:t>
            </a:r>
            <a:r>
              <a:rPr lang="en-US" sz="2600" b="1" smtClean="0">
                <a:solidFill>
                  <a:schemeClr val="accent1">
                    <a:lumMod val="75000"/>
                  </a:schemeClr>
                </a:solidFill>
              </a:rPr>
              <a:t>If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a moral Gentile can be better than a Jew</a:t>
            </a:r>
            <a:r>
              <a:rPr lang="en-US" sz="2600" b="1" smtClean="0">
                <a:solidFill>
                  <a:schemeClr val="accent1">
                    <a:lumMod val="75000"/>
                  </a:schemeClr>
                </a:solidFill>
              </a:rPr>
              <a:t>, 2:26-27</a:t>
            </a:r>
            <a:r>
              <a:rPr lang="en-US" sz="2600" smtClean="0"/>
              <a:t>…</a:t>
            </a:r>
            <a:r>
              <a:rPr lang="en-US" sz="260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smtClean="0"/>
              <a:t>“Then what advantage has the Jew? Or what is the benefit of circumcision?”</a:t>
            </a:r>
            <a:r>
              <a:rPr lang="en-US" dirty="0" smtClean="0"/>
              <a:t>  Romans 3:2 answers!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Romans 3:2  “Oracles of God”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b="1" dirty="0" smtClean="0"/>
              <a:t>(KJ, NKJ, AS, NAS, ES)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Romans 3:2 “Oracles of God” - </a:t>
            </a:r>
            <a:r>
              <a:rPr lang="en-US" dirty="0" err="1" smtClean="0"/>
              <a:t>λόγια</a:t>
            </a:r>
            <a:r>
              <a:rPr lang="en-US" dirty="0" smtClean="0"/>
              <a:t> (logia)   </a:t>
            </a:r>
            <a:r>
              <a:rPr lang="en-US" dirty="0" smtClean="0">
                <a:solidFill>
                  <a:srgbClr val="FF0000"/>
                </a:solidFill>
              </a:rPr>
              <a:t>(Plural of logos)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Noun - Accusative Neuter </a:t>
            </a:r>
            <a:r>
              <a:rPr lang="en-US" u="sng" dirty="0" smtClean="0"/>
              <a:t>Plural</a:t>
            </a:r>
            <a:r>
              <a:rPr lang="en-US" dirty="0" smtClean="0"/>
              <a:t>, Strong's Greek 3051: “</a:t>
            </a:r>
            <a:r>
              <a:rPr lang="en-US" u="sng" dirty="0" smtClean="0"/>
              <a:t>oracles, divine responses or utterances</a:t>
            </a:r>
            <a:r>
              <a:rPr lang="en-US" dirty="0" smtClean="0"/>
              <a:t> (it can include the entire Old Testament).”</a:t>
            </a:r>
          </a:p>
          <a:p>
            <a:r>
              <a:rPr lang="en-US" dirty="0" smtClean="0"/>
              <a:t>John 1:1 Christ, the “Word” - </a:t>
            </a:r>
            <a:r>
              <a:rPr lang="en-US" dirty="0" err="1" smtClean="0"/>
              <a:t>Λόγος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Logos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Noun - Nominative </a:t>
            </a:r>
            <a:r>
              <a:rPr lang="en-US" u="sng" dirty="0" smtClean="0"/>
              <a:t>Masculine Singular</a:t>
            </a:r>
            <a:r>
              <a:rPr lang="en-US" dirty="0" smtClean="0"/>
              <a:t>, Strong’s Greek 3056: “From </a:t>
            </a:r>
            <a:r>
              <a:rPr lang="en-US" dirty="0" err="1" smtClean="0"/>
              <a:t>lego</a:t>
            </a:r>
            <a:r>
              <a:rPr lang="en-US" dirty="0" smtClean="0"/>
              <a:t>; </a:t>
            </a:r>
            <a:r>
              <a:rPr lang="en-US" u="sng" dirty="0" smtClean="0"/>
              <a:t>something said</a:t>
            </a:r>
            <a:r>
              <a:rPr lang="en-US" dirty="0" smtClean="0"/>
              <a:t>; by implication, a topic, also reasoning or motive; by extension, a computation; </a:t>
            </a:r>
            <a:r>
              <a:rPr lang="en-US" u="sng" dirty="0" smtClean="0"/>
              <a:t>specially, the Divine Expression</a:t>
            </a:r>
            <a:r>
              <a:rPr lang="en-US" dirty="0" smtClean="0"/>
              <a:t>.” (cf. John 1:18)</a:t>
            </a:r>
          </a:p>
          <a:p>
            <a:r>
              <a:rPr lang="en-US" dirty="0" smtClean="0"/>
              <a:t>The “oracles of God” are the messages or words of God. </a:t>
            </a:r>
          </a:p>
          <a:p>
            <a:r>
              <a:rPr lang="en-US" dirty="0" smtClean="0"/>
              <a:t>In Acts 7:38, Stephen speaks of Moses receiving “living oracles to give to us” —</a:t>
            </a:r>
            <a:r>
              <a:rPr lang="en-US" i="1" dirty="0" smtClean="0"/>
              <a:t>a reference to the life-giving nature of God’s Word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Hebrews 4:12 –  </a:t>
            </a:r>
            <a:r>
              <a:rPr lang="en-US" u="sng" dirty="0" smtClean="0"/>
              <a:t>God’s word is living</a:t>
            </a:r>
            <a:r>
              <a:rPr lang="en-US" dirty="0" smtClean="0"/>
              <a:t>, active &amp; sharper than 2 edged sword!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Rom. 3:3-8 Paul speaks “after the manner of men”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Question 2</a:t>
            </a:r>
            <a:r>
              <a:rPr lang="en-US" b="1" dirty="0" smtClean="0"/>
              <a:t>:  Rom. 3:3</a:t>
            </a:r>
            <a:r>
              <a:rPr lang="en-US" dirty="0" smtClean="0"/>
              <a:t> Will the unbelieving Jew nullify God’s faithfulness?</a:t>
            </a:r>
          </a:p>
          <a:p>
            <a:r>
              <a:rPr lang="en-US" dirty="0" smtClean="0"/>
              <a:t>3:4 – “God forbid!” or “May it never be!” followed by Psalms 51:4b.</a:t>
            </a:r>
          </a:p>
          <a:p>
            <a:r>
              <a:rPr lang="en-US" b="1" u="sng" dirty="0" smtClean="0"/>
              <a:t>Question 3</a:t>
            </a:r>
            <a:r>
              <a:rPr lang="en-US" b="1" dirty="0" smtClean="0"/>
              <a:t>:  Rom. 3:5 </a:t>
            </a:r>
            <a:r>
              <a:rPr lang="en-US" dirty="0" smtClean="0"/>
              <a:t>Does God’s wrath against unrighteousness make Him unrighteous? (speech cited to be “in human terms.”) </a:t>
            </a:r>
          </a:p>
          <a:p>
            <a:r>
              <a:rPr lang="en-US" dirty="0" smtClean="0"/>
              <a:t>3:6 Repeats “May it never be!” -would preclude God judging the world.</a:t>
            </a:r>
          </a:p>
          <a:p>
            <a:r>
              <a:rPr lang="en-US" b="1" u="sng" dirty="0" smtClean="0"/>
              <a:t>Questions 4 &amp; 5</a:t>
            </a:r>
            <a:r>
              <a:rPr lang="en-US" b="1" dirty="0" smtClean="0"/>
              <a:t>: Rom. 3:7-8 A rebuke of the slander of apostles</a:t>
            </a:r>
            <a:r>
              <a:rPr lang="en-US" dirty="0" smtClean="0"/>
              <a:t> (“we” of v. 8): “</a:t>
            </a:r>
            <a:r>
              <a:rPr lang="en-US" u="sng" dirty="0" smtClean="0"/>
              <a:t>Their condemnation is just</a:t>
            </a:r>
            <a:r>
              <a:rPr lang="en-US" dirty="0" smtClean="0"/>
              <a:t>.”                                      			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Some interpret “we” to include all Christians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3:9 Already charged all are under sin.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Jews		Romans 2:12-29 (some view 2:1-11 also pertains to Jews)</a:t>
            </a:r>
          </a:p>
          <a:p>
            <a:r>
              <a:rPr lang="en-US" dirty="0" smtClean="0"/>
              <a:t>Greeks 	Romans 1:18-32 (“Greeks and barbarians,” 1:14)</a:t>
            </a:r>
          </a:p>
          <a:p>
            <a:r>
              <a:rPr lang="en-US" dirty="0" smtClean="0"/>
              <a:t>ALL		Romans 2:1-11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31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14 Charges Against All Mankind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sz="3600" b="1" dirty="0" smtClean="0"/>
              <a:t>	</a:t>
            </a:r>
            <a:r>
              <a:rPr lang="en-US" sz="3600" b="1" u="sng" dirty="0" smtClean="0"/>
              <a:t>Universal</a:t>
            </a:r>
            <a:r>
              <a:rPr lang="en-US" b="1" dirty="0" smtClean="0"/>
              <a:t>		           		</a:t>
            </a:r>
            <a:r>
              <a:rPr lang="en-US" sz="3600" b="1" u="sng" dirty="0" smtClean="0"/>
              <a:t>Specific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is none righteous (3:10).				</a:t>
            </a:r>
          </a:p>
          <a:p>
            <a:pPr lvl="0"/>
            <a:r>
              <a:rPr lang="en-US" dirty="0" smtClean="0"/>
              <a:t>There is none who understands (</a:t>
            </a:r>
            <a:r>
              <a:rPr lang="en-US" i="1" dirty="0" smtClean="0"/>
              <a:t>Divine things</a:t>
            </a:r>
            <a:r>
              <a:rPr lang="en-US" dirty="0" smtClean="0"/>
              <a:t>)</a:t>
            </a:r>
            <a:r>
              <a:rPr lang="en-US" baseline="30000" dirty="0" smtClean="0"/>
              <a:t>*</a:t>
            </a:r>
            <a:r>
              <a:rPr lang="en-US" dirty="0" smtClean="0"/>
              <a:t> (3:11a).</a:t>
            </a:r>
          </a:p>
          <a:p>
            <a:pPr lvl="0">
              <a:buNone/>
            </a:pPr>
            <a:r>
              <a:rPr lang="en-US" dirty="0" smtClean="0"/>
              <a:t>		</a:t>
            </a:r>
            <a:r>
              <a:rPr lang="en-US" sz="2100" dirty="0" smtClean="0"/>
              <a:t>*</a:t>
            </a:r>
            <a:r>
              <a:rPr lang="en-US" sz="2100" i="1" dirty="0" smtClean="0"/>
              <a:t>William R. Newell,</a:t>
            </a:r>
            <a:r>
              <a:rPr lang="en-US" sz="2100" dirty="0" smtClean="0"/>
              <a:t> (1868-1956), 	“Romans Verse by Verse”  </a:t>
            </a:r>
            <a:r>
              <a:rPr lang="en-US" dirty="0" smtClean="0"/>
              <a:t>	</a:t>
            </a:r>
          </a:p>
          <a:p>
            <a:pPr lvl="0"/>
            <a:r>
              <a:rPr lang="en-US" dirty="0" smtClean="0"/>
              <a:t>There is none that seeks for God (3:11b).</a:t>
            </a:r>
          </a:p>
          <a:p>
            <a:pPr lvl="0"/>
            <a:r>
              <a:rPr lang="en-US" dirty="0" smtClean="0"/>
              <a:t>All have turned from God (3:12a).</a:t>
            </a:r>
          </a:p>
          <a:p>
            <a:pPr lvl="0"/>
            <a:r>
              <a:rPr lang="en-US" dirty="0" smtClean="0"/>
              <a:t>Together all have become useless (3:12b).</a:t>
            </a:r>
          </a:p>
          <a:p>
            <a:pPr lvl="0"/>
            <a:r>
              <a:rPr lang="en-US" dirty="0" smtClean="0"/>
              <a:t>There is no one who does good, not even one (3:12c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fear of God is not before our eyes (3:18).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Our throat is an open grave (3:13a).</a:t>
            </a:r>
          </a:p>
          <a:p>
            <a:r>
              <a:rPr lang="en-US" dirty="0" smtClean="0"/>
              <a:t>With our tongues we keep deceiving (3:13b).</a:t>
            </a:r>
          </a:p>
          <a:p>
            <a:pPr lvl="0"/>
            <a:r>
              <a:rPr lang="en-US" dirty="0" smtClean="0"/>
              <a:t>The poison of asps is under our lips (3:13c).</a:t>
            </a:r>
          </a:p>
          <a:p>
            <a:r>
              <a:rPr lang="en-US" dirty="0" smtClean="0"/>
              <a:t>Our mouth is full of cursing and bitterness (3:14).</a:t>
            </a:r>
          </a:p>
          <a:p>
            <a:pPr lvl="0"/>
            <a:r>
              <a:rPr lang="en-US" dirty="0" smtClean="0"/>
              <a:t>Our feet are quick to shed blood (3:15).</a:t>
            </a:r>
          </a:p>
          <a:p>
            <a:pPr lvl="0"/>
            <a:r>
              <a:rPr lang="en-US" dirty="0" smtClean="0"/>
              <a:t>Destruction and misery are in our paths (3:16).</a:t>
            </a:r>
          </a:p>
          <a:p>
            <a:r>
              <a:rPr lang="en-US" dirty="0" smtClean="0"/>
              <a:t>The path of peace is unknown (3:17).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2 Categories of Sins Emphasized – Why?</a:t>
            </a:r>
            <a:endParaRPr lang="en-US" sz="36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Our throat is an open grave (3:13a).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 our tongues we keep deceiving (3:13b).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The poison of asps is under our lips (3:13c).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mouth is full of cursing and bitterness (3:14).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Our feet are quick to shed blood (3:15).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Destruction and misery are in our paths (3:16).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path of peace is unknown (3:17).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3:19-20  The Place for the Law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Rom. 3:19 tells us </a:t>
            </a:r>
            <a:r>
              <a:rPr lang="en-US" u="sng" dirty="0" smtClean="0"/>
              <a:t>the Law spoke to those subject to it</a:t>
            </a:r>
            <a:r>
              <a:rPr lang="en-US" dirty="0" smtClean="0"/>
              <a:t> for 2 purposes:</a:t>
            </a:r>
          </a:p>
          <a:p>
            <a:pPr lvl="0"/>
            <a:r>
              <a:rPr lang="en-US" dirty="0" smtClean="0"/>
              <a:t>That every mouth may be closed, and,</a:t>
            </a:r>
          </a:p>
          <a:p>
            <a:pPr lvl="0"/>
            <a:r>
              <a:rPr lang="en-US" dirty="0" smtClean="0"/>
              <a:t>That all of mankind will become accountable before God.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Rom. 3:20 tells us why:</a:t>
            </a:r>
          </a:p>
          <a:p>
            <a:pPr lvl="0">
              <a:buNone/>
            </a:pPr>
            <a:r>
              <a:rPr lang="en-US" dirty="0" smtClean="0"/>
              <a:t>	Because by the works of the Law there is no justification – the Law gave knowledge of sin.</a:t>
            </a:r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17093</TotalTime>
  <Words>1183</Words>
  <Application>Microsoft Office PowerPoint</Application>
  <PresentationFormat>Custom</PresentationFormat>
  <Paragraphs>124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Adult 2 Class Romans chapter 3</vt:lpstr>
      <vt:lpstr>Romans chapter 3</vt:lpstr>
      <vt:lpstr>Rom.3:1-8 Poses Questions Implied by 2:23-29</vt:lpstr>
      <vt:lpstr>Romans 3:2  “Oracles of God”  (KJ, NKJ, AS, NAS, ES)</vt:lpstr>
      <vt:lpstr>Rom. 3:3-8 Paul speaks “after the manner of men”</vt:lpstr>
      <vt:lpstr>Romans 3:9 Already charged all are under sin.</vt:lpstr>
      <vt:lpstr>          14 Charges Against All Mankind      Universal               Specific </vt:lpstr>
      <vt:lpstr>        2 Categories of Sins Emphasized – Why?</vt:lpstr>
      <vt:lpstr>Romans 3:19-20  The Place for the Law </vt:lpstr>
      <vt:lpstr> Justification by Faith  Romans 3:21-31  </vt:lpstr>
      <vt:lpstr>Romans 3:21-26  The Righteousness of God one long sentence, expands upon 1:16-17</vt:lpstr>
      <vt:lpstr>Romans 3:27-31 Justification, Faith &amp; Law</vt:lpstr>
      <vt:lpstr>Romans 3:19-20  The Place for the Law </vt:lpstr>
      <vt:lpstr> Justification by Faith  Romans 3:21-31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Williams</dc:creator>
  <cp:lastModifiedBy>Branson </cp:lastModifiedBy>
  <cp:revision>196</cp:revision>
  <dcterms:created xsi:type="dcterms:W3CDTF">2019-03-01T02:55:49Z</dcterms:created>
  <dcterms:modified xsi:type="dcterms:W3CDTF">2019-10-27T21:14:52Z</dcterms:modified>
</cp:coreProperties>
</file>