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6522" autoAdjust="0"/>
  </p:normalViewPr>
  <p:slideViewPr>
    <p:cSldViewPr>
      <p:cViewPr varScale="1">
        <p:scale>
          <a:sx n="64" d="100"/>
          <a:sy n="64" d="100"/>
        </p:scale>
        <p:origin x="2964" y="72"/>
      </p:cViewPr>
      <p:guideLst>
        <p:guide orient="horz" pos="2160"/>
        <p:guide pos="2880"/>
      </p:guideLst>
    </p:cSldViewPr>
  </p:slideViewPr>
  <p:notesTextViewPr>
    <p:cViewPr>
      <p:scale>
        <a:sx n="1" d="1"/>
        <a:sy n="1" d="1"/>
      </p:scale>
      <p:origin x="0" y="0"/>
    </p:cViewPr>
  </p:notesTextViewPr>
  <p:notesViewPr>
    <p:cSldViewPr>
      <p:cViewPr varScale="1">
        <p:scale>
          <a:sx n="115" d="100"/>
          <a:sy n="115" d="100"/>
        </p:scale>
        <p:origin x="241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013200" y="0"/>
            <a:ext cx="1117600" cy="8382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0" y="914400"/>
            <a:ext cx="9141884" cy="559951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D790157E-3B8B-47FC-83CC-314FF6AFC7CD}" type="slidenum">
              <a:rPr lang="en-US" smtClean="0"/>
              <a:t>‹#›</a:t>
            </a:fld>
            <a:endParaRPr lang="en-US"/>
          </a:p>
        </p:txBody>
      </p:sp>
    </p:spTree>
    <p:extLst>
      <p:ext uri="{BB962C8B-B14F-4D97-AF65-F5344CB8AC3E}">
        <p14:creationId xmlns:p14="http://schemas.microsoft.com/office/powerpoint/2010/main" val="2602044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sermon on the</a:t>
            </a:r>
            <a:r>
              <a:rPr lang="en-US" baseline="0" dirty="0"/>
              <a:t> mount, Jesus is calling on us to examine our character. On what side does our religion stand? The righteousness of the Pharisees or the righteousness of the Beatitudes? Is our righteousness of self or is it a righteousness that yearns for God? Are we people-pleasers, twisting the scriptures toward our own desires or are we poor in spirit, mournful, meek, hungry, merciful, pure in heart, and peaceable?</a:t>
            </a:r>
          </a:p>
          <a:p>
            <a:endParaRPr lang="en-US" baseline="0" dirty="0"/>
          </a:p>
          <a:p>
            <a:r>
              <a:rPr lang="en-US" baseline="0" dirty="0"/>
              <a:t>This is a sermon that challenges us to go against the grain of human nature which requires us to be born again. Instead of being concerned about murder, we should eliminate anger. Instead of being concerned about adultery, we should seek to purify our hearts. It is the inner being that God is ultimately after, not mere external conformity. </a:t>
            </a:r>
            <a:r>
              <a:rPr lang="en-US" u="sng" baseline="0" dirty="0"/>
              <a:t>And so what is my motive with Christianity?</a:t>
            </a:r>
            <a:endParaRPr lang="en-US" u="sng" dirty="0"/>
          </a:p>
        </p:txBody>
      </p:sp>
      <p:sp>
        <p:nvSpPr>
          <p:cNvPr id="4" name="Slide Number Placeholder 3"/>
          <p:cNvSpPr>
            <a:spLocks noGrp="1"/>
          </p:cNvSpPr>
          <p:nvPr>
            <p:ph type="sldNum" sz="quarter" idx="10"/>
          </p:nvPr>
        </p:nvSpPr>
        <p:spPr/>
        <p:txBody>
          <a:bodyPr/>
          <a:lstStyle/>
          <a:p>
            <a:fld id="{D790157E-3B8B-47FC-83CC-314FF6AFC7CD}" type="slidenum">
              <a:rPr lang="en-US" smtClean="0"/>
              <a:t>1</a:t>
            </a:fld>
            <a:endParaRPr lang="en-US"/>
          </a:p>
        </p:txBody>
      </p:sp>
    </p:spTree>
    <p:extLst>
      <p:ext uri="{BB962C8B-B14F-4D97-AF65-F5344CB8AC3E}">
        <p14:creationId xmlns:p14="http://schemas.microsoft.com/office/powerpoint/2010/main" val="186731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mn-lt"/>
              </a:rPr>
              <a:t>Matt</a:t>
            </a:r>
            <a:r>
              <a:rPr lang="en-US" b="1" baseline="0" dirty="0">
                <a:latin typeface="+mn-lt"/>
              </a:rPr>
              <a:t> 6:1</a:t>
            </a:r>
            <a:r>
              <a:rPr lang="en-US" baseline="0" dirty="0">
                <a:latin typeface="+mn-lt"/>
              </a:rPr>
              <a:t> – </a:t>
            </a:r>
            <a:r>
              <a:rPr lang="en-US" dirty="0">
                <a:latin typeface="+mn-lt"/>
              </a:rPr>
              <a:t>We</a:t>
            </a:r>
            <a:r>
              <a:rPr lang="en-US" baseline="0" dirty="0">
                <a:latin typeface="+mn-lt"/>
              </a:rPr>
              <a:t> explored</a:t>
            </a:r>
            <a:r>
              <a:rPr lang="en-US" dirty="0">
                <a:latin typeface="+mn-lt"/>
              </a:rPr>
              <a:t> the word</a:t>
            </a:r>
            <a:r>
              <a:rPr lang="en-US" baseline="0" dirty="0">
                <a:latin typeface="+mn-lt"/>
              </a:rPr>
              <a:t> “righteousness” before in this sermon, as it is actually defined in the beatitudes. And then we also contrasted it with that of the Pharisees. As we worship and perform the acts necessary for true worship, we must self-examine ourselves to know from what spirit it derives. In other words, what is my motive for worshipping God?</a:t>
            </a:r>
          </a:p>
          <a:p>
            <a:endParaRPr lang="en-US" baseline="0" dirty="0">
              <a:latin typeface="+mn-lt"/>
            </a:endParaRPr>
          </a:p>
          <a:p>
            <a:r>
              <a:rPr lang="en-US" baseline="0" dirty="0">
                <a:latin typeface="+mn-lt"/>
              </a:rPr>
              <a:t>One might ask how the Pharisees, in their wickedness and shallowness, could be so interested in religion. It is simply because worship stoked their egos. They practiced their righteousness to be noticed and admired by men, not God. This shows us that it is possible for men to attach themselves to religion for reasons other than glorifying God and reflecting His image. You will even find people in the church who are Christians for reason other than to glorify God. Paul spoke about this in </a:t>
            </a:r>
            <a:r>
              <a:rPr lang="en-US" b="1" baseline="0" dirty="0">
                <a:latin typeface="+mn-lt"/>
              </a:rPr>
              <a:t>Phil 1:15-17</a:t>
            </a:r>
            <a:r>
              <a:rPr lang="en-US" baseline="0" dirty="0">
                <a:latin typeface="+mn-lt"/>
              </a:rPr>
              <a:t>. In other words, not everyone who stands in a pulpit or other leadership positions in religion, are doing so from pure, selfless motives. And to Paul’s credit, </a:t>
            </a:r>
            <a:r>
              <a:rPr lang="en-US" b="1" baseline="0" dirty="0">
                <a:latin typeface="+mn-lt"/>
              </a:rPr>
              <a:t>Phil 1:18</a:t>
            </a:r>
            <a:r>
              <a:rPr lang="en-US" baseline="0" dirty="0">
                <a:latin typeface="+mn-lt"/>
              </a:rPr>
              <a:t> – “</a:t>
            </a:r>
            <a:r>
              <a:rPr lang="en-US" b="0" i="0" dirty="0">
                <a:solidFill>
                  <a:srgbClr val="000000"/>
                </a:solidFill>
                <a:effectLst/>
                <a:latin typeface="+mn-lt"/>
              </a:rPr>
              <a:t>What then? Only that in every way, whether in pretense or in truth, Christ is proclaimed; and in this I rejoice.</a:t>
            </a:r>
            <a:r>
              <a:rPr lang="en-US" baseline="0" dirty="0">
                <a:latin typeface="+mn-lt"/>
              </a:rPr>
              <a:t>” Meaning, he never got caught up in the rat race. His joy was that Christ was preached, no matter the motive. What an attitude.</a:t>
            </a:r>
            <a:endParaRPr lang="en-US" dirty="0">
              <a:latin typeface="+mn-lt"/>
            </a:endParaRPr>
          </a:p>
        </p:txBody>
      </p:sp>
      <p:sp>
        <p:nvSpPr>
          <p:cNvPr id="4" name="Slide Number Placeholder 3"/>
          <p:cNvSpPr>
            <a:spLocks noGrp="1"/>
          </p:cNvSpPr>
          <p:nvPr>
            <p:ph type="sldNum" sz="quarter" idx="10"/>
          </p:nvPr>
        </p:nvSpPr>
        <p:spPr/>
        <p:txBody>
          <a:bodyPr/>
          <a:lstStyle/>
          <a:p>
            <a:fld id="{D790157E-3B8B-47FC-83CC-314FF6AFC7CD}" type="slidenum">
              <a:rPr lang="en-US" smtClean="0"/>
              <a:t>2</a:t>
            </a:fld>
            <a:endParaRPr lang="en-US"/>
          </a:p>
        </p:txBody>
      </p:sp>
    </p:spTree>
    <p:extLst>
      <p:ext uri="{BB962C8B-B14F-4D97-AF65-F5344CB8AC3E}">
        <p14:creationId xmlns:p14="http://schemas.microsoft.com/office/powerpoint/2010/main" val="1057519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6:2</a:t>
            </a:r>
            <a:r>
              <a:rPr lang="en-US" dirty="0"/>
              <a:t> – So what was the Pharisees’</a:t>
            </a:r>
            <a:r>
              <a:rPr lang="en-US" baseline="0" dirty="0"/>
              <a:t> motive for giving? To do it in plain sight of everyone else so that the populace would see just how benevolent they were</a:t>
            </a:r>
          </a:p>
          <a:p>
            <a:endParaRPr lang="en-US" baseline="0" dirty="0"/>
          </a:p>
          <a:p>
            <a:r>
              <a:rPr lang="en-US" baseline="0" dirty="0"/>
              <a:t>Since the poor typically gathered at the temple, synagogues, and in the streets, this arena was broad for sounding a trumpet to the masses. Their motive was not generosity or to glorify God, but for self-publication and admiration from the masses. Jesus very bluntly says that this was the only reward they would receive for their acts.</a:t>
            </a:r>
          </a:p>
          <a:p>
            <a:endParaRPr lang="en-US" baseline="0" dirty="0"/>
          </a:p>
          <a:p>
            <a:r>
              <a:rPr lang="en-US" baseline="0" dirty="0"/>
              <a:t>This is not to say that whenever we give it must be in secret. It is inevitable others will see our deeds; we are in fact commanded to shine our light. The issue is motive. Why do we do what we do in the name of religion? Remember Jesus’ reason for us needing to be the light of the world. Is it truly so that others will glorify God or so they will glorify us?</a:t>
            </a:r>
          </a:p>
          <a:p>
            <a:endParaRPr lang="en-US" baseline="0" dirty="0"/>
          </a:p>
          <a:p>
            <a:r>
              <a:rPr lang="en-US" u="sng" baseline="0" dirty="0"/>
              <a:t>Illustration</a:t>
            </a:r>
            <a:r>
              <a:rPr lang="en-US" baseline="0" dirty="0"/>
              <a:t>: man who gave in Jamaica.</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3</a:t>
            </a:fld>
            <a:endParaRPr lang="en-US"/>
          </a:p>
        </p:txBody>
      </p:sp>
    </p:spTree>
    <p:extLst>
      <p:ext uri="{BB962C8B-B14F-4D97-AF65-F5344CB8AC3E}">
        <p14:creationId xmlns:p14="http://schemas.microsoft.com/office/powerpoint/2010/main" val="1995405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6:3-4</a:t>
            </a:r>
            <a:r>
              <a:rPr lang="en-US" dirty="0"/>
              <a:t> – Jesus says the key is to not let your left hand know what your right hand is doing. The point is</a:t>
            </a:r>
            <a:r>
              <a:rPr lang="en-US" baseline="0" dirty="0"/>
              <a:t> that not only should we care less whether people see us, but we should barely notice it ourselves. </a:t>
            </a:r>
          </a:p>
          <a:p>
            <a:endParaRPr lang="en-US" baseline="0" dirty="0"/>
          </a:p>
          <a:p>
            <a:r>
              <a:rPr lang="en-US" baseline="0" dirty="0"/>
              <a:t>We should be so busy in serving and giving that we can’t even remember what we’ve done. (Matt 25) This characterizes the attitude of saved on judgment day – </a:t>
            </a:r>
            <a:r>
              <a:rPr lang="en-US" b="1" baseline="0" dirty="0"/>
              <a:t>Matt 25:37-40</a:t>
            </a:r>
            <a:r>
              <a:rPr lang="en-US" baseline="0" dirty="0"/>
              <a:t>. </a:t>
            </a:r>
            <a:r>
              <a:rPr lang="en-US" dirty="0"/>
              <a:t>They were so busy serving, they couldn’t remember all they had done. When you serve, it is inevitable people will approach you years later reminding you of how much you influenced them in a particular way. One indication that we’re going to make it is when we </a:t>
            </a:r>
            <a:r>
              <a:rPr lang="en-US" u="sng" dirty="0"/>
              <a:t>have</a:t>
            </a:r>
            <a:r>
              <a:rPr lang="en-US" dirty="0"/>
              <a:t> to be reminded. </a:t>
            </a:r>
          </a:p>
          <a:p>
            <a:endParaRPr lang="en-US" dirty="0"/>
          </a:p>
          <a:p>
            <a:r>
              <a:rPr lang="en-US" dirty="0"/>
              <a:t>We</a:t>
            </a:r>
            <a:r>
              <a:rPr lang="en-US" baseline="0" dirty="0"/>
              <a:t> need to remember that yesterdays deeds are done with. We are privileged to live another day to give and to serve. So we must focus on the present and what we can do today to glorify God and display His tender mercies toward mankind.</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4</a:t>
            </a:fld>
            <a:endParaRPr lang="en-US"/>
          </a:p>
        </p:txBody>
      </p:sp>
    </p:spTree>
    <p:extLst>
      <p:ext uri="{BB962C8B-B14F-4D97-AF65-F5344CB8AC3E}">
        <p14:creationId xmlns:p14="http://schemas.microsoft.com/office/powerpoint/2010/main" val="860163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6:5-6</a:t>
            </a:r>
            <a:r>
              <a:rPr lang="en-US" dirty="0"/>
              <a:t> – Why were the shallow Pharisees so interested in something like prayer? Because it was yet another outlet</a:t>
            </a:r>
            <a:r>
              <a:rPr lang="en-US" baseline="0" dirty="0"/>
              <a:t> to boost their egos and be seen by men. Jesus is not commanding a specific posture or a specific place where prayer must be uttered. The Pharisee and tax collector were both standing when they prayed and both did it in the temple. And yet one was justified and the other was not. The place and stance is not what is important. </a:t>
            </a:r>
          </a:p>
          <a:p>
            <a:endParaRPr lang="en-US" baseline="0" dirty="0"/>
          </a:p>
          <a:p>
            <a:r>
              <a:rPr lang="en-US" baseline="0" dirty="0"/>
              <a:t>What is important, again, is motive. Am I praying to God with my heart or am I am doing so for personal glory and ego/pride? </a:t>
            </a:r>
          </a:p>
          <a:p>
            <a:endParaRPr lang="en-US" baseline="0" dirty="0"/>
          </a:p>
          <a:p>
            <a:r>
              <a:rPr lang="en-US" b="1" baseline="0" dirty="0"/>
              <a:t>Jas 4:3</a:t>
            </a:r>
            <a:r>
              <a:rPr lang="en-US" baseline="0" dirty="0"/>
              <a:t> – God will only answer prayers that are genuine and uttered in faith with a heart that seeks His mercy and deliverance.</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5</a:t>
            </a:fld>
            <a:endParaRPr lang="en-US"/>
          </a:p>
        </p:txBody>
      </p:sp>
    </p:spTree>
    <p:extLst>
      <p:ext uri="{BB962C8B-B14F-4D97-AF65-F5344CB8AC3E}">
        <p14:creationId xmlns:p14="http://schemas.microsoft.com/office/powerpoint/2010/main" val="3774046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6:7-8</a:t>
            </a:r>
            <a:r>
              <a:rPr lang="en-US" dirty="0"/>
              <a:t> – Likewise, the</a:t>
            </a:r>
            <a:r>
              <a:rPr lang="en-US" baseline="0" dirty="0"/>
              <a:t> vain repetitions of the Gentiles are not what please God. </a:t>
            </a:r>
          </a:p>
          <a:p>
            <a:endParaRPr lang="en-US" baseline="0" dirty="0"/>
          </a:p>
          <a:p>
            <a:r>
              <a:rPr lang="en-US" baseline="0" dirty="0"/>
              <a:t>It is not how many times we prayer that is important. It’s not how long we make the prayer, how eloquent it sounds, or making sure we use the proper formula (guide, guard, and direct us…ready recollection…next appointed time).</a:t>
            </a:r>
          </a:p>
          <a:p>
            <a:endParaRPr lang="en-US" baseline="0" dirty="0"/>
          </a:p>
          <a:p>
            <a:r>
              <a:rPr lang="en-US" baseline="0" dirty="0"/>
              <a:t>The key is pouring out our most heart-felt desires upon the One who knows what we need before we even ask, yet desires for us to put our perils in His hands and lean on Him for deliverance. We must speak to God like He is a person, not a machine who can be stimulated if just push the right buttons.</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6</a:t>
            </a:fld>
            <a:endParaRPr lang="en-US"/>
          </a:p>
        </p:txBody>
      </p:sp>
    </p:spTree>
    <p:extLst>
      <p:ext uri="{BB962C8B-B14F-4D97-AF65-F5344CB8AC3E}">
        <p14:creationId xmlns:p14="http://schemas.microsoft.com/office/powerpoint/2010/main" val="4185006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what kind of prayer is uttered by a person who hungers and thirsts for righteousness? </a:t>
            </a:r>
            <a:r>
              <a:rPr lang="en-US" b="1" baseline="0" dirty="0"/>
              <a:t>Matt 6:9-15</a:t>
            </a:r>
          </a:p>
          <a:p>
            <a:endParaRPr lang="en-US" baseline="0" dirty="0"/>
          </a:p>
          <a:p>
            <a:r>
              <a:rPr lang="en-US" baseline="0" dirty="0"/>
              <a:t>1. He is a child who recognizes God as His father who cares for Him and wants what is best. In other words, prayer begins by knowing our position on the totem pole.</a:t>
            </a:r>
          </a:p>
          <a:p>
            <a:endParaRPr lang="en-US" baseline="0" dirty="0"/>
          </a:p>
          <a:p>
            <a:r>
              <a:rPr lang="en-US" baseline="0" dirty="0"/>
              <a:t>2. He is a person who reveres and hallows God. He approaches the king of the cosmos with fear and respect for His person and position.</a:t>
            </a:r>
          </a:p>
          <a:p>
            <a:endParaRPr lang="en-US" baseline="0" dirty="0"/>
          </a:p>
          <a:p>
            <a:r>
              <a:rPr lang="en-US" baseline="0" dirty="0"/>
              <a:t>3. He approaches God with the desire that only His will be accomplished and that His prayers be aligned with God’s will.</a:t>
            </a:r>
          </a:p>
          <a:p>
            <a:endParaRPr lang="en-US" baseline="0" dirty="0"/>
          </a:p>
          <a:p>
            <a:r>
              <a:rPr lang="en-US" baseline="0" dirty="0"/>
              <a:t>4. He sees the importance of life’s simple necessities, that even things like food and shelter are glorious gifts from God that He could take away at any moment. And so, he urges God to continue with the distributing these simple blesses with no assumption they or any other blessings are deserving.</a:t>
            </a:r>
          </a:p>
          <a:p>
            <a:endParaRPr lang="en-US" baseline="0" dirty="0"/>
          </a:p>
          <a:p>
            <a:r>
              <a:rPr lang="en-US" baseline="0" dirty="0"/>
              <a:t>5. He is someone who knows he needs forgiveness. He is poor in spirit and mournful and therefore hungers for God’s redemptive blessings.</a:t>
            </a:r>
          </a:p>
          <a:p>
            <a:endParaRPr lang="en-US" baseline="0" dirty="0"/>
          </a:p>
          <a:p>
            <a:r>
              <a:rPr lang="en-US" baseline="0" dirty="0"/>
              <a:t>6. Because of the ample forgiveness received, he recognizes his own need to forgive others who have crossed him and therefore makes his former request contingent on the later. In other words, he is a peace maker.</a:t>
            </a:r>
          </a:p>
          <a:p>
            <a:endParaRPr lang="en-US" baseline="0" dirty="0"/>
          </a:p>
          <a:p>
            <a:r>
              <a:rPr lang="en-US" baseline="0" dirty="0"/>
              <a:t>7. Because he is pure in heart, he desires to be free of temptation so that he may pursue things that are just, right, and holy in God’s sight.</a:t>
            </a:r>
          </a:p>
          <a:p>
            <a:endParaRPr lang="en-US" baseline="0" dirty="0"/>
          </a:p>
          <a:p>
            <a:r>
              <a:rPr lang="en-US" baseline="0" dirty="0"/>
              <a:t>8. He recognizes God’s sovereignty. He is in full control. His is the kingdom and power and glory forever and we are merely the clay in the potter’s hands privileged to be allowed access to God in prayer.</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7</a:t>
            </a:fld>
            <a:endParaRPr lang="en-US"/>
          </a:p>
        </p:txBody>
      </p:sp>
    </p:spTree>
    <p:extLst>
      <p:ext uri="{BB962C8B-B14F-4D97-AF65-F5344CB8AC3E}">
        <p14:creationId xmlns:p14="http://schemas.microsoft.com/office/powerpoint/2010/main" val="4225623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6:16</a:t>
            </a:r>
          </a:p>
          <a:p>
            <a:endParaRPr lang="en-US" b="1" dirty="0"/>
          </a:p>
          <a:p>
            <a:r>
              <a:rPr lang="en-US" dirty="0"/>
              <a:t>The purpose of fasting was to humble the spirit in times of distress. However,</a:t>
            </a:r>
            <a:r>
              <a:rPr lang="en-US" baseline="0" dirty="0"/>
              <a:t> the Pharisees, like in their giving and prayer, used it for the purpose of vain glory. They would neglect their appearance and wear sorrowful faces so that others would see their piety and think highly of their hypocritical devotion. </a:t>
            </a:r>
          </a:p>
          <a:p>
            <a:endParaRPr lang="en-US" baseline="0" dirty="0"/>
          </a:p>
          <a:p>
            <a:r>
              <a:rPr lang="en-US" baseline="0" dirty="0"/>
              <a:t>Because this was their motive, this was also their only reward. </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8</a:t>
            </a:fld>
            <a:endParaRPr lang="en-US"/>
          </a:p>
        </p:txBody>
      </p:sp>
    </p:spTree>
    <p:extLst>
      <p:ext uri="{BB962C8B-B14F-4D97-AF65-F5344CB8AC3E}">
        <p14:creationId xmlns:p14="http://schemas.microsoft.com/office/powerpoint/2010/main" val="322926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6:17-18</a:t>
            </a:r>
          </a:p>
          <a:p>
            <a:endParaRPr lang="en-US" b="1" dirty="0"/>
          </a:p>
          <a:p>
            <a:r>
              <a:rPr lang="en-US" dirty="0"/>
              <a:t>If</a:t>
            </a:r>
            <a:r>
              <a:rPr lang="en-US" baseline="0" dirty="0"/>
              <a:t> we fast, we must make efforts to keep it between ourselves and God. This does not mean that if it’s a moment of sorrow, no one must ever know you’re going through a trying time. It’s all about motive.</a:t>
            </a:r>
          </a:p>
          <a:p>
            <a:endParaRPr lang="en-US" baseline="0" dirty="0"/>
          </a:p>
          <a:p>
            <a:r>
              <a:rPr lang="en-US" baseline="0" dirty="0"/>
              <a:t>A brighter light will be shone when in our moments of trial and fasting, we are joyful – this leaves a godly impression and yields a faithful reward.</a:t>
            </a:r>
            <a:endParaRPr lang="en-US" dirty="0"/>
          </a:p>
        </p:txBody>
      </p:sp>
      <p:sp>
        <p:nvSpPr>
          <p:cNvPr id="4" name="Slide Number Placeholder 3"/>
          <p:cNvSpPr>
            <a:spLocks noGrp="1"/>
          </p:cNvSpPr>
          <p:nvPr>
            <p:ph type="sldNum" sz="quarter" idx="10"/>
          </p:nvPr>
        </p:nvSpPr>
        <p:spPr/>
        <p:txBody>
          <a:bodyPr/>
          <a:lstStyle/>
          <a:p>
            <a:fld id="{D790157E-3B8B-47FC-83CC-314FF6AFC7CD}" type="slidenum">
              <a:rPr lang="en-US" smtClean="0"/>
              <a:t>9</a:t>
            </a:fld>
            <a:endParaRPr lang="en-US"/>
          </a:p>
        </p:txBody>
      </p:sp>
    </p:spTree>
    <p:extLst>
      <p:ext uri="{BB962C8B-B14F-4D97-AF65-F5344CB8AC3E}">
        <p14:creationId xmlns:p14="http://schemas.microsoft.com/office/powerpoint/2010/main" val="210332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A05A503-A155-407C-8944-E9002CFDE21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46903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05A503-A155-407C-8944-E9002CFDE21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185498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05A503-A155-407C-8944-E9002CFDE21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41904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05A503-A155-407C-8944-E9002CFDE21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111843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05A503-A155-407C-8944-E9002CFDE211}"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131243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05A503-A155-407C-8944-E9002CFDE211}"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237956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A05A503-A155-407C-8944-E9002CFDE211}"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1754954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05A503-A155-407C-8944-E9002CFDE211}"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3613052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A503-A155-407C-8944-E9002CFDE211}"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8360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05A503-A155-407C-8944-E9002CFDE211}"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221108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05A503-A155-407C-8944-E9002CFDE211}"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02912-520F-44B4-9B12-D5AB095560E4}" type="slidenum">
              <a:rPr lang="en-US" smtClean="0"/>
              <a:t>‹#›</a:t>
            </a:fld>
            <a:endParaRPr lang="en-US"/>
          </a:p>
        </p:txBody>
      </p:sp>
    </p:spTree>
    <p:extLst>
      <p:ext uri="{BB962C8B-B14F-4D97-AF65-F5344CB8AC3E}">
        <p14:creationId xmlns:p14="http://schemas.microsoft.com/office/powerpoint/2010/main" val="354466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5A503-A155-407C-8944-E9002CFDE211}" type="datetimeFigureOut">
              <a:rPr lang="en-US" smtClean="0"/>
              <a:t>5/20/2021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02912-520F-44B4-9B12-D5AB095560E4}" type="slidenum">
              <a:rPr lang="en-US" smtClean="0"/>
              <a:t>‹#›</a:t>
            </a:fld>
            <a:endParaRPr lang="en-US"/>
          </a:p>
        </p:txBody>
      </p:sp>
    </p:spTree>
    <p:extLst>
      <p:ext uri="{BB962C8B-B14F-4D97-AF65-F5344CB8AC3E}">
        <p14:creationId xmlns:p14="http://schemas.microsoft.com/office/powerpoint/2010/main" val="2025506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onderingprinciples.com/wp-content/uploads/2013/09/Motive-of-the-He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6749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2" y="0"/>
            <a:ext cx="9155502" cy="990600"/>
          </a:xfrm>
        </p:spPr>
        <p:txBody>
          <a:bodyPr>
            <a:noAutofit/>
          </a:bodyPr>
          <a:lstStyle/>
          <a:p>
            <a:r>
              <a:rPr lang="en-US" sz="6300" b="1" u="sng" dirty="0"/>
              <a:t>Righteousness Before Men</a:t>
            </a:r>
          </a:p>
        </p:txBody>
      </p:sp>
      <p:sp>
        <p:nvSpPr>
          <p:cNvPr id="3" name="Content Placeholder 2"/>
          <p:cNvSpPr>
            <a:spLocks noGrp="1"/>
          </p:cNvSpPr>
          <p:nvPr>
            <p:ph sz="half" idx="1"/>
          </p:nvPr>
        </p:nvSpPr>
        <p:spPr>
          <a:xfrm>
            <a:off x="0" y="1143000"/>
            <a:ext cx="5410200" cy="5715000"/>
          </a:xfrm>
        </p:spPr>
        <p:txBody>
          <a:bodyPr>
            <a:noAutofit/>
          </a:bodyPr>
          <a:lstStyle/>
          <a:p>
            <a:r>
              <a:rPr lang="en-US" sz="3500" dirty="0"/>
              <a:t>Serve God or Serve Self</a:t>
            </a:r>
          </a:p>
          <a:p>
            <a:pPr lvl="1"/>
            <a:r>
              <a:rPr lang="en-US" sz="2800" dirty="0"/>
              <a:t>From what spirit do our acts of worship come?</a:t>
            </a:r>
          </a:p>
          <a:p>
            <a:pPr lvl="1"/>
            <a:r>
              <a:rPr lang="en-US" sz="2800" dirty="0"/>
              <a:t>What is my motive in worshipping God?</a:t>
            </a:r>
          </a:p>
          <a:p>
            <a:pPr lvl="1"/>
            <a:endParaRPr lang="en-US" sz="1200" dirty="0"/>
          </a:p>
          <a:p>
            <a:r>
              <a:rPr lang="en-US" sz="3500" dirty="0"/>
              <a:t>Pharisees</a:t>
            </a:r>
          </a:p>
          <a:p>
            <a:pPr lvl="1"/>
            <a:r>
              <a:rPr lang="en-US" sz="2800" dirty="0"/>
              <a:t>Why were they interested in religion? Answer: </a:t>
            </a:r>
            <a:r>
              <a:rPr lang="en-US" sz="2800" u="sng" dirty="0"/>
              <a:t>Ego</a:t>
            </a:r>
          </a:p>
          <a:p>
            <a:pPr lvl="1"/>
            <a:r>
              <a:rPr lang="en-US" sz="2800" dirty="0"/>
              <a:t>Many are interested in religion purely for reasons other than glorifying God (Phil 1:15-17)</a:t>
            </a:r>
          </a:p>
        </p:txBody>
      </p:sp>
      <p:pic>
        <p:nvPicPr>
          <p:cNvPr id="2050" name="Picture 2" descr="http://southvalleychurch.com.au/wp-content/uploads/2013/02/Beware.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143000"/>
            <a:ext cx="37338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4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2" y="0"/>
            <a:ext cx="9155502" cy="990600"/>
          </a:xfrm>
        </p:spPr>
        <p:txBody>
          <a:bodyPr>
            <a:noAutofit/>
          </a:bodyPr>
          <a:lstStyle/>
          <a:p>
            <a:r>
              <a:rPr lang="en-US" sz="8500" b="1" u="sng" dirty="0"/>
              <a:t>Giving</a:t>
            </a:r>
          </a:p>
        </p:txBody>
      </p:sp>
      <p:sp>
        <p:nvSpPr>
          <p:cNvPr id="3" name="Content Placeholder 2"/>
          <p:cNvSpPr>
            <a:spLocks noGrp="1"/>
          </p:cNvSpPr>
          <p:nvPr>
            <p:ph sz="half" idx="1"/>
          </p:nvPr>
        </p:nvSpPr>
        <p:spPr>
          <a:xfrm>
            <a:off x="0" y="1066800"/>
            <a:ext cx="5562600" cy="5791200"/>
          </a:xfrm>
        </p:spPr>
        <p:txBody>
          <a:bodyPr>
            <a:normAutofit lnSpcReduction="10000"/>
          </a:bodyPr>
          <a:lstStyle/>
          <a:p>
            <a:r>
              <a:rPr lang="en-US" sz="3100" b="1" dirty="0"/>
              <a:t>Matt 6:2</a:t>
            </a:r>
            <a:r>
              <a:rPr lang="en-US" sz="3100" dirty="0"/>
              <a:t> – “So when you give to the poor, do not sound a trumpet before you, as the hypocrites do in the synagogues and in the streets, so that they may be honored by men. Truly I say to you, they have their reward in full.”</a:t>
            </a:r>
          </a:p>
          <a:p>
            <a:pPr lvl="1"/>
            <a:endParaRPr lang="en-US" sz="900" dirty="0"/>
          </a:p>
          <a:p>
            <a:pPr lvl="1"/>
            <a:r>
              <a:rPr lang="en-US" dirty="0"/>
              <a:t>The poor often gathered in the temple, synagogues, and streets – </a:t>
            </a:r>
            <a:r>
              <a:rPr lang="en-US" u="sng" dirty="0"/>
              <a:t>broad arena to publicize deeds</a:t>
            </a:r>
          </a:p>
          <a:p>
            <a:pPr lvl="1"/>
            <a:endParaRPr lang="en-US" sz="900" u="sng" dirty="0"/>
          </a:p>
          <a:p>
            <a:pPr lvl="1"/>
            <a:r>
              <a:rPr lang="en-US" dirty="0"/>
              <a:t>Issue not secrecy, but motive: </a:t>
            </a:r>
            <a:r>
              <a:rPr lang="en-US" u="sng" dirty="0"/>
              <a:t>why am I doing what I am doing?</a:t>
            </a:r>
          </a:p>
        </p:txBody>
      </p:sp>
      <p:pic>
        <p:nvPicPr>
          <p:cNvPr id="3074" name="Picture 2" descr="http://www.creedcodecult.com/wp-content/uploads/2014/10/tax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143000"/>
            <a:ext cx="3581400" cy="5713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70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2" y="0"/>
            <a:ext cx="9155502" cy="990600"/>
          </a:xfrm>
        </p:spPr>
        <p:txBody>
          <a:bodyPr>
            <a:noAutofit/>
          </a:bodyPr>
          <a:lstStyle/>
          <a:p>
            <a:r>
              <a:rPr lang="en-US" sz="8500" b="1" u="sng" dirty="0"/>
              <a:t>Giving</a:t>
            </a:r>
          </a:p>
        </p:txBody>
      </p:sp>
      <p:sp>
        <p:nvSpPr>
          <p:cNvPr id="3" name="Content Placeholder 2"/>
          <p:cNvSpPr>
            <a:spLocks noGrp="1"/>
          </p:cNvSpPr>
          <p:nvPr>
            <p:ph sz="half" idx="1"/>
          </p:nvPr>
        </p:nvSpPr>
        <p:spPr>
          <a:xfrm>
            <a:off x="0" y="990600"/>
            <a:ext cx="5486400" cy="5867400"/>
          </a:xfrm>
        </p:spPr>
        <p:txBody>
          <a:bodyPr>
            <a:normAutofit fontScale="92500"/>
          </a:bodyPr>
          <a:lstStyle/>
          <a:p>
            <a:r>
              <a:rPr lang="en-US" b="1" dirty="0"/>
              <a:t>Matt 6:3-4</a:t>
            </a:r>
            <a:r>
              <a:rPr lang="en-US" dirty="0"/>
              <a:t> – “</a:t>
            </a:r>
            <a:r>
              <a:rPr lang="en-US" baseline="30000" dirty="0"/>
              <a:t>3</a:t>
            </a:r>
            <a:r>
              <a:rPr lang="en-US" dirty="0"/>
              <a:t>But when you give to the poor, do not let your left hand know what your right hand is doing, </a:t>
            </a:r>
            <a:r>
              <a:rPr lang="en-US" baseline="30000" dirty="0"/>
              <a:t>4</a:t>
            </a:r>
            <a:r>
              <a:rPr lang="en-US" dirty="0"/>
              <a:t>so that your giving will be in secret; and your Father who sees what is done in secret will reward you.”</a:t>
            </a:r>
          </a:p>
          <a:p>
            <a:pPr lvl="1"/>
            <a:endParaRPr lang="en-US" sz="900" dirty="0"/>
          </a:p>
          <a:p>
            <a:pPr lvl="1"/>
            <a:r>
              <a:rPr lang="en-US" dirty="0"/>
              <a:t>Not only should we care less that other people see us giving, we should barely notice ourselves</a:t>
            </a:r>
          </a:p>
          <a:p>
            <a:pPr lvl="1"/>
            <a:endParaRPr lang="en-US" sz="900" dirty="0"/>
          </a:p>
          <a:p>
            <a:pPr lvl="1"/>
            <a:r>
              <a:rPr lang="en-US" dirty="0"/>
              <a:t>We should be so busy giving, we can’t remember what we’ve done – </a:t>
            </a:r>
            <a:r>
              <a:rPr lang="en-US" b="1" dirty="0"/>
              <a:t>Matt 25:37-40</a:t>
            </a:r>
          </a:p>
          <a:p>
            <a:pPr lvl="1"/>
            <a:endParaRPr lang="en-US" sz="900" b="1" dirty="0"/>
          </a:p>
          <a:p>
            <a:pPr lvl="1"/>
            <a:r>
              <a:rPr lang="en-US" dirty="0"/>
              <a:t>Yesterday’s deeds are done. We’re privileged to give </a:t>
            </a:r>
            <a:r>
              <a:rPr lang="en-US" u="sng" dirty="0"/>
              <a:t>today</a:t>
            </a:r>
          </a:p>
        </p:txBody>
      </p:sp>
      <p:pic>
        <p:nvPicPr>
          <p:cNvPr id="4098" name="Picture 2" descr="https://s-media-cache-ak0.pinimg.com/236x/7a/a8/49/7aa849618797d1d6148fc050022def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142999"/>
            <a:ext cx="3505200" cy="5715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14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2" y="0"/>
            <a:ext cx="9155502" cy="1066800"/>
          </a:xfrm>
        </p:spPr>
        <p:txBody>
          <a:bodyPr>
            <a:normAutofit fontScale="90000"/>
          </a:bodyPr>
          <a:lstStyle/>
          <a:p>
            <a:r>
              <a:rPr lang="en-US" sz="8500" b="1" u="sng" dirty="0"/>
              <a:t>Praying</a:t>
            </a:r>
          </a:p>
        </p:txBody>
      </p:sp>
      <p:sp>
        <p:nvSpPr>
          <p:cNvPr id="3" name="Content Placeholder 2"/>
          <p:cNvSpPr>
            <a:spLocks noGrp="1"/>
          </p:cNvSpPr>
          <p:nvPr>
            <p:ph sz="half" idx="1"/>
          </p:nvPr>
        </p:nvSpPr>
        <p:spPr>
          <a:xfrm>
            <a:off x="0" y="1066800"/>
            <a:ext cx="5562600" cy="5791200"/>
          </a:xfrm>
        </p:spPr>
        <p:txBody>
          <a:bodyPr>
            <a:normAutofit fontScale="92500" lnSpcReduction="20000"/>
          </a:bodyPr>
          <a:lstStyle/>
          <a:p>
            <a:r>
              <a:rPr lang="en-US" b="1" dirty="0"/>
              <a:t>Matt 6:5-6</a:t>
            </a:r>
            <a:r>
              <a:rPr lang="en-US" dirty="0"/>
              <a:t> – “</a:t>
            </a:r>
            <a:r>
              <a:rPr lang="en-US" baseline="30000" dirty="0"/>
              <a:t>5</a:t>
            </a:r>
            <a:r>
              <a:rPr lang="en-US" dirty="0"/>
              <a:t>When you pray, you are not to be like the hypocrites; for they love to stand and pray in the synagogues and on the street corners so that they may be seen by men. Truly I say to you, they have their reward in full. </a:t>
            </a:r>
            <a:r>
              <a:rPr lang="en-US" baseline="30000" dirty="0"/>
              <a:t>6</a:t>
            </a:r>
            <a:r>
              <a:rPr lang="en-US" dirty="0"/>
              <a:t>But you, when you pray, go into your inner room, close your door and pray to your Father who is in secret, and your Father who sees what is done in secret will reward you.”</a:t>
            </a:r>
          </a:p>
          <a:p>
            <a:pPr lvl="1"/>
            <a:r>
              <a:rPr lang="en-US" dirty="0"/>
              <a:t>Not commanding proper place or proper posture (</a:t>
            </a:r>
            <a:r>
              <a:rPr lang="en-US" b="1" dirty="0"/>
              <a:t>Luke 18:11,13</a:t>
            </a:r>
            <a:r>
              <a:rPr lang="en-US" dirty="0"/>
              <a:t>)</a:t>
            </a:r>
            <a:endParaRPr lang="en-US" u="sng" dirty="0"/>
          </a:p>
          <a:p>
            <a:pPr lvl="1"/>
            <a:r>
              <a:rPr lang="en-US" dirty="0"/>
              <a:t>Are the words from my heart or for personal glory?</a:t>
            </a:r>
          </a:p>
          <a:p>
            <a:pPr lvl="1"/>
            <a:r>
              <a:rPr lang="en-US" dirty="0"/>
              <a:t>God only answers genuine prayers uttered in faith (</a:t>
            </a:r>
            <a:r>
              <a:rPr lang="en-US" b="1" dirty="0"/>
              <a:t>Jas 4:3</a:t>
            </a:r>
            <a:r>
              <a:rPr lang="en-US" dirty="0"/>
              <a:t>)</a:t>
            </a:r>
          </a:p>
          <a:p>
            <a:pPr lvl="1"/>
            <a:endParaRPr lang="en-US" dirty="0"/>
          </a:p>
        </p:txBody>
      </p:sp>
      <p:pic>
        <p:nvPicPr>
          <p:cNvPr id="1026" name="Picture 2" descr="Jesus Teaches How to Pray | Children's Bible Lessons">
            <a:extLst>
              <a:ext uri="{FF2B5EF4-FFF2-40B4-BE49-F238E27FC236}">
                <a16:creationId xmlns:a16="http://schemas.microsoft.com/office/drawing/2014/main" id="{B2896F59-5614-41FC-8CAE-B565340B2D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143000"/>
            <a:ext cx="35052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928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066800"/>
            <a:ext cx="5334000" cy="5791200"/>
          </a:xfrm>
        </p:spPr>
        <p:txBody>
          <a:bodyPr>
            <a:normAutofit fontScale="92500" lnSpcReduction="10000"/>
          </a:bodyPr>
          <a:lstStyle/>
          <a:p>
            <a:r>
              <a:rPr lang="en-US" b="1" dirty="0"/>
              <a:t>Matt 6:7-8</a:t>
            </a:r>
            <a:r>
              <a:rPr lang="en-US" dirty="0"/>
              <a:t> – “</a:t>
            </a:r>
            <a:r>
              <a:rPr lang="en-US" baseline="30000" dirty="0"/>
              <a:t>7</a:t>
            </a:r>
            <a:r>
              <a:rPr lang="en-US" dirty="0"/>
              <a:t>And when you are praying, do not use meaningless repetition as the Gentiles do, for they suppose that they will be heard for their many words. </a:t>
            </a:r>
            <a:r>
              <a:rPr lang="en-US" baseline="30000" dirty="0"/>
              <a:t>8</a:t>
            </a:r>
            <a:r>
              <a:rPr lang="en-US" dirty="0"/>
              <a:t>So do not be like them; for your Father knows what you need before you ask Him.”</a:t>
            </a:r>
          </a:p>
          <a:p>
            <a:pPr lvl="1"/>
            <a:endParaRPr lang="en-US" sz="900" dirty="0"/>
          </a:p>
          <a:p>
            <a:pPr lvl="1"/>
            <a:r>
              <a:rPr lang="en-US" dirty="0"/>
              <a:t>Success in prayer is not found in:</a:t>
            </a:r>
          </a:p>
          <a:p>
            <a:pPr lvl="2"/>
            <a:r>
              <a:rPr lang="en-US" dirty="0"/>
              <a:t>Number of prayers</a:t>
            </a:r>
          </a:p>
          <a:p>
            <a:pPr lvl="2"/>
            <a:r>
              <a:rPr lang="en-US" dirty="0"/>
              <a:t>Length</a:t>
            </a:r>
          </a:p>
          <a:p>
            <a:pPr lvl="2"/>
            <a:r>
              <a:rPr lang="en-US" dirty="0"/>
              <a:t>Oratory</a:t>
            </a:r>
          </a:p>
          <a:p>
            <a:pPr lvl="2"/>
            <a:r>
              <a:rPr lang="en-US" dirty="0"/>
              <a:t>A formula</a:t>
            </a:r>
          </a:p>
          <a:p>
            <a:pPr lvl="1"/>
            <a:endParaRPr lang="en-US" sz="900" dirty="0"/>
          </a:p>
          <a:p>
            <a:pPr lvl="1"/>
            <a:r>
              <a:rPr lang="en-US" dirty="0"/>
              <a:t>Key: speak to God like He is a person, not a machine</a:t>
            </a:r>
          </a:p>
          <a:p>
            <a:pPr lvl="1"/>
            <a:endParaRPr lang="en-US" dirty="0"/>
          </a:p>
        </p:txBody>
      </p:sp>
      <p:sp>
        <p:nvSpPr>
          <p:cNvPr id="6" name="Title 1"/>
          <p:cNvSpPr>
            <a:spLocks noGrp="1"/>
          </p:cNvSpPr>
          <p:nvPr>
            <p:ph type="title"/>
          </p:nvPr>
        </p:nvSpPr>
        <p:spPr>
          <a:xfrm>
            <a:off x="-11502" y="0"/>
            <a:ext cx="9155502" cy="1066800"/>
          </a:xfrm>
        </p:spPr>
        <p:txBody>
          <a:bodyPr>
            <a:normAutofit fontScale="90000"/>
          </a:bodyPr>
          <a:lstStyle/>
          <a:p>
            <a:r>
              <a:rPr lang="en-US" sz="8500" b="1" u="sng" dirty="0"/>
              <a:t>Praying</a:t>
            </a:r>
          </a:p>
        </p:txBody>
      </p:sp>
      <p:pic>
        <p:nvPicPr>
          <p:cNvPr id="2050" name="Picture 2" descr="Praying in Secret is the Solution | one thirsty person to another">
            <a:extLst>
              <a:ext uri="{FF2B5EF4-FFF2-40B4-BE49-F238E27FC236}">
                <a16:creationId xmlns:a16="http://schemas.microsoft.com/office/drawing/2014/main" id="{19DCA3AD-EB9D-4230-811A-F146C5F6D4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143001"/>
            <a:ext cx="381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26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990600"/>
            <a:ext cx="5486401" cy="5867400"/>
          </a:xfrm>
        </p:spPr>
        <p:txBody>
          <a:bodyPr>
            <a:normAutofit/>
          </a:bodyPr>
          <a:lstStyle/>
          <a:p>
            <a:r>
              <a:rPr lang="en-US" dirty="0"/>
              <a:t>What kind of prayer comes from the one who is hungering &amp; thirsting for righteousness?</a:t>
            </a:r>
          </a:p>
          <a:p>
            <a:pPr lvl="1"/>
            <a:r>
              <a:rPr lang="en-US" dirty="0"/>
              <a:t>Recognizes God as a Father</a:t>
            </a:r>
          </a:p>
          <a:p>
            <a:pPr lvl="1"/>
            <a:r>
              <a:rPr lang="en-US" dirty="0"/>
              <a:t>Holds God in reverence</a:t>
            </a:r>
          </a:p>
          <a:p>
            <a:pPr lvl="1"/>
            <a:r>
              <a:rPr lang="en-US" dirty="0"/>
              <a:t>That His purpose be accomplished</a:t>
            </a:r>
          </a:p>
          <a:p>
            <a:pPr lvl="1"/>
            <a:r>
              <a:rPr lang="en-US" dirty="0"/>
              <a:t>Sees the importance of life’s necessities</a:t>
            </a:r>
          </a:p>
          <a:p>
            <a:pPr lvl="1"/>
            <a:r>
              <a:rPr lang="en-US" dirty="0"/>
              <a:t>Needs forgiveness from his sins</a:t>
            </a:r>
          </a:p>
          <a:p>
            <a:pPr lvl="1"/>
            <a:r>
              <a:rPr lang="en-US" dirty="0"/>
              <a:t>Desires to show mercy towards others</a:t>
            </a:r>
          </a:p>
          <a:p>
            <a:pPr lvl="1"/>
            <a:r>
              <a:rPr lang="en-US" dirty="0"/>
              <a:t>Desires an escape from temptation</a:t>
            </a:r>
          </a:p>
          <a:p>
            <a:pPr lvl="1"/>
            <a:r>
              <a:rPr lang="en-US" dirty="0"/>
              <a:t>Recognizes God’s sovereignty</a:t>
            </a:r>
          </a:p>
          <a:p>
            <a:pPr lvl="1"/>
            <a:endParaRPr lang="en-US" dirty="0"/>
          </a:p>
          <a:p>
            <a:pPr lvl="1"/>
            <a:endParaRPr lang="en-US" dirty="0"/>
          </a:p>
        </p:txBody>
      </p:sp>
      <p:pic>
        <p:nvPicPr>
          <p:cNvPr id="7170" name="Picture 2" descr="https://heartsongsblog.files.wordpress.com/2013/02/the_lords_prayer.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86401" y="1066800"/>
            <a:ext cx="3657600" cy="57912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1502" y="0"/>
            <a:ext cx="9155502" cy="1066800"/>
          </a:xfrm>
        </p:spPr>
        <p:txBody>
          <a:bodyPr>
            <a:normAutofit fontScale="90000"/>
          </a:bodyPr>
          <a:lstStyle/>
          <a:p>
            <a:r>
              <a:rPr lang="en-US" sz="8500" b="1" u="sng" dirty="0"/>
              <a:t>Praying</a:t>
            </a:r>
          </a:p>
        </p:txBody>
      </p:sp>
    </p:spTree>
    <p:extLst>
      <p:ext uri="{BB962C8B-B14F-4D97-AF65-F5344CB8AC3E}">
        <p14:creationId xmlns:p14="http://schemas.microsoft.com/office/powerpoint/2010/main" val="17497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1066800"/>
            <a:ext cx="5410201" cy="5791200"/>
          </a:xfrm>
        </p:spPr>
        <p:txBody>
          <a:bodyPr>
            <a:normAutofit/>
          </a:bodyPr>
          <a:lstStyle/>
          <a:p>
            <a:r>
              <a:rPr lang="en-US" sz="3000" b="1" dirty="0"/>
              <a:t>Matt 6:16</a:t>
            </a:r>
            <a:r>
              <a:rPr lang="en-US" sz="3000" dirty="0"/>
              <a:t> – “Whenever you fast, do not put on a gloomy face as the hypocrites do, for they neglect their appearance so that they will be noticed by men when they are fasting. Truly I say to you, they have their reward in full.”</a:t>
            </a:r>
          </a:p>
          <a:p>
            <a:pPr lvl="1"/>
            <a:endParaRPr lang="en-US" sz="800" dirty="0"/>
          </a:p>
          <a:p>
            <a:pPr lvl="1"/>
            <a:r>
              <a:rPr lang="en-US" dirty="0"/>
              <a:t>Purpose of fasting is to humble the spirit in times of distress (Psa 69:10)</a:t>
            </a:r>
          </a:p>
          <a:p>
            <a:pPr lvl="1"/>
            <a:endParaRPr lang="en-US" sz="800" dirty="0"/>
          </a:p>
          <a:p>
            <a:pPr lvl="1"/>
            <a:r>
              <a:rPr lang="en-US" dirty="0"/>
              <a:t>When fasting is done for our glory, that is all the reward we get</a:t>
            </a:r>
          </a:p>
          <a:p>
            <a:pPr lvl="1"/>
            <a:endParaRPr lang="en-US" dirty="0"/>
          </a:p>
        </p:txBody>
      </p:sp>
      <p:pic>
        <p:nvPicPr>
          <p:cNvPr id="8194" name="Picture 2" descr="http://www.brooklynpriests.org/blog/wp-content/uploads/2013/03/pharisees-james-tisso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143000"/>
            <a:ext cx="3733800"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1502" y="0"/>
            <a:ext cx="9155502" cy="1066800"/>
          </a:xfrm>
        </p:spPr>
        <p:txBody>
          <a:bodyPr>
            <a:normAutofit fontScale="90000"/>
          </a:bodyPr>
          <a:lstStyle/>
          <a:p>
            <a:r>
              <a:rPr lang="en-US" sz="8500" b="1" u="sng" dirty="0"/>
              <a:t>Fasting</a:t>
            </a:r>
          </a:p>
        </p:txBody>
      </p:sp>
    </p:spTree>
    <p:extLst>
      <p:ext uri="{BB962C8B-B14F-4D97-AF65-F5344CB8AC3E}">
        <p14:creationId xmlns:p14="http://schemas.microsoft.com/office/powerpoint/2010/main" val="3559383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 y="1066800"/>
            <a:ext cx="5410201" cy="5791200"/>
          </a:xfrm>
        </p:spPr>
        <p:txBody>
          <a:bodyPr>
            <a:normAutofit/>
          </a:bodyPr>
          <a:lstStyle/>
          <a:p>
            <a:r>
              <a:rPr lang="en-US" sz="3000" b="1" dirty="0"/>
              <a:t>Matt 6:17-18</a:t>
            </a:r>
            <a:r>
              <a:rPr lang="en-US" sz="3000" dirty="0"/>
              <a:t> – “</a:t>
            </a:r>
            <a:r>
              <a:rPr lang="en-US" sz="3000" baseline="30000" dirty="0"/>
              <a:t>17</a:t>
            </a:r>
            <a:r>
              <a:rPr lang="en-US" sz="3000" dirty="0"/>
              <a:t>But you, when you fast, anoint your head and wash your face </a:t>
            </a:r>
            <a:r>
              <a:rPr lang="en-US" sz="3000" baseline="30000" dirty="0"/>
              <a:t>18</a:t>
            </a:r>
            <a:r>
              <a:rPr lang="en-US" sz="3000" dirty="0"/>
              <a:t>so that your fasting will not be noticed by men, but by your Father who is in secret; and your Father who sees what is done in secret will reward you.”</a:t>
            </a:r>
          </a:p>
          <a:p>
            <a:pPr lvl="1"/>
            <a:endParaRPr lang="en-US" sz="800" dirty="0"/>
          </a:p>
          <a:p>
            <a:pPr lvl="1"/>
            <a:r>
              <a:rPr lang="en-US" dirty="0"/>
              <a:t>Keep fasting between you and God</a:t>
            </a:r>
          </a:p>
          <a:p>
            <a:pPr lvl="1"/>
            <a:endParaRPr lang="en-US" sz="800" dirty="0"/>
          </a:p>
          <a:p>
            <a:pPr lvl="1"/>
            <a:r>
              <a:rPr lang="en-US" dirty="0"/>
              <a:t>Without neglecting our hygiene, let it be our joy that others see even in our sorrow</a:t>
            </a:r>
          </a:p>
        </p:txBody>
      </p:sp>
      <p:pic>
        <p:nvPicPr>
          <p:cNvPr id="9218" name="Picture 2" descr="http://caloundrabaptist.com/wp-content/uploads/2015/02/prayer-and-fasti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143000"/>
            <a:ext cx="3751053" cy="57150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11502" y="0"/>
            <a:ext cx="9155502" cy="1066800"/>
          </a:xfrm>
        </p:spPr>
        <p:txBody>
          <a:bodyPr>
            <a:normAutofit fontScale="90000"/>
          </a:bodyPr>
          <a:lstStyle/>
          <a:p>
            <a:r>
              <a:rPr lang="en-US" sz="8500" b="1" u="sng" dirty="0"/>
              <a:t>Fasting</a:t>
            </a:r>
          </a:p>
        </p:txBody>
      </p:sp>
    </p:spTree>
    <p:extLst>
      <p:ext uri="{BB962C8B-B14F-4D97-AF65-F5344CB8AC3E}">
        <p14:creationId xmlns:p14="http://schemas.microsoft.com/office/powerpoint/2010/main" val="232086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3044</TotalTime>
  <Words>2199</Words>
  <Application>Microsoft Office PowerPoint</Application>
  <PresentationFormat>On-screen Show (4:3)</PresentationFormat>
  <Paragraphs>123</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Righteousness Before Men</vt:lpstr>
      <vt:lpstr>Giving</vt:lpstr>
      <vt:lpstr>Giving</vt:lpstr>
      <vt:lpstr>Praying</vt:lpstr>
      <vt:lpstr>Praying</vt:lpstr>
      <vt:lpstr>Praying</vt:lpstr>
      <vt:lpstr>Fasting</vt:lpstr>
      <vt:lpstr>Fasting</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 H</cp:lastModifiedBy>
  <cp:revision>100</cp:revision>
  <cp:lastPrinted>2021-05-19T23:10:44Z</cp:lastPrinted>
  <dcterms:created xsi:type="dcterms:W3CDTF">2015-05-14T04:34:16Z</dcterms:created>
  <dcterms:modified xsi:type="dcterms:W3CDTF">2021-05-20T12:48:36Z</dcterms:modified>
</cp:coreProperties>
</file>