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5" r:id="rId2"/>
    <p:sldId id="272" r:id="rId3"/>
    <p:sldId id="256" r:id="rId4"/>
    <p:sldId id="273" r:id="rId5"/>
    <p:sldId id="296" r:id="rId6"/>
    <p:sldId id="286" r:id="rId7"/>
    <p:sldId id="297" r:id="rId8"/>
    <p:sldId id="287" r:id="rId9"/>
    <p:sldId id="298" r:id="rId10"/>
    <p:sldId id="289" r:id="rId11"/>
    <p:sldId id="301" r:id="rId12"/>
    <p:sldId id="290" r:id="rId13"/>
    <p:sldId id="292" r:id="rId14"/>
    <p:sldId id="293" r:id="rId15"/>
    <p:sldId id="294" r:id="rId16"/>
    <p:sldId id="300"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18" autoAdjust="0"/>
  </p:normalViewPr>
  <p:slideViewPr>
    <p:cSldViewPr snapToGrid="0">
      <p:cViewPr varScale="1">
        <p:scale>
          <a:sx n="61" d="100"/>
          <a:sy n="61" d="100"/>
        </p:scale>
        <p:origin x="1356" y="114"/>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D695BD9D-FEF9-43DC-B7F1-A66E706B3F2A}"/>
    <pc:docChg chg="modSld">
      <pc:chgData name="R H" userId="7863155b6774aad0" providerId="LiveId" clId="{D695BD9D-FEF9-43DC-B7F1-A66E706B3F2A}" dt="2023-05-01T21:45:56.532" v="5" actId="20577"/>
      <pc:docMkLst>
        <pc:docMk/>
      </pc:docMkLst>
      <pc:sldChg chg="modNotesTx">
        <pc:chgData name="R H" userId="7863155b6774aad0" providerId="LiveId" clId="{D695BD9D-FEF9-43DC-B7F1-A66E706B3F2A}" dt="2023-05-01T21:45:05.218" v="3" actId="20577"/>
        <pc:sldMkLst>
          <pc:docMk/>
          <pc:sldMk cId="1810335916" sldId="272"/>
        </pc:sldMkLst>
      </pc:sldChg>
      <pc:sldChg chg="modNotesTx">
        <pc:chgData name="R H" userId="7863155b6774aad0" providerId="LiveId" clId="{D695BD9D-FEF9-43DC-B7F1-A66E706B3F2A}" dt="2023-05-01T21:45:56.532" v="5" actId="20577"/>
        <pc:sldMkLst>
          <pc:docMk/>
          <pc:sldMk cId="2446794928"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53703" y="0"/>
            <a:ext cx="1435473" cy="107660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104060"/>
            <a:ext cx="9144000" cy="5368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4450" y="0"/>
            <a:ext cx="1435100" cy="1076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48741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solidFill>
                  <a:schemeClr val="tx1"/>
                </a:solidFill>
                <a:latin typeface="+mn-lt"/>
              </a:rPr>
              <a:t>In fact, the vast majority of authority in the NT is established through the use of necessary implications. God would even teach His Apostles in this way. Rather than just coming out and telling them something, He would teach them in such a way as to lead them toward the right conclusion. In Act 16, while Paul is on his 2</a:t>
            </a:r>
            <a:r>
              <a:rPr lang="en-US" sz="1200" baseline="30000" dirty="0">
                <a:solidFill>
                  <a:schemeClr val="tx1"/>
                </a:solidFill>
                <a:latin typeface="+mn-lt"/>
              </a:rPr>
              <a:t>nd</a:t>
            </a:r>
            <a:r>
              <a:rPr lang="en-US" sz="1200" dirty="0">
                <a:solidFill>
                  <a:schemeClr val="tx1"/>
                </a:solidFill>
                <a:latin typeface="+mn-lt"/>
              </a:rPr>
              <a:t> missionary journey, he is trying to figure out which direction to go – </a:t>
            </a:r>
            <a:r>
              <a:rPr lang="en-US" sz="1200" b="1" dirty="0">
                <a:solidFill>
                  <a:schemeClr val="tx1"/>
                </a:solidFill>
                <a:latin typeface="+mn-lt"/>
              </a:rPr>
              <a:t>Acts 16:6-10</a:t>
            </a:r>
            <a:r>
              <a:rPr lang="en-US" sz="1200" dirty="0">
                <a:solidFill>
                  <a:schemeClr val="tx1"/>
                </a:solidFill>
                <a:latin typeface="+mn-lt"/>
              </a:rPr>
              <a:t> – So first they were forbidden by the HS, then the Spirit of Jesus did not permit them, but then God sent a vision, and Paul “concluded” from that vision what God wanted them to do. “Inescapable conclusion”, “necessary implication”. There are many examples like this in the NT. </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dirty="0">
                <a:solidFill>
                  <a:schemeClr val="tx1"/>
                </a:solidFill>
                <a:latin typeface="+mn-lt"/>
              </a:rPr>
              <a:t>However, keep this in mind: there are a lot of things we can “infer” from scripture. Preachers do it all the time in sermons. There are “possible” implications that are one of many possibilities. There are “reasonable” implications that are not necessarily necessary, and then there are inferences which are so inescapable or so reasonable that no other possibility should even be inferred, and these are the ones that establish authority. </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dirty="0">
                <a:solidFill>
                  <a:schemeClr val="tx1"/>
                </a:solidFill>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358355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4E6EB"/>
                </a:solidFill>
                <a:effectLst/>
                <a:latin typeface="+mn-lt"/>
              </a:rPr>
              <a:t>Most of us are probably aware by now that an opinion draft by a Supreme Court justice was leaked on Monday in reference to Roe vs. Wade. Caleb George, who most of us know, posted about this on FB yesterday and it was too good not to steal. The Supreme Court of the United States is determining what is lawful based on:</a:t>
            </a:r>
          </a:p>
          <a:p>
            <a:endParaRPr lang="en-US" b="0" i="0" dirty="0">
              <a:solidFill>
                <a:srgbClr val="E4E6EB"/>
              </a:solidFill>
              <a:effectLst/>
              <a:latin typeface="+mn-lt"/>
            </a:endParaRPr>
          </a:p>
          <a:p>
            <a:r>
              <a:rPr lang="en-US" b="0" i="0" dirty="0">
                <a:solidFill>
                  <a:srgbClr val="E4E6EB"/>
                </a:solidFill>
                <a:effectLst/>
                <a:latin typeface="+mn-lt"/>
              </a:rPr>
              <a:t>(CLICK) Command: "the Constitution makes no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4E6EB"/>
                </a:solidFill>
                <a:effectLst/>
                <a:latin typeface="+mn-lt"/>
              </a:rPr>
              <a:t>(CLICK) Approved Example: "any such right must be deeply rooted in this nation's history and tradition“</a:t>
            </a:r>
          </a:p>
          <a:p>
            <a:r>
              <a:rPr lang="en-US" b="0" i="0" dirty="0">
                <a:solidFill>
                  <a:srgbClr val="E4E6EB"/>
                </a:solidFill>
                <a:effectLst/>
                <a:latin typeface="+mn-lt"/>
              </a:rPr>
              <a:t>(CLICK) Necessary Inference: "no such right is implicitly protected“</a:t>
            </a:r>
          </a:p>
          <a:p>
            <a:endParaRPr lang="en-US" b="0" i="0" dirty="0">
              <a:solidFill>
                <a:srgbClr val="E4E6EB"/>
              </a:solidFill>
              <a:effectLst/>
              <a:latin typeface="+mn-lt"/>
            </a:endParaRPr>
          </a:p>
          <a:p>
            <a:r>
              <a:rPr lang="en-US" b="0" i="0" dirty="0">
                <a:solidFill>
                  <a:srgbClr val="E4E6EB"/>
                </a:solidFill>
                <a:effectLst/>
                <a:latin typeface="+mn-lt"/>
              </a:rPr>
              <a:t>Churches of Christ did not come up w/this. These are universal principles of reasons that are rooted in ordinary human communication.</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11</a:t>
            </a:fld>
            <a:endParaRPr lang="en-US"/>
          </a:p>
        </p:txBody>
      </p:sp>
    </p:spTree>
    <p:extLst>
      <p:ext uri="{BB962C8B-B14F-4D97-AF65-F5344CB8AC3E}">
        <p14:creationId xmlns:p14="http://schemas.microsoft.com/office/powerpoint/2010/main" val="195606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4450" y="0"/>
            <a:ext cx="1435100" cy="1076325"/>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latin typeface="+mn-lt"/>
              </a:rPr>
              <a:t>Now even as we use those methods, we run into a couple of categories of authority in which these methods can be found. Depending on the detail that a command, an example, or a necessary implication, certain things may fall under the category of “general authority” or “specific authority”. Example:</a:t>
            </a:r>
          </a:p>
          <a:p>
            <a:pPr marL="0" marR="0" lvl="0" indent="0">
              <a:spcBef>
                <a:spcPts val="0"/>
              </a:spcBef>
              <a:spcAft>
                <a:spcPts val="0"/>
              </a:spcAft>
              <a:buFont typeface="+mj-lt"/>
              <a:buNone/>
              <a:tabLst>
                <a:tab pos="685800" algn="l"/>
              </a:tabLst>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(CLICK) If I had any authority, which I don’t, and I were to tell you all in this auditorium, “Go get me some bread”, I would be specifying something I wanted done. I would have specified action (“go get”). I would also have specified that I wanted “bread.” But, outside of those things, I didn’t really get any more specific about how to do it, which leaves the door open for a variety of ways to go about it. I did not specify just who was to get the bread. Any person, or a combination of people, or perhaps the whole roomful might go. I didn’t specify where you were to get the bread, or even that you were to buy it as opposed to baking it yourself. You might just borrow it from a neighbor, go to a nearby grocery store, or get some from your house. I did not specify how you were to “go” in getting the bread, so you might choose to walk, ride a bike, drive a car, grab an UBER, take the bus, etc.  I didn’t even specify when I wanted the bread, though if I’m asking for it, it is very reasonable to conclude that I want it in a reasonably short time.  I did not specify how much bread to get – I just said “some”. And so, I might wind up w/a little bit or a lot. I did not specify what kind of bread, so I might get wheat, rye, sourdough, soy, or something else. I didn’t ask what form, so you might bring a loaf, buns, rolls, or some exotic foreign “bread.”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See the point? The command “go get me some bread” contained some specific instruction, but it also left the door open for a lot of other choices to be made that would fall under the category of “generic”. </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4268126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And so, there is general authority and specific authority. Specific authority limits us to fulfilling God’s will in a particular way. But whenever there are things left unspecified, we have certain liberty in how we go about it. </a:t>
            </a:r>
            <a:r>
              <a:rPr lang="en-US" sz="1200" dirty="0">
                <a:latin typeface="+mn-lt"/>
              </a:rPr>
              <a:t>General commands include all that is necessary to the carrying out of that command and specific commands restrict us to what has been specified, and we see a mixture of both of these concepts in scripture.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u="none" dirty="0">
                <a:effectLst/>
                <a:latin typeface="+mn-lt"/>
              </a:rPr>
              <a:t>(CLICK) </a:t>
            </a:r>
            <a:r>
              <a:rPr lang="en-US" sz="1200" u="sng" dirty="0">
                <a:effectLst/>
                <a:latin typeface="+mn-lt"/>
              </a:rPr>
              <a:t>Example</a:t>
            </a:r>
            <a:r>
              <a:rPr lang="en-US" sz="1200" dirty="0">
                <a:effectLst/>
                <a:latin typeface="+mn-lt"/>
              </a:rPr>
              <a:t> – </a:t>
            </a:r>
            <a:r>
              <a:rPr lang="en-US" sz="1200" b="1" dirty="0">
                <a:effectLst/>
                <a:latin typeface="+mn-lt"/>
              </a:rPr>
              <a:t>Mark 16:15-16</a:t>
            </a:r>
            <a:r>
              <a:rPr lang="en-US" sz="1200" dirty="0">
                <a:effectLst/>
                <a:latin typeface="+mn-lt"/>
              </a:rPr>
              <a:t> – What are the specifics in this instruction? “Go” (as opposed to stay and wait for them to come to you). “All the world” (as opposed to just at home). “Preach the gospel” (as opposed to a false gospel). “to all creation” (not just to “my” people….but everyone). And then are specific things people must do, believe and be baptized. But not everything is “specified” is it? God left some things indefinite as it pertains to this process. For example, how to “go” – walk, run, bike, car, plane? How to “preach” – in person, over the phone, through an email?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So, as the one who gave the instruction, God has the right to leave it as indefinite as possible. He also has the right to make some of the decisions for them, which would limit some of the choices they might otherwise make. Or, He might take all of the decisions out of our hands and be so specific that we essentially have no options from which to choose. And we see multiple examples of this in scripture as we’ll review in the coming weeks.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Now, just to give you a taste of what’s to come next week, just because God has left the door open in some of our choices doesn’t mean we can just open the flood gates. Next week, we’re going to discuss the matter of “expediency”, another biblical method of determining authority. While general commands do provide us liberty, the bible also teaches the importance of being expedient in all things and also gives us specific limitations in this expediency. This is especially important as we determine what aids we can use to help us carry out the commands He has given us.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1706038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solidFill>
                  <a:schemeClr val="tx1"/>
                </a:solidFill>
                <a:latin typeface="+mn-lt"/>
              </a:rPr>
              <a:t>Speaking of “aids”, there are things that “aid” us in carrying out general commands given in scripture, but then there are things that go past being just an aid to being an “addition” to God’s word. This is where the silence of the scripture must be considered. Does God’s silence on a matter prohibit or does it permit a course of action? Well, we’ve already established this from </a:t>
            </a:r>
            <a:r>
              <a:rPr lang="en-US" sz="1200" b="1" dirty="0">
                <a:solidFill>
                  <a:schemeClr val="tx1"/>
                </a:solidFill>
                <a:latin typeface="+mn-lt"/>
              </a:rPr>
              <a:t>Col 3:17</a:t>
            </a:r>
            <a:r>
              <a:rPr lang="en-US" sz="1200" dirty="0">
                <a:solidFill>
                  <a:schemeClr val="tx1"/>
                </a:solidFill>
                <a:latin typeface="+mn-lt"/>
              </a:rPr>
              <a:t>. This would suggest that God’s silence on a matter prohibits rather than permits. And this is indeed the pattern we see all throughout the scripture, both OT and NT.</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b="1" dirty="0">
                <a:solidFill>
                  <a:schemeClr val="tx1"/>
                </a:solidFill>
                <a:latin typeface="+mn-lt"/>
              </a:rPr>
              <a:t>2 Sam 7:1-7</a:t>
            </a:r>
            <a:r>
              <a:rPr lang="en-US" sz="1200" dirty="0">
                <a:solidFill>
                  <a:schemeClr val="tx1"/>
                </a:solidFill>
                <a:latin typeface="+mn-lt"/>
              </a:rPr>
              <a:t> – God asks David, “When did I ever ask you to do this for me? And if I never asked you, why did you assume it was something I wanted?” What the Lord is saying is that He expects His silence on a matter to be respected. But how often have we done what David did? We get an idea to do something and we think, “God is really going to like this. He’s really going to think this is a good idea. Why? Because I think it’s a good idea!” No – </a:t>
            </a:r>
            <a:r>
              <a:rPr lang="en-US" sz="1200" b="1" dirty="0">
                <a:solidFill>
                  <a:schemeClr val="tx1"/>
                </a:solidFill>
                <a:latin typeface="+mn-lt"/>
              </a:rPr>
              <a:t>Col 3:17</a:t>
            </a:r>
            <a:r>
              <a:rPr lang="en-US" sz="1200" dirty="0">
                <a:solidFill>
                  <a:schemeClr val="tx1"/>
                </a:solidFill>
                <a:latin typeface="+mn-lt"/>
              </a:rPr>
              <a:t>. God’s thoughts are not our thoughts, His ways are not our ways.</a:t>
            </a: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233810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solidFill>
                  <a:schemeClr val="tx1"/>
                </a:solidFill>
                <a:latin typeface="+mn-lt"/>
              </a:rPr>
              <a:t>This is a theme taught throughout OT and NT – </a:t>
            </a:r>
            <a:r>
              <a:rPr lang="en-US" sz="1200" b="1" dirty="0">
                <a:solidFill>
                  <a:schemeClr val="tx1"/>
                </a:solidFill>
                <a:latin typeface="+mn-lt"/>
              </a:rPr>
              <a:t>Deut 4:2</a:t>
            </a:r>
            <a:r>
              <a:rPr lang="en-US" sz="1200" dirty="0">
                <a:solidFill>
                  <a:schemeClr val="tx1"/>
                </a:solidFill>
                <a:latin typeface="+mn-lt"/>
              </a:rPr>
              <a:t> – this is the beginning of the bible. Notice the middle of the bible (CLICK) – </a:t>
            </a:r>
            <a:r>
              <a:rPr lang="en-US" sz="1200" b="1" dirty="0">
                <a:solidFill>
                  <a:schemeClr val="tx1"/>
                </a:solidFill>
                <a:latin typeface="+mn-lt"/>
              </a:rPr>
              <a:t>Prov 30:6</a:t>
            </a:r>
            <a:r>
              <a:rPr lang="en-US" sz="1200" dirty="0">
                <a:solidFill>
                  <a:schemeClr val="tx1"/>
                </a:solidFill>
                <a:latin typeface="+mn-lt"/>
              </a:rPr>
              <a:t>. And now notice the end of the bible (CLICK) – </a:t>
            </a:r>
            <a:r>
              <a:rPr lang="en-US" sz="1200" b="1" dirty="0">
                <a:solidFill>
                  <a:schemeClr val="tx1"/>
                </a:solidFill>
                <a:latin typeface="+mn-lt"/>
              </a:rPr>
              <a:t>Rev 22:18-19</a:t>
            </a:r>
            <a:r>
              <a:rPr lang="en-US" sz="1200" dirty="0">
                <a:solidFill>
                  <a:schemeClr val="tx1"/>
                </a:solidFill>
                <a:latin typeface="+mn-lt"/>
              </a:rPr>
              <a:t>. </a:t>
            </a: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995873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b="1" dirty="0">
                <a:solidFill>
                  <a:schemeClr val="tx1"/>
                </a:solidFill>
                <a:latin typeface="+mn-lt"/>
              </a:rPr>
              <a:t>1 Cor 4:6; 2 Tim 3:16-17</a:t>
            </a:r>
            <a:r>
              <a:rPr lang="en-US" sz="1200" dirty="0">
                <a:solidFill>
                  <a:schemeClr val="tx1"/>
                </a:solidFill>
                <a:latin typeface="+mn-lt"/>
              </a:rPr>
              <a:t> – The burden of proof is always on the affirmative, not the negative. In criminal law, </a:t>
            </a:r>
            <a:r>
              <a:rPr lang="en-US" sz="1200" b="0" i="0" u="none" strike="noStrike" baseline="0" dirty="0">
                <a:solidFill>
                  <a:srgbClr val="1D2029"/>
                </a:solidFill>
                <a:latin typeface="+mn-lt"/>
              </a:rPr>
              <a:t>the prosecutor has the burden of proof. He has to establish beyond a reasonable doubt that the defendant committed the crime. That’s what lies behind the saying, “Innocent until proven guilty.” Also, the defense attorney is not required to establish the innocence of the defendant to secure an acquittal. His job is to poke holes in the prosecutor’s case until reasonable doubt exists. This is exactly why juries return a verdict of “Not guilty” instead of “Innocent”. They don’t have to know that the accused is innocent; they merely have to doubt that he’s guilty. A not-guilty verdict is another way of saying, “The prosecutor didn’t meet his burden of proof.” </a:t>
            </a:r>
          </a:p>
          <a:p>
            <a:pPr marL="0" marR="0" lvl="0" indent="0">
              <a:spcBef>
                <a:spcPts val="0"/>
              </a:spcBef>
              <a:spcAft>
                <a:spcPts val="0"/>
              </a:spcAft>
              <a:buFont typeface="+mj-lt"/>
              <a:buNone/>
              <a:tabLst>
                <a:tab pos="685800" algn="l"/>
              </a:tabLst>
            </a:pPr>
            <a:endParaRPr lang="en-US" sz="1200" b="0" i="0" u="none" strike="noStrike" baseline="0" dirty="0">
              <a:solidFill>
                <a:srgbClr val="1D2029"/>
              </a:solidFill>
              <a:latin typeface="+mn-lt"/>
            </a:endParaRPr>
          </a:p>
          <a:p>
            <a:pPr marL="0" marR="0" lvl="0" indent="0">
              <a:spcBef>
                <a:spcPts val="0"/>
              </a:spcBef>
              <a:spcAft>
                <a:spcPts val="0"/>
              </a:spcAft>
              <a:buFont typeface="+mj-lt"/>
              <a:buNone/>
              <a:tabLst>
                <a:tab pos="685800" algn="l"/>
              </a:tabLst>
            </a:pPr>
            <a:r>
              <a:rPr lang="en-US" sz="1200" b="0" i="0" u="none" strike="noStrike" baseline="0" dirty="0">
                <a:solidFill>
                  <a:srgbClr val="1D2029"/>
                </a:solidFill>
                <a:latin typeface="+mn-lt"/>
              </a:rPr>
              <a:t>This is why God’s silence must be respected. It’s not enough to say, “Show me where the bible says not to”. I have to be able to provide affirmative proof that I have authority for a practice. If I can’t, I must do away with that practice. </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9148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4450" y="0"/>
            <a:ext cx="1435100" cy="1076325"/>
          </a:xfrm>
        </p:spPr>
      </p:sp>
      <p:sp>
        <p:nvSpPr>
          <p:cNvPr id="3" name="Notes Placeholder 2"/>
          <p:cNvSpPr>
            <a:spLocks noGrp="1"/>
          </p:cNvSpPr>
          <p:nvPr>
            <p:ph type="body" idx="1"/>
          </p:nvPr>
        </p:nvSpPr>
        <p:spPr/>
        <p:txBody>
          <a:bodyPr/>
          <a:lstStyle/>
          <a:p>
            <a:r>
              <a:rPr lang="en-US" dirty="0">
                <a:latin typeface="+mn-lt"/>
              </a:rPr>
              <a:t>In our study of the NT church, we’ve focused the last couple of weeks on the law/authority that the church is to go by, that is the writings of the NT – that is what we are to go by to understand how we are to conduct ourselves as His church. But last week, we looked at a number of things that attempt to get in the way of this, the many false standards of authority. And much of the division we see both in the religious world as well as within local churches can be traced to these false standards of authority. And we’ll allude back to these items as we progress throughout our study</a:t>
            </a:r>
          </a:p>
          <a:p>
            <a:endParaRPr lang="en-US" dirty="0">
              <a:latin typeface="+mn-lt"/>
            </a:endParaRPr>
          </a:p>
          <a:p>
            <a:r>
              <a:rPr lang="en-US" dirty="0">
                <a:latin typeface="+mn-lt"/>
              </a:rPr>
              <a:t>For the next two studies, we’re going to look at biblical hermeneutics, just a fancy word for how to interpret the NT, things like commands, approved examples, necessary implications, general vs. specific authority, the silence of scripture, expedients, etc. It’s important to know that these are not concepts that churches of Christ invented. Most of them are common sense principles we utilize in everyday situations even if we don’t recognize them by name. But even more pertinent is that these are principles that Jesus and His Apostles utilized in their teaching, which I will attempt to demonstrate. These principles are the ABCs, the multiplication tables (if you will) for why we do the things we do. </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46670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Before we look at these principles, there is a verse we need to commit to our memory if we haven’t already done so – </a:t>
            </a:r>
            <a:r>
              <a:rPr lang="en-US" sz="1200" b="1" dirty="0">
                <a:effectLst/>
                <a:latin typeface="+mn-lt"/>
                <a:ea typeface="Times New Roman" panose="02020603050405020304" pitchFamily="18" charset="0"/>
              </a:rPr>
              <a:t>Col 3:17</a:t>
            </a:r>
            <a:r>
              <a:rPr lang="en-US" sz="1200" dirty="0">
                <a:effectLst/>
                <a:latin typeface="+mn-lt"/>
                <a:ea typeface="Times New Roman" panose="02020603050405020304" pitchFamily="18" charset="0"/>
              </a:rPr>
              <a:t>. What does “in the name of” mean? If a police officer banged on your front door and said, “Open up in the name of the Law”, it would be the same as telling you to open up because he has authority to tell you to do so. And so, what Col 3:17 is really saying is that whatever we do, whether in word or deed, we must do it because we have authority from the Lord Jesus Christ to do it. </a:t>
            </a:r>
          </a:p>
          <a:p>
            <a:pPr marL="0" marR="0" lvl="0" indent="0">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And if that is the case, it means that </a:t>
            </a:r>
            <a:r>
              <a:rPr lang="en-US" sz="1200" u="sng" dirty="0">
                <a:effectLst/>
                <a:latin typeface="+mn-lt"/>
                <a:ea typeface="Times New Roman" panose="02020603050405020304" pitchFamily="18" charset="0"/>
              </a:rPr>
              <a:t>the burden of proof for all religious practices is on the affirmative, not the negative</a:t>
            </a:r>
            <a:r>
              <a:rPr lang="en-US" sz="1200" u="none" dirty="0">
                <a:effectLst/>
                <a:latin typeface="+mn-lt"/>
                <a:ea typeface="Times New Roman" panose="02020603050405020304" pitchFamily="18" charset="0"/>
              </a:rPr>
              <a:t>. Meaning,</a:t>
            </a:r>
            <a:r>
              <a:rPr lang="en-US" sz="1200" dirty="0">
                <a:effectLst/>
                <a:latin typeface="+mn-lt"/>
                <a:ea typeface="Times New Roman" panose="02020603050405020304" pitchFamily="18" charset="0"/>
              </a:rPr>
              <a:t> nobody has the right to say, “Show me in the bible where God condemns what I’m doing.” No, this verse teaches that the burden of proof is always on the one practicing something to show from the NT that what they’re doing is by the authority of Jesus Christ as opposed to the will man. Nobody can say, “Show me in scripture where I’m doing wrong.” No, you have to be able to show in scripture that what you’re doing is </a:t>
            </a:r>
            <a:r>
              <a:rPr lang="en-US" sz="1200" u="sng" dirty="0">
                <a:effectLst/>
                <a:latin typeface="+mn-lt"/>
                <a:ea typeface="Times New Roman" panose="02020603050405020304" pitchFamily="18" charset="0"/>
              </a:rPr>
              <a:t>right</a:t>
            </a:r>
            <a:r>
              <a:rPr lang="en-US" sz="1200" dirty="0">
                <a:effectLst/>
                <a:latin typeface="+mn-lt"/>
                <a:ea typeface="Times New Roman" panose="02020603050405020304" pitchFamily="18" charset="0"/>
              </a:rPr>
              <a:t>. That’s what we mean by saying the burden of proof is on the positive and not on the negative because whatever you “do” in word or deed, do all in the name of the Lord Jesus. Our duty is to examine the scriptures in regards to our practices/beliefs and ensure that there is evidence to support it. If we cannot support it from scripture, the practice is unauthorized.</a:t>
            </a:r>
          </a:p>
          <a:p>
            <a:pPr marL="0" marR="0" lvl="0" indent="0">
              <a:spcBef>
                <a:spcPts val="0"/>
              </a:spcBef>
              <a:spcAft>
                <a:spcPts val="0"/>
              </a:spcAft>
              <a:buFont typeface="+mj-lt"/>
              <a:buNone/>
              <a:tabLst>
                <a:tab pos="685800" algn="l"/>
              </a:tabLst>
            </a:pPr>
            <a:endParaRPr lang="en-US" sz="1200" dirty="0">
              <a:effectLst/>
              <a:latin typeface="+mn-lt"/>
            </a:endParaRPr>
          </a:p>
          <a:p>
            <a:pPr marL="0" marR="0" lvl="0" indent="0">
              <a:spcBef>
                <a:spcPts val="0"/>
              </a:spcBef>
              <a:spcAft>
                <a:spcPts val="0"/>
              </a:spcAft>
              <a:buFont typeface="+mj-lt"/>
              <a:buNone/>
              <a:tabLst>
                <a:tab pos="685800" algn="l"/>
              </a:tabLst>
            </a:pPr>
            <a:r>
              <a:rPr lang="en-US" sz="1200" dirty="0">
                <a:effectLst/>
                <a:latin typeface="+mn-lt"/>
              </a:rPr>
              <a:t>PRAYER</a:t>
            </a:r>
            <a:endParaRPr lang="en-US"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4450" y="0"/>
            <a:ext cx="1435100" cy="10763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solidFill>
                  <a:schemeClr val="tx1"/>
                </a:solidFill>
                <a:latin typeface="+mn-lt"/>
              </a:rPr>
              <a:t>First, we derive </a:t>
            </a:r>
            <a:r>
              <a:rPr lang="en-US" sz="1200">
                <a:solidFill>
                  <a:schemeClr val="tx1"/>
                </a:solidFill>
                <a:latin typeface="+mn-lt"/>
              </a:rPr>
              <a:t>authority from direct commands. </a:t>
            </a:r>
            <a:r>
              <a:rPr lang="en-US" sz="1200" dirty="0">
                <a:solidFill>
                  <a:schemeClr val="tx1"/>
                </a:solidFill>
                <a:latin typeface="+mn-lt"/>
              </a:rPr>
              <a:t>In fact, Jesus was someone who took direct commands from God the Father – </a:t>
            </a:r>
            <a:r>
              <a:rPr lang="en-US" sz="1200" b="1" dirty="0">
                <a:solidFill>
                  <a:schemeClr val="tx1"/>
                </a:solidFill>
                <a:latin typeface="+mn-lt"/>
              </a:rPr>
              <a:t>John 12:49-50</a:t>
            </a:r>
            <a:r>
              <a:rPr lang="en-US" sz="1200" dirty="0">
                <a:solidFill>
                  <a:schemeClr val="tx1"/>
                </a:solidFill>
                <a:latin typeface="+mn-lt"/>
              </a:rPr>
              <a:t>. But as we studied a couple weeks ago, Jesus was eventually given authority by the Father (CLICK) – </a:t>
            </a:r>
            <a:r>
              <a:rPr lang="en-US" sz="1200" b="1" dirty="0">
                <a:solidFill>
                  <a:schemeClr val="tx1"/>
                </a:solidFill>
                <a:latin typeface="+mn-lt"/>
              </a:rPr>
              <a:t>Matt 28:18</a:t>
            </a:r>
            <a:r>
              <a:rPr lang="en-US" sz="1200" dirty="0">
                <a:solidFill>
                  <a:schemeClr val="tx1"/>
                </a:solidFill>
                <a:latin typeface="+mn-lt"/>
              </a:rPr>
              <a:t> – and so, He now gives commands, such as what He commanded the Apostles in </a:t>
            </a:r>
            <a:r>
              <a:rPr lang="en-US" sz="1200" b="1" dirty="0">
                <a:solidFill>
                  <a:schemeClr val="tx1"/>
                </a:solidFill>
                <a:latin typeface="+mn-lt"/>
              </a:rPr>
              <a:t>Matt 28:19-20</a:t>
            </a:r>
            <a:r>
              <a:rPr lang="en-US" sz="1200" dirty="0">
                <a:solidFill>
                  <a:schemeClr val="tx1"/>
                </a:solidFill>
                <a:latin typeface="+mn-lt"/>
              </a:rPr>
              <a:t>. And so, there is no question that when the NT gives a direct command to Christians, we are to obey it. Jesus took commands from His Father and He gives us commands. </a:t>
            </a: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solidFill>
                  <a:schemeClr val="tx1"/>
                </a:solidFill>
                <a:latin typeface="+mn-lt"/>
              </a:rPr>
              <a:t>In fact, since Jesus delegated authority to His Apostles, they too gave commands to Christians in the 1</a:t>
            </a:r>
            <a:r>
              <a:rPr lang="en-US" sz="1200" b="0" baseline="30000" dirty="0">
                <a:solidFill>
                  <a:schemeClr val="tx1"/>
                </a:solidFill>
                <a:latin typeface="+mn-lt"/>
              </a:rPr>
              <a:t>st</a:t>
            </a:r>
            <a:r>
              <a:rPr lang="en-US" sz="1200" b="0" dirty="0">
                <a:solidFill>
                  <a:schemeClr val="tx1"/>
                </a:solidFill>
                <a:latin typeface="+mn-lt"/>
              </a:rPr>
              <a:t> century, such as what we see the Apostle Paul doing in </a:t>
            </a:r>
            <a:r>
              <a:rPr lang="en-US" sz="1200" b="1" dirty="0">
                <a:solidFill>
                  <a:schemeClr val="tx1"/>
                </a:solidFill>
                <a:latin typeface="+mn-lt"/>
              </a:rPr>
              <a:t>Acts 17:30</a:t>
            </a:r>
            <a:r>
              <a:rPr lang="en-US" sz="1200" b="0" dirty="0">
                <a:solidFill>
                  <a:schemeClr val="tx1"/>
                </a:solidFill>
                <a:latin typeface="+mn-lt"/>
              </a:rPr>
              <a:t> – Notice the phrase “all people, everywhere.” That’s not just the Athenians he is preaching to, but you and me. Repentance is a command to be obeyed. </a:t>
            </a:r>
            <a:r>
              <a:rPr lang="en-US" sz="1200" dirty="0">
                <a:effectLst/>
                <a:latin typeface="+mn-lt"/>
                <a:ea typeface="Times New Roman" panose="02020603050405020304" pitchFamily="18" charset="0"/>
              </a:rPr>
              <a:t>We can know we have authority to do/believe something when we have a direct command telling us so. And I know this sounds straight forward…</a:t>
            </a:r>
            <a:endParaRPr lang="en-US" sz="1200" b="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b="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solidFill>
                  <a:schemeClr val="tx1"/>
                </a:solidFill>
                <a:latin typeface="+mn-lt"/>
              </a:rPr>
              <a:t>…but (CLICK) look at what Paul commanded the churches in Rome – </a:t>
            </a:r>
            <a:r>
              <a:rPr lang="en-US" sz="1200" b="1" dirty="0">
                <a:solidFill>
                  <a:schemeClr val="tx1"/>
                </a:solidFill>
                <a:latin typeface="+mn-lt"/>
              </a:rPr>
              <a:t>Rom 16:1-2</a:t>
            </a:r>
            <a:r>
              <a:rPr lang="en-US" sz="1200" b="0" dirty="0">
                <a:solidFill>
                  <a:schemeClr val="tx1"/>
                </a:solidFill>
                <a:latin typeface="+mn-lt"/>
              </a:rPr>
              <a:t> – Question, is Paul giving the Christians in Rome a direct command? Yes. Is he giving us a direct command? No, because Phoebe is dead. So, this would not be a direct command that applies to us. However, if we are Christians like they are, must we still apply the teaching Paul gave to the Christians in Rome? Yes, but not by way of direct command, but rather “approved example”. (CLICK) </a:t>
            </a:r>
            <a:r>
              <a:rPr lang="en-US" sz="1200" b="0" dirty="0">
                <a:effectLst/>
                <a:latin typeface="+mn-lt"/>
                <a:ea typeface="Times New Roman" panose="02020603050405020304" pitchFamily="18" charset="0"/>
              </a:rPr>
              <a:t>What we have in Rom 16:1-2 is an “approved example” of how would treat servants of another church who happen to come our away. We would want to help them in whatever manner they would have need. And “approved examples” is another way in which we establish authority.</a:t>
            </a: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330297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b="0" dirty="0">
                <a:effectLst/>
                <a:latin typeface="+mn-lt"/>
                <a:ea typeface="Times New Roman" panose="02020603050405020304" pitchFamily="18" charset="0"/>
              </a:rPr>
              <a:t>Now, just to show that we’re not making this up, notice from Matt 12 how Jesus Himself often used this principle for establishing authority for the things that He did – </a:t>
            </a:r>
            <a:r>
              <a:rPr lang="en-US" sz="1200" b="1" dirty="0">
                <a:effectLst/>
                <a:latin typeface="+mn-lt"/>
                <a:ea typeface="Times New Roman" panose="02020603050405020304" pitchFamily="18" charset="0"/>
              </a:rPr>
              <a:t>Matt 12:1-4</a:t>
            </a:r>
            <a:r>
              <a:rPr lang="en-US" sz="1200" b="0" dirty="0">
                <a:effectLst/>
                <a:latin typeface="+mn-lt"/>
                <a:ea typeface="Times New Roman" panose="02020603050405020304" pitchFamily="18" charset="0"/>
              </a:rPr>
              <a:t> – This was not snack time. You didn’t walk through grainfields and make a meal out of the heads of the grain unless you had nothing to eat. And David eating the consecrated bread wasn’t a matter of him being flippant about the Law; it was a matter of true hunger. Basically, what Jesus and His Apostles were doing was the same thing David did. The Pharisees didn’t condemn David in this story, so why are they condemning Jesus and His Apostles? This is a clear example of how Jesus could look back into the OT, which was the authority of His day, and use it to determine actions He was authorized to take in His day. And we can and should do the same w/the NT today. </a:t>
            </a: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41087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There are so many examples of men and women acting/behaving certain ways in scripture, both with the approval of God and w/o the approval of God. But as Christians, we are concerned with mimicking those “approved examples” by faithful men and women of the NT – </a:t>
            </a:r>
            <a:r>
              <a:rPr lang="en-US" sz="1200" b="1" dirty="0">
                <a:solidFill>
                  <a:schemeClr val="tx1"/>
                </a:solidFill>
                <a:effectLst/>
                <a:latin typeface="+mn-lt"/>
              </a:rPr>
              <a:t>1 Cor 11:1; Phil 4:9</a:t>
            </a:r>
            <a:r>
              <a:rPr lang="en-US" sz="1200" dirty="0">
                <a:solidFill>
                  <a:schemeClr val="tx1"/>
                </a:solidFill>
                <a:effectLst/>
                <a:latin typeface="+mn-lt"/>
              </a:rPr>
              <a:t> – </a:t>
            </a:r>
            <a:r>
              <a:rPr lang="en-US" sz="1200" dirty="0">
                <a:effectLst/>
                <a:latin typeface="+mn-lt"/>
                <a:ea typeface="Times New Roman" panose="02020603050405020304" pitchFamily="18" charset="0"/>
              </a:rPr>
              <a:t>So then, whenever we have an example that is taught or practiced w/apostolic approval, we know there is authority for that practice. This is important to remember because when we begin studying the organization, the worship, and the work of the church, we will be appealing over and over again to approved examples in order to see how God would have us to function as a local church.</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dirty="0">
                <a:solidFill>
                  <a:schemeClr val="tx1"/>
                </a:solidFill>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60952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solidFill>
                  <a:schemeClr val="tx1"/>
                </a:solidFill>
                <a:latin typeface="+mn-lt"/>
              </a:rPr>
              <a:t>Let’s look at another method Jesus used for establishing authority – </a:t>
            </a:r>
            <a:r>
              <a:rPr lang="en-US" sz="1200" b="1" dirty="0">
                <a:solidFill>
                  <a:schemeClr val="tx1"/>
                </a:solidFill>
                <a:latin typeface="+mn-lt"/>
              </a:rPr>
              <a:t>Matt 22:23-28</a:t>
            </a:r>
            <a:r>
              <a:rPr lang="en-US" sz="1200" dirty="0">
                <a:solidFill>
                  <a:schemeClr val="tx1"/>
                </a:solidFill>
                <a:latin typeface="+mn-lt"/>
              </a:rPr>
              <a:t> – The Sadducees are appealing to a law taught in Deut 25:5 indicating the marital responsibility that someone would have toward a deceased brother’s wife. </a:t>
            </a:r>
            <a:r>
              <a:rPr lang="en-US" sz="1200" dirty="0">
                <a:effectLst/>
                <a:latin typeface="+mn-lt"/>
                <a:ea typeface="Calibri" panose="020F0502020204030204" pitchFamily="34" charset="0"/>
                <a:cs typeface="Times New Roman" panose="02020603050405020304" pitchFamily="18" charset="0"/>
              </a:rPr>
              <a:t>But rather than just taking a very simple instruction at face value, they’ve concocted this very complicated and rather absurd hypothetical in order to and try and prove that there can’t be a resurrection</a:t>
            </a:r>
            <a:r>
              <a:rPr lang="en-US" sz="1200" dirty="0">
                <a:solidFill>
                  <a:schemeClr val="tx1"/>
                </a:solidFill>
                <a:effectLst/>
                <a:latin typeface="+mn-lt"/>
                <a:ea typeface="Calibri" panose="020F0502020204030204" pitchFamily="34"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226387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cs typeface="Times New Roman" panose="02020603050405020304" pitchFamily="18" charset="0"/>
              </a:rPr>
              <a:t>The first problem with their illustration is that it begins with a wrong premise, which Jesus calls them out on – </a:t>
            </a:r>
            <a:r>
              <a:rPr lang="en-US" sz="1200" b="1" dirty="0">
                <a:effectLst/>
                <a:latin typeface="+mn-lt"/>
                <a:ea typeface="Calibri" panose="020F0502020204030204" pitchFamily="34" charset="0"/>
                <a:cs typeface="Times New Roman" panose="02020603050405020304" pitchFamily="18" charset="0"/>
              </a:rPr>
              <a:t>Matt 22:29-30</a:t>
            </a:r>
            <a:r>
              <a:rPr lang="en-US" sz="1200" dirty="0">
                <a:effectLst/>
                <a:latin typeface="+mn-lt"/>
                <a:ea typeface="Calibri" panose="020F0502020204030204" pitchFamily="34" charset="0"/>
                <a:cs typeface="Times New Roman" panose="02020603050405020304" pitchFamily="18" charset="0"/>
              </a:rPr>
              <a:t>. But then Jesus goes on to prove from scripture that there is indeed a resurrection – </a:t>
            </a:r>
            <a:r>
              <a:rPr lang="en-US" sz="1200" b="1" dirty="0">
                <a:effectLst/>
                <a:latin typeface="+mn-lt"/>
                <a:ea typeface="Calibri" panose="020F0502020204030204" pitchFamily="34" charset="0"/>
                <a:cs typeface="Times New Roman" panose="02020603050405020304" pitchFamily="18" charset="0"/>
              </a:rPr>
              <a:t>Matt 22:31-33</a:t>
            </a:r>
            <a:r>
              <a:rPr lang="en-US" sz="1200" dirty="0">
                <a:effectLst/>
                <a:latin typeface="+mn-lt"/>
                <a:ea typeface="Calibri" panose="020F0502020204030204" pitchFamily="34" charset="0"/>
                <a:cs typeface="Times New Roman" panose="02020603050405020304" pitchFamily="18" charset="0"/>
              </a:rPr>
              <a:t>. How did He prove there was a resurrection? </a:t>
            </a:r>
            <a:r>
              <a:rPr lang="en-US" sz="1200" b="0" dirty="0">
                <a:effectLst/>
                <a:latin typeface="+mn-lt"/>
                <a:ea typeface="Calibri" panose="020F0502020204030204" pitchFamily="34" charset="0"/>
                <a:cs typeface="Times New Roman" panose="02020603050405020304" pitchFamily="18" charset="0"/>
              </a:rPr>
              <a:t>By going all the way back to when God introduced Himself to Moses at the burning bush, “I am the God of Abraham…Isaac…Jacob.” Notice the tense of the verb is not “was”, but “am”. Meaning, despite Abraham, Isaac, and Jacob being long dead, they still existed because God is still their God.</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The method that Jesus uses is what we call “necessary implication/inference” or “inescapable conclusion”. See, commands are “direct instructions”, but things like “approved examples” and “necessary implications” are “indirect instructions” in which truths are gleaned from scripture. When God introduced Himself to Moses at the burning bush, He wasn’t directly teaching about the resurrection. But because of what He said to Moses, He could indirectly prove a resurrection. That is what “necessary implications” are. One definition – “</a:t>
            </a:r>
            <a:r>
              <a:rPr lang="en-US" sz="1200" b="0" i="0" dirty="0">
                <a:solidFill>
                  <a:srgbClr val="202124"/>
                </a:solidFill>
                <a:effectLst/>
                <a:latin typeface="+mn-lt"/>
              </a:rPr>
              <a:t>A meaning derived from language as a matter of actual necessity or of so strong a probability of the intent of the writer or speaker that a contrary intent is not reasonably to be inferred.</a:t>
            </a:r>
            <a:r>
              <a:rPr lang="en-US" sz="1200" b="0" dirty="0">
                <a:effectLst/>
                <a:latin typeface="+mn-lt"/>
                <a:ea typeface="Calibri" panose="020F0502020204030204" pitchFamily="34" charset="0"/>
                <a:cs typeface="Times New Roman" panose="02020603050405020304" pitchFamily="18" charset="0"/>
              </a:rPr>
              <a:t>” And you see how we didn’t come up w/this; Jesus Himself used this technique to establish authority.</a:t>
            </a: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20262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66591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91827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61213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082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83739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46367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5015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07492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4870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48479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36400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5/1/2023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69446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908990894"/>
              </p:ext>
            </p:extLst>
          </p:nvPr>
        </p:nvGraphicFramePr>
        <p:xfrm>
          <a:off x="4763" y="0"/>
          <a:ext cx="9134475"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4" name="Object 3">
                        <a:extLst>
                          <a:ext uri="{FF2B5EF4-FFF2-40B4-BE49-F238E27FC236}">
                            <a16:creationId xmlns:a16="http://schemas.microsoft.com/office/drawing/2014/main" id="{FE9D1864-1204-48E5-B4AA-8CC9D637BD9B}"/>
                          </a:ext>
                        </a:extLst>
                      </p:cNvPr>
                      <p:cNvPicPr/>
                      <p:nvPr/>
                    </p:nvPicPr>
                    <p:blipFill>
                      <a:blip r:embed="rId4"/>
                      <a:stretch>
                        <a:fillRect/>
                      </a:stretch>
                    </p:blipFill>
                    <p:spPr>
                      <a:xfrm>
                        <a:off x="4763" y="0"/>
                        <a:ext cx="9134475"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a:p>
            <a:pPr>
              <a:buFont typeface="Wingdings" panose="05000000000000000000" pitchFamily="2" charset="2"/>
              <a:buChar char="q"/>
            </a:pPr>
            <a:r>
              <a:rPr lang="en-US" sz="4000" dirty="0">
                <a:latin typeface="Bell MT" panose="02020503060305020303" pitchFamily="18" charset="0"/>
              </a:rPr>
              <a:t>Necessary Implication</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201587" y="999451"/>
            <a:ext cx="3847888" cy="5740562"/>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40534" y="3747152"/>
              <a:ext cx="5497450" cy="2914805"/>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1760" b="1" dirty="0">
                  <a:solidFill>
                    <a:schemeClr val="bg1"/>
                  </a:solidFill>
                  <a:effectLst/>
                  <a:latin typeface="Bell MT" panose="02020503060305020303" pitchFamily="18" charset="0"/>
                </a:rPr>
                <a:t>Acts 16:6-10</a:t>
              </a:r>
              <a:r>
                <a:rPr lang="en-US" sz="1760" dirty="0">
                  <a:solidFill>
                    <a:schemeClr val="bg1"/>
                  </a:solidFill>
                  <a:effectLst/>
                  <a:latin typeface="Bell MT" panose="02020503060305020303" pitchFamily="18" charset="0"/>
                </a:rPr>
                <a:t> – “</a:t>
              </a:r>
              <a:r>
                <a:rPr lang="en-US" sz="1760" b="1" baseline="30000" dirty="0">
                  <a:solidFill>
                    <a:schemeClr val="bg1"/>
                  </a:solidFill>
                  <a:latin typeface="Bell MT" panose="02020503060305020303" pitchFamily="18" charset="0"/>
                </a:rPr>
                <a:t>6</a:t>
              </a:r>
              <a:r>
                <a:rPr lang="en-US" sz="1760" b="0" i="0" dirty="0">
                  <a:solidFill>
                    <a:schemeClr val="bg1"/>
                  </a:solidFill>
                  <a:effectLst/>
                  <a:latin typeface="Bell MT" panose="02020503060305020303" pitchFamily="18" charset="0"/>
                </a:rPr>
                <a:t>They passed through the Phrygian and Galatian region, having been forbidden by the Holy Spirit to speak the word in Asia; </a:t>
              </a:r>
              <a:r>
                <a:rPr lang="en-US" sz="1760" b="1" i="0" baseline="30000" dirty="0">
                  <a:solidFill>
                    <a:schemeClr val="bg1"/>
                  </a:solidFill>
                  <a:effectLst/>
                  <a:latin typeface="Bell MT" panose="02020503060305020303" pitchFamily="18" charset="0"/>
                </a:rPr>
                <a:t>7</a:t>
              </a:r>
              <a:r>
                <a:rPr lang="en-US" sz="1760" b="0" i="0" dirty="0">
                  <a:solidFill>
                    <a:schemeClr val="bg1"/>
                  </a:solidFill>
                  <a:effectLst/>
                  <a:latin typeface="Bell MT" panose="02020503060305020303" pitchFamily="18" charset="0"/>
                </a:rPr>
                <a:t>and after they came to </a:t>
              </a:r>
              <a:r>
                <a:rPr lang="en-US" sz="1760" b="0" i="0" dirty="0" err="1">
                  <a:solidFill>
                    <a:schemeClr val="bg1"/>
                  </a:solidFill>
                  <a:effectLst/>
                  <a:latin typeface="Bell MT" panose="02020503060305020303" pitchFamily="18" charset="0"/>
                </a:rPr>
                <a:t>Mysia</a:t>
              </a:r>
              <a:r>
                <a:rPr lang="en-US" sz="1760" b="0" i="0" dirty="0">
                  <a:solidFill>
                    <a:schemeClr val="bg1"/>
                  </a:solidFill>
                  <a:effectLst/>
                  <a:latin typeface="Bell MT" panose="02020503060305020303" pitchFamily="18" charset="0"/>
                </a:rPr>
                <a:t>, they were trying to go into Bithynia, and the Spirit of Jesus did not permit them; </a:t>
              </a:r>
              <a:r>
                <a:rPr lang="en-US" sz="1760" b="1" i="0" baseline="30000" dirty="0">
                  <a:solidFill>
                    <a:schemeClr val="bg1"/>
                  </a:solidFill>
                  <a:effectLst/>
                  <a:latin typeface="Bell MT" panose="02020503060305020303" pitchFamily="18" charset="0"/>
                </a:rPr>
                <a:t>8</a:t>
              </a:r>
              <a:r>
                <a:rPr lang="en-US" sz="1760" b="0" i="0" dirty="0">
                  <a:solidFill>
                    <a:schemeClr val="bg1"/>
                  </a:solidFill>
                  <a:effectLst/>
                  <a:latin typeface="Bell MT" panose="02020503060305020303" pitchFamily="18" charset="0"/>
                </a:rPr>
                <a:t>and passing by </a:t>
              </a:r>
              <a:r>
                <a:rPr lang="en-US" sz="1760" b="0" i="0" dirty="0" err="1">
                  <a:solidFill>
                    <a:schemeClr val="bg1"/>
                  </a:solidFill>
                  <a:effectLst/>
                  <a:latin typeface="Bell MT" panose="02020503060305020303" pitchFamily="18" charset="0"/>
                </a:rPr>
                <a:t>Mysia</a:t>
              </a:r>
              <a:r>
                <a:rPr lang="en-US" sz="1760" b="0" i="0" dirty="0">
                  <a:solidFill>
                    <a:schemeClr val="bg1"/>
                  </a:solidFill>
                  <a:effectLst/>
                  <a:latin typeface="Bell MT" panose="02020503060305020303" pitchFamily="18" charset="0"/>
                </a:rPr>
                <a:t>, they came down to Troas. </a:t>
              </a:r>
              <a:r>
                <a:rPr lang="en-US" sz="1760" b="1" i="0" baseline="30000" dirty="0">
                  <a:solidFill>
                    <a:schemeClr val="bg1"/>
                  </a:solidFill>
                  <a:effectLst/>
                  <a:latin typeface="Bell MT" panose="02020503060305020303" pitchFamily="18" charset="0"/>
                </a:rPr>
                <a:t>9</a:t>
              </a:r>
              <a:r>
                <a:rPr lang="en-US" sz="1760" b="0" i="0" dirty="0">
                  <a:solidFill>
                    <a:schemeClr val="bg1"/>
                  </a:solidFill>
                  <a:effectLst/>
                  <a:latin typeface="Bell MT" panose="02020503060305020303" pitchFamily="18" charset="0"/>
                </a:rPr>
                <a:t>A vision appeared to Paul in the night: a man of Macedonia was standing and appealing to him, and saying, ‘Come over to Macedonia and help us.’ </a:t>
              </a:r>
              <a:r>
                <a:rPr lang="en-US" sz="1760" b="1" i="0" baseline="30000" dirty="0">
                  <a:solidFill>
                    <a:schemeClr val="bg1"/>
                  </a:solidFill>
                  <a:effectLst/>
                  <a:latin typeface="Bell MT" panose="02020503060305020303" pitchFamily="18" charset="0"/>
                </a:rPr>
                <a:t>10</a:t>
              </a:r>
              <a:r>
                <a:rPr lang="en-US" sz="1760" b="0" i="0" dirty="0">
                  <a:solidFill>
                    <a:schemeClr val="bg1"/>
                  </a:solidFill>
                  <a:effectLst/>
                  <a:latin typeface="Bell MT" panose="02020503060305020303" pitchFamily="18" charset="0"/>
                </a:rPr>
                <a:t>When he had seen the vision, immediately we sought to go into Macedonia, </a:t>
              </a:r>
              <a:r>
                <a:rPr lang="en-US" sz="1760" b="0" i="0" u="sng" dirty="0">
                  <a:solidFill>
                    <a:schemeClr val="bg1"/>
                  </a:solidFill>
                  <a:effectLst/>
                  <a:latin typeface="Bell MT" panose="02020503060305020303" pitchFamily="18" charset="0"/>
                </a:rPr>
                <a:t>concluding</a:t>
              </a:r>
              <a:r>
                <a:rPr lang="en-US" sz="1760" b="0" i="0" dirty="0">
                  <a:solidFill>
                    <a:schemeClr val="bg1"/>
                  </a:solidFill>
                  <a:effectLst/>
                  <a:latin typeface="Bell MT" panose="02020503060305020303" pitchFamily="18" charset="0"/>
                </a:rPr>
                <a:t> that God had called us to preach the gospel to them.</a:t>
              </a:r>
              <a:r>
                <a:rPr lang="en-US" sz="1760" dirty="0">
                  <a:solidFill>
                    <a:schemeClr val="bg1"/>
                  </a:solidFill>
                  <a:effectLst/>
                  <a:latin typeface="Bell MT" panose="02020503060305020303" pitchFamily="18" charset="0"/>
                </a:rPr>
                <a:t>”</a:t>
              </a:r>
            </a:p>
          </p:txBody>
        </p:sp>
      </p:grpSp>
    </p:spTree>
    <p:extLst>
      <p:ext uri="{BB962C8B-B14F-4D97-AF65-F5344CB8AC3E}">
        <p14:creationId xmlns:p14="http://schemas.microsoft.com/office/powerpoint/2010/main" val="36463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EDFC95-7392-484A-8EE5-CABF6DDABE01}"/>
              </a:ext>
            </a:extLst>
          </p:cNvPr>
          <p:cNvGrpSpPr/>
          <p:nvPr/>
        </p:nvGrpSpPr>
        <p:grpSpPr>
          <a:xfrm>
            <a:off x="106680" y="3901440"/>
            <a:ext cx="8214360" cy="1356360"/>
            <a:chOff x="106680" y="3901440"/>
            <a:chExt cx="8214360" cy="1356360"/>
          </a:xfrm>
        </p:grpSpPr>
        <p:sp>
          <p:nvSpPr>
            <p:cNvPr id="6" name="Rectangle 5">
              <a:extLst>
                <a:ext uri="{FF2B5EF4-FFF2-40B4-BE49-F238E27FC236}">
                  <a16:creationId xmlns:a16="http://schemas.microsoft.com/office/drawing/2014/main" id="{530942E3-E6CC-4B62-AE15-663BE681BF65}"/>
                </a:ext>
              </a:extLst>
            </p:cNvPr>
            <p:cNvSpPr/>
            <p:nvPr/>
          </p:nvSpPr>
          <p:spPr>
            <a:xfrm>
              <a:off x="3992880" y="3901440"/>
              <a:ext cx="432816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05CB12-433F-4610-9A06-2213241FC690}"/>
                </a:ext>
              </a:extLst>
            </p:cNvPr>
            <p:cNvSpPr/>
            <p:nvPr/>
          </p:nvSpPr>
          <p:spPr>
            <a:xfrm>
              <a:off x="106680" y="4328160"/>
              <a:ext cx="7650480" cy="51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D519F2-E8E5-4FE0-BF52-A5F0D3E572DE}"/>
                </a:ext>
              </a:extLst>
            </p:cNvPr>
            <p:cNvSpPr/>
            <p:nvPr/>
          </p:nvSpPr>
          <p:spPr>
            <a:xfrm>
              <a:off x="106680" y="4739640"/>
              <a:ext cx="1722120" cy="51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692BB272-2BE5-41A6-9CEB-26AE02FEC19E}"/>
              </a:ext>
            </a:extLst>
          </p:cNvPr>
          <p:cNvSpPr/>
          <p:nvPr/>
        </p:nvSpPr>
        <p:spPr>
          <a:xfrm>
            <a:off x="853440" y="1021080"/>
            <a:ext cx="6461760" cy="472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7BF3C6-137E-4B59-B827-318749F2A0E5}"/>
              </a:ext>
            </a:extLst>
          </p:cNvPr>
          <p:cNvSpPr/>
          <p:nvPr/>
        </p:nvSpPr>
        <p:spPr>
          <a:xfrm>
            <a:off x="0" y="518160"/>
            <a:ext cx="681228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8E8055-061E-4DB7-9F05-ECAE9D6E0412}"/>
              </a:ext>
            </a:extLst>
          </p:cNvPr>
          <p:cNvSpPr>
            <a:spLocks noGrp="1"/>
          </p:cNvSpPr>
          <p:nvPr>
            <p:ph idx="1"/>
          </p:nvPr>
        </p:nvSpPr>
        <p:spPr>
          <a:xfrm>
            <a:off x="0" y="0"/>
            <a:ext cx="9144000" cy="6858000"/>
          </a:xfrm>
        </p:spPr>
        <p:txBody>
          <a:bodyPr>
            <a:noAutofit/>
          </a:bodyPr>
          <a:lstStyle/>
          <a:p>
            <a:pPr marL="0" indent="0">
              <a:buNone/>
            </a:pPr>
            <a:r>
              <a:rPr lang="en-US" sz="3500" dirty="0">
                <a:latin typeface="Bell MT" panose="02020503060305020303" pitchFamily="18" charset="0"/>
              </a:rPr>
              <a:t>We hold that </a:t>
            </a:r>
            <a:r>
              <a:rPr lang="en-US" sz="3500" i="1" dirty="0">
                <a:latin typeface="Bell MT" panose="02020503060305020303" pitchFamily="18" charset="0"/>
              </a:rPr>
              <a:t>Roe</a:t>
            </a:r>
            <a:r>
              <a:rPr lang="en-US" sz="3500" dirty="0">
                <a:latin typeface="Bell MT" panose="02020503060305020303" pitchFamily="18" charset="0"/>
              </a:rPr>
              <a:t> and </a:t>
            </a:r>
            <a:r>
              <a:rPr lang="en-US" sz="3500" i="1" dirty="0">
                <a:latin typeface="Bell MT" panose="02020503060305020303" pitchFamily="18" charset="0"/>
              </a:rPr>
              <a:t>Casey</a:t>
            </a:r>
            <a:r>
              <a:rPr lang="en-US" sz="3500" dirty="0">
                <a:latin typeface="Bell MT" panose="02020503060305020303" pitchFamily="18" charset="0"/>
              </a:rPr>
              <a:t> must be overruled. The Constitution makes no reference to abortion, and no such right is implicitly protected by any constitutional provision, including the one on which the defenders of </a:t>
            </a:r>
            <a:r>
              <a:rPr lang="en-US" sz="3500" i="1" dirty="0">
                <a:latin typeface="Bell MT" panose="02020503060305020303" pitchFamily="18" charset="0"/>
              </a:rPr>
              <a:t>Roe</a:t>
            </a:r>
            <a:r>
              <a:rPr lang="en-US" sz="3500" dirty="0">
                <a:latin typeface="Bell MT" panose="02020503060305020303" pitchFamily="18" charset="0"/>
              </a:rPr>
              <a:t> and </a:t>
            </a:r>
            <a:r>
              <a:rPr lang="en-US" sz="3500" i="1" dirty="0">
                <a:latin typeface="Bell MT" panose="02020503060305020303" pitchFamily="18" charset="0"/>
              </a:rPr>
              <a:t>Casey</a:t>
            </a:r>
            <a:r>
              <a:rPr lang="en-US" sz="3500" dirty="0">
                <a:latin typeface="Bell MT" panose="02020503060305020303" pitchFamily="18" charset="0"/>
              </a:rPr>
              <a:t> now chiefly rely – the Due Process Clause of the Fourteenth Amendment. That provision has been held to guarantee some rights that are not mentioned in the Constitution, but any such rights must be “deeply rooted in this Nation’s history and tradition” and “implicit in the concept of ordered liberty.” </a:t>
            </a:r>
            <a:r>
              <a:rPr lang="en-US" sz="3500" i="1" dirty="0">
                <a:latin typeface="Bell MT" panose="02020503060305020303" pitchFamily="18" charset="0"/>
              </a:rPr>
              <a:t>Washington</a:t>
            </a:r>
            <a:r>
              <a:rPr lang="en-US" sz="3500" dirty="0">
                <a:latin typeface="Bell MT" panose="02020503060305020303" pitchFamily="18" charset="0"/>
              </a:rPr>
              <a:t> v. </a:t>
            </a:r>
            <a:r>
              <a:rPr lang="en-US" sz="3500" i="1" dirty="0">
                <a:latin typeface="Bell MT" panose="02020503060305020303" pitchFamily="18" charset="0"/>
              </a:rPr>
              <a:t>Glucksberg</a:t>
            </a:r>
            <a:r>
              <a:rPr lang="en-US" sz="3500" dirty="0">
                <a:latin typeface="Bell MT" panose="02020503060305020303" pitchFamily="18" charset="0"/>
              </a:rPr>
              <a:t>, 521 U. S. 702, 721 (1997) (internal quotation marks omitted).</a:t>
            </a:r>
          </a:p>
        </p:txBody>
      </p:sp>
    </p:spTree>
    <p:extLst>
      <p:ext uri="{BB962C8B-B14F-4D97-AF65-F5344CB8AC3E}">
        <p14:creationId xmlns:p14="http://schemas.microsoft.com/office/powerpoint/2010/main" val="395395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Two Categories of Authority</a:t>
            </a:r>
          </a:p>
        </p:txBody>
      </p:sp>
      <p:sp>
        <p:nvSpPr>
          <p:cNvPr id="3" name="Rectangle 2">
            <a:extLst>
              <a:ext uri="{FF2B5EF4-FFF2-40B4-BE49-F238E27FC236}">
                <a16:creationId xmlns:a16="http://schemas.microsoft.com/office/drawing/2014/main" id="{957BC088-8722-4A68-89A6-233661FB1498}"/>
              </a:ext>
            </a:extLst>
          </p:cNvPr>
          <p:cNvSpPr/>
          <p:nvPr/>
        </p:nvSpPr>
        <p:spPr>
          <a:xfrm>
            <a:off x="-178654" y="1519535"/>
            <a:ext cx="9501320" cy="4401205"/>
          </a:xfrm>
          <a:prstGeom prst="rect">
            <a:avLst/>
          </a:prstGeom>
          <a:noFill/>
        </p:spPr>
        <p:txBody>
          <a:bodyPr wrap="none" lIns="91440" tIns="45720" rIns="91440" bIns="45720">
            <a:spAutoFit/>
          </a:bodyPr>
          <a:lstStyle/>
          <a:p>
            <a:pPr algn="ctr"/>
            <a:r>
              <a:rPr lang="en-US" sz="13500" dirty="0">
                <a:ln w="0"/>
                <a:solidFill>
                  <a:srgbClr val="002060"/>
                </a:solidFill>
                <a:effectLst>
                  <a:outerShdw blurRad="38100" dist="19050" dir="2700000" algn="tl" rotWithShape="0">
                    <a:schemeClr val="dk1">
                      <a:alpha val="40000"/>
                    </a:schemeClr>
                  </a:outerShdw>
                </a:effectLst>
                <a:latin typeface="Bell MT" panose="02020503060305020303" pitchFamily="18" charset="0"/>
              </a:rPr>
              <a:t>“Go get me </a:t>
            </a:r>
          </a:p>
          <a:p>
            <a:pPr algn="ctr"/>
            <a:r>
              <a:rPr lang="en-US" sz="13500" dirty="0">
                <a:ln w="0"/>
                <a:solidFill>
                  <a:srgbClr val="002060"/>
                </a:solidFill>
                <a:effectLst>
                  <a:outerShdw blurRad="38100" dist="19050" dir="2700000" algn="tl" rotWithShape="0">
                    <a:schemeClr val="dk1">
                      <a:alpha val="40000"/>
                    </a:schemeClr>
                  </a:outerShdw>
                </a:effectLst>
                <a:latin typeface="Bell MT" panose="02020503060305020303" pitchFamily="18" charset="0"/>
              </a:rPr>
              <a:t>some bread.”</a:t>
            </a:r>
            <a:endParaRPr lang="en-US" sz="13500" b="0" cap="none" spc="0" dirty="0">
              <a:ln w="0"/>
              <a:solidFill>
                <a:srgbClr val="00206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360094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Two Categories of Authority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General</a:t>
            </a:r>
          </a:p>
          <a:p>
            <a:pPr>
              <a:buFont typeface="Wingdings" panose="05000000000000000000" pitchFamily="2" charset="2"/>
              <a:buChar char="q"/>
            </a:pPr>
            <a:r>
              <a:rPr lang="en-US" sz="4000" dirty="0">
                <a:latin typeface="Bell MT" panose="02020503060305020303" pitchFamily="18" charset="0"/>
              </a:rPr>
              <a:t>Specific</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48200" y="999451"/>
            <a:ext cx="4401275" cy="5740561"/>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31097" y="3733379"/>
              <a:ext cx="5406885" cy="2036132"/>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600" b="1" dirty="0">
                  <a:solidFill>
                    <a:schemeClr val="bg1"/>
                  </a:solidFill>
                  <a:effectLst/>
                  <a:latin typeface="Bell MT" panose="02020503060305020303" pitchFamily="18" charset="0"/>
                </a:rPr>
                <a:t>Mark 16:15-16</a:t>
              </a:r>
              <a:r>
                <a:rPr lang="en-US" sz="2600" dirty="0">
                  <a:solidFill>
                    <a:schemeClr val="bg1"/>
                  </a:solidFill>
                  <a:effectLst/>
                  <a:latin typeface="Bell MT" panose="02020503060305020303" pitchFamily="18" charset="0"/>
                </a:rPr>
                <a:t> – “</a:t>
              </a:r>
              <a:r>
                <a:rPr lang="en-US" sz="2600" b="1" i="0" baseline="30000" dirty="0">
                  <a:solidFill>
                    <a:schemeClr val="bg1"/>
                  </a:solidFill>
                  <a:effectLst/>
                  <a:latin typeface="Bell MT" panose="02020503060305020303" pitchFamily="18" charset="0"/>
                </a:rPr>
                <a:t>15</a:t>
              </a:r>
              <a:r>
                <a:rPr lang="en-US" sz="2600" b="0" i="0" dirty="0">
                  <a:solidFill>
                    <a:schemeClr val="bg1"/>
                  </a:solidFill>
                  <a:effectLst/>
                  <a:latin typeface="Bell MT" panose="02020503060305020303" pitchFamily="18" charset="0"/>
                </a:rPr>
                <a:t>And He said to them, ‘Go into all the world and preach the gospel to all creation. </a:t>
              </a:r>
              <a:r>
                <a:rPr lang="en-US" sz="2600" b="1" i="0" baseline="30000" dirty="0">
                  <a:solidFill>
                    <a:schemeClr val="bg1"/>
                  </a:solidFill>
                  <a:effectLst/>
                  <a:latin typeface="Bell MT" panose="02020503060305020303" pitchFamily="18" charset="0"/>
                </a:rPr>
                <a:t>16</a:t>
              </a:r>
              <a:r>
                <a:rPr lang="en-US" sz="2600" b="0" i="0" dirty="0">
                  <a:solidFill>
                    <a:schemeClr val="bg1"/>
                  </a:solidFill>
                  <a:effectLst/>
                  <a:latin typeface="Bell MT" panose="02020503060305020303" pitchFamily="18" charset="0"/>
                </a:rPr>
                <a:t>He who has believed and has been baptized shall be saved; but he who has disbelieved shall be condemned.</a:t>
              </a:r>
              <a:r>
                <a:rPr lang="en-US" sz="2600" b="0" i="0" dirty="0">
                  <a:solidFill>
                    <a:schemeClr val="bg1"/>
                  </a:solidFill>
                  <a:latin typeface="Bell MT" panose="02020503060305020303" pitchFamily="18" charset="0"/>
                </a:rPr>
                <a:t>’”</a:t>
              </a:r>
              <a:endParaRPr lang="en-US" sz="260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325404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Silence of Scripture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106680" y="999453"/>
            <a:ext cx="8942795" cy="5740563"/>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03849" y="3781585"/>
              <a:ext cx="5406885" cy="2853922"/>
            </a:xfrm>
            <a:prstGeom prst="rect">
              <a:avLst/>
            </a:prstGeom>
            <a:noFill/>
          </p:spPr>
          <p:txBody>
            <a:bodyPr wrap="square">
              <a:spAutoFit/>
            </a:bodyPr>
            <a:lstStyle/>
            <a:p>
              <a:pPr algn="l"/>
              <a:r>
                <a:rPr lang="en-US" sz="2400" b="1" dirty="0">
                  <a:solidFill>
                    <a:schemeClr val="bg1"/>
                  </a:solidFill>
                  <a:effectLst/>
                  <a:latin typeface="Bell MT" panose="02020503060305020303" pitchFamily="18" charset="0"/>
                </a:rPr>
                <a:t>2 Sam 7:1-7</a:t>
              </a:r>
              <a:r>
                <a:rPr lang="en-US" sz="2400" dirty="0">
                  <a:solidFill>
                    <a:schemeClr val="bg1"/>
                  </a:solidFill>
                  <a:effectLst/>
                  <a:latin typeface="Bell MT" panose="02020503060305020303" pitchFamily="18" charset="0"/>
                </a:rPr>
                <a:t> – “</a:t>
              </a:r>
              <a:r>
                <a:rPr lang="en-US" sz="2400" b="1" baseline="30000" dirty="0">
                  <a:solidFill>
                    <a:schemeClr val="bg1"/>
                  </a:solidFill>
                  <a:latin typeface="Bell MT" panose="02020503060305020303" pitchFamily="18" charset="0"/>
                </a:rPr>
                <a:t>1</a:t>
              </a:r>
              <a:r>
                <a:rPr lang="en-US" sz="2400" b="0" i="0" dirty="0">
                  <a:solidFill>
                    <a:schemeClr val="bg1"/>
                  </a:solidFill>
                  <a:effectLst/>
                  <a:latin typeface="Bell MT" panose="02020503060305020303" pitchFamily="18" charset="0"/>
                </a:rPr>
                <a:t>Now it came about when the king lived in his house, and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had given him rest on every side from all his enemies, </a:t>
              </a:r>
              <a:r>
                <a:rPr lang="en-US" sz="2400" b="1" i="0" baseline="30000" dirty="0">
                  <a:solidFill>
                    <a:schemeClr val="bg1"/>
                  </a:solidFill>
                  <a:effectLst/>
                  <a:latin typeface="Bell MT" panose="02020503060305020303" pitchFamily="18" charset="0"/>
                </a:rPr>
                <a:t>2</a:t>
              </a:r>
              <a:r>
                <a:rPr lang="en-US" sz="2400" b="0" i="0" dirty="0">
                  <a:solidFill>
                    <a:schemeClr val="bg1"/>
                  </a:solidFill>
                  <a:effectLst/>
                  <a:latin typeface="Bell MT" panose="02020503060305020303" pitchFamily="18" charset="0"/>
                </a:rPr>
                <a:t>that the king said to Nathan the prophet, ‘See now, I dwell in a house of cedar, but the ark of God dwells within tent curtains.’ </a:t>
              </a:r>
              <a:r>
                <a:rPr lang="en-US" sz="2400" b="1" i="0" baseline="30000" dirty="0">
                  <a:solidFill>
                    <a:schemeClr val="bg1"/>
                  </a:solidFill>
                  <a:effectLst/>
                  <a:latin typeface="Bell MT" panose="02020503060305020303" pitchFamily="18" charset="0"/>
                </a:rPr>
                <a:t>3</a:t>
              </a:r>
              <a:r>
                <a:rPr lang="en-US" sz="2400" b="0" i="0" dirty="0">
                  <a:solidFill>
                    <a:schemeClr val="bg1"/>
                  </a:solidFill>
                  <a:effectLst/>
                  <a:latin typeface="Bell MT" panose="02020503060305020303" pitchFamily="18" charset="0"/>
                </a:rPr>
                <a:t>Nathan said to the king, ‘Go, do all that is in your mind, for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is with you.’ </a:t>
              </a:r>
              <a:r>
                <a:rPr lang="en-US" sz="2400" b="1" i="0" baseline="30000" dirty="0">
                  <a:solidFill>
                    <a:schemeClr val="bg1"/>
                  </a:solidFill>
                  <a:effectLst/>
                  <a:latin typeface="Bell MT" panose="02020503060305020303" pitchFamily="18" charset="0"/>
                </a:rPr>
                <a:t>4</a:t>
              </a:r>
              <a:r>
                <a:rPr lang="en-US" sz="2400" b="0" i="0" dirty="0">
                  <a:solidFill>
                    <a:schemeClr val="bg1"/>
                  </a:solidFill>
                  <a:effectLst/>
                  <a:latin typeface="Bell MT" panose="02020503060305020303" pitchFamily="18" charset="0"/>
                </a:rPr>
                <a:t>But in the same night the word of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came to Nathan, saying, </a:t>
              </a:r>
              <a:r>
                <a:rPr lang="en-US" sz="2400" b="1" i="0" baseline="30000" dirty="0">
                  <a:solidFill>
                    <a:schemeClr val="bg1"/>
                  </a:solidFill>
                  <a:effectLst/>
                  <a:latin typeface="Bell MT" panose="02020503060305020303" pitchFamily="18" charset="0"/>
                </a:rPr>
                <a:t>5</a:t>
              </a:r>
              <a:r>
                <a:rPr lang="en-US" sz="2400" b="0" i="0" dirty="0">
                  <a:solidFill>
                    <a:schemeClr val="bg1"/>
                  </a:solidFill>
                  <a:effectLst/>
                  <a:latin typeface="Bell MT" panose="02020503060305020303" pitchFamily="18" charset="0"/>
                </a:rPr>
                <a:t>‘Go and say to My servant David, “Thus says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‘Are you the one who should build Me a house to dwell in? </a:t>
              </a:r>
              <a:r>
                <a:rPr lang="en-US" sz="2400" b="1" i="0" baseline="30000" dirty="0">
                  <a:solidFill>
                    <a:schemeClr val="bg1"/>
                  </a:solidFill>
                  <a:effectLst/>
                  <a:latin typeface="Bell MT" panose="02020503060305020303" pitchFamily="18" charset="0"/>
                </a:rPr>
                <a:t>6</a:t>
              </a:r>
              <a:r>
                <a:rPr lang="en-US" sz="2400" b="0" i="0" dirty="0">
                  <a:solidFill>
                    <a:schemeClr val="bg1"/>
                  </a:solidFill>
                  <a:effectLst/>
                  <a:latin typeface="Bell MT" panose="02020503060305020303" pitchFamily="18" charset="0"/>
                </a:rPr>
                <a:t>For I have not dwelt in a house since the day I brought up the sons of Israel from Egypt, even to this day; but I have been moving about in a tent, even in a tabernacle. </a:t>
              </a:r>
              <a:r>
                <a:rPr lang="en-US" sz="2400" b="1" i="0" baseline="30000" dirty="0">
                  <a:solidFill>
                    <a:schemeClr val="bg1"/>
                  </a:solidFill>
                  <a:effectLst/>
                  <a:latin typeface="Bell MT" panose="02020503060305020303" pitchFamily="18" charset="0"/>
                </a:rPr>
                <a:t>7</a:t>
              </a:r>
              <a:r>
                <a:rPr lang="en-US" sz="2400" b="0" i="0" dirty="0">
                  <a:solidFill>
                    <a:schemeClr val="bg1"/>
                  </a:solidFill>
                  <a:effectLst/>
                  <a:latin typeface="Bell MT" panose="02020503060305020303" pitchFamily="18" charset="0"/>
                </a:rPr>
                <a:t>Wherever I have gone with all the sons of Israel, did I speak a word with one of the tribes of Israel, which I commanded to shepherd My people Israel, saying, ‘Why have you not built Me a house of cedar?’”’”</a:t>
              </a:r>
            </a:p>
          </p:txBody>
        </p:sp>
      </p:grpSp>
    </p:spTree>
    <p:extLst>
      <p:ext uri="{BB962C8B-B14F-4D97-AF65-F5344CB8AC3E}">
        <p14:creationId xmlns:p14="http://schemas.microsoft.com/office/powerpoint/2010/main" val="6181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Silence of Scripture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106680" y="999451"/>
            <a:ext cx="8940613"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46BF2-5ECC-4165-AA93-C850B4F6D92F}"/>
              </a:ext>
            </a:extLst>
          </p:cNvPr>
          <p:cNvSpPr txBox="1"/>
          <p:nvPr/>
        </p:nvSpPr>
        <p:spPr>
          <a:xfrm>
            <a:off x="411481" y="1237321"/>
            <a:ext cx="8640548" cy="5367432"/>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300" b="1" dirty="0">
                <a:solidFill>
                  <a:schemeClr val="bg1"/>
                </a:solidFill>
                <a:effectLst/>
                <a:latin typeface="Bell MT" panose="02020503060305020303" pitchFamily="18" charset="0"/>
              </a:rPr>
              <a:t>Deut 4:2 – “</a:t>
            </a:r>
            <a:r>
              <a:rPr lang="en-US" sz="2300" b="0" i="0" dirty="0">
                <a:solidFill>
                  <a:schemeClr val="bg1"/>
                </a:solidFill>
                <a:effectLst/>
                <a:latin typeface="Bell MT" panose="02020503060305020303" pitchFamily="18" charset="0"/>
              </a:rPr>
              <a:t>You shall not add to the word which I am commanding you, nor take away from it, that you may keep the commandments of the Lord your God which I command you.</a:t>
            </a:r>
            <a:r>
              <a:rPr lang="en-US" sz="2300" b="1"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300" b="1" dirty="0">
              <a:solidFill>
                <a:schemeClr val="bg1"/>
              </a:solidFill>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sz="2300" b="1" dirty="0">
                <a:solidFill>
                  <a:schemeClr val="bg1"/>
                </a:solidFill>
                <a:effectLst/>
                <a:latin typeface="Bell MT" panose="02020503060305020303" pitchFamily="18" charset="0"/>
              </a:rPr>
              <a:t>Prov 30:6</a:t>
            </a:r>
            <a:r>
              <a:rPr lang="en-US" sz="2300" dirty="0">
                <a:solidFill>
                  <a:schemeClr val="bg1"/>
                </a:solidFill>
                <a:effectLst/>
                <a:latin typeface="Bell MT" panose="02020503060305020303" pitchFamily="18" charset="0"/>
              </a:rPr>
              <a:t> – “</a:t>
            </a:r>
            <a:r>
              <a:rPr lang="en-US" sz="2300" b="0" i="0" dirty="0">
                <a:solidFill>
                  <a:schemeClr val="bg1"/>
                </a:solidFill>
                <a:effectLst/>
                <a:latin typeface="Bell MT" panose="02020503060305020303" pitchFamily="18" charset="0"/>
              </a:rPr>
              <a:t>Do not add to His words or He will reprove you, and you will be proved a liar.</a:t>
            </a:r>
            <a:r>
              <a:rPr lang="en-US" sz="23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300" dirty="0">
              <a:solidFill>
                <a:schemeClr val="bg1"/>
              </a:solidFill>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sz="2300" b="1" dirty="0">
                <a:solidFill>
                  <a:schemeClr val="bg1"/>
                </a:solidFill>
                <a:effectLst/>
                <a:latin typeface="Bell MT" panose="02020503060305020303" pitchFamily="18" charset="0"/>
              </a:rPr>
              <a:t>Rev 22:18-19</a:t>
            </a:r>
            <a:r>
              <a:rPr lang="en-US" sz="2300" dirty="0">
                <a:solidFill>
                  <a:schemeClr val="bg1"/>
                </a:solidFill>
                <a:effectLst/>
                <a:latin typeface="Bell MT" panose="02020503060305020303" pitchFamily="18" charset="0"/>
              </a:rPr>
              <a:t> – “</a:t>
            </a:r>
            <a:r>
              <a:rPr lang="en-US" sz="2300" b="1" i="0" baseline="30000" dirty="0">
                <a:solidFill>
                  <a:schemeClr val="bg1"/>
                </a:solidFill>
                <a:effectLst/>
                <a:latin typeface="Bell MT" panose="02020503060305020303" pitchFamily="18" charset="0"/>
              </a:rPr>
              <a:t>18</a:t>
            </a:r>
            <a:r>
              <a:rPr lang="en-US" sz="2300" b="0" i="0" dirty="0">
                <a:solidFill>
                  <a:schemeClr val="bg1"/>
                </a:solidFill>
                <a:effectLst/>
                <a:latin typeface="Bell MT" panose="02020503060305020303" pitchFamily="18" charset="0"/>
              </a:rPr>
              <a:t>I testify to everyone who hears the words of the prophecy of this book: if anyone adds to them, God will add to him the plagues which are written in this book; </a:t>
            </a:r>
            <a:r>
              <a:rPr lang="en-US" sz="2300" b="1" i="0" baseline="30000" dirty="0">
                <a:solidFill>
                  <a:schemeClr val="bg1"/>
                </a:solidFill>
                <a:effectLst/>
                <a:latin typeface="Bell MT" panose="02020503060305020303" pitchFamily="18" charset="0"/>
              </a:rPr>
              <a:t>19</a:t>
            </a:r>
            <a:r>
              <a:rPr lang="en-US" sz="2300" b="0" i="0" dirty="0">
                <a:solidFill>
                  <a:schemeClr val="bg1"/>
                </a:solidFill>
                <a:effectLst/>
                <a:latin typeface="Bell MT" panose="02020503060305020303" pitchFamily="18" charset="0"/>
              </a:rPr>
              <a:t>and if anyone takes away from the words of the book of this prophecy, God will take away his part from the tree of life and from the holy city, which are written in this book.</a:t>
            </a:r>
            <a:r>
              <a:rPr lang="en-US" sz="2300" dirty="0">
                <a:solidFill>
                  <a:schemeClr val="bg1"/>
                </a:solidFill>
                <a:effectLst/>
                <a:latin typeface="Bell MT" panose="02020503060305020303" pitchFamily="18" charset="0"/>
              </a:rPr>
              <a:t>”</a:t>
            </a:r>
          </a:p>
        </p:txBody>
      </p:sp>
    </p:spTree>
    <p:extLst>
      <p:ext uri="{BB962C8B-B14F-4D97-AF65-F5344CB8AC3E}">
        <p14:creationId xmlns:p14="http://schemas.microsoft.com/office/powerpoint/2010/main" val="6927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Silence of Scripture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106680" y="999451"/>
            <a:ext cx="8940613"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46BF2-5ECC-4165-AA93-C850B4F6D92F}"/>
              </a:ext>
            </a:extLst>
          </p:cNvPr>
          <p:cNvSpPr txBox="1"/>
          <p:nvPr/>
        </p:nvSpPr>
        <p:spPr>
          <a:xfrm>
            <a:off x="411481" y="1237321"/>
            <a:ext cx="8640548" cy="3897927"/>
          </a:xfrm>
          <a:prstGeom prst="rect">
            <a:avLst/>
          </a:prstGeom>
          <a:noFill/>
        </p:spPr>
        <p:txBody>
          <a:bodyPr wrap="square">
            <a:spAutoFit/>
          </a:bodyPr>
          <a:lstStyle/>
          <a:p>
            <a:pPr lvl="0">
              <a:lnSpc>
                <a:spcPct val="115000"/>
              </a:lnSpc>
              <a:tabLst>
                <a:tab pos="685800" algn="l"/>
              </a:tabLst>
            </a:pPr>
            <a:r>
              <a:rPr lang="en-US" sz="2400" b="1" dirty="0">
                <a:solidFill>
                  <a:schemeClr val="bg1"/>
                </a:solidFill>
                <a:effectLst/>
                <a:latin typeface="Bell MT" panose="02020503060305020303" pitchFamily="18" charset="0"/>
              </a:rPr>
              <a:t>1 Cor 4:6</a:t>
            </a:r>
            <a:r>
              <a:rPr lang="en-US" sz="2400" dirty="0">
                <a:solidFill>
                  <a:schemeClr val="bg1"/>
                </a:solidFill>
                <a:effectLst/>
                <a:latin typeface="Bell MT" panose="02020503060305020303" pitchFamily="18" charset="0"/>
              </a:rPr>
              <a:t> – “</a:t>
            </a:r>
            <a:r>
              <a:rPr lang="en-US" sz="2400" dirty="0">
                <a:solidFill>
                  <a:schemeClr val="bg1"/>
                </a:solidFill>
                <a:latin typeface="Bell MT" panose="02020503060305020303" pitchFamily="18" charset="0"/>
              </a:rPr>
              <a:t>Now these things, brethren, I have figuratively applied to myself and Apollos for your sakes, so that in us you may learn not to exceed what is written, so that no one of you will become arrogant in behalf of one against the other.</a:t>
            </a:r>
            <a:r>
              <a:rPr lang="en-US" sz="2400" b="1" dirty="0">
                <a:solidFill>
                  <a:schemeClr val="bg1"/>
                </a:solidFill>
                <a:effectLst/>
                <a:latin typeface="Bell MT" panose="02020503060305020303" pitchFamily="18" charset="0"/>
              </a:rPr>
              <a:t>”</a:t>
            </a:r>
          </a:p>
          <a:p>
            <a:pPr lvl="0">
              <a:lnSpc>
                <a:spcPct val="115000"/>
              </a:lnSpc>
              <a:tabLst>
                <a:tab pos="685800" algn="l"/>
              </a:tabLst>
            </a:pPr>
            <a:endParaRPr lang="en-US" sz="2400" b="1" dirty="0">
              <a:solidFill>
                <a:schemeClr val="bg1"/>
              </a:solidFill>
              <a:latin typeface="Bell MT" panose="02020503060305020303" pitchFamily="18" charset="0"/>
            </a:endParaRPr>
          </a:p>
          <a:p>
            <a:pPr lvl="0">
              <a:lnSpc>
                <a:spcPct val="115000"/>
              </a:lnSpc>
              <a:tabLst>
                <a:tab pos="685800" algn="l"/>
              </a:tabLst>
            </a:pPr>
            <a:r>
              <a:rPr lang="en-US" sz="2400" b="1" dirty="0">
                <a:solidFill>
                  <a:schemeClr val="bg1"/>
                </a:solidFill>
                <a:effectLst/>
                <a:latin typeface="Bell MT" panose="02020503060305020303" pitchFamily="18" charset="0"/>
              </a:rPr>
              <a:t>2 Tim 3:16-17</a:t>
            </a:r>
            <a:r>
              <a:rPr lang="en-US" sz="2400" dirty="0">
                <a:solidFill>
                  <a:schemeClr val="bg1"/>
                </a:solidFill>
                <a:effectLst/>
                <a:latin typeface="Bell MT" panose="02020503060305020303" pitchFamily="18" charset="0"/>
              </a:rPr>
              <a:t> – “</a:t>
            </a:r>
            <a:r>
              <a:rPr lang="en-US" sz="2400" baseline="30000" dirty="0">
                <a:solidFill>
                  <a:schemeClr val="bg1"/>
                </a:solidFill>
                <a:latin typeface="Bell MT" panose="02020503060305020303" pitchFamily="18" charset="0"/>
              </a:rPr>
              <a:t>16</a:t>
            </a:r>
            <a:r>
              <a:rPr lang="en-US" sz="2400" dirty="0">
                <a:solidFill>
                  <a:schemeClr val="bg1"/>
                </a:solidFill>
                <a:latin typeface="Bell MT" panose="02020503060305020303" pitchFamily="18" charset="0"/>
              </a:rPr>
              <a:t>All Scripture is inspired by God and profitable for teaching, for reproof, for correction, for training in righteousness; </a:t>
            </a:r>
            <a:r>
              <a:rPr lang="en-US" sz="2400" baseline="30000" dirty="0">
                <a:solidFill>
                  <a:schemeClr val="bg1"/>
                </a:solidFill>
                <a:latin typeface="Bell MT" panose="02020503060305020303" pitchFamily="18" charset="0"/>
              </a:rPr>
              <a:t>17</a:t>
            </a:r>
            <a:r>
              <a:rPr lang="en-US" sz="2400" dirty="0">
                <a:solidFill>
                  <a:schemeClr val="bg1"/>
                </a:solidFill>
                <a:latin typeface="Bell MT" panose="02020503060305020303" pitchFamily="18" charset="0"/>
              </a:rPr>
              <a:t>so that the man of God may be adequate, equipped for every good work.</a:t>
            </a:r>
            <a:r>
              <a:rPr lang="en-US" sz="2400" dirty="0">
                <a:solidFill>
                  <a:schemeClr val="bg1"/>
                </a:solidFill>
                <a:effectLst/>
                <a:latin typeface="Bell MT" panose="02020503060305020303" pitchFamily="18" charset="0"/>
              </a:rPr>
              <a:t>”</a:t>
            </a:r>
          </a:p>
        </p:txBody>
      </p:sp>
    </p:spTree>
    <p:extLst>
      <p:ext uri="{BB962C8B-B14F-4D97-AF65-F5344CB8AC3E}">
        <p14:creationId xmlns:p14="http://schemas.microsoft.com/office/powerpoint/2010/main" val="147128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9144000" cy="6858000"/>
          </a:xfrm>
        </p:spPr>
        <p:txBody>
          <a:bodyPr>
            <a:normAutofit lnSpcReduction="10000"/>
          </a:bodyPr>
          <a:lstStyle/>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6 – </a:t>
            </a:r>
            <a:r>
              <a:rPr lang="en-US" sz="2700" b="1" dirty="0">
                <a:solidFill>
                  <a:srgbClr val="002060"/>
                </a:solidFill>
                <a:latin typeface="Bell MT" panose="02020503060305020303" pitchFamily="18" charset="0"/>
              </a:rPr>
              <a:t>Introduction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13 – </a:t>
            </a:r>
            <a:r>
              <a:rPr lang="en-US" sz="2700" b="1" dirty="0">
                <a:solidFill>
                  <a:srgbClr val="002060"/>
                </a:solidFill>
                <a:latin typeface="Bell MT" panose="02020503060305020303" pitchFamily="18" charset="0"/>
              </a:rPr>
              <a:t>Its Nature</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20 – </a:t>
            </a:r>
            <a:r>
              <a:rPr lang="en-US" sz="2700" b="1" dirty="0">
                <a:solidFill>
                  <a:srgbClr val="002060"/>
                </a:solidFill>
                <a:latin typeface="Bell MT" panose="02020503060305020303" pitchFamily="18" charset="0"/>
              </a:rPr>
              <a:t>Its Standard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27 – </a:t>
            </a:r>
            <a:r>
              <a:rPr lang="en-US" sz="2700" b="1" dirty="0">
                <a:solidFill>
                  <a:srgbClr val="002060"/>
                </a:solidFill>
                <a:latin typeface="Bell MT" panose="02020503060305020303" pitchFamily="18" charset="0"/>
              </a:rPr>
              <a:t>False Standards of Authority</a:t>
            </a:r>
          </a:p>
          <a:p>
            <a:pPr>
              <a:lnSpc>
                <a:spcPct val="100000"/>
              </a:lnSpc>
              <a:buFont typeface="Wingdings" panose="05000000000000000000" pitchFamily="2" charset="2"/>
              <a:buChar char="q"/>
            </a:pPr>
            <a:r>
              <a:rPr lang="en-US" sz="2700" dirty="0">
                <a:solidFill>
                  <a:srgbClr val="FF0000"/>
                </a:solidFill>
                <a:latin typeface="Bell MT" panose="02020503060305020303" pitchFamily="18" charset="0"/>
              </a:rPr>
              <a:t>May 4 – </a:t>
            </a:r>
            <a:r>
              <a:rPr lang="en-US" sz="2700" b="1" dirty="0">
                <a:solidFill>
                  <a:srgbClr val="FF0000"/>
                </a:solidFill>
                <a:latin typeface="Bell MT" panose="02020503060305020303" pitchFamily="18" charset="0"/>
              </a:rPr>
              <a:t>Applying the Standard (1)</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11 – </a:t>
            </a:r>
            <a:r>
              <a:rPr lang="en-US" sz="2700" b="1" dirty="0">
                <a:solidFill>
                  <a:srgbClr val="002060"/>
                </a:solidFill>
                <a:latin typeface="Bell MT" panose="02020503060305020303" pitchFamily="18" charset="0"/>
              </a:rPr>
              <a:t>Applying the Standard (2)</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18 – </a:t>
            </a:r>
            <a:r>
              <a:rPr lang="en-US" sz="2700" b="1" dirty="0">
                <a:solidFill>
                  <a:srgbClr val="002060"/>
                </a:solidFill>
                <a:latin typeface="Bell MT" panose="02020503060305020303" pitchFamily="18" charset="0"/>
              </a:rPr>
              <a:t>Local Organization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25 – </a:t>
            </a:r>
            <a:r>
              <a:rPr lang="en-US" sz="2700" b="1" dirty="0">
                <a:solidFill>
                  <a:srgbClr val="002060"/>
                </a:solidFill>
                <a:latin typeface="Bell MT" panose="02020503060305020303" pitchFamily="18" charset="0"/>
              </a:rPr>
              <a:t>Local Organization Apostasy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 – </a:t>
            </a:r>
            <a:r>
              <a:rPr lang="en-US" sz="2700" b="1" dirty="0">
                <a:solidFill>
                  <a:srgbClr val="002060"/>
                </a:solidFill>
                <a:latin typeface="Bell MT" panose="02020503060305020303" pitchFamily="18" charset="0"/>
              </a:rPr>
              <a:t>Nature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8 – </a:t>
            </a:r>
            <a:r>
              <a:rPr lang="en-US" sz="2700" b="1" dirty="0">
                <a:solidFill>
                  <a:srgbClr val="002060"/>
                </a:solidFill>
                <a:latin typeface="Bell MT" panose="02020503060305020303" pitchFamily="18" charset="0"/>
              </a:rPr>
              <a:t>Elements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15 – </a:t>
            </a:r>
            <a:r>
              <a:rPr lang="en-US" sz="2700" b="1" dirty="0">
                <a:solidFill>
                  <a:srgbClr val="002060"/>
                </a:solidFill>
                <a:latin typeface="Bell MT" panose="02020503060305020303" pitchFamily="18" charset="0"/>
              </a:rPr>
              <a:t>Its Work of Edification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22 – </a:t>
            </a:r>
            <a:r>
              <a:rPr lang="en-US" sz="2700" b="1" dirty="0">
                <a:solidFill>
                  <a:srgbClr val="002060"/>
                </a:solidFill>
                <a:latin typeface="Bell MT" panose="02020503060305020303" pitchFamily="18" charset="0"/>
              </a:rPr>
              <a:t>Its Work of Evangelism</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29 – </a:t>
            </a:r>
            <a:r>
              <a:rPr lang="en-US" sz="2700" b="1" dirty="0">
                <a:solidFill>
                  <a:srgbClr val="002060"/>
                </a:solidFill>
                <a:latin typeface="Bell MT" panose="02020503060305020303" pitchFamily="18" charset="0"/>
              </a:rPr>
              <a:t>Its Work of Benevolence</a:t>
            </a:r>
          </a:p>
        </p:txBody>
      </p:sp>
      <p:sp>
        <p:nvSpPr>
          <p:cNvPr id="5" name="Arrow: Down 4">
            <a:extLst>
              <a:ext uri="{FF2B5EF4-FFF2-40B4-BE49-F238E27FC236}">
                <a16:creationId xmlns:a16="http://schemas.microsoft.com/office/drawing/2014/main" id="{7FF8654F-E773-4C9E-870B-20A05B272BC2}"/>
              </a:ext>
            </a:extLst>
          </p:cNvPr>
          <p:cNvSpPr/>
          <p:nvPr/>
        </p:nvSpPr>
        <p:spPr>
          <a:xfrm>
            <a:off x="6185646" y="0"/>
            <a:ext cx="2958353" cy="6858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6943165" y="-120127"/>
            <a:ext cx="1447800" cy="6690360"/>
          </a:xfrm>
        </p:spPr>
        <p:txBody>
          <a:bodyPr vert="wordArtVert" lIns="91440">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Tree>
    <p:extLst>
      <p:ext uri="{BB962C8B-B14F-4D97-AF65-F5344CB8AC3E}">
        <p14:creationId xmlns:p14="http://schemas.microsoft.com/office/powerpoint/2010/main" val="1810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AT VERSES OF THE BIBLE: Colossians 3:17 | ThePreachersWord">
            <a:extLst>
              <a:ext uri="{FF2B5EF4-FFF2-40B4-BE49-F238E27FC236}">
                <a16:creationId xmlns:a16="http://schemas.microsoft.com/office/drawing/2014/main" id="{9DABA9EE-6B89-4378-A2BF-DC0BD0632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467071"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664765" y="999451"/>
            <a:ext cx="4384710"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842546" y="1123022"/>
            <a:ext cx="4197700" cy="5494903"/>
          </a:xfrm>
          <a:prstGeom prst="rect">
            <a:avLst/>
          </a:prstGeom>
          <a:noFill/>
        </p:spPr>
        <p:txBody>
          <a:bodyPr wrap="square">
            <a:spAutoFit/>
          </a:bodyPr>
          <a:lstStyle/>
          <a:p>
            <a:pPr>
              <a:lnSpc>
                <a:spcPct val="115000"/>
              </a:lnSpc>
              <a:tabLst>
                <a:tab pos="685800" algn="l"/>
              </a:tabLst>
            </a:pPr>
            <a:r>
              <a:rPr lang="en-US" b="1" dirty="0">
                <a:solidFill>
                  <a:schemeClr val="bg1"/>
                </a:solidFill>
                <a:effectLst/>
                <a:latin typeface="Bell MT" panose="02020503060305020303" pitchFamily="18" charset="0"/>
                <a:ea typeface="Calibri" panose="020F0502020204030204" pitchFamily="34" charset="0"/>
              </a:rPr>
              <a:t>John 12:49-50</a:t>
            </a:r>
            <a:r>
              <a:rPr lang="en-US" dirty="0">
                <a:solidFill>
                  <a:schemeClr val="bg1"/>
                </a:solidFill>
                <a:effectLst/>
                <a:latin typeface="Bell MT" panose="02020503060305020303" pitchFamily="18" charset="0"/>
                <a:ea typeface="Calibri" panose="020F0502020204030204" pitchFamily="34" charset="0"/>
              </a:rPr>
              <a:t> – “For I did not speak on My own initiative, but the Father Himself who sent Me has given Me a commandment as to what to say and what to speak. I know that His commandment is eternal life; therefore the things I speak, I speak just as the Father has told Me.”</a:t>
            </a:r>
          </a:p>
          <a:p>
            <a:pPr marL="0" marR="0" lvl="0" indent="0">
              <a:lnSpc>
                <a:spcPct val="115000"/>
              </a:lnSpc>
              <a:spcBef>
                <a:spcPts val="0"/>
              </a:spcBef>
              <a:spcAft>
                <a:spcPts val="0"/>
              </a:spcAft>
              <a:buFont typeface="+mj-lt"/>
              <a:buNone/>
              <a:tabLst>
                <a:tab pos="685800" algn="l"/>
              </a:tabLst>
            </a:pPr>
            <a:endParaRPr lang="en-US" dirty="0">
              <a:solidFill>
                <a:schemeClr val="bg1"/>
              </a:solidFill>
              <a:effectLst/>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b="1" dirty="0">
                <a:solidFill>
                  <a:schemeClr val="bg1"/>
                </a:solidFill>
                <a:latin typeface="Bell MT" panose="02020503060305020303" pitchFamily="18" charset="0"/>
              </a:rPr>
              <a:t>Matt 28:18-20</a:t>
            </a:r>
            <a:r>
              <a:rPr lang="en-US" dirty="0">
                <a:solidFill>
                  <a:schemeClr val="bg1"/>
                </a:solidFill>
                <a:effectLst/>
                <a:latin typeface="Bell MT" panose="02020503060305020303" pitchFamily="18" charset="0"/>
              </a:rPr>
              <a:t> – “</a:t>
            </a:r>
            <a:r>
              <a:rPr lang="en-US" b="1" i="0" baseline="30000" dirty="0">
                <a:solidFill>
                  <a:schemeClr val="bg1"/>
                </a:solidFill>
                <a:effectLst/>
                <a:latin typeface="Bell MT" panose="02020503060305020303" pitchFamily="18" charset="0"/>
              </a:rPr>
              <a:t>18</a:t>
            </a:r>
            <a:r>
              <a:rPr lang="en-US" b="0" i="0" dirty="0">
                <a:solidFill>
                  <a:schemeClr val="bg1"/>
                </a:solidFill>
                <a:effectLst/>
                <a:latin typeface="Bell MT" panose="02020503060305020303" pitchFamily="18" charset="0"/>
              </a:rPr>
              <a:t>And Jesus came up and spoke to them, saying, ‘All authority has been given to Me in heaven and on earth. </a:t>
            </a:r>
            <a:r>
              <a:rPr lang="en-US" b="1" i="0" baseline="30000" dirty="0">
                <a:solidFill>
                  <a:schemeClr val="bg1"/>
                </a:solidFill>
                <a:effectLst/>
                <a:latin typeface="Bell MT" panose="02020503060305020303" pitchFamily="18" charset="0"/>
              </a:rPr>
              <a:t>19</a:t>
            </a:r>
            <a:r>
              <a:rPr lang="en-US" b="0" i="0" dirty="0">
                <a:solidFill>
                  <a:schemeClr val="bg1"/>
                </a:solidFill>
                <a:effectLst/>
                <a:latin typeface="Bell MT" panose="02020503060305020303" pitchFamily="18" charset="0"/>
              </a:rPr>
              <a:t>Go therefore and make disciples of all the nations, baptizing them in the name of the Father and the Son and the Holy Spirit, </a:t>
            </a:r>
            <a:r>
              <a:rPr lang="en-US" b="1" i="0" baseline="30000" dirty="0">
                <a:solidFill>
                  <a:schemeClr val="bg1"/>
                </a:solidFill>
                <a:effectLst/>
                <a:latin typeface="Bell MT" panose="02020503060305020303" pitchFamily="18" charset="0"/>
              </a:rPr>
              <a:t>20</a:t>
            </a:r>
            <a:r>
              <a:rPr lang="en-US" b="0" i="0" dirty="0">
                <a:solidFill>
                  <a:schemeClr val="bg1"/>
                </a:solidFill>
                <a:effectLst/>
                <a:latin typeface="Bell MT" panose="02020503060305020303" pitchFamily="18" charset="0"/>
              </a:rPr>
              <a:t>teaching them to observe all that I commanded you; and lo, I am with you always, even to the end of the age.’”</a:t>
            </a:r>
            <a:endParaRPr lang="en-US" dirty="0">
              <a:solidFill>
                <a:schemeClr val="bg1"/>
              </a:solidFill>
              <a:effectLst/>
              <a:latin typeface="Bell MT" panose="02020503060305020303" pitchFamily="18" charset="0"/>
            </a:endParaRP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64820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664765" y="999451"/>
            <a:ext cx="4384710"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842546" y="1237321"/>
            <a:ext cx="4197700" cy="5031763"/>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000" b="1" dirty="0">
                <a:solidFill>
                  <a:schemeClr val="bg1"/>
                </a:solidFill>
                <a:effectLst/>
                <a:latin typeface="Bell MT" panose="02020503060305020303" pitchFamily="18" charset="0"/>
              </a:rPr>
              <a:t>Acts 17:30</a:t>
            </a:r>
            <a:r>
              <a:rPr lang="en-US" sz="2000" dirty="0">
                <a:solidFill>
                  <a:schemeClr val="bg1"/>
                </a:solidFill>
                <a:effectLst/>
                <a:latin typeface="Bell MT" panose="02020503060305020303" pitchFamily="18" charset="0"/>
              </a:rPr>
              <a:t> – “</a:t>
            </a:r>
            <a:r>
              <a:rPr lang="en-US" sz="2000" b="0" dirty="0">
                <a:solidFill>
                  <a:schemeClr val="bg1"/>
                </a:solidFill>
                <a:effectLst/>
                <a:latin typeface="Bell MT" panose="02020503060305020303" pitchFamily="18" charset="0"/>
              </a:rPr>
              <a:t>Therefore having overlooked the times of ignorance, God is now declaring to men that all people everywhere should repent.</a:t>
            </a:r>
            <a:r>
              <a:rPr lang="en-US" sz="20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000" dirty="0">
              <a:solidFill>
                <a:schemeClr val="bg1"/>
              </a:solidFill>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sz="2000" b="1" dirty="0">
                <a:solidFill>
                  <a:schemeClr val="bg1"/>
                </a:solidFill>
                <a:effectLst/>
                <a:latin typeface="Bell MT" panose="02020503060305020303" pitchFamily="18" charset="0"/>
              </a:rPr>
              <a:t>Rom 16:1-2</a:t>
            </a:r>
            <a:r>
              <a:rPr lang="en-US" sz="2000" dirty="0">
                <a:solidFill>
                  <a:schemeClr val="bg1"/>
                </a:solidFill>
                <a:effectLst/>
                <a:latin typeface="Bell MT" panose="02020503060305020303" pitchFamily="18" charset="0"/>
              </a:rPr>
              <a:t> – “</a:t>
            </a:r>
            <a:r>
              <a:rPr lang="en-US" sz="2000" b="1" baseline="30000" dirty="0">
                <a:solidFill>
                  <a:schemeClr val="bg1"/>
                </a:solidFill>
                <a:latin typeface="Bell MT" panose="02020503060305020303" pitchFamily="18" charset="0"/>
              </a:rPr>
              <a:t>1</a:t>
            </a:r>
            <a:r>
              <a:rPr lang="en-US" sz="2000" b="0" i="0" dirty="0">
                <a:solidFill>
                  <a:schemeClr val="bg1"/>
                </a:solidFill>
                <a:effectLst/>
                <a:latin typeface="Bell MT" panose="02020503060305020303" pitchFamily="18" charset="0"/>
              </a:rPr>
              <a:t>I commend to you our sister Phoebe, who is a servant of the church which is at </a:t>
            </a:r>
            <a:r>
              <a:rPr lang="en-US" sz="2000" b="0" i="0" dirty="0" err="1">
                <a:solidFill>
                  <a:schemeClr val="bg1"/>
                </a:solidFill>
                <a:effectLst/>
                <a:latin typeface="Bell MT" panose="02020503060305020303" pitchFamily="18" charset="0"/>
              </a:rPr>
              <a:t>Cenchrea</a:t>
            </a:r>
            <a:r>
              <a:rPr lang="en-US" sz="2000" b="0" i="0" dirty="0">
                <a:solidFill>
                  <a:schemeClr val="bg1"/>
                </a:solidFill>
                <a:effectLst/>
                <a:latin typeface="Bell MT" panose="02020503060305020303" pitchFamily="18" charset="0"/>
              </a:rPr>
              <a:t>; </a:t>
            </a:r>
            <a:r>
              <a:rPr lang="en-US" sz="2000" b="1" i="0" baseline="30000" dirty="0">
                <a:solidFill>
                  <a:schemeClr val="bg1"/>
                </a:solidFill>
                <a:effectLst/>
                <a:latin typeface="Bell MT" panose="02020503060305020303" pitchFamily="18" charset="0"/>
              </a:rPr>
              <a:t>2</a:t>
            </a:r>
            <a:r>
              <a:rPr lang="en-US" sz="2000" b="0" i="0" dirty="0">
                <a:solidFill>
                  <a:schemeClr val="bg1"/>
                </a:solidFill>
                <a:effectLst/>
                <a:latin typeface="Bell MT" panose="02020503060305020303" pitchFamily="18" charset="0"/>
              </a:rPr>
              <a:t>that you receive her in the Lord in a manner worthy of the saints, and that you help her in whatever matter she may have need of you; for she herself has also been a helper of many, and of myself as well.</a:t>
            </a:r>
            <a:r>
              <a:rPr lang="en-US" sz="2000" dirty="0">
                <a:solidFill>
                  <a:schemeClr val="bg1"/>
                </a:solidFill>
                <a:effectLst/>
                <a:latin typeface="Bell MT" panose="02020503060305020303" pitchFamily="18" charset="0"/>
              </a:rPr>
              <a:t>”</a:t>
            </a:r>
          </a:p>
        </p:txBody>
      </p:sp>
    </p:spTree>
    <p:extLst>
      <p:ext uri="{BB962C8B-B14F-4D97-AF65-F5344CB8AC3E}">
        <p14:creationId xmlns:p14="http://schemas.microsoft.com/office/powerpoint/2010/main" val="138369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61697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64765" y="999451"/>
            <a:ext cx="4384710" cy="5740562"/>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31097" y="3740266"/>
              <a:ext cx="5406886" cy="2921307"/>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000" b="1" dirty="0">
                  <a:solidFill>
                    <a:schemeClr val="bg1"/>
                  </a:solidFill>
                  <a:effectLst/>
                  <a:latin typeface="Bell MT" panose="02020503060305020303" pitchFamily="18" charset="0"/>
                </a:rPr>
                <a:t>Matt 12:1-4</a:t>
              </a:r>
              <a:r>
                <a:rPr lang="en-US" sz="2000" dirty="0">
                  <a:solidFill>
                    <a:schemeClr val="bg1"/>
                  </a:solidFill>
                  <a:effectLst/>
                  <a:latin typeface="Bell MT" panose="02020503060305020303" pitchFamily="18" charset="0"/>
                </a:rPr>
                <a:t> – “</a:t>
              </a:r>
              <a:r>
                <a:rPr lang="en-US" sz="2000" b="0" dirty="0">
                  <a:solidFill>
                    <a:schemeClr val="bg1"/>
                  </a:solidFill>
                  <a:effectLst/>
                  <a:latin typeface="Bell MT" panose="02020503060305020303" pitchFamily="18" charset="0"/>
                </a:rPr>
                <a:t>At that time Jesus went through the grainfields on the Sabbath, and His disciples became hungry and began to pick the heads of grain and eat. </a:t>
              </a:r>
              <a:r>
                <a:rPr lang="en-US" sz="2000" b="1" baseline="30000" dirty="0">
                  <a:solidFill>
                    <a:schemeClr val="bg1"/>
                  </a:solidFill>
                  <a:effectLst/>
                  <a:latin typeface="Bell MT" panose="02020503060305020303" pitchFamily="18" charset="0"/>
                </a:rPr>
                <a:t>2</a:t>
              </a:r>
              <a:r>
                <a:rPr lang="en-US" sz="2000" b="0" dirty="0">
                  <a:solidFill>
                    <a:schemeClr val="bg1"/>
                  </a:solidFill>
                  <a:effectLst/>
                  <a:latin typeface="Bell MT" panose="02020503060305020303" pitchFamily="18" charset="0"/>
                </a:rPr>
                <a:t>But when the Pharisees saw this, they said to Him, ‘Look, Your disciples do what is not lawful to do on a Sabbath.’ </a:t>
              </a:r>
              <a:r>
                <a:rPr lang="en-US" sz="2000" b="1" baseline="30000" dirty="0">
                  <a:solidFill>
                    <a:schemeClr val="bg1"/>
                  </a:solidFill>
                  <a:effectLst/>
                  <a:latin typeface="Bell MT" panose="02020503060305020303" pitchFamily="18" charset="0"/>
                </a:rPr>
                <a:t>3</a:t>
              </a:r>
              <a:r>
                <a:rPr lang="en-US" sz="2000" b="0" dirty="0">
                  <a:solidFill>
                    <a:schemeClr val="bg1"/>
                  </a:solidFill>
                  <a:effectLst/>
                  <a:latin typeface="Bell MT" panose="02020503060305020303" pitchFamily="18" charset="0"/>
                </a:rPr>
                <a:t>But He said to them, ‘Have you not read what David did when he became hungry, he and his companions, </a:t>
              </a:r>
              <a:r>
                <a:rPr lang="en-US" sz="2000" b="1" baseline="30000" dirty="0">
                  <a:solidFill>
                    <a:schemeClr val="bg1"/>
                  </a:solidFill>
                  <a:effectLst/>
                  <a:latin typeface="Bell MT" panose="02020503060305020303" pitchFamily="18" charset="0"/>
                </a:rPr>
                <a:t>4</a:t>
              </a:r>
              <a:r>
                <a:rPr lang="en-US" sz="2000" b="0" dirty="0">
                  <a:solidFill>
                    <a:schemeClr val="bg1"/>
                  </a:solidFill>
                  <a:effectLst/>
                  <a:latin typeface="Bell MT" panose="02020503060305020303" pitchFamily="18" charset="0"/>
                </a:rPr>
                <a:t>how he entered the house of God, and they ate the consecrated bread, which was not lawful for him to eat nor for those with him, but for the priests alone?</a:t>
              </a:r>
              <a:r>
                <a:rPr lang="en-US" sz="2000" b="0" dirty="0">
                  <a:solidFill>
                    <a:schemeClr val="bg1"/>
                  </a:solidFill>
                  <a:latin typeface="Bell MT" panose="02020503060305020303" pitchFamily="18" charset="0"/>
                </a:rPr>
                <a:t>’”</a:t>
              </a:r>
              <a:endParaRPr lang="en-US" sz="200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152029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61697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64765" y="999451"/>
            <a:ext cx="4388181" cy="5740562"/>
            <a:chOff x="3402105" y="3645711"/>
            <a:chExt cx="565223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47456" y="3747152"/>
              <a:ext cx="5406886" cy="2076048"/>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200" b="1" dirty="0">
                  <a:solidFill>
                    <a:schemeClr val="bg1"/>
                  </a:solidFill>
                  <a:effectLst/>
                  <a:latin typeface="Bell MT" panose="02020503060305020303" pitchFamily="18" charset="0"/>
                </a:rPr>
                <a:t>1 Cor 11:1</a:t>
              </a:r>
              <a:r>
                <a:rPr lang="en-US" sz="2200" dirty="0">
                  <a:solidFill>
                    <a:schemeClr val="bg1"/>
                  </a:solidFill>
                  <a:effectLst/>
                  <a:latin typeface="Bell MT" panose="02020503060305020303" pitchFamily="18" charset="0"/>
                </a:rPr>
                <a:t> – “</a:t>
              </a:r>
              <a:r>
                <a:rPr lang="en-US" sz="2400" b="0" i="0" dirty="0">
                  <a:solidFill>
                    <a:schemeClr val="bg1"/>
                  </a:solidFill>
                  <a:effectLst/>
                  <a:latin typeface="Bell MT" panose="02020503060305020303" pitchFamily="18" charset="0"/>
                </a:rPr>
                <a:t>Be imitators of me, just as I also am of Christ.</a:t>
              </a:r>
              <a:r>
                <a:rPr lang="en-US" sz="22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200" dirty="0">
                <a:solidFill>
                  <a:schemeClr val="bg1"/>
                </a:solidFill>
                <a:latin typeface="Bell MT" panose="02020503060305020303" pitchFamily="18" charset="0"/>
              </a:endParaRPr>
            </a:p>
            <a:p>
              <a:pPr>
                <a:lnSpc>
                  <a:spcPct val="115000"/>
                </a:lnSpc>
                <a:tabLst>
                  <a:tab pos="685800" algn="l"/>
                </a:tabLst>
              </a:pPr>
              <a:r>
                <a:rPr lang="en-US" sz="2200" b="1" dirty="0">
                  <a:solidFill>
                    <a:schemeClr val="bg1"/>
                  </a:solidFill>
                  <a:effectLst/>
                  <a:latin typeface="Bell MT" panose="02020503060305020303" pitchFamily="18" charset="0"/>
                </a:rPr>
                <a:t>Phil 4:9</a:t>
              </a:r>
              <a:r>
                <a:rPr lang="en-US" sz="2200" dirty="0">
                  <a:solidFill>
                    <a:schemeClr val="bg1"/>
                  </a:solidFill>
                  <a:effectLst/>
                  <a:latin typeface="Bell MT" panose="02020503060305020303" pitchFamily="18" charset="0"/>
                </a:rPr>
                <a:t> – “</a:t>
              </a:r>
              <a:r>
                <a:rPr lang="en-US" sz="2400" b="0" i="0" dirty="0">
                  <a:solidFill>
                    <a:schemeClr val="bg1"/>
                  </a:solidFill>
                  <a:effectLst/>
                  <a:latin typeface="Bell MT" panose="02020503060305020303" pitchFamily="18" charset="0"/>
                </a:rPr>
                <a:t>The things you have learned and received and heard and seen in me, practice these things, and the God of peace will be with you.</a:t>
              </a:r>
              <a:r>
                <a:rPr lang="en-US" sz="22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20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21920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3800" dirty="0">
                <a:latin typeface="Bell MT" panose="02020503060305020303" pitchFamily="18" charset="0"/>
              </a:rPr>
              <a:t>Direct Commands</a:t>
            </a:r>
          </a:p>
          <a:p>
            <a:pPr>
              <a:buFont typeface="Wingdings" panose="05000000000000000000" pitchFamily="2" charset="2"/>
              <a:buChar char="q"/>
            </a:pPr>
            <a:r>
              <a:rPr lang="en-US" sz="3800" dirty="0">
                <a:latin typeface="Bell MT" panose="02020503060305020303" pitchFamily="18" charset="0"/>
              </a:rPr>
              <a:t>Approved Example</a:t>
            </a:r>
          </a:p>
          <a:p>
            <a:pPr>
              <a:buFont typeface="Wingdings" panose="05000000000000000000" pitchFamily="2" charset="2"/>
              <a:buChar char="q"/>
            </a:pPr>
            <a:endParaRPr lang="en-US" sz="3800" dirty="0">
              <a:latin typeface="Bell MT" panose="02020503060305020303" pitchFamily="18" charset="0"/>
            </a:endParaRP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940300" y="876301"/>
            <a:ext cx="4203700" cy="5812077"/>
            <a:chOff x="3018599" y="3645711"/>
            <a:chExt cx="6170012"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018599" y="3645711"/>
              <a:ext cx="6031272"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294965" y="3708409"/>
              <a:ext cx="5893646" cy="3016617"/>
            </a:xfrm>
            <a:prstGeom prst="rect">
              <a:avLst/>
            </a:prstGeom>
            <a:noFill/>
          </p:spPr>
          <p:txBody>
            <a:bodyPr wrap="square">
              <a:spAutoFit/>
            </a:bodyPr>
            <a:lstStyle/>
            <a:p>
              <a:pPr algn="l"/>
              <a:r>
                <a:rPr lang="en-US" sz="2000" b="1" dirty="0">
                  <a:solidFill>
                    <a:schemeClr val="bg1"/>
                  </a:solidFill>
                  <a:effectLst/>
                  <a:latin typeface="Bell MT" panose="02020503060305020303" pitchFamily="18" charset="0"/>
                </a:rPr>
                <a:t>Matt 22:23-28</a:t>
              </a:r>
              <a:r>
                <a:rPr lang="en-US" sz="2000" dirty="0">
                  <a:solidFill>
                    <a:schemeClr val="bg1"/>
                  </a:solidFill>
                  <a:effectLst/>
                  <a:latin typeface="Bell MT" panose="02020503060305020303" pitchFamily="18" charset="0"/>
                </a:rPr>
                <a:t> – “</a:t>
              </a:r>
              <a:r>
                <a:rPr lang="en-US" sz="2000" b="1" baseline="30000" dirty="0">
                  <a:solidFill>
                    <a:schemeClr val="bg1"/>
                  </a:solidFill>
                  <a:effectLst/>
                  <a:latin typeface="Bell MT" panose="02020503060305020303" pitchFamily="18" charset="0"/>
                </a:rPr>
                <a:t>23</a:t>
              </a:r>
              <a:r>
                <a:rPr lang="en-US" sz="2000" b="0" dirty="0">
                  <a:solidFill>
                    <a:schemeClr val="bg1"/>
                  </a:solidFill>
                  <a:effectLst/>
                  <a:latin typeface="Bell MT" panose="02020503060305020303" pitchFamily="18" charset="0"/>
                </a:rPr>
                <a:t>On that day some Sadducees (who say there is no resurrection) came to Jesus and questioned Him, </a:t>
              </a:r>
              <a:r>
                <a:rPr lang="en-US" sz="2000" b="1" baseline="30000" dirty="0">
                  <a:solidFill>
                    <a:schemeClr val="bg1"/>
                  </a:solidFill>
                  <a:effectLst/>
                  <a:latin typeface="Bell MT" panose="02020503060305020303" pitchFamily="18" charset="0"/>
                </a:rPr>
                <a:t>24</a:t>
              </a:r>
              <a:r>
                <a:rPr lang="en-US" sz="2000" b="0" dirty="0">
                  <a:solidFill>
                    <a:schemeClr val="bg1"/>
                  </a:solidFill>
                  <a:effectLst/>
                  <a:latin typeface="Bell MT" panose="02020503060305020303" pitchFamily="18" charset="0"/>
                </a:rPr>
                <a:t>asking, ‘Teacher, Moses said, “</a:t>
              </a:r>
              <a:r>
                <a:rPr lang="en-US" sz="2000" b="0" cap="small" dirty="0">
                  <a:solidFill>
                    <a:schemeClr val="bg1"/>
                  </a:solidFill>
                  <a:effectLst/>
                  <a:latin typeface="Bell MT" panose="02020503060305020303" pitchFamily="18" charset="0"/>
                </a:rPr>
                <a:t>If a man dies having no children, his brother as next of kin shall marry his wife, and raise up children for his brother.” </a:t>
              </a:r>
              <a:r>
                <a:rPr lang="en-US" sz="2000" b="1" baseline="30000" dirty="0">
                  <a:solidFill>
                    <a:schemeClr val="bg1"/>
                  </a:solidFill>
                  <a:effectLst/>
                  <a:latin typeface="Bell MT" panose="02020503060305020303" pitchFamily="18" charset="0"/>
                </a:rPr>
                <a:t>25</a:t>
              </a:r>
              <a:r>
                <a:rPr lang="en-US" sz="2000" b="0" dirty="0">
                  <a:solidFill>
                    <a:schemeClr val="bg1"/>
                  </a:solidFill>
                  <a:effectLst/>
                  <a:latin typeface="Bell MT" panose="02020503060305020303" pitchFamily="18" charset="0"/>
                </a:rPr>
                <a:t>Now there were seven brothers with us; and the first married and died, and having no children left his wife to his brother; </a:t>
              </a:r>
              <a:r>
                <a:rPr lang="en-US" sz="2000" b="1" baseline="30000" dirty="0">
                  <a:solidFill>
                    <a:schemeClr val="bg1"/>
                  </a:solidFill>
                  <a:effectLst/>
                  <a:latin typeface="Bell MT" panose="02020503060305020303" pitchFamily="18" charset="0"/>
                </a:rPr>
                <a:t>26</a:t>
              </a:r>
              <a:r>
                <a:rPr lang="en-US" sz="2000" b="0" dirty="0">
                  <a:solidFill>
                    <a:schemeClr val="bg1"/>
                  </a:solidFill>
                  <a:effectLst/>
                  <a:latin typeface="Bell MT" panose="02020503060305020303" pitchFamily="18" charset="0"/>
                </a:rPr>
                <a:t>so also the second, and the third, down to the seventh. </a:t>
              </a:r>
              <a:r>
                <a:rPr lang="en-US" sz="2000" b="1" baseline="30000" dirty="0">
                  <a:solidFill>
                    <a:schemeClr val="bg1"/>
                  </a:solidFill>
                  <a:effectLst/>
                  <a:latin typeface="Bell MT" panose="02020503060305020303" pitchFamily="18" charset="0"/>
                </a:rPr>
                <a:t>27</a:t>
              </a:r>
              <a:r>
                <a:rPr lang="en-US" sz="2000" b="0" dirty="0">
                  <a:solidFill>
                    <a:schemeClr val="bg1"/>
                  </a:solidFill>
                  <a:effectLst/>
                  <a:latin typeface="Bell MT" panose="02020503060305020303" pitchFamily="18" charset="0"/>
                </a:rPr>
                <a:t>Last of all, the woman died. </a:t>
              </a:r>
              <a:r>
                <a:rPr lang="en-US" sz="2000" b="1" baseline="30000" dirty="0">
                  <a:solidFill>
                    <a:schemeClr val="bg1"/>
                  </a:solidFill>
                  <a:effectLst/>
                  <a:latin typeface="Bell MT" panose="02020503060305020303" pitchFamily="18" charset="0"/>
                </a:rPr>
                <a:t>28</a:t>
              </a:r>
              <a:r>
                <a:rPr lang="en-US" sz="2000" b="0" dirty="0">
                  <a:solidFill>
                    <a:schemeClr val="bg1"/>
                  </a:solidFill>
                  <a:effectLst/>
                  <a:latin typeface="Bell MT" panose="02020503060305020303" pitchFamily="18" charset="0"/>
                </a:rPr>
                <a:t>In the resurrection, therefore, whose wife of the seven will she be? For they all had married her.’”</a:t>
              </a:r>
            </a:p>
          </p:txBody>
        </p:sp>
      </p:grpSp>
    </p:spTree>
    <p:extLst>
      <p:ext uri="{BB962C8B-B14F-4D97-AF65-F5344CB8AC3E}">
        <p14:creationId xmlns:p14="http://schemas.microsoft.com/office/powerpoint/2010/main" val="368328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3800" dirty="0">
                <a:latin typeface="Bell MT" panose="02020503060305020303" pitchFamily="18" charset="0"/>
              </a:rPr>
              <a:t>Direct Commands</a:t>
            </a:r>
          </a:p>
          <a:p>
            <a:pPr>
              <a:buFont typeface="Wingdings" panose="05000000000000000000" pitchFamily="2" charset="2"/>
              <a:buChar char="q"/>
            </a:pPr>
            <a:r>
              <a:rPr lang="en-US" sz="3800" dirty="0">
                <a:latin typeface="Bell MT" panose="02020503060305020303" pitchFamily="18" charset="0"/>
              </a:rPr>
              <a:t>Approved Example</a:t>
            </a:r>
          </a:p>
          <a:p>
            <a:pPr>
              <a:buFont typeface="Wingdings" panose="05000000000000000000" pitchFamily="2" charset="2"/>
              <a:buChar char="q"/>
            </a:pPr>
            <a:r>
              <a:rPr lang="en-US" sz="3800" dirty="0">
                <a:latin typeface="Bell MT" panose="02020503060305020303" pitchFamily="18" charset="0"/>
              </a:rPr>
              <a:t>Necessary Implication</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940300" y="876301"/>
            <a:ext cx="4109175" cy="5812077"/>
            <a:chOff x="3018599" y="3645711"/>
            <a:chExt cx="6031272"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018599" y="3645711"/>
              <a:ext cx="6031272"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223645" y="3732068"/>
              <a:ext cx="5814339" cy="2991891"/>
            </a:xfrm>
            <a:prstGeom prst="rect">
              <a:avLst/>
            </a:prstGeom>
            <a:noFill/>
          </p:spPr>
          <p:txBody>
            <a:bodyPr wrap="square">
              <a:spAutoFit/>
            </a:bodyPr>
            <a:lstStyle/>
            <a:p>
              <a:pPr algn="l"/>
              <a:r>
                <a:rPr lang="en-US" sz="2100" b="1" dirty="0">
                  <a:solidFill>
                    <a:schemeClr val="bg1"/>
                  </a:solidFill>
                  <a:effectLst/>
                  <a:latin typeface="Bell MT" panose="02020503060305020303" pitchFamily="18" charset="0"/>
                </a:rPr>
                <a:t>Matt 22:29-33</a:t>
              </a:r>
              <a:r>
                <a:rPr lang="en-US" sz="2100" dirty="0">
                  <a:solidFill>
                    <a:schemeClr val="bg1"/>
                  </a:solidFill>
                  <a:effectLst/>
                  <a:latin typeface="Bell MT" panose="02020503060305020303" pitchFamily="18" charset="0"/>
                </a:rPr>
                <a:t> – “</a:t>
              </a:r>
              <a:r>
                <a:rPr lang="en-US" sz="2100" b="1" baseline="30000" dirty="0">
                  <a:solidFill>
                    <a:schemeClr val="bg1"/>
                  </a:solidFill>
                  <a:effectLst/>
                  <a:latin typeface="Bell MT" panose="02020503060305020303" pitchFamily="18" charset="0"/>
                </a:rPr>
                <a:t>29</a:t>
              </a:r>
              <a:r>
                <a:rPr lang="en-US" sz="2100" b="0" dirty="0">
                  <a:solidFill>
                    <a:schemeClr val="bg1"/>
                  </a:solidFill>
                  <a:effectLst/>
                  <a:latin typeface="Bell MT" panose="02020503060305020303" pitchFamily="18" charset="0"/>
                </a:rPr>
                <a:t>But Jesus answered and said to them, “You are mistaken, not understanding the Scriptures nor the power of God. </a:t>
              </a:r>
              <a:r>
                <a:rPr lang="en-US" sz="2100" b="1" baseline="30000" dirty="0">
                  <a:solidFill>
                    <a:schemeClr val="bg1"/>
                  </a:solidFill>
                  <a:effectLst/>
                  <a:latin typeface="Bell MT" panose="02020503060305020303" pitchFamily="18" charset="0"/>
                </a:rPr>
                <a:t>30</a:t>
              </a:r>
              <a:r>
                <a:rPr lang="en-US" sz="2100" b="0" dirty="0">
                  <a:solidFill>
                    <a:schemeClr val="bg1"/>
                  </a:solidFill>
                  <a:effectLst/>
                  <a:latin typeface="Bell MT" panose="02020503060305020303" pitchFamily="18" charset="0"/>
                </a:rPr>
                <a:t>For in the resurrection they neither marry nor are given in marriage, but are like angels in heaven. </a:t>
              </a:r>
              <a:r>
                <a:rPr lang="en-US" sz="2100" b="1" baseline="30000" dirty="0">
                  <a:solidFill>
                    <a:schemeClr val="bg1"/>
                  </a:solidFill>
                  <a:effectLst/>
                  <a:latin typeface="Bell MT" panose="02020503060305020303" pitchFamily="18" charset="0"/>
                </a:rPr>
                <a:t>31</a:t>
              </a:r>
              <a:r>
                <a:rPr lang="en-US" sz="2100" b="0" dirty="0">
                  <a:solidFill>
                    <a:schemeClr val="bg1"/>
                  </a:solidFill>
                  <a:effectLst/>
                  <a:latin typeface="Bell MT" panose="02020503060305020303" pitchFamily="18" charset="0"/>
                </a:rPr>
                <a:t>But regarding the resurrection of the dead, have you not read what was spoken to you by God: </a:t>
              </a:r>
              <a:r>
                <a:rPr lang="en-US" sz="2100" b="1" baseline="30000" dirty="0">
                  <a:solidFill>
                    <a:schemeClr val="bg1"/>
                  </a:solidFill>
                  <a:effectLst/>
                  <a:latin typeface="Bell MT" panose="02020503060305020303" pitchFamily="18" charset="0"/>
                </a:rPr>
                <a:t>32</a:t>
              </a:r>
              <a:r>
                <a:rPr lang="en-US" sz="2100" b="0" dirty="0">
                  <a:solidFill>
                    <a:schemeClr val="bg1"/>
                  </a:solidFill>
                  <a:effectLst/>
                  <a:latin typeface="Bell MT" panose="02020503060305020303" pitchFamily="18" charset="0"/>
                </a:rPr>
                <a:t>‘I </a:t>
              </a:r>
              <a:r>
                <a:rPr lang="en-US" sz="2100" b="0" cap="small" dirty="0">
                  <a:solidFill>
                    <a:schemeClr val="bg1"/>
                  </a:solidFill>
                  <a:effectLst/>
                  <a:latin typeface="Bell MT" panose="02020503060305020303" pitchFamily="18" charset="0"/>
                </a:rPr>
                <a:t>am the God of Abraham, and the God of Isaac, and the God of Jacob</a:t>
              </a:r>
              <a:r>
                <a:rPr lang="en-US" sz="2100" b="0" dirty="0">
                  <a:solidFill>
                    <a:schemeClr val="bg1"/>
                  </a:solidFill>
                  <a:effectLst/>
                  <a:latin typeface="Bell MT" panose="02020503060305020303" pitchFamily="18" charset="0"/>
                </a:rPr>
                <a:t>’? He is not the God of the dead but of the living.” </a:t>
              </a:r>
              <a:r>
                <a:rPr lang="en-US" sz="2100" b="1" baseline="30000" dirty="0">
                  <a:solidFill>
                    <a:schemeClr val="bg1"/>
                  </a:solidFill>
                  <a:effectLst/>
                  <a:latin typeface="Bell MT" panose="02020503060305020303" pitchFamily="18" charset="0"/>
                </a:rPr>
                <a:t>33</a:t>
              </a:r>
              <a:r>
                <a:rPr lang="en-US" sz="2100" b="0" dirty="0">
                  <a:solidFill>
                    <a:schemeClr val="bg1"/>
                  </a:solidFill>
                  <a:effectLst/>
                  <a:latin typeface="Bell MT" panose="02020503060305020303" pitchFamily="18" charset="0"/>
                </a:rPr>
                <a:t>When the crowds heard this, they were astonished at His teaching.</a:t>
              </a:r>
              <a:r>
                <a:rPr lang="en-US" sz="2100" b="0" dirty="0">
                  <a:solidFill>
                    <a:schemeClr val="bg1"/>
                  </a:solidFill>
                  <a:latin typeface="Bell MT" panose="02020503060305020303" pitchFamily="18" charset="0"/>
                </a:rPr>
                <a:t>”</a:t>
              </a:r>
              <a:endParaRPr lang="en-US" sz="2100" b="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13470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3046</TotalTime>
  <Words>4933</Words>
  <Application>Microsoft Office PowerPoint</Application>
  <PresentationFormat>On-screen Show (4:3)</PresentationFormat>
  <Paragraphs>138</Paragraphs>
  <Slides>16</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Bell MT</vt:lpstr>
      <vt:lpstr>Calibri</vt:lpstr>
      <vt:lpstr>Calibri Light</vt:lpstr>
      <vt:lpstr>Wingdings</vt:lpstr>
      <vt:lpstr>Office Theme</vt:lpstr>
      <vt:lpstr>Bitmap Image</vt:lpstr>
      <vt:lpstr>PowerPoint Presentation</vt:lpstr>
      <vt:lpstr>CURRICULUM</vt:lpstr>
      <vt:lpstr>PowerPoint Presentation</vt:lpstr>
      <vt:lpstr>How Authority Is Established</vt:lpstr>
      <vt:lpstr>How Authority Is Established</vt:lpstr>
      <vt:lpstr>How Authority Is Established</vt:lpstr>
      <vt:lpstr>How Authority Is Established</vt:lpstr>
      <vt:lpstr>How Authority Is Established</vt:lpstr>
      <vt:lpstr>How Authority Is Established</vt:lpstr>
      <vt:lpstr>How Authority Is Established</vt:lpstr>
      <vt:lpstr>PowerPoint Presentation</vt:lpstr>
      <vt:lpstr>Two Categories of Authority</vt:lpstr>
      <vt:lpstr>Two Categories of Authority</vt:lpstr>
      <vt:lpstr>Silence of Scripture</vt:lpstr>
      <vt:lpstr>Silence of Scripture</vt:lpstr>
      <vt:lpstr>Silence of Scripture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121</cp:revision>
  <dcterms:created xsi:type="dcterms:W3CDTF">2022-03-14T21:46:03Z</dcterms:created>
  <dcterms:modified xsi:type="dcterms:W3CDTF">2023-05-01T21:46:05Z</dcterms:modified>
</cp:coreProperties>
</file>