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AE282E-FC5E-47F5-B9E3-CBC2B53D84A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37344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E282E-FC5E-47F5-B9E3-CBC2B53D84A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338468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E282E-FC5E-47F5-B9E3-CBC2B53D84A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27883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E282E-FC5E-47F5-B9E3-CBC2B53D84A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17056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E282E-FC5E-47F5-B9E3-CBC2B53D84A3}" type="datetimeFigureOut">
              <a:rPr lang="en-US" smtClean="0"/>
              <a:t>10/17/2015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1462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E282E-FC5E-47F5-B9E3-CBC2B53D84A3}"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06972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AE282E-FC5E-47F5-B9E3-CBC2B53D84A3}" type="datetimeFigureOut">
              <a:rPr lang="en-US" smtClean="0"/>
              <a:t>10/17/2015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82291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E282E-FC5E-47F5-B9E3-CBC2B53D84A3}" type="datetimeFigureOut">
              <a:rPr lang="en-US" smtClean="0"/>
              <a:t>10/17/2015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90124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E282E-FC5E-47F5-B9E3-CBC2B53D84A3}" type="datetimeFigureOut">
              <a:rPr lang="en-US" smtClean="0"/>
              <a:t>10/17/2015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405438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E282E-FC5E-47F5-B9E3-CBC2B53D84A3}"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07539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E282E-FC5E-47F5-B9E3-CBC2B53D84A3}" type="datetimeFigureOut">
              <a:rPr lang="en-US" smtClean="0"/>
              <a:t>10/17/2015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01D0F-0E0C-4D83-BA38-E2F8E4ABF260}" type="slidenum">
              <a:rPr lang="en-US" smtClean="0"/>
              <a:t>‹#›</a:t>
            </a:fld>
            <a:endParaRPr lang="en-US"/>
          </a:p>
        </p:txBody>
      </p:sp>
    </p:spTree>
    <p:extLst>
      <p:ext uri="{BB962C8B-B14F-4D97-AF65-F5344CB8AC3E}">
        <p14:creationId xmlns:p14="http://schemas.microsoft.com/office/powerpoint/2010/main" val="238260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E282E-FC5E-47F5-B9E3-CBC2B53D84A3}" type="datetimeFigureOut">
              <a:rPr lang="en-US" smtClean="0"/>
              <a:t>10/17/2015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01D0F-0E0C-4D83-BA38-E2F8E4ABF260}" type="slidenum">
              <a:rPr lang="en-US" smtClean="0"/>
              <a:t>‹#›</a:t>
            </a:fld>
            <a:endParaRPr lang="en-US"/>
          </a:p>
        </p:txBody>
      </p:sp>
    </p:spTree>
    <p:extLst>
      <p:ext uri="{BB962C8B-B14F-4D97-AF65-F5344CB8AC3E}">
        <p14:creationId xmlns:p14="http://schemas.microsoft.com/office/powerpoint/2010/main" val="404473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898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pic>
        <p:nvPicPr>
          <p:cNvPr id="133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4267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0" y="1219200"/>
            <a:ext cx="4876800" cy="5638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kern="0" dirty="0" smtClean="0"/>
              <a:t>Hijacking words</a:t>
            </a:r>
          </a:p>
          <a:p>
            <a:pPr lvl="1" eaLnBrk="1" hangingPunct="1">
              <a:defRPr/>
            </a:pPr>
            <a:r>
              <a:rPr lang="en-US" altLang="en-US" kern="0" dirty="0" smtClean="0"/>
              <a:t>i.e. </a:t>
            </a:r>
            <a:r>
              <a:rPr lang="en-US" altLang="en-US" kern="0" dirty="0" smtClean="0"/>
              <a:t>something = nothing</a:t>
            </a:r>
            <a:endParaRPr lang="en-US" altLang="en-US" kern="0" dirty="0" smtClean="0"/>
          </a:p>
          <a:p>
            <a:pPr lvl="1" eaLnBrk="1" hangingPunct="1">
              <a:defRPr/>
            </a:pPr>
            <a:endParaRPr lang="en-US" altLang="en-US" kern="0" dirty="0"/>
          </a:p>
          <a:p>
            <a:pPr eaLnBrk="1" hangingPunct="1">
              <a:defRPr/>
            </a:pPr>
            <a:r>
              <a:rPr lang="en-US" dirty="0" smtClean="0"/>
              <a:t>Scientific laws don’t make things happen. They </a:t>
            </a:r>
            <a:r>
              <a:rPr lang="en-US" u="sng" dirty="0" smtClean="0"/>
              <a:t>describe</a:t>
            </a:r>
            <a:r>
              <a:rPr lang="en-US" dirty="0" smtClean="0"/>
              <a:t> what happens</a:t>
            </a:r>
          </a:p>
          <a:p>
            <a:pPr eaLnBrk="1" hangingPunct="1">
              <a:defRPr/>
            </a:pPr>
            <a:endParaRPr lang="en-US" dirty="0"/>
          </a:p>
          <a:p>
            <a:pPr eaLnBrk="1" hangingPunct="1">
              <a:defRPr/>
            </a:pPr>
            <a:r>
              <a:rPr lang="en-US" dirty="0" smtClean="0"/>
              <a:t>Nothing creates nothing</a:t>
            </a:r>
          </a:p>
          <a:p>
            <a:pPr eaLnBrk="1" hangingPunct="1">
              <a:defRPr/>
            </a:pPr>
            <a:endParaRPr lang="en-US" altLang="en-US" kern="0" dirty="0"/>
          </a:p>
          <a:p>
            <a:pPr eaLnBrk="1" hangingPunct="1">
              <a:defRPr/>
            </a:pPr>
            <a:endParaRPr lang="en-US" altLang="en-US" kern="0" dirty="0" smtClean="0"/>
          </a:p>
        </p:txBody>
      </p:sp>
    </p:spTree>
    <p:extLst>
      <p:ext uri="{BB962C8B-B14F-4D97-AF65-F5344CB8AC3E}">
        <p14:creationId xmlns:p14="http://schemas.microsoft.com/office/powerpoint/2010/main" val="41418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peciesuniverse.com/wp-content/uploads/2013/06/ittv295byJessicaLiflandsq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0"/>
            <a:ext cx="4648200" cy="45719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blogs.scientificamerican.com/cross-check/files/2012/04/a-universe-from-noth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4495800" cy="45719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92" y="716340"/>
            <a:ext cx="9174192" cy="1569660"/>
          </a:xfrm>
          <a:prstGeom prst="rect">
            <a:avLst/>
          </a:prstGeom>
        </p:spPr>
        <p:txBody>
          <a:bodyPr wrap="square">
            <a:spAutoFit/>
          </a:bodyPr>
          <a:lstStyle/>
          <a:p>
            <a:r>
              <a:rPr lang="en-US" sz="2400" dirty="0" smtClean="0"/>
              <a:t>Lawrence Krauss – “One </a:t>
            </a:r>
            <a:r>
              <a:rPr lang="en-US" sz="2400" dirty="0"/>
              <a:t>of the things about quantum mechanics is not only can nothing become something, nothing always becomes something. Nothing is unstable. Nothing will always produce something in quantum mechanics</a:t>
            </a:r>
            <a:r>
              <a:rPr lang="en-US" sz="2400" dirty="0" smtClean="0"/>
              <a:t>.” (Chapter 10)</a:t>
            </a:r>
            <a:endParaRPr lang="en-US" sz="2400" dirty="0"/>
          </a:p>
        </p:txBody>
      </p:sp>
      <p:sp>
        <p:nvSpPr>
          <p:cNvPr id="5"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spTree>
    <p:extLst>
      <p:ext uri="{BB962C8B-B14F-4D97-AF65-F5344CB8AC3E}">
        <p14:creationId xmlns:p14="http://schemas.microsoft.com/office/powerpoint/2010/main" val="148836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media-cache-ak0.pinimg.com/736x/a6/71/17/a6711732c3e612f0bbf0d5bd1b86b5a4.jpg"/>
          <p:cNvPicPr>
            <a:picLocks noChangeAspect="1" noChangeArrowheads="1"/>
          </p:cNvPicPr>
          <p:nvPr/>
        </p:nvPicPr>
        <p:blipFill rotWithShape="1">
          <a:blip r:embed="rId2">
            <a:extLst>
              <a:ext uri="{28A0092B-C50C-407E-A947-70E740481C1C}">
                <a14:useLocalDpi xmlns:a14="http://schemas.microsoft.com/office/drawing/2010/main" val="0"/>
              </a:ext>
            </a:extLst>
          </a:blip>
          <a:srcRect b="396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90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t>Accounting for Existence</a:t>
            </a:r>
          </a:p>
        </p:txBody>
      </p:sp>
      <p:pic>
        <p:nvPicPr>
          <p:cNvPr id="1433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6400800" y="3352800"/>
            <a:ext cx="25146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a:xfrm>
            <a:off x="4572000" y="4876800"/>
            <a:ext cx="14478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9" name="Rectangle 8"/>
          <p:cNvSpPr/>
          <p:nvPr/>
        </p:nvSpPr>
        <p:spPr>
          <a:xfrm>
            <a:off x="914400" y="5257800"/>
            <a:ext cx="1447800" cy="990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1" name="Rectangle 10"/>
          <p:cNvSpPr/>
          <p:nvPr/>
        </p:nvSpPr>
        <p:spPr>
          <a:xfrm>
            <a:off x="304800" y="6172200"/>
            <a:ext cx="12954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2" name="Rectangle 11"/>
          <p:cNvSpPr/>
          <p:nvPr/>
        </p:nvSpPr>
        <p:spPr>
          <a:xfrm>
            <a:off x="2590800" y="5257800"/>
            <a:ext cx="1143000" cy="990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3" name="Rectangle 12"/>
          <p:cNvSpPr/>
          <p:nvPr/>
        </p:nvSpPr>
        <p:spPr>
          <a:xfrm>
            <a:off x="3124200" y="6172200"/>
            <a:ext cx="17526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08824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xit" presetSubtype="8" fill="hold" grpId="0" nodeType="afterEffect">
                                  <p:stCondLst>
                                    <p:cond delay="0"/>
                                  </p:stCondLst>
                                  <p:childTnLst>
                                    <p:animEffect transition="out" filter="wipe(left)">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nodeType="withGroup">
                            <p:stCondLst>
                              <p:cond delay="1000"/>
                            </p:stCondLst>
                            <p:childTnLst>
                              <p:par>
                                <p:cTn id="18" presetID="22" presetClass="exit" presetSubtype="8" fill="hold" grpId="0" nodeType="afterEffect">
                                  <p:stCondLst>
                                    <p:cond delay="0"/>
                                  </p:stCondLst>
                                  <p:childTnLst>
                                    <p:animEffect transition="out" filter="wipe(left)">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nodeType="afterGroup">
                            <p:stCondLst>
                              <p:cond delay="1500"/>
                            </p:stCondLst>
                            <p:childTnLst>
                              <p:par>
                                <p:cTn id="22" presetID="22" presetClass="exit" presetSubtype="8" fill="hold" grpId="0" nodeType="afterEffect">
                                  <p:stCondLst>
                                    <p:cond delay="0"/>
                                  </p:stCondLst>
                                  <p:childTnLst>
                                    <p:animEffect transition="out" filter="wipe(left)">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sp>
        <p:nvSpPr>
          <p:cNvPr id="7" name="Rectangle 3"/>
          <p:cNvSpPr txBox="1">
            <a:spLocks noChangeArrowheads="1"/>
          </p:cNvSpPr>
          <p:nvPr/>
        </p:nvSpPr>
        <p:spPr>
          <a:xfrm>
            <a:off x="0" y="990600"/>
            <a:ext cx="9144000" cy="1981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3100" kern="0" dirty="0" smtClean="0"/>
              <a:t>Law of Causality (Cause &amp; Effect) – “T</a:t>
            </a:r>
            <a:r>
              <a:rPr lang="en-US" sz="3100" dirty="0" smtClean="0"/>
              <a:t>he relation between an event (the </a:t>
            </a:r>
            <a:r>
              <a:rPr lang="en-US" sz="3100" i="1" dirty="0" smtClean="0"/>
              <a:t>cause</a:t>
            </a:r>
            <a:r>
              <a:rPr lang="en-US" sz="3100" dirty="0" smtClean="0"/>
              <a:t>) and a second event (the </a:t>
            </a:r>
            <a:r>
              <a:rPr lang="en-US" sz="3100" i="1" dirty="0" smtClean="0"/>
              <a:t>effect</a:t>
            </a:r>
            <a:r>
              <a:rPr lang="en-US" sz="3100" dirty="0" smtClean="0"/>
              <a:t>), where the second event is understood as a consequence of the first.”</a:t>
            </a:r>
            <a:endParaRPr lang="en-US" altLang="en-US" sz="3100" kern="0" dirty="0" smtClean="0"/>
          </a:p>
        </p:txBody>
      </p:sp>
      <p:pic>
        <p:nvPicPr>
          <p:cNvPr id="12290" name="Picture 2" descr="http://www.avalonia3.com/UserFiles/water_dro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 y="3048000"/>
            <a:ext cx="913681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13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speareducation.com/spear-review/wp-content/uploads/2015/03/dominoes-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spTree>
    <p:extLst>
      <p:ext uri="{BB962C8B-B14F-4D97-AF65-F5344CB8AC3E}">
        <p14:creationId xmlns:p14="http://schemas.microsoft.com/office/powerpoint/2010/main" val="249362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2.hubimg.com/u/3878207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2667000"/>
            <a:ext cx="48212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sp>
        <p:nvSpPr>
          <p:cNvPr id="4" name="Rectangle 3"/>
          <p:cNvSpPr txBox="1">
            <a:spLocks noChangeArrowheads="1"/>
          </p:cNvSpPr>
          <p:nvPr/>
        </p:nvSpPr>
        <p:spPr>
          <a:xfrm>
            <a:off x="0" y="762000"/>
            <a:ext cx="9144000" cy="1524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400" b="1" kern="0" dirty="0" smtClean="0"/>
              <a:t>Acts 17:28-29</a:t>
            </a:r>
            <a:r>
              <a:rPr lang="en-US" altLang="en-US" sz="2400" kern="0" dirty="0" smtClean="0"/>
              <a:t> </a:t>
            </a:r>
            <a:r>
              <a:rPr lang="en-US" altLang="en-US" sz="2400" kern="0" dirty="0" smtClean="0"/>
              <a:t>– </a:t>
            </a:r>
            <a:r>
              <a:rPr lang="en-US" altLang="en-US" sz="2400" kern="0" dirty="0" smtClean="0"/>
              <a:t>“</a:t>
            </a:r>
            <a:r>
              <a:rPr lang="en-US" sz="2400" dirty="0"/>
              <a:t>For in Him we live and move and exist, as even some of your own poets have said, ‘For we also are His children.’ Being then the children of God, we ought not to think that the Divine Nature is like gold or silver or stone, an image formed by the art and thought of man.</a:t>
            </a:r>
            <a:r>
              <a:rPr lang="en-US" altLang="en-US" sz="2400" kern="0" dirty="0" smtClean="0"/>
              <a:t>”</a:t>
            </a:r>
            <a:endParaRPr lang="en-US" altLang="en-US" sz="2400" kern="0" dirty="0" smtClean="0"/>
          </a:p>
        </p:txBody>
      </p:sp>
      <p:pic>
        <p:nvPicPr>
          <p:cNvPr id="15362" name="Picture 2" descr="http://img13.deviantart.net/cab3/i/2011/297/f/8/psalm_90_2_by_darklord2017-d4dun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434339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0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pic>
        <p:nvPicPr>
          <p:cNvPr id="1843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63050" cy="580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858000" y="2895600"/>
            <a:ext cx="22860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5257800" y="4114800"/>
            <a:ext cx="12954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15" name="Rectangle 14"/>
          <p:cNvSpPr/>
          <p:nvPr/>
        </p:nvSpPr>
        <p:spPr>
          <a:xfrm>
            <a:off x="914400" y="5562600"/>
            <a:ext cx="1066800" cy="8382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6" name="Rectangle 15"/>
          <p:cNvSpPr/>
          <p:nvPr/>
        </p:nvSpPr>
        <p:spPr>
          <a:xfrm>
            <a:off x="152400" y="6324600"/>
            <a:ext cx="1447800" cy="381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7" name="Rectangle 16"/>
          <p:cNvSpPr/>
          <p:nvPr/>
        </p:nvSpPr>
        <p:spPr>
          <a:xfrm>
            <a:off x="2133600" y="5562600"/>
            <a:ext cx="1143000" cy="762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8" name="Rectangle 17"/>
          <p:cNvSpPr/>
          <p:nvPr/>
        </p:nvSpPr>
        <p:spPr>
          <a:xfrm>
            <a:off x="2362200" y="6248400"/>
            <a:ext cx="18288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cxnSp>
        <p:nvCxnSpPr>
          <p:cNvPr id="19" name="Straight Connector 18"/>
          <p:cNvCxnSpPr/>
          <p:nvPr/>
        </p:nvCxnSpPr>
        <p:spPr>
          <a:xfrm>
            <a:off x="3962400" y="5410200"/>
            <a:ext cx="16764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17237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xit" presetSubtype="8" fill="hold" grpId="0" nodeType="afterEffect">
                                  <p:stCondLst>
                                    <p:cond delay="0"/>
                                  </p:stCondLst>
                                  <p:childTnLst>
                                    <p:animEffect transition="out" filter="wipe(left)">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nodeType="withGroup">
                            <p:stCondLst>
                              <p:cond delay="1000"/>
                            </p:stCondLst>
                            <p:childTnLst>
                              <p:par>
                                <p:cTn id="18" presetID="22" presetClass="exit" presetSubtype="8" fill="hold" grpId="0" nodeType="afterEffect">
                                  <p:stCondLst>
                                    <p:cond delay="0"/>
                                  </p:stCondLst>
                                  <p:childTnLst>
                                    <p:animEffect transition="out" filter="wipe(left)">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nodeType="afterGroup">
                            <p:stCondLst>
                              <p:cond delay="1500"/>
                            </p:stCondLst>
                            <p:childTnLst>
                              <p:par>
                                <p:cTn id="22" presetID="22" presetClass="exit" presetSubtype="8" fill="hold" grpId="0" nodeType="afterEffect">
                                  <p:stCondLst>
                                    <p:cond delay="0"/>
                                  </p:stCondLst>
                                  <p:childTnLst>
                                    <p:animEffect transition="out" filter="wipe(left)">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hikenhi.smugmug.com/Davids-Hiking-and/Hell-for-Sure-Lake-II-July/i-PTZ5jCK/1/X2/IMGP1508-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spTree>
    <p:extLst>
      <p:ext uri="{BB962C8B-B14F-4D97-AF65-F5344CB8AC3E}">
        <p14:creationId xmlns:p14="http://schemas.microsoft.com/office/powerpoint/2010/main" val="3361613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livslivingwaterstudies.files.wordpress.com/2015/08/psalm-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spTree>
    <p:extLst>
      <p:ext uri="{BB962C8B-B14F-4D97-AF65-F5344CB8AC3E}">
        <p14:creationId xmlns:p14="http://schemas.microsoft.com/office/powerpoint/2010/main" val="126710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sterschannel.com/sites/default/files/Candice-18.jpg?1361813365"/>
          <p:cNvPicPr>
            <a:picLocks noChangeAspect="1" noChangeArrowheads="1"/>
          </p:cNvPicPr>
          <p:nvPr/>
        </p:nvPicPr>
        <p:blipFill rotWithShape="1">
          <a:blip r:embed="rId2">
            <a:extLst>
              <a:ext uri="{28A0092B-C50C-407E-A947-70E740481C1C}">
                <a14:useLocalDpi xmlns:a14="http://schemas.microsoft.com/office/drawing/2010/main" val="0"/>
              </a:ext>
            </a:extLst>
          </a:blip>
          <a:srcRect b="12131"/>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7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89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b="1" dirty="0" smtClean="0"/>
              <a:t>The Case For Existence</a:t>
            </a:r>
            <a:endParaRPr lang="en-US" b="1" dirty="0"/>
          </a:p>
        </p:txBody>
      </p:sp>
      <p:sp>
        <p:nvSpPr>
          <p:cNvPr id="3" name="Content Placeholder 2"/>
          <p:cNvSpPr>
            <a:spLocks noGrp="1"/>
          </p:cNvSpPr>
          <p:nvPr>
            <p:ph idx="1"/>
          </p:nvPr>
        </p:nvSpPr>
        <p:spPr>
          <a:xfrm>
            <a:off x="0" y="1066800"/>
            <a:ext cx="5029200" cy="5791200"/>
          </a:xfrm>
        </p:spPr>
        <p:txBody>
          <a:bodyPr>
            <a:normAutofit fontScale="92500"/>
          </a:bodyPr>
          <a:lstStyle/>
          <a:p>
            <a:r>
              <a:rPr lang="en-US" u="sng" dirty="0" smtClean="0"/>
              <a:t>What We Will Not Do:</a:t>
            </a:r>
          </a:p>
          <a:p>
            <a:pPr lvl="1"/>
            <a:r>
              <a:rPr lang="en-US" dirty="0" smtClean="0"/>
              <a:t>Attack Atheism</a:t>
            </a:r>
          </a:p>
          <a:p>
            <a:pPr lvl="1"/>
            <a:r>
              <a:rPr lang="en-US" dirty="0" smtClean="0"/>
              <a:t>Account For God’s Existence</a:t>
            </a:r>
          </a:p>
          <a:p>
            <a:pPr lvl="1"/>
            <a:r>
              <a:rPr lang="en-US" dirty="0" smtClean="0"/>
              <a:t>Confront “Evolution”</a:t>
            </a:r>
          </a:p>
          <a:p>
            <a:pPr lvl="1"/>
            <a:r>
              <a:rPr lang="en-US" dirty="0" smtClean="0"/>
              <a:t>Talk About Every “Possibility”</a:t>
            </a:r>
          </a:p>
          <a:p>
            <a:pPr marL="457200" lvl="1" indent="0">
              <a:buNone/>
            </a:pPr>
            <a:endParaRPr lang="en-US" dirty="0" smtClean="0"/>
          </a:p>
          <a:p>
            <a:r>
              <a:rPr lang="en-US" u="sng" dirty="0" smtClean="0"/>
              <a:t>What We Will Do:</a:t>
            </a:r>
          </a:p>
          <a:p>
            <a:pPr lvl="1"/>
            <a:r>
              <a:rPr lang="en-US" dirty="0" smtClean="0"/>
              <a:t>Account For “Existence” Itself</a:t>
            </a:r>
          </a:p>
          <a:p>
            <a:pPr lvl="1"/>
            <a:r>
              <a:rPr lang="en-US" dirty="0" smtClean="0"/>
              <a:t>Propose Most Reasonable Explanation For Our Universe</a:t>
            </a:r>
            <a:endParaRPr lang="en-US" dirty="0"/>
          </a:p>
        </p:txBody>
      </p:sp>
      <p:pic>
        <p:nvPicPr>
          <p:cNvPr id="2050" name="Picture 2" descr="http://itv.powertochange.com.s3.amazonaws.com/godNewEvidence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698" r="11603"/>
          <a:stretch/>
        </p:blipFill>
        <p:spPr bwMode="auto">
          <a:xfrm>
            <a:off x="5029200" y="1143001"/>
            <a:ext cx="4114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pic>
        <p:nvPicPr>
          <p:cNvPr id="7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694738"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2286000"/>
            <a:ext cx="2590800" cy="2590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8" name="Rectangle 7"/>
          <p:cNvSpPr/>
          <p:nvPr/>
        </p:nvSpPr>
        <p:spPr>
          <a:xfrm>
            <a:off x="381000" y="5029200"/>
            <a:ext cx="2667000" cy="685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9" name="Rectangle 8"/>
          <p:cNvSpPr/>
          <p:nvPr/>
        </p:nvSpPr>
        <p:spPr>
          <a:xfrm>
            <a:off x="4572000" y="2209800"/>
            <a:ext cx="2590800" cy="2590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10" name="Rectangle 9"/>
          <p:cNvSpPr/>
          <p:nvPr/>
        </p:nvSpPr>
        <p:spPr>
          <a:xfrm>
            <a:off x="4953000" y="5105400"/>
            <a:ext cx="3657600" cy="6858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214223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8" fill="hold" grpId="0" nodeType="afterEffect">
                                  <p:stCondLst>
                                    <p:cond delay="0"/>
                                  </p:stCondLst>
                                  <p:childTnLst>
                                    <p:animEffect transition="out" filter="wipe(left)">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par>
                          <p:cTn id="12" fill="hold" nodeType="withGroup">
                            <p:stCondLst>
                              <p:cond delay="1000"/>
                            </p:stCondLst>
                            <p:childTnLst>
                              <p:par>
                                <p:cTn id="13" presetID="22" presetClass="exit" presetSubtype="8" fill="hold" grpId="0" nodeType="afterEffect">
                                  <p:stCondLst>
                                    <p:cond delay="0"/>
                                  </p:stCondLst>
                                  <p:childTnLst>
                                    <p:animEffect transition="out" filter="wipe(left)">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nodeType="afterGroup">
                            <p:stCondLst>
                              <p:cond delay="1500"/>
                            </p:stCondLst>
                            <p:childTnLst>
                              <p:par>
                                <p:cTn id="17" presetID="22" presetClass="exit" presetSubtype="8" fill="hold" grpId="0" nodeType="afterEffect">
                                  <p:stCondLst>
                                    <p:cond delay="0"/>
                                  </p:stCondLst>
                                  <p:childTnLst>
                                    <p:animEffect transition="out" filter="wipe(left)">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t>Accounting for Existence</a:t>
            </a:r>
          </a:p>
        </p:txBody>
      </p:sp>
    </p:spTree>
    <p:extLst>
      <p:ext uri="{BB962C8B-B14F-4D97-AF65-F5344CB8AC3E}">
        <p14:creationId xmlns:p14="http://schemas.microsoft.com/office/powerpoint/2010/main" val="2258880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56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faithbaptistbolivar.files.wordpress.com/2015/02/cre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65566"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0" y="1"/>
            <a:ext cx="9165566" cy="2209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smtClean="0"/>
              <a:t>Psa 102:25-26</a:t>
            </a:r>
            <a:r>
              <a:rPr lang="en-US" dirty="0" smtClean="0"/>
              <a:t> – “</a:t>
            </a:r>
            <a:r>
              <a:rPr lang="en-US" baseline="30000" dirty="0" smtClean="0"/>
              <a:t>25</a:t>
            </a:r>
            <a:r>
              <a:rPr lang="en-US" dirty="0" smtClean="0"/>
              <a:t>Of old You founded the earth,</a:t>
            </a:r>
            <a:r>
              <a:rPr lang="en-US" dirty="0"/>
              <a:t> </a:t>
            </a:r>
            <a:r>
              <a:rPr lang="en-US" dirty="0" smtClean="0"/>
              <a:t>and the heavens are the work of Your hands. </a:t>
            </a:r>
            <a:r>
              <a:rPr lang="en-US" baseline="30000" dirty="0" smtClean="0"/>
              <a:t>26</a:t>
            </a:r>
            <a:r>
              <a:rPr lang="en-US" dirty="0" smtClean="0"/>
              <a:t>Even they will perish, but You endure; and all of them will wear out like a garment; like clothing You will change them and they will be changed.”</a:t>
            </a:r>
            <a:endParaRPr lang="en-US" dirty="0"/>
          </a:p>
        </p:txBody>
      </p:sp>
    </p:spTree>
    <p:extLst>
      <p:ext uri="{BB962C8B-B14F-4D97-AF65-F5344CB8AC3E}">
        <p14:creationId xmlns:p14="http://schemas.microsoft.com/office/powerpoint/2010/main" val="31303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t>Accounting for Existence</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5943600" y="4191000"/>
            <a:ext cx="2895600" cy="0"/>
          </a:xfrm>
          <a:prstGeom prst="line">
            <a:avLst/>
          </a:prstGeom>
          <a:ln w="38100">
            <a:solidFill>
              <a:schemeClr val="tx1"/>
            </a:solidFill>
          </a:ln>
        </p:spPr>
        <p:style>
          <a:lnRef idx="1">
            <a:schemeClr val="accent6"/>
          </a:lnRef>
          <a:fillRef idx="0">
            <a:schemeClr val="accent6"/>
          </a:fillRef>
          <a:effectRef idx="0">
            <a:schemeClr val="accent6"/>
          </a:effectRef>
          <a:fontRef idx="minor">
            <a:schemeClr val="tx1"/>
          </a:fontRef>
        </p:style>
      </p:cxnSp>
      <p:sp>
        <p:nvSpPr>
          <p:cNvPr id="24" name="Rectangle 23"/>
          <p:cNvSpPr/>
          <p:nvPr/>
        </p:nvSpPr>
        <p:spPr>
          <a:xfrm>
            <a:off x="1447800" y="4495800"/>
            <a:ext cx="1447800" cy="1371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6" name="Rectangle 25"/>
          <p:cNvSpPr/>
          <p:nvPr/>
        </p:nvSpPr>
        <p:spPr>
          <a:xfrm>
            <a:off x="228600" y="5867400"/>
            <a:ext cx="23622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7" name="Rectangle 26"/>
          <p:cNvSpPr/>
          <p:nvPr/>
        </p:nvSpPr>
        <p:spPr>
          <a:xfrm>
            <a:off x="3124200" y="4419600"/>
            <a:ext cx="1447800" cy="13716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
        <p:nvSpPr>
          <p:cNvPr id="28" name="Rectangle 27"/>
          <p:cNvSpPr/>
          <p:nvPr/>
        </p:nvSpPr>
        <p:spPr>
          <a:xfrm>
            <a:off x="3276600" y="5867400"/>
            <a:ext cx="2362200" cy="5334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662052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xit" presetSubtype="8" fill="hold" grpId="0" nodeType="afterEffect">
                                  <p:stCondLst>
                                    <p:cond delay="0"/>
                                  </p:stCondLst>
                                  <p:childTnLst>
                                    <p:animEffect transition="out" filter="wipe(left)">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childTnLst>
                          </p:cTn>
                        </p:par>
                        <p:par>
                          <p:cTn id="17" fill="hold" nodeType="withGroup">
                            <p:stCondLst>
                              <p:cond delay="1000"/>
                            </p:stCondLst>
                            <p:childTnLst>
                              <p:par>
                                <p:cTn id="18" presetID="22" presetClass="exit" presetSubtype="8" fill="hold" grpId="0" nodeType="afterEffect">
                                  <p:stCondLst>
                                    <p:cond delay="0"/>
                                  </p:stCondLst>
                                  <p:childTnLst>
                                    <p:animEffect transition="out" filter="wipe(left)">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par>
                          <p:cTn id="21" fill="hold" nodeType="afterGroup">
                            <p:stCondLst>
                              <p:cond delay="1500"/>
                            </p:stCondLst>
                            <p:childTnLst>
                              <p:par>
                                <p:cTn id="22" presetID="22" presetClass="exit" presetSubtype="8" fill="hold" grpId="0" nodeType="afterEffect">
                                  <p:stCondLst>
                                    <p:cond delay="0"/>
                                  </p:stCondLst>
                                  <p:childTnLst>
                                    <p:animEffect transition="out" filter="wipe(left)">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kern="0" dirty="0" smtClean="0">
                <a:solidFill>
                  <a:schemeClr val="tx1"/>
                </a:solidFill>
              </a:rPr>
              <a:t>Accounting for Existence</a:t>
            </a:r>
          </a:p>
        </p:txBody>
      </p:sp>
      <p:pic>
        <p:nvPicPr>
          <p:cNvPr id="12291" name="Picture 2" descr="Hawking_g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381000" y="9906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t>Stephen Hawking – “Because there is a law like gravity, the universe can and will create itself from nothing.” (Page 180)</a:t>
            </a:r>
          </a:p>
        </p:txBody>
      </p:sp>
    </p:spTree>
    <p:extLst>
      <p:ext uri="{BB962C8B-B14F-4D97-AF65-F5344CB8AC3E}">
        <p14:creationId xmlns:p14="http://schemas.microsoft.com/office/powerpoint/2010/main" val="2284007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TotalTime>
  <Words>331</Words>
  <Application>Microsoft Office PowerPoint</Application>
  <PresentationFormat>On-screen Show (4:3)</PresentationFormat>
  <Paragraphs>34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The Case For Existence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28</cp:revision>
  <dcterms:created xsi:type="dcterms:W3CDTF">2015-10-17T16:57:05Z</dcterms:created>
  <dcterms:modified xsi:type="dcterms:W3CDTF">2015-10-18T13:57:58Z</dcterms:modified>
</cp:coreProperties>
</file>