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800A4-7E04-47BA-B8D1-097B016F7EEC}" type="datetimeFigureOut">
              <a:rPr lang="en-US" smtClean="0"/>
              <a:t>10/24/2015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44D74-267E-4617-B82A-995817524256}" type="slidenum">
              <a:rPr lang="en-US" smtClean="0"/>
              <a:t>‹#›</a:t>
            </a:fld>
            <a:endParaRPr lang="en-US"/>
          </a:p>
        </p:txBody>
      </p:sp>
    </p:spTree>
    <p:extLst>
      <p:ext uri="{BB962C8B-B14F-4D97-AF65-F5344CB8AC3E}">
        <p14:creationId xmlns:p14="http://schemas.microsoft.com/office/powerpoint/2010/main" val="123960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A61045-12ED-45F7-AFA6-88EAB7B5141A}" type="slidenum">
              <a:rPr lang="en-US" altLang="en-US" smtClean="0"/>
              <a:pPr eaLnBrk="1" hangingPunct="1">
                <a:spcBef>
                  <a:spcPct val="0"/>
                </a:spcBef>
              </a:pPr>
              <a:t>11</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D5C763-36AB-43B8-A51F-3EF2CDE51EA1}" type="slidenum">
              <a:rPr lang="en-US" altLang="en-US" smtClean="0"/>
              <a:pPr eaLnBrk="1" hangingPunct="1">
                <a:spcBef>
                  <a:spcPct val="0"/>
                </a:spcBef>
              </a:pPr>
              <a:t>19</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12F33-09B2-49FE-8F3A-A83E7E149C7E}"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41772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2F33-09B2-49FE-8F3A-A83E7E149C7E}"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28702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2F33-09B2-49FE-8F3A-A83E7E149C7E}"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3553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2F33-09B2-49FE-8F3A-A83E7E149C7E}"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59701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12F33-09B2-49FE-8F3A-A83E7E149C7E}"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68159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12F33-09B2-49FE-8F3A-A83E7E149C7E}"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425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12F33-09B2-49FE-8F3A-A83E7E149C7E}"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264340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12F33-09B2-49FE-8F3A-A83E7E149C7E}"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43519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12F33-09B2-49FE-8F3A-A83E7E149C7E}"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5636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2F33-09B2-49FE-8F3A-A83E7E149C7E}"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1009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2F33-09B2-49FE-8F3A-A83E7E149C7E}"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99610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12F33-09B2-49FE-8F3A-A83E7E149C7E}"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664F7-70F5-48D9-9AD6-5227BD6BBE56}" type="slidenum">
              <a:rPr lang="en-US" smtClean="0"/>
              <a:t>‹#›</a:t>
            </a:fld>
            <a:endParaRPr lang="en-US"/>
          </a:p>
        </p:txBody>
      </p:sp>
    </p:spTree>
    <p:extLst>
      <p:ext uri="{BB962C8B-B14F-4D97-AF65-F5344CB8AC3E}">
        <p14:creationId xmlns:p14="http://schemas.microsoft.com/office/powerpoint/2010/main" val="690398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docid=gSri7Xwl8TDv0M&amp;tbnid=hnvTfeXZpS8U8M:&amp;ved=0CAUQjRw&amp;url=http%3A%2F%2Fastrobob.areavoices.com%2Ftag%2Faxis%2F&amp;ei=bGtHU4X7DcijsQSCooGIBg&amp;bvm=bv.64542518,d.dmQ&amp;psig=AFQjCNH1UBbVFgXqtvz_jLsLLke2zeyCYg&amp;ust=13972757207602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400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06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609600"/>
          </a:xfrm>
        </p:spPr>
        <p:txBody>
          <a:bodyPr>
            <a:noAutofit/>
          </a:bodyPr>
          <a:lstStyle/>
          <a:p>
            <a:pPr marL="0" indent="0" algn="ctr">
              <a:buNone/>
            </a:pPr>
            <a:r>
              <a:rPr lang="en-US" altLang="en-US" sz="3400" dirty="0" smtClean="0"/>
              <a:t>Gravitationa</a:t>
            </a:r>
            <a:r>
              <a:rPr lang="en-US" altLang="en-US" sz="3400" dirty="0"/>
              <a:t>l</a:t>
            </a:r>
            <a:r>
              <a:rPr lang="en-US" altLang="en-US" sz="3400" dirty="0" smtClean="0"/>
              <a:t> Constant: G ≈ 6.67428 x 10</a:t>
            </a:r>
            <a:r>
              <a:rPr lang="en-US" altLang="en-US" sz="3400" baseline="30000" dirty="0" smtClean="0"/>
              <a:t>-11</a:t>
            </a:r>
            <a:r>
              <a:rPr lang="en-US" altLang="en-US" sz="3400" dirty="0" smtClean="0"/>
              <a:t>m</a:t>
            </a:r>
            <a:r>
              <a:rPr lang="en-US" altLang="en-US" sz="3400" baseline="30000" dirty="0" smtClean="0"/>
              <a:t>3</a:t>
            </a:r>
            <a:r>
              <a:rPr lang="en-US" altLang="en-US" sz="3400" dirty="0" smtClean="0"/>
              <a:t>kg</a:t>
            </a:r>
            <a:r>
              <a:rPr lang="en-US" altLang="en-US" sz="3400" baseline="30000" dirty="0" smtClean="0"/>
              <a:t>-1</a:t>
            </a:r>
            <a:r>
              <a:rPr lang="en-US" altLang="en-US" sz="3400" dirty="0" smtClean="0"/>
              <a:t>s</a:t>
            </a:r>
            <a:r>
              <a:rPr lang="en-US" altLang="en-US" sz="3400" baseline="30000" dirty="0" smtClean="0"/>
              <a:t>-2</a:t>
            </a:r>
          </a:p>
          <a:p>
            <a:pPr lvl="1" algn="ctr" eaLnBrk="1" hangingPunct="1"/>
            <a:endParaRPr lang="en-US" altLang="en-US" sz="3400" dirty="0" smtClean="0"/>
          </a:p>
          <a:p>
            <a:pPr lvl="1" algn="ctr" eaLnBrk="1" hangingPunct="1"/>
            <a:endParaRPr lang="en-US" altLang="en-US" sz="3400" dirty="0" smtClean="0"/>
          </a:p>
          <a:p>
            <a:pPr lvl="1" algn="ctr" eaLnBrk="1" hangingPunct="1"/>
            <a:endParaRPr lang="en-US" altLang="en-US" sz="3400" dirty="0" smtClean="0"/>
          </a:p>
        </p:txBody>
      </p:sp>
      <p:pic>
        <p:nvPicPr>
          <p:cNvPr id="65542" name="Picture 6" descr="http://33.media.tumblr.com/tumblr_lo3qzdwqfy1qmyxvuo1_r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419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https://d1gd7xtq3dij0r.cloudfront.net/d_299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838201"/>
            <a:ext cx="4724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4457700" y="4038600"/>
            <a:ext cx="4648200" cy="76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3800" kern="0" dirty="0" smtClean="0"/>
              <a:t>Allowable deviation:</a:t>
            </a:r>
          </a:p>
          <a:p>
            <a:pPr lvl="1" algn="ctr" eaLnBrk="1" hangingPunct="1"/>
            <a:endParaRPr lang="en-US" altLang="en-US" sz="3800" kern="0" dirty="0" smtClean="0"/>
          </a:p>
        </p:txBody>
      </p:sp>
      <p:sp>
        <p:nvSpPr>
          <p:cNvPr id="8" name="Rectangle 3"/>
          <p:cNvSpPr txBox="1">
            <a:spLocks noChangeArrowheads="1"/>
          </p:cNvSpPr>
          <p:nvPr/>
        </p:nvSpPr>
        <p:spPr bwMode="auto">
          <a:xfrm>
            <a:off x="4482142" y="5105400"/>
            <a:ext cx="464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7200" kern="0" dirty="0" smtClean="0"/>
              <a:t>1 / 10</a:t>
            </a:r>
            <a:r>
              <a:rPr lang="en-US" altLang="en-US" sz="7200" kern="0" baseline="30000" dirty="0" smtClean="0"/>
              <a:t>60</a:t>
            </a:r>
            <a:endParaRPr lang="en-US" altLang="en-US" sz="7200" kern="0" dirty="0" smtClean="0"/>
          </a:p>
          <a:p>
            <a:pPr lvl="1" algn="ctr" eaLnBrk="1" hangingPunct="1"/>
            <a:endParaRPr lang="en-US" altLang="en-US" sz="7200" kern="0" dirty="0" smtClean="0"/>
          </a:p>
        </p:txBody>
      </p:sp>
      <p:pic>
        <p:nvPicPr>
          <p:cNvPr id="11266" name="Picture 2" descr="https://upload.wikimedia.org/wikipedia/commons/thumb/0/0e/NewtonsLawOfUniversalGravitation.svg/400px-NewtonsLawOfUniversalGravitati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4419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astrobob.areavoices.com/files/2012/12/seasons-Tau_olungaANNOv2TR-1024x5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019800"/>
            <a:ext cx="9144000" cy="615553"/>
          </a:xfrm>
          <a:prstGeom prst="rect">
            <a:avLst/>
          </a:prstGeom>
        </p:spPr>
        <p:txBody>
          <a:bodyPr wrap="square">
            <a:spAutoFit/>
          </a:bodyPr>
          <a:lstStyle/>
          <a:p>
            <a:pPr lvl="1" algn="ctr"/>
            <a:r>
              <a:rPr lang="en-US" altLang="en-US" sz="3400" dirty="0" smtClean="0"/>
              <a:t>+/- 1</a:t>
            </a:r>
            <a:r>
              <a:rPr lang="en-US" altLang="en-US" sz="3400" dirty="0" smtClean="0">
                <a:cs typeface="Arial" charset="0"/>
              </a:rPr>
              <a:t>° and we either burn up or enter an ice age</a:t>
            </a:r>
            <a:endParaRPr lang="en-US" altLang="en-US" sz="3400" dirty="0" smtClean="0">
              <a:cs typeface="Arial" charset="0"/>
            </a:endParaRPr>
          </a:p>
        </p:txBody>
      </p:sp>
      <p:sp>
        <p:nvSpPr>
          <p:cNvPr id="6" name="Rectangle 5"/>
          <p:cNvSpPr/>
          <p:nvPr/>
        </p:nvSpPr>
        <p:spPr>
          <a:xfrm>
            <a:off x="0" y="0"/>
            <a:ext cx="9144000" cy="507831"/>
          </a:xfrm>
          <a:prstGeom prst="rect">
            <a:avLst/>
          </a:prstGeom>
        </p:spPr>
        <p:txBody>
          <a:bodyPr wrap="square">
            <a:spAutoFit/>
          </a:bodyPr>
          <a:lstStyle/>
          <a:p>
            <a:pPr algn="ctr"/>
            <a:r>
              <a:rPr lang="en-US" altLang="en-US" sz="2700" b="1" dirty="0" smtClean="0"/>
              <a:t>Earth’s tilt on it’s rotational axis toward the sun: 23.4° - 23.5° </a:t>
            </a:r>
            <a:endParaRPr lang="en-US" sz="2700" b="1" dirty="0"/>
          </a:p>
        </p:txBody>
      </p:sp>
    </p:spTree>
    <p:extLst>
      <p:ext uri="{BB962C8B-B14F-4D97-AF65-F5344CB8AC3E}">
        <p14:creationId xmlns:p14="http://schemas.microsoft.com/office/powerpoint/2010/main" val="384420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76200"/>
            <a:ext cx="9144000" cy="1752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500" b="1" dirty="0"/>
              <a:t>Psa 95:4-6</a:t>
            </a:r>
            <a:r>
              <a:rPr lang="en-US" sz="2500" dirty="0"/>
              <a:t> – “In whose hands are the depths of the earth, the peaks of the mountains are His also. The sea is His, for it was He who made it, and His hands formed the dry land. Come, let us worship and bow down, let us kneel before the </a:t>
            </a:r>
            <a:r>
              <a:rPr lang="en-US" sz="2500" cap="small" dirty="0"/>
              <a:t>Lord</a:t>
            </a:r>
            <a:r>
              <a:rPr lang="en-US" sz="2500" dirty="0"/>
              <a:t> our Maker.”</a:t>
            </a:r>
          </a:p>
          <a:p>
            <a:pPr marL="457200" lvl="1" indent="0">
              <a:buNone/>
            </a:pPr>
            <a:endParaRPr lang="en-US" altLang="en-US" sz="2500" dirty="0" smtClean="0"/>
          </a:p>
          <a:p>
            <a:pPr lvl="1"/>
            <a:endParaRPr lang="en-US" altLang="en-US" sz="2500" dirty="0" smtClean="0"/>
          </a:p>
          <a:p>
            <a:pPr lvl="1"/>
            <a:endParaRPr lang="en-US" altLang="en-US" sz="2500" dirty="0"/>
          </a:p>
        </p:txBody>
      </p:sp>
      <p:pic>
        <p:nvPicPr>
          <p:cNvPr id="8196" name="Picture 4" descr="https://images.rapgenius.com/9e6898b51a1f126477c8c2a0f85870aa.535x401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 y="1752601"/>
            <a:ext cx="915694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8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751" y="0"/>
            <a:ext cx="9144000" cy="137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900" b="1" dirty="0"/>
              <a:t>Psa </a:t>
            </a:r>
            <a:r>
              <a:rPr lang="en-US" sz="2900" b="1" dirty="0" smtClean="0"/>
              <a:t>139:13-14a</a:t>
            </a:r>
            <a:r>
              <a:rPr lang="en-US" sz="2900" dirty="0" smtClean="0"/>
              <a:t> </a:t>
            </a:r>
            <a:r>
              <a:rPr lang="en-US" sz="2900" dirty="0"/>
              <a:t>– </a:t>
            </a:r>
            <a:r>
              <a:rPr lang="en-US" sz="2900" dirty="0" smtClean="0"/>
              <a:t>“</a:t>
            </a:r>
            <a:r>
              <a:rPr lang="en-US" sz="2900" dirty="0"/>
              <a:t>For You formed my inward parts;</a:t>
            </a:r>
            <a:r>
              <a:rPr lang="en-US" sz="2900" dirty="0" smtClean="0">
                <a:effectLst/>
              </a:rPr>
              <a:t> You covered me in my mother’s womb. I will praise You, for I am fearfully and wonderfully made…</a:t>
            </a:r>
            <a:r>
              <a:rPr lang="en-US" sz="2900" dirty="0" smtClean="0"/>
              <a:t>”</a:t>
            </a:r>
            <a:endParaRPr lang="en-US" sz="2900" dirty="0"/>
          </a:p>
          <a:p>
            <a:pPr marL="457200" lvl="1" indent="0">
              <a:buNone/>
            </a:pPr>
            <a:endParaRPr lang="en-US" altLang="en-US" sz="2900" dirty="0" smtClean="0"/>
          </a:p>
          <a:p>
            <a:pPr lvl="1"/>
            <a:endParaRPr lang="en-US" altLang="en-US" sz="2900" dirty="0" smtClean="0"/>
          </a:p>
          <a:p>
            <a:pPr lvl="1"/>
            <a:endParaRPr lang="en-US" altLang="en-US" sz="2900" dirty="0"/>
          </a:p>
        </p:txBody>
      </p:sp>
      <p:pic>
        <p:nvPicPr>
          <p:cNvPr id="13314" name="Picture 2" descr="http://3dprint.com/wp-content/uploads/2015/03/w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 y="1371600"/>
            <a:ext cx="915550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image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isplaying image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isplaying image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208" r="16300"/>
          <a:stretch/>
        </p:blipFill>
        <p:spPr>
          <a:xfrm>
            <a:off x="0" y="0"/>
            <a:ext cx="4518804" cy="35814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798"/>
          <a:stretch/>
        </p:blipFill>
        <p:spPr>
          <a:xfrm>
            <a:off x="4518804" y="-13630"/>
            <a:ext cx="4625196" cy="3595029"/>
          </a:xfrm>
          <a:prstGeom prst="rect">
            <a:avLst/>
          </a:prstGeom>
        </p:spPr>
      </p:pic>
      <p:sp>
        <p:nvSpPr>
          <p:cNvPr id="21" name="TextBox 20"/>
          <p:cNvSpPr txBox="1"/>
          <p:nvPr/>
        </p:nvSpPr>
        <p:spPr>
          <a:xfrm>
            <a:off x="0" y="3581400"/>
            <a:ext cx="4572000" cy="954107"/>
          </a:xfrm>
          <a:prstGeom prst="rect">
            <a:avLst/>
          </a:prstGeom>
          <a:noFill/>
        </p:spPr>
        <p:txBody>
          <a:bodyPr wrap="square" rtlCol="0">
            <a:spAutoFit/>
          </a:bodyPr>
          <a:lstStyle/>
          <a:p>
            <a:pPr marL="914400" indent="-914400">
              <a:buFont typeface="+mj-lt"/>
              <a:buAutoNum type="arabicPeriod"/>
            </a:pPr>
            <a:r>
              <a:rPr lang="en-US" sz="5600" dirty="0" smtClean="0"/>
              <a:t>Necessary</a:t>
            </a:r>
            <a:endParaRPr lang="en-US" sz="5600" dirty="0"/>
          </a:p>
        </p:txBody>
      </p:sp>
      <p:sp>
        <p:nvSpPr>
          <p:cNvPr id="22" name="TextBox 21"/>
          <p:cNvSpPr txBox="1"/>
          <p:nvPr/>
        </p:nvSpPr>
        <p:spPr>
          <a:xfrm>
            <a:off x="4572000" y="3581400"/>
            <a:ext cx="4572000" cy="954107"/>
          </a:xfrm>
          <a:prstGeom prst="rect">
            <a:avLst/>
          </a:prstGeom>
          <a:noFill/>
        </p:spPr>
        <p:txBody>
          <a:bodyPr wrap="square" rtlCol="0">
            <a:spAutoFit/>
          </a:bodyPr>
          <a:lstStyle/>
          <a:p>
            <a:r>
              <a:rPr lang="en-US" sz="5600" dirty="0" smtClean="0"/>
              <a:t>Contingent</a:t>
            </a:r>
            <a:endParaRPr lang="en-US" sz="5600" dirty="0"/>
          </a:p>
        </p:txBody>
      </p:sp>
      <p:sp>
        <p:nvSpPr>
          <p:cNvPr id="23" name="TextBox 22"/>
          <p:cNvSpPr txBox="1"/>
          <p:nvPr/>
        </p:nvSpPr>
        <p:spPr>
          <a:xfrm>
            <a:off x="0" y="4665727"/>
            <a:ext cx="4572000" cy="954107"/>
          </a:xfrm>
          <a:prstGeom prst="rect">
            <a:avLst/>
          </a:prstGeom>
          <a:noFill/>
        </p:spPr>
        <p:txBody>
          <a:bodyPr wrap="square" rtlCol="0">
            <a:spAutoFit/>
          </a:bodyPr>
          <a:lstStyle/>
          <a:p>
            <a:pPr marL="914400" indent="-914400">
              <a:buFont typeface="+mj-lt"/>
              <a:buAutoNum type="arabicPeriod" startAt="2"/>
            </a:pPr>
            <a:r>
              <a:rPr lang="en-US" sz="5600" dirty="0" smtClean="0"/>
              <a:t>Simple</a:t>
            </a:r>
            <a:endParaRPr lang="en-US" sz="5600" dirty="0"/>
          </a:p>
        </p:txBody>
      </p:sp>
      <p:sp>
        <p:nvSpPr>
          <p:cNvPr id="24" name="TextBox 23"/>
          <p:cNvSpPr txBox="1"/>
          <p:nvPr/>
        </p:nvSpPr>
        <p:spPr>
          <a:xfrm>
            <a:off x="4572000" y="4673803"/>
            <a:ext cx="4572000" cy="954107"/>
          </a:xfrm>
          <a:prstGeom prst="rect">
            <a:avLst/>
          </a:prstGeom>
          <a:noFill/>
        </p:spPr>
        <p:txBody>
          <a:bodyPr wrap="square" rtlCol="0">
            <a:spAutoFit/>
          </a:bodyPr>
          <a:lstStyle/>
          <a:p>
            <a:r>
              <a:rPr lang="en-US" sz="5600" dirty="0" smtClean="0"/>
              <a:t>Complex</a:t>
            </a:r>
            <a:endParaRPr lang="en-US" sz="5600" dirty="0"/>
          </a:p>
        </p:txBody>
      </p:sp>
      <p:sp>
        <p:nvSpPr>
          <p:cNvPr id="25" name="TextBox 24"/>
          <p:cNvSpPr txBox="1"/>
          <p:nvPr/>
        </p:nvSpPr>
        <p:spPr>
          <a:xfrm>
            <a:off x="0" y="5791200"/>
            <a:ext cx="4572000" cy="954107"/>
          </a:xfrm>
          <a:prstGeom prst="rect">
            <a:avLst/>
          </a:prstGeom>
          <a:noFill/>
        </p:spPr>
        <p:txBody>
          <a:bodyPr wrap="square" rtlCol="0">
            <a:spAutoFit/>
          </a:bodyPr>
          <a:lstStyle/>
          <a:p>
            <a:pPr marL="914400" indent="-914400">
              <a:buFont typeface="+mj-lt"/>
              <a:buAutoNum type="arabicPeriod" startAt="3"/>
            </a:pPr>
            <a:r>
              <a:rPr lang="en-US" sz="5600" dirty="0" smtClean="0"/>
              <a:t>Ad Hoc</a:t>
            </a:r>
            <a:endParaRPr lang="en-US" sz="5600" dirty="0"/>
          </a:p>
        </p:txBody>
      </p:sp>
      <p:sp>
        <p:nvSpPr>
          <p:cNvPr id="26" name="TextBox 25"/>
          <p:cNvSpPr txBox="1"/>
          <p:nvPr/>
        </p:nvSpPr>
        <p:spPr>
          <a:xfrm>
            <a:off x="4572000" y="5801601"/>
            <a:ext cx="4572000" cy="954107"/>
          </a:xfrm>
          <a:prstGeom prst="rect">
            <a:avLst/>
          </a:prstGeom>
          <a:noFill/>
        </p:spPr>
        <p:txBody>
          <a:bodyPr wrap="square" rtlCol="0">
            <a:spAutoFit/>
          </a:bodyPr>
          <a:lstStyle/>
          <a:p>
            <a:r>
              <a:rPr lang="en-US" sz="5600" dirty="0" smtClean="0"/>
              <a:t>Specific</a:t>
            </a:r>
            <a:endParaRPr lang="en-US" sz="5600" dirty="0"/>
          </a:p>
        </p:txBody>
      </p:sp>
      <p:cxnSp>
        <p:nvCxnSpPr>
          <p:cNvPr id="27" name="Straight Connector 26"/>
          <p:cNvCxnSpPr/>
          <p:nvPr/>
        </p:nvCxnSpPr>
        <p:spPr>
          <a:xfrm>
            <a:off x="838200" y="4133046"/>
            <a:ext cx="32766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0" name="Oval 29"/>
          <p:cNvSpPr/>
          <p:nvPr/>
        </p:nvSpPr>
        <p:spPr>
          <a:xfrm>
            <a:off x="4495800" y="3581400"/>
            <a:ext cx="3581400" cy="990600"/>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cxnSp>
        <p:nvCxnSpPr>
          <p:cNvPr id="31" name="Straight Connector 30"/>
          <p:cNvCxnSpPr/>
          <p:nvPr/>
        </p:nvCxnSpPr>
        <p:spPr>
          <a:xfrm>
            <a:off x="838200" y="5212678"/>
            <a:ext cx="22860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2" name="Oval 31"/>
          <p:cNvSpPr/>
          <p:nvPr/>
        </p:nvSpPr>
        <p:spPr>
          <a:xfrm>
            <a:off x="4518804" y="4703359"/>
            <a:ext cx="2895600" cy="1018637"/>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cxnSp>
        <p:nvCxnSpPr>
          <p:cNvPr id="33" name="Straight Connector 32"/>
          <p:cNvCxnSpPr/>
          <p:nvPr/>
        </p:nvCxnSpPr>
        <p:spPr>
          <a:xfrm>
            <a:off x="762000" y="6268253"/>
            <a:ext cx="25908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4" name="Oval 33"/>
          <p:cNvSpPr/>
          <p:nvPr/>
        </p:nvSpPr>
        <p:spPr>
          <a:xfrm>
            <a:off x="4465608" y="5831793"/>
            <a:ext cx="2514600" cy="990600"/>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741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heel(1)">
                                      <p:cBhvr>
                                        <p:cTn id="6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30"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issiongalacticfreedom.files.wordpress.com/2013/04/dna-1.gif?w=54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3352800"/>
            <a:ext cx="4724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tes.psu.edu/siowfa14/wp-content/uploads/sites/13467/2014/09/shutterstock98546189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 y="0"/>
            <a:ext cx="434915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4419601" y="0"/>
            <a:ext cx="4724397" cy="3352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900" dirty="0"/>
              <a:t>M</a:t>
            </a:r>
            <a:r>
              <a:rPr lang="en-US" altLang="en-US" sz="1900" dirty="0" smtClean="0"/>
              <a:t>icro digital (2 nanometers in diameter)</a:t>
            </a:r>
          </a:p>
          <a:p>
            <a:r>
              <a:rPr lang="en-US" altLang="en-US" sz="1900" dirty="0" smtClean="0"/>
              <a:t>Info storage/retrieval (1 gram DNA: 455 billion GB, &gt; 100 million DVDs)</a:t>
            </a:r>
          </a:p>
          <a:p>
            <a:r>
              <a:rPr lang="en-US" altLang="en-US" sz="1900" dirty="0"/>
              <a:t>H</a:t>
            </a:r>
            <a:r>
              <a:rPr lang="en-US" altLang="en-US" sz="1900" dirty="0" smtClean="0"/>
              <a:t>as its own inherent language convention</a:t>
            </a:r>
            <a:endParaRPr lang="en-US" altLang="en-US" sz="1900" baseline="30000" dirty="0" smtClean="0"/>
          </a:p>
          <a:p>
            <a:r>
              <a:rPr lang="en-US" altLang="en-US" sz="1900" dirty="0" smtClean="0"/>
              <a:t>Self-assembly (disordered system =&gt; organized structure)</a:t>
            </a:r>
          </a:p>
          <a:p>
            <a:r>
              <a:rPr lang="en-US" altLang="en-US" sz="1900" dirty="0" smtClean="0"/>
              <a:t>Redundant (contains multiple copies of same genetic sequence)</a:t>
            </a:r>
          </a:p>
          <a:p>
            <a:r>
              <a:rPr lang="en-US" altLang="en-US" sz="1900" dirty="0" smtClean="0"/>
              <a:t>Error-correcting (cells identify and correct damage to DNA molecules)</a:t>
            </a:r>
          </a:p>
        </p:txBody>
      </p:sp>
    </p:spTree>
    <p:extLst>
      <p:ext uri="{BB962C8B-B14F-4D97-AF65-F5344CB8AC3E}">
        <p14:creationId xmlns:p14="http://schemas.microsoft.com/office/powerpoint/2010/main" val="56797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fade">
                                      <p:cBhvr>
                                        <p:cTn id="3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siantific.files.wordpress.com/2013/03/cell-as-a-fa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 y="0"/>
            <a:ext cx="9141069"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15816" y="5334000"/>
            <a:ext cx="9159815" cy="1524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900" b="1" dirty="0"/>
              <a:t>Psa </a:t>
            </a:r>
            <a:r>
              <a:rPr lang="en-US" sz="2900" b="1" dirty="0" smtClean="0"/>
              <a:t>104:24</a:t>
            </a:r>
            <a:r>
              <a:rPr lang="en-US" sz="2900" dirty="0" smtClean="0"/>
              <a:t> – “</a:t>
            </a:r>
            <a:r>
              <a:rPr lang="en-US" sz="3200" dirty="0"/>
              <a:t>O </a:t>
            </a:r>
            <a:r>
              <a:rPr lang="en-US" sz="3200" cap="small" dirty="0"/>
              <a:t>Lord</a:t>
            </a:r>
            <a:r>
              <a:rPr lang="en-US" sz="3200" dirty="0"/>
              <a:t>, how many are Your works! In wisdom You have made them all; the earth is full of Your possessions.</a:t>
            </a:r>
            <a:r>
              <a:rPr lang="en-US" sz="2900" dirty="0" smtClean="0"/>
              <a:t>”</a:t>
            </a:r>
            <a:endParaRPr lang="en-US" sz="2900" dirty="0"/>
          </a:p>
          <a:p>
            <a:pPr marL="457200" lvl="1" indent="0">
              <a:buNone/>
            </a:pPr>
            <a:endParaRPr lang="en-US" altLang="en-US" sz="2900" dirty="0" smtClean="0"/>
          </a:p>
          <a:p>
            <a:pPr lvl="1"/>
            <a:endParaRPr lang="en-US" altLang="en-US" sz="2900" dirty="0" smtClean="0"/>
          </a:p>
          <a:p>
            <a:pPr lvl="1"/>
            <a:endParaRPr lang="en-US" altLang="en-US" sz="2900" dirty="0"/>
          </a:p>
        </p:txBody>
      </p:sp>
    </p:spTree>
    <p:extLst>
      <p:ext uri="{BB962C8B-B14F-4D97-AF65-F5344CB8AC3E}">
        <p14:creationId xmlns:p14="http://schemas.microsoft.com/office/powerpoint/2010/main" val="19871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biologos.org/files/modules/flagella_image_730824639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572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lag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89" y="609600"/>
            <a:ext cx="457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www.godlessgeeks.com/LINKS/FM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0638" y="0"/>
            <a:ext cx="9164638"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b="1" kern="0" dirty="0" smtClean="0">
                <a:solidFill>
                  <a:schemeClr val="tx1"/>
                </a:solidFill>
              </a:rPr>
              <a:t>Flagellum</a:t>
            </a:r>
            <a:endParaRPr lang="en-US" altLang="en-US" sz="3600" b="1" kern="0" dirty="0" smtClean="0">
              <a:solidFill>
                <a:schemeClr val="tx1"/>
              </a:solidFill>
            </a:endParaRPr>
          </a:p>
        </p:txBody>
      </p:sp>
    </p:spTree>
    <p:extLst>
      <p:ext uri="{BB962C8B-B14F-4D97-AF65-F5344CB8AC3E}">
        <p14:creationId xmlns:p14="http://schemas.microsoft.com/office/powerpoint/2010/main" val="3856091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0" y="0"/>
            <a:ext cx="9144000" cy="2362200"/>
          </a:xfrm>
        </p:spPr>
        <p:txBody>
          <a:bodyPr>
            <a:normAutofit lnSpcReduction="10000"/>
          </a:bodyPr>
          <a:lstStyle/>
          <a:p>
            <a:r>
              <a:rPr lang="en-US" altLang="en-US" u="sng" dirty="0" smtClean="0"/>
              <a:t>Irreducible Complexity</a:t>
            </a:r>
          </a:p>
          <a:p>
            <a:pPr lvl="1"/>
            <a:r>
              <a:rPr lang="en-US" altLang="en-US" dirty="0" smtClean="0"/>
              <a:t>A single system which is composed of several interacting parts that contribute to the basic function and where the removal of any one of the parts causes the system to effectively cease functioning</a:t>
            </a:r>
          </a:p>
        </p:txBody>
      </p:sp>
      <p:pic>
        <p:nvPicPr>
          <p:cNvPr id="30724" name="Picture 5" descr="http://www.astronomynotes.com/science-religion/NormLevan/mousetr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sterschannel.com/sites/default/files/Candice-18.jpg?1361813365"/>
          <p:cNvPicPr>
            <a:picLocks noChangeAspect="1" noChangeArrowheads="1"/>
          </p:cNvPicPr>
          <p:nvPr/>
        </p:nvPicPr>
        <p:blipFill rotWithShape="1">
          <a:blip r:embed="rId2">
            <a:extLst>
              <a:ext uri="{28A0092B-C50C-407E-A947-70E740481C1C}">
                <a14:useLocalDpi xmlns:a14="http://schemas.microsoft.com/office/drawing/2010/main" val="0"/>
              </a:ext>
            </a:extLst>
          </a:blip>
          <a:srcRect b="12131"/>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90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sermon-andgodsaid-120114214319-phpapp02/95/and-god-said-5-728.jpg?cb=13287928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ytimg.com/vi/6v83X9-oJ-w/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 y="2875"/>
            <a:ext cx="9159815" cy="685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28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rz2_HENEtZk/TceYoovx_hI/AAAAAAAAAHk/3IcLykGdzxg/s1600/computer-forens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57200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hsappliedscience.weebly.com/uploads/9/1/2/9/9129414/2941436.jpg?13179147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681" y="914400"/>
            <a:ext cx="4572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orensics4writers.com/wp-content/uploads/2012/08/Crime-Scene-1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0" y="3886200"/>
            <a:ext cx="45849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laboratoryequipment.com/sites/laboratoryequipment.com/files/legacyimages/le36_for_qualityp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2" y="3886200"/>
            <a:ext cx="4573437" cy="29718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Forensic Science</a:t>
            </a:r>
            <a:endParaRPr lang="en-US" altLang="en-US" b="1" kern="0" dirty="0" smtClean="0">
              <a:solidFill>
                <a:schemeClr val="tx1"/>
              </a:solidFill>
            </a:endParaRPr>
          </a:p>
        </p:txBody>
      </p:sp>
    </p:spTree>
    <p:extLst>
      <p:ext uri="{BB962C8B-B14F-4D97-AF65-F5344CB8AC3E}">
        <p14:creationId xmlns:p14="http://schemas.microsoft.com/office/powerpoint/2010/main" val="94085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Anthropology</a:t>
            </a:r>
            <a:endParaRPr lang="en-US" altLang="en-US" b="1" kern="0" dirty="0" smtClean="0">
              <a:solidFill>
                <a:schemeClr val="tx1"/>
              </a:solidFill>
            </a:endParaRPr>
          </a:p>
        </p:txBody>
      </p:sp>
      <p:pic>
        <p:nvPicPr>
          <p:cNvPr id="3074" name="Picture 2" descr="http://chronicle.augusta.com/sites/default/files/imagecache/superphoto/11066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yoZVx644Jak/TGt8QzotzUI/AAAAAAAAARQ/rbBmP2jgiok/s1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49579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ophetess.lstc.edu/~rklein/images4/EBLA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49579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b/bc/Nabonidus_cylinder_sippar_b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3810000"/>
            <a:ext cx="4668838" cy="305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8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800" b="1" kern="0" dirty="0" smtClean="0">
                <a:solidFill>
                  <a:schemeClr val="tx1"/>
                </a:solidFill>
              </a:rPr>
              <a:t>SETI (Search For Extraterrestrial Intelligence)</a:t>
            </a:r>
            <a:endParaRPr lang="en-US" altLang="en-US" sz="3800" b="1" kern="0" dirty="0" smtClean="0">
              <a:solidFill>
                <a:schemeClr val="tx1"/>
              </a:solidFill>
            </a:endParaRPr>
          </a:p>
        </p:txBody>
      </p:sp>
      <p:pic>
        <p:nvPicPr>
          <p:cNvPr id="4098" name="Picture 2" descr="https://www.icr.org/i/articles/af/seti_design_inspite_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56168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b/b4/SETI@home_Multi-Beam_screensa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681" y="762000"/>
            <a:ext cx="458231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lienspacesciencenews.files.wordpress.com/2014/02/image-1-of-5-c2a0figure-1-c2a0event-recorded-with-the-cms-detector-in-2012-at-a-proton-proton-centre-of-mass-energy-of-8-tev-higgs-line-22-7b216-wow-set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962400"/>
            <a:ext cx="456168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earone.com/blog/wp-content/uploads/2014/03/SETI-B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680" y="3962400"/>
            <a:ext cx="458232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7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Insurance Fraud Investigators</a:t>
            </a:r>
            <a:endParaRPr lang="en-US" altLang="en-US" b="1" kern="0" dirty="0" smtClean="0">
              <a:solidFill>
                <a:schemeClr val="tx1"/>
              </a:solidFill>
            </a:endParaRPr>
          </a:p>
        </p:txBody>
      </p:sp>
      <p:pic>
        <p:nvPicPr>
          <p:cNvPr id="5122" name="Picture 2" descr="http://corinthian-group.com/wp-content/uploads/2015/02/Insurance-Fraud-Investigators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56168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wixstatic.com/media/bc22b0_40699bccd3cc4c6f8e9eec66c478a643.jpg_srz_330_211_75_22_0.50_1.20_0.00_jp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680" y="762000"/>
            <a:ext cx="458231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odt.co.nz/files/story/2011/08/specialist_fire_investigator_barry_gibson_from_dun_4e426c81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 y="3962400"/>
            <a:ext cx="4557368" cy="28999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gents.insurancequotes.com/Media/IQA/Blog-Images/2013/August/the-cost-of-insurance-fra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680" y="3962400"/>
            <a:ext cx="4582319" cy="289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33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lidesharecdn.com/dymtalkpres-141120141528-conversion-gate02/95/how-they-laughed-a-brief-history-of-the-catholic-church-and-science-6-638.jpg?cb=1416493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15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en/2/22/Du_Nouy_Pierre_Lecom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space.com/images/i/000/000/126/original/chile-earthquake-earth-days2-100302-02.jpg?1288103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dn.thinglink.me/api/image/627871730282528769/1240/10/scaletowid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4313"/>
            <a:ext cx="4572000" cy="3433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581400"/>
            <a:ext cx="4114800" cy="892552"/>
          </a:xfrm>
          <a:prstGeom prst="rect">
            <a:avLst/>
          </a:prstGeom>
          <a:noFill/>
        </p:spPr>
        <p:txBody>
          <a:bodyPr wrap="square" rtlCol="0">
            <a:spAutoFit/>
          </a:bodyPr>
          <a:lstStyle/>
          <a:p>
            <a:r>
              <a:rPr lang="en-US" sz="2600" dirty="0" smtClean="0"/>
              <a:t>Chance of randomly forming 1 molecule of protein:</a:t>
            </a:r>
          </a:p>
        </p:txBody>
      </p:sp>
      <p:sp>
        <p:nvSpPr>
          <p:cNvPr id="6" name="TextBox 5"/>
          <p:cNvSpPr txBox="1"/>
          <p:nvPr/>
        </p:nvSpPr>
        <p:spPr>
          <a:xfrm>
            <a:off x="609599" y="5029200"/>
            <a:ext cx="3352799" cy="1200329"/>
          </a:xfrm>
          <a:prstGeom prst="rect">
            <a:avLst/>
          </a:prstGeom>
          <a:noFill/>
        </p:spPr>
        <p:txBody>
          <a:bodyPr wrap="square" rtlCol="0">
            <a:spAutoFit/>
          </a:bodyPr>
          <a:lstStyle/>
          <a:p>
            <a:pPr algn="ctr"/>
            <a:r>
              <a:rPr lang="en-US" sz="7200" dirty="0" smtClean="0"/>
              <a:t>1 / 10</a:t>
            </a:r>
            <a:r>
              <a:rPr lang="en-US" sz="7200" baseline="30000" dirty="0" smtClean="0"/>
              <a:t>243</a:t>
            </a:r>
            <a:endParaRPr lang="en-US" sz="7200" baseline="30000" dirty="0"/>
          </a:p>
        </p:txBody>
      </p:sp>
    </p:spTree>
    <p:extLst>
      <p:ext uri="{BB962C8B-B14F-4D97-AF65-F5344CB8AC3E}">
        <p14:creationId xmlns:p14="http://schemas.microsoft.com/office/powerpoint/2010/main" val="9779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294</Words>
  <Application>Microsoft Office PowerPoint</Application>
  <PresentationFormat>On-screen Show (4:3)</PresentationFormat>
  <Paragraphs>35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55</cp:revision>
  <dcterms:created xsi:type="dcterms:W3CDTF">2015-10-24T02:20:10Z</dcterms:created>
  <dcterms:modified xsi:type="dcterms:W3CDTF">2015-10-25T03:11:37Z</dcterms:modified>
</cp:coreProperties>
</file>