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56" r:id="rId4"/>
    <p:sldId id="261" r:id="rId5"/>
    <p:sldId id="257" r:id="rId6"/>
    <p:sldId id="263" r:id="rId7"/>
    <p:sldId id="265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>
        <p:scale>
          <a:sx n="110" d="100"/>
          <a:sy n="110" d="100"/>
        </p:scale>
        <p:origin x="-972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E8E7F-24BE-42DD-B61A-137061D26566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B0226-ECFB-473E-9E2F-04BDE9E81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1983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E8E7F-24BE-42DD-B61A-137061D26566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B0226-ECFB-473E-9E2F-04BDE9E81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9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E8E7F-24BE-42DD-B61A-137061D26566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B0226-ECFB-473E-9E2F-04BDE9E81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92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E8E7F-24BE-42DD-B61A-137061D26566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B0226-ECFB-473E-9E2F-04BDE9E81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993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E8E7F-24BE-42DD-B61A-137061D26566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B0226-ECFB-473E-9E2F-04BDE9E81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760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E8E7F-24BE-42DD-B61A-137061D26566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B0226-ECFB-473E-9E2F-04BDE9E81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774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E8E7F-24BE-42DD-B61A-137061D26566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B0226-ECFB-473E-9E2F-04BDE9E81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433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E8E7F-24BE-42DD-B61A-137061D26566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B0226-ECFB-473E-9E2F-04BDE9E81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766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E8E7F-24BE-42DD-B61A-137061D26566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B0226-ECFB-473E-9E2F-04BDE9E81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628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E8E7F-24BE-42DD-B61A-137061D26566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B0226-ECFB-473E-9E2F-04BDE9E81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97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E8E7F-24BE-42DD-B61A-137061D26566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B0226-ECFB-473E-9E2F-04BDE9E81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273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FE8E7F-24BE-42DD-B61A-137061D26566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BB0226-ECFB-473E-9E2F-04BDE9E81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310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10240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34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r>
              <a:rPr lang="en-US" sz="3700" b="1" dirty="0" smtClean="0"/>
              <a:t>Eph 4:1-6</a:t>
            </a:r>
            <a:r>
              <a:rPr lang="en-US" sz="3700" dirty="0" smtClean="0"/>
              <a:t> – “</a:t>
            </a:r>
            <a:r>
              <a:rPr lang="en-US" sz="3700" baseline="30000" dirty="0"/>
              <a:t>1</a:t>
            </a:r>
            <a:r>
              <a:rPr lang="en-US" sz="3700" dirty="0" smtClean="0"/>
              <a:t>Therefore I, the prisoner of the Lord, implore you to walk in a manner worthy of the calling with which you have been called, </a:t>
            </a:r>
            <a:r>
              <a:rPr lang="en-US" sz="3700" baseline="30000" dirty="0" smtClean="0"/>
              <a:t>2</a:t>
            </a:r>
            <a:r>
              <a:rPr lang="en-US" sz="3700" dirty="0" smtClean="0"/>
              <a:t>with all humility and gentleness, with patience, showing tolerance for one another in love, </a:t>
            </a:r>
            <a:r>
              <a:rPr lang="en-US" sz="3700" baseline="30000" dirty="0" smtClean="0"/>
              <a:t>3</a:t>
            </a:r>
            <a:r>
              <a:rPr lang="en-US" sz="3700" dirty="0" smtClean="0"/>
              <a:t>being diligent to preserve the unity of the Spirit in the bond of peace. </a:t>
            </a:r>
            <a:r>
              <a:rPr lang="en-US" sz="3700" baseline="30000" dirty="0" smtClean="0"/>
              <a:t>4</a:t>
            </a:r>
            <a:r>
              <a:rPr lang="en-US" sz="3700" dirty="0" smtClean="0"/>
              <a:t>There is </a:t>
            </a:r>
            <a:r>
              <a:rPr lang="en-US" sz="3700" u="sng" dirty="0" smtClean="0"/>
              <a:t>one body</a:t>
            </a:r>
            <a:r>
              <a:rPr lang="en-US" sz="3700" dirty="0" smtClean="0"/>
              <a:t> and </a:t>
            </a:r>
            <a:r>
              <a:rPr lang="en-US" sz="3700" u="sng" dirty="0" smtClean="0"/>
              <a:t>one Spirit</a:t>
            </a:r>
            <a:r>
              <a:rPr lang="en-US" sz="3700" dirty="0" smtClean="0"/>
              <a:t>, just as also you were called in </a:t>
            </a:r>
            <a:r>
              <a:rPr lang="en-US" sz="3700" u="sng" dirty="0" smtClean="0"/>
              <a:t>one hope</a:t>
            </a:r>
            <a:r>
              <a:rPr lang="en-US" sz="3700" dirty="0" smtClean="0"/>
              <a:t> of your calling; </a:t>
            </a:r>
            <a:r>
              <a:rPr lang="en-US" sz="3700" baseline="30000" dirty="0" smtClean="0"/>
              <a:t>5</a:t>
            </a:r>
            <a:r>
              <a:rPr lang="en-US" sz="3700" u="sng" dirty="0" smtClean="0"/>
              <a:t>one Lord</a:t>
            </a:r>
            <a:r>
              <a:rPr lang="en-US" sz="3700" dirty="0" smtClean="0"/>
              <a:t>, </a:t>
            </a:r>
            <a:r>
              <a:rPr lang="en-US" sz="3700" u="sng" dirty="0" smtClean="0"/>
              <a:t>one faith</a:t>
            </a:r>
            <a:r>
              <a:rPr lang="en-US" sz="3700" dirty="0" smtClean="0"/>
              <a:t>, </a:t>
            </a:r>
            <a:r>
              <a:rPr lang="en-US" sz="3700" u="sng" dirty="0" smtClean="0"/>
              <a:t>one baptism</a:t>
            </a:r>
            <a:r>
              <a:rPr lang="en-US" sz="3700" dirty="0" smtClean="0"/>
              <a:t>, </a:t>
            </a:r>
            <a:r>
              <a:rPr lang="en-US" sz="3700" baseline="30000" dirty="0" smtClean="0"/>
              <a:t>6</a:t>
            </a:r>
            <a:r>
              <a:rPr lang="en-US" sz="3700" u="sng" dirty="0" smtClean="0"/>
              <a:t>one God and Father</a:t>
            </a:r>
            <a:r>
              <a:rPr lang="en-US" sz="3700" dirty="0" smtClean="0"/>
              <a:t> of all who is over all and through all and in all.”</a:t>
            </a:r>
            <a:endParaRPr lang="en-US" sz="3700" dirty="0"/>
          </a:p>
        </p:txBody>
      </p:sp>
    </p:spTree>
    <p:extLst>
      <p:ext uri="{BB962C8B-B14F-4D97-AF65-F5344CB8AC3E}">
        <p14:creationId xmlns:p14="http://schemas.microsoft.com/office/powerpoint/2010/main" val="1739364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7189"/>
            <a:ext cx="9144000" cy="68651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02223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057400"/>
            <a:ext cx="9144000" cy="4800600"/>
          </a:xfrm>
        </p:spPr>
        <p:txBody>
          <a:bodyPr>
            <a:no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b="1" u="sng" dirty="0" smtClean="0"/>
              <a:t>Baptism of John</a:t>
            </a:r>
            <a:r>
              <a:rPr lang="en-US" b="1" dirty="0"/>
              <a:t>:</a:t>
            </a:r>
            <a:r>
              <a:rPr lang="en-US" dirty="0" smtClean="0"/>
              <a:t> </a:t>
            </a:r>
            <a:r>
              <a:rPr lang="en-US" b="1" dirty="0" smtClean="0"/>
              <a:t>Mark 1:4; Acts 19:1-3</a:t>
            </a:r>
          </a:p>
          <a:p>
            <a:pPr marL="742950" indent="-742950">
              <a:buFont typeface="+mj-lt"/>
              <a:buAutoNum type="arabicPeriod"/>
            </a:pPr>
            <a:endParaRPr lang="en-US" b="1" u="sng" dirty="0" smtClean="0"/>
          </a:p>
          <a:p>
            <a:pPr marL="742950" indent="-742950">
              <a:buFont typeface="+mj-lt"/>
              <a:buAutoNum type="arabicPeriod"/>
            </a:pPr>
            <a:r>
              <a:rPr lang="en-US" b="1" u="sng" dirty="0" smtClean="0"/>
              <a:t>Baptism of the Holy Spirit</a:t>
            </a:r>
            <a:r>
              <a:rPr lang="en-US" b="1" dirty="0"/>
              <a:t>:</a:t>
            </a:r>
            <a:r>
              <a:rPr lang="en-US" b="1" dirty="0" smtClean="0"/>
              <a:t> Acts 1:1-5, 8; 2:1-4</a:t>
            </a:r>
          </a:p>
          <a:p>
            <a:pPr marL="742950" indent="-742950">
              <a:buFont typeface="+mj-lt"/>
              <a:buAutoNum type="arabicPeriod"/>
            </a:pPr>
            <a:endParaRPr lang="en-US" b="1" u="sng" dirty="0" smtClean="0"/>
          </a:p>
          <a:p>
            <a:pPr marL="742950" indent="-742950">
              <a:buFont typeface="+mj-lt"/>
              <a:buAutoNum type="arabicPeriod"/>
            </a:pPr>
            <a:r>
              <a:rPr lang="en-US" b="1" u="sng" dirty="0" smtClean="0"/>
              <a:t>Baptism of Suffering</a:t>
            </a:r>
            <a:r>
              <a:rPr lang="en-US" b="1" dirty="0" smtClean="0"/>
              <a:t>: Mark 10:35-38</a:t>
            </a:r>
          </a:p>
          <a:p>
            <a:pPr marL="742950" indent="-742950">
              <a:buFont typeface="+mj-lt"/>
              <a:buAutoNum type="arabicPeriod"/>
            </a:pPr>
            <a:endParaRPr lang="en-US" b="1" dirty="0" smtClean="0"/>
          </a:p>
          <a:p>
            <a:pPr marL="742950" indent="-742950">
              <a:buFont typeface="+mj-lt"/>
              <a:buAutoNum type="arabicPeriod"/>
            </a:pPr>
            <a:r>
              <a:rPr lang="en-US" b="1" u="sng" dirty="0" smtClean="0"/>
              <a:t>Baptism of Fire</a:t>
            </a:r>
            <a:r>
              <a:rPr lang="en-US" b="1" dirty="0" smtClean="0"/>
              <a:t>: Matt 3:11-12</a:t>
            </a:r>
          </a:p>
          <a:p>
            <a:pPr marL="742950" indent="-742950">
              <a:buFont typeface="+mj-lt"/>
              <a:buAutoNum type="arabicPeriod"/>
            </a:pPr>
            <a:endParaRPr lang="en-US" sz="3700" b="1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1600200"/>
          </a:xfrm>
        </p:spPr>
        <p:txBody>
          <a:bodyPr>
            <a:normAutofit/>
          </a:bodyPr>
          <a:lstStyle/>
          <a:p>
            <a:r>
              <a:rPr lang="en-US" sz="9600" b="1" dirty="0" smtClean="0"/>
              <a:t>Bible Baptisms</a:t>
            </a:r>
            <a:endParaRPr lang="en-US" sz="9600" b="1" dirty="0"/>
          </a:p>
        </p:txBody>
      </p:sp>
    </p:spTree>
    <p:extLst>
      <p:ext uri="{BB962C8B-B14F-4D97-AF65-F5344CB8AC3E}">
        <p14:creationId xmlns:p14="http://schemas.microsoft.com/office/powerpoint/2010/main" val="1130248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5237406"/>
              </p:ext>
            </p:extLst>
          </p:nvPr>
        </p:nvGraphicFramePr>
        <p:xfrm>
          <a:off x="0" y="1219199"/>
          <a:ext cx="9144000" cy="5638800"/>
        </p:xfrm>
        <a:graphic>
          <a:graphicData uri="http://schemas.openxmlformats.org/drawingml/2006/table">
            <a:tbl>
              <a:tblPr firstRow="1" bandRow="1">
                <a:tableStyleId>{125E5076-3810-47DD-B79F-674D7AD40C01}</a:tableStyleId>
              </a:tblPr>
              <a:tblGrid>
                <a:gridCol w="1828800"/>
                <a:gridCol w="1828800"/>
                <a:gridCol w="1828800"/>
                <a:gridCol w="1828800"/>
                <a:gridCol w="1828800"/>
              </a:tblGrid>
              <a:tr h="704850">
                <a:tc>
                  <a:txBody>
                    <a:bodyPr/>
                    <a:lstStyle/>
                    <a:p>
                      <a:pPr algn="ctr"/>
                      <a:endParaRPr lang="en-US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200" dirty="0"/>
                    </a:p>
                  </a:txBody>
                  <a:tcPr anchor="ctr"/>
                </a:tc>
              </a:tr>
              <a:tr h="704850">
                <a:tc>
                  <a:txBody>
                    <a:bodyPr/>
                    <a:lstStyle/>
                    <a:p>
                      <a:pPr algn="ctr"/>
                      <a:endParaRPr lang="en-US" sz="1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/>
                    </a:p>
                  </a:txBody>
                  <a:tcPr anchor="ctr"/>
                </a:tc>
              </a:tr>
              <a:tr h="704850">
                <a:tc>
                  <a:txBody>
                    <a:bodyPr/>
                    <a:lstStyle/>
                    <a:p>
                      <a:pPr algn="ctr"/>
                      <a:endParaRPr lang="en-US" sz="1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/>
                    </a:p>
                  </a:txBody>
                  <a:tcPr anchor="ctr"/>
                </a:tc>
              </a:tr>
              <a:tr h="704850">
                <a:tc>
                  <a:txBody>
                    <a:bodyPr/>
                    <a:lstStyle/>
                    <a:p>
                      <a:pPr algn="ctr"/>
                      <a:endParaRPr lang="en-US" sz="1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/>
                    </a:p>
                  </a:txBody>
                  <a:tcPr anchor="ctr"/>
                </a:tc>
              </a:tr>
              <a:tr h="704850">
                <a:tc>
                  <a:txBody>
                    <a:bodyPr/>
                    <a:lstStyle/>
                    <a:p>
                      <a:pPr algn="ctr"/>
                      <a:endParaRPr lang="en-US" sz="1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/>
                    </a:p>
                  </a:txBody>
                  <a:tcPr anchor="ctr"/>
                </a:tc>
              </a:tr>
              <a:tr h="704850">
                <a:tc>
                  <a:txBody>
                    <a:bodyPr/>
                    <a:lstStyle/>
                    <a:p>
                      <a:pPr algn="ctr"/>
                      <a:endParaRPr lang="en-US" sz="1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/>
                    </a:p>
                  </a:txBody>
                  <a:tcPr anchor="ctr"/>
                </a:tc>
              </a:tr>
              <a:tr h="704850">
                <a:tc>
                  <a:txBody>
                    <a:bodyPr/>
                    <a:lstStyle/>
                    <a:p>
                      <a:pPr algn="ctr"/>
                      <a:endParaRPr lang="en-US" sz="1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/>
                    </a:p>
                  </a:txBody>
                  <a:tcPr anchor="ctr"/>
                </a:tc>
              </a:tr>
              <a:tr h="704850">
                <a:tc>
                  <a:txBody>
                    <a:bodyPr/>
                    <a:lstStyle/>
                    <a:p>
                      <a:pPr algn="ctr"/>
                      <a:endParaRPr lang="en-US" sz="1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9144000" cy="1219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7200" b="1" dirty="0" smtClean="0"/>
              <a:t>The Great Commission</a:t>
            </a:r>
            <a:endParaRPr lang="en-US" sz="7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728842" y="2089529"/>
            <a:ext cx="4523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Go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438400" y="2092072"/>
            <a:ext cx="4523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Go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989108" y="2106517"/>
            <a:ext cx="4523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Go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038600" y="2089529"/>
            <a:ext cx="826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Preach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28600" y="2819400"/>
            <a:ext cx="14836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Make Disciple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251554" y="2819400"/>
            <a:ext cx="826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Preach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802734" y="2813649"/>
            <a:ext cx="12977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Repentance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7239429" y="5605272"/>
            <a:ext cx="19820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Forgiveness of Sins</a:t>
            </a:r>
            <a:endParaRPr lang="en-US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534164" y="3505200"/>
            <a:ext cx="9450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Baptism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94030" y="4191000"/>
            <a:ext cx="7219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Teach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2233312" y="3505200"/>
            <a:ext cx="8625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Believe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2240178" y="4191000"/>
            <a:ext cx="9450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Baptism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296374" y="4869445"/>
            <a:ext cx="7364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Saved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3484315" y="3508075"/>
            <a:ext cx="1934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Forgiveness of Sins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728842" y="2092072"/>
            <a:ext cx="4523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Go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450267" y="2099073"/>
            <a:ext cx="4523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Go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233312" y="2813649"/>
            <a:ext cx="826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Preach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030226" y="2092072"/>
            <a:ext cx="826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Preach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251554" y="3508075"/>
            <a:ext cx="8625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Believe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794360" y="2819400"/>
            <a:ext cx="12977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Repentance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34164" y="3505200"/>
            <a:ext cx="9450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Baptism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33312" y="4191000"/>
            <a:ext cx="9450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Baptism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13188" y="2826936"/>
            <a:ext cx="14836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Make Disciple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296374" y="4869445"/>
            <a:ext cx="7364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Saved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484316" y="3518541"/>
            <a:ext cx="1934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Forgiveness of Sins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85769" y="4191000"/>
            <a:ext cx="7219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Teach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9859" y="1371599"/>
            <a:ext cx="16925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Matt 28:18-20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828800" y="1366574"/>
            <a:ext cx="17363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Mark 16:15-16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703813" y="1366574"/>
            <a:ext cx="16636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Luke 24:46-47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791200" y="1366574"/>
            <a:ext cx="12021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Summary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467600" y="1378296"/>
            <a:ext cx="14943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Acts 2:14-42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7783488" y="3520440"/>
            <a:ext cx="8787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Believe</a:t>
            </a:r>
            <a:endParaRPr lang="en-US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7565862" y="4233672"/>
            <a:ext cx="13134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Repentance</a:t>
            </a:r>
            <a:endParaRPr lang="en-US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7742759" y="4928616"/>
            <a:ext cx="9660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Baptism</a:t>
            </a:r>
            <a:endParaRPr lang="en-US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7801730" y="2794670"/>
            <a:ext cx="8361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Preach</a:t>
            </a:r>
            <a:endParaRPr lang="en-US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7853762" y="6382512"/>
            <a:ext cx="7219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Teach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402347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1.91115E-6 L 0.59566 0.00185 " pathEditMode="relative" rAng="0" ptsTypes="AA">
                                      <p:cBhvr>
                                        <p:cTn id="1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774" y="93"/>
                                    </p:animMotion>
                                  </p:childTnLst>
                                </p:cTn>
                              </p:par>
                              <p:par>
                                <p:cTn id="123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8.37575E-7 L 0.40868 0.00139 " pathEditMode="relative" rAng="0" ptsTypes="AA">
                                      <p:cBhvr>
                                        <p:cTn id="12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434" y="69"/>
                                    </p:animMotion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xit" presetSubtype="0" fill="hold" grpId="2" nodeType="with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2.96159E-7 L 0.40868 -0.00463 " pathEditMode="relative" rAng="0" ptsTypes="AA">
                                      <p:cBhvr>
                                        <p:cTn id="13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434" y="-231"/>
                                    </p:animMotion>
                                  </p:childTnLst>
                                </p:cTn>
                              </p:par>
                              <p:par>
                                <p:cTn id="135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1.48148E-6 L 0.21319 0.10185 " pathEditMode="relative" rAng="0" ptsTypes="AA">
                                      <p:cBhvr>
                                        <p:cTn id="13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660" y="5093"/>
                                    </p:animMotion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xit" presetSubtype="0" fill="hold" grpId="2" nodeType="with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2.96296E-6 L 0.40868 0.00047 " pathEditMode="relative" rAng="0" ptsTypes="AA">
                                      <p:cBhvr>
                                        <p:cTn id="14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434" y="23"/>
                                    </p:animMotion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2.96296E-6 L 0.21319 0.2074 " pathEditMode="relative" rAng="0" ptsTypes="AA">
                                      <p:cBhvr>
                                        <p:cTn id="15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660" y="10370"/>
                                    </p:animMotion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2.96296E-6 L 0.58993 0.20648 " pathEditMode="relative" rAng="0" ptsTypes="AA">
                                      <p:cBhvr>
                                        <p:cTn id="15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497" y="10324"/>
                                    </p:animMotion>
                                  </p:childTnLst>
                                </p:cTn>
                              </p:par>
                              <p:par>
                                <p:cTn id="159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2.96296E-6 L 0.40347 0.10648 " pathEditMode="relative" rAng="0" ptsTypes="AA">
                                      <p:cBhvr>
                                        <p:cTn id="16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174" y="5324"/>
                                    </p:animMotion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xit" presetSubtype="0" fill="hold" grpId="2" nodeType="with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2.96296E-6 L 0.59392 0.40648 " pathEditMode="relative" rAng="0" ptsTypes="AA">
                                      <p:cBhvr>
                                        <p:cTn id="17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688" y="20324"/>
                                    </p:animMotion>
                                  </p:childTnLst>
                                </p:cTn>
                              </p:par>
                              <p:par>
                                <p:cTn id="17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4.44444E-6 L 0.40868 0.10763 " pathEditMode="relative" rAng="0" ptsTypes="AA">
                                      <p:cBhvr>
                                        <p:cTn id="172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434" y="5370"/>
                                    </p:animMotion>
                                  </p:childTnLst>
                                </p:cTn>
                              </p:par>
                              <p:par>
                                <p:cTn id="173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4.07407E-6 L 0.21319 0.30601 " pathEditMode="relative" rAng="0" ptsTypes="AA">
                                      <p:cBhvr>
                                        <p:cTn id="17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660" y="15301"/>
                                    </p:animMotion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xit" presetSubtype="0" fill="hold" grpId="2" nodeType="with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xit" presetSubtype="0" fill="hold" grpId="2" nodeType="with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2.96296E-6 L 0.59566 0.3176 " pathEditMode="relative" rAng="0" ptsTypes="AA">
                                      <p:cBhvr>
                                        <p:cTn id="18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774" y="15880"/>
                                    </p:animMotion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8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6" grpId="2"/>
      <p:bldP spid="7" grpId="0"/>
      <p:bldP spid="7" grpId="1"/>
      <p:bldP spid="9" grpId="0"/>
      <p:bldP spid="10" grpId="0"/>
      <p:bldP spid="10" grpId="1"/>
      <p:bldP spid="11" grpId="0"/>
      <p:bldP spid="11" grpId="1"/>
      <p:bldP spid="11" grpId="2"/>
      <p:bldP spid="12" grpId="0"/>
      <p:bldP spid="12" grpId="1"/>
      <p:bldP spid="12" grpId="2"/>
      <p:bldP spid="13" grpId="0"/>
      <p:bldP spid="13" grpId="1"/>
      <p:bldP spid="15" grpId="0"/>
      <p:bldP spid="16" grpId="0"/>
      <p:bldP spid="16" grpId="1"/>
      <p:bldP spid="16" grpId="2"/>
      <p:bldP spid="17" grpId="0"/>
      <p:bldP spid="17" grpId="1"/>
      <p:bldP spid="18" grpId="0"/>
      <p:bldP spid="18" grpId="1"/>
      <p:bldP spid="19" grpId="0"/>
      <p:bldP spid="19" grpId="1"/>
      <p:bldP spid="20" grpId="0"/>
      <p:bldP spid="20" grpId="1"/>
      <p:bldP spid="20" grpId="2"/>
      <p:bldP spid="21" grpId="0"/>
      <p:bldP spid="21" grpId="1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"/>
            <a:ext cx="9144000" cy="6705600"/>
          </a:xfrm>
        </p:spPr>
        <p:txBody>
          <a:bodyPr>
            <a:noAutofit/>
          </a:bodyPr>
          <a:lstStyle/>
          <a:p>
            <a:r>
              <a:rPr lang="en-US" sz="3500" b="1" dirty="0" smtClean="0"/>
              <a:t>Into what element?</a:t>
            </a:r>
          </a:p>
          <a:p>
            <a:pPr lvl="1"/>
            <a:r>
              <a:rPr lang="en-US" sz="2500" b="1" dirty="0" smtClean="0"/>
              <a:t>Acts 10:44-48 – “</a:t>
            </a:r>
            <a:r>
              <a:rPr lang="en-US" sz="2500" baseline="30000" dirty="0" smtClean="0"/>
              <a:t>44</a:t>
            </a:r>
            <a:r>
              <a:rPr lang="en-US" sz="2500" dirty="0" smtClean="0"/>
              <a:t>While Peter was still speaking these words, the Holy Spirit fell upon all those who were listening to the message. </a:t>
            </a:r>
            <a:r>
              <a:rPr lang="en-US" sz="2500" baseline="30000" dirty="0" smtClean="0"/>
              <a:t>45</a:t>
            </a:r>
            <a:r>
              <a:rPr lang="en-US" sz="2500" dirty="0" smtClean="0"/>
              <a:t>All the circumcised believers who came with Peter were amazed, because the gift of the Holy Spirit had been poured out on the Gentiles also. </a:t>
            </a:r>
            <a:r>
              <a:rPr lang="en-US" sz="2500" baseline="30000" dirty="0" smtClean="0"/>
              <a:t>46</a:t>
            </a:r>
            <a:r>
              <a:rPr lang="en-US" sz="2500" dirty="0" smtClean="0"/>
              <a:t>For they were hearing them speaking with tongues and exalting God. Then Peter answered, </a:t>
            </a:r>
            <a:r>
              <a:rPr lang="en-US" sz="2500" baseline="30000" dirty="0" smtClean="0"/>
              <a:t>47’</a:t>
            </a:r>
            <a:r>
              <a:rPr lang="en-US" sz="2500" dirty="0" smtClean="0"/>
              <a:t>Surely no one can refuse the water for these to be baptized who have received the Holy Spirit just as we did, can he?’ </a:t>
            </a:r>
            <a:r>
              <a:rPr lang="en-US" sz="2500" baseline="30000" dirty="0" smtClean="0"/>
              <a:t>48</a:t>
            </a:r>
            <a:r>
              <a:rPr lang="en-US" sz="2500" dirty="0" smtClean="0"/>
              <a:t>And he ordered them to be baptized in the name of Jesus Christ. Then they asked him to stay on for a few days.</a:t>
            </a:r>
            <a:r>
              <a:rPr lang="en-US" sz="2500" b="1" dirty="0" smtClean="0"/>
              <a:t>”</a:t>
            </a:r>
          </a:p>
          <a:p>
            <a:pPr marL="457200" lvl="1" indent="0">
              <a:buNone/>
            </a:pPr>
            <a:endParaRPr lang="en-US" sz="2000" b="1" dirty="0" smtClean="0"/>
          </a:p>
          <a:p>
            <a:r>
              <a:rPr lang="en-US" sz="3500" b="1" dirty="0" smtClean="0"/>
              <a:t>Water Baptism is “in the name of Jesus Christ”</a:t>
            </a:r>
            <a:endParaRPr lang="en-US" sz="3500" dirty="0" smtClean="0"/>
          </a:p>
          <a:p>
            <a:pPr lvl="1"/>
            <a:r>
              <a:rPr lang="en-US" sz="2500" b="1" dirty="0" smtClean="0"/>
              <a:t>Acts 2:38; 8:16; 10:48; 19:5</a:t>
            </a:r>
          </a:p>
          <a:p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524891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i.ytimg.com/vi/owaXRxXkH6o/maxresdefaul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540"/>
            <a:ext cx="9144000" cy="68124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3672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62085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7434</TotalTime>
  <Words>340</Words>
  <Application>Microsoft Office PowerPoint</Application>
  <PresentationFormat>On-screen Show (4:3)</PresentationFormat>
  <Paragraphs>51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Bible Baptisms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Ryan Hasty</dc:creator>
  <cp:lastModifiedBy>Ryan Hasty</cp:lastModifiedBy>
  <cp:revision>72</cp:revision>
  <dcterms:created xsi:type="dcterms:W3CDTF">2016-01-05T00:10:30Z</dcterms:created>
  <dcterms:modified xsi:type="dcterms:W3CDTF">2016-01-10T04:04:30Z</dcterms:modified>
</cp:coreProperties>
</file>