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AC092B-02C9-4E00-BDC8-9B0895BD098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320500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C092B-02C9-4E00-BDC8-9B0895BD098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40302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C092B-02C9-4E00-BDC8-9B0895BD098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76177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C092B-02C9-4E00-BDC8-9B0895BD098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248947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C092B-02C9-4E00-BDC8-9B0895BD098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321896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AC092B-02C9-4E00-BDC8-9B0895BD0982}"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286021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AC092B-02C9-4E00-BDC8-9B0895BD0982}" type="datetimeFigureOut">
              <a:rPr lang="en-US" smtClean="0"/>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209769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AC092B-02C9-4E00-BDC8-9B0895BD0982}" type="datetimeFigureOut">
              <a:rPr lang="en-US" smtClean="0"/>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240888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C092B-02C9-4E00-BDC8-9B0895BD0982}" type="datetimeFigureOut">
              <a:rPr lang="en-US" smtClean="0"/>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15595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C092B-02C9-4E00-BDC8-9B0895BD0982}"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154500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C092B-02C9-4E00-BDC8-9B0895BD0982}"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0B93-59A5-464A-B4DA-241A102B0EDA}" type="slidenum">
              <a:rPr lang="en-US" smtClean="0"/>
              <a:t>‹#›</a:t>
            </a:fld>
            <a:endParaRPr lang="en-US"/>
          </a:p>
        </p:txBody>
      </p:sp>
    </p:spTree>
    <p:extLst>
      <p:ext uri="{BB962C8B-B14F-4D97-AF65-F5344CB8AC3E}">
        <p14:creationId xmlns:p14="http://schemas.microsoft.com/office/powerpoint/2010/main" val="399164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C092B-02C9-4E00-BDC8-9B0895BD0982}" type="datetimeFigureOut">
              <a:rPr lang="en-US" smtClean="0"/>
              <a:t>5/28/2016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E0B93-59A5-464A-B4DA-241A102B0EDA}" type="slidenum">
              <a:rPr lang="en-US" smtClean="0"/>
              <a:t>‹#›</a:t>
            </a:fld>
            <a:endParaRPr lang="en-US"/>
          </a:p>
        </p:txBody>
      </p:sp>
    </p:spTree>
    <p:extLst>
      <p:ext uri="{BB962C8B-B14F-4D97-AF65-F5344CB8AC3E}">
        <p14:creationId xmlns:p14="http://schemas.microsoft.com/office/powerpoint/2010/main" val="325406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89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6500" b="1" dirty="0" smtClean="0"/>
              <a:t>Argument From Absurdity</a:t>
            </a:r>
            <a:endParaRPr lang="en-US" sz="6500" b="1" dirty="0"/>
          </a:p>
        </p:txBody>
      </p:sp>
      <p:sp>
        <p:nvSpPr>
          <p:cNvPr id="4" name="Content Placeholder 3"/>
          <p:cNvSpPr>
            <a:spLocks noGrp="1"/>
          </p:cNvSpPr>
          <p:nvPr>
            <p:ph sz="half" idx="1"/>
          </p:nvPr>
        </p:nvSpPr>
        <p:spPr>
          <a:xfrm>
            <a:off x="0" y="990600"/>
            <a:ext cx="4580138" cy="5867399"/>
          </a:xfrm>
        </p:spPr>
        <p:txBody>
          <a:bodyPr>
            <a:normAutofit fontScale="92500" lnSpcReduction="10000"/>
          </a:bodyPr>
          <a:lstStyle/>
          <a:p>
            <a:r>
              <a:rPr lang="en-US" dirty="0" smtClean="0"/>
              <a:t>Trying to approve or disprove a proposition by following its implications logically to an absurd conclusion</a:t>
            </a:r>
          </a:p>
          <a:p>
            <a:endParaRPr lang="en-US" dirty="0"/>
          </a:p>
          <a:p>
            <a:r>
              <a:rPr lang="en-US" dirty="0" smtClean="0"/>
              <a:t>Arguments which use universals such as, “always”, “never”, “everyone”, “nobody”, etc., are prone to being reduced to absurd conclusions</a:t>
            </a:r>
          </a:p>
          <a:p>
            <a:endParaRPr lang="en-US" dirty="0"/>
          </a:p>
          <a:p>
            <a:r>
              <a:rPr lang="en-US" dirty="0" smtClean="0"/>
              <a:t>Often used in the form of religious hypotheticals</a:t>
            </a:r>
            <a:endParaRPr lang="en-US" dirty="0"/>
          </a:p>
        </p:txBody>
      </p:sp>
      <p:pic>
        <p:nvPicPr>
          <p:cNvPr id="11266" name="Picture 2" descr="https://i.ytimg.com/vi/ikjkCi_DhC8/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t="1098" b="8493"/>
          <a:stretch/>
        </p:blipFill>
        <p:spPr bwMode="auto">
          <a:xfrm>
            <a:off x="4581093" y="1136342"/>
            <a:ext cx="4572000" cy="572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17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066800"/>
            <a:ext cx="5486400" cy="5791199"/>
          </a:xfrm>
        </p:spPr>
        <p:txBody>
          <a:bodyPr>
            <a:noAutofit/>
          </a:bodyPr>
          <a:lstStyle/>
          <a:p>
            <a:r>
              <a:rPr lang="en-US" sz="4000" u="sng" dirty="0" smtClean="0"/>
              <a:t>Biblical Example</a:t>
            </a:r>
          </a:p>
          <a:p>
            <a:pPr lvl="1"/>
            <a:r>
              <a:rPr lang="en-US" sz="1800" b="1" dirty="0" smtClean="0"/>
              <a:t>Matt 22:23-30</a:t>
            </a:r>
            <a:r>
              <a:rPr lang="en-US" sz="1800" dirty="0"/>
              <a:t> </a:t>
            </a:r>
            <a:r>
              <a:rPr lang="en-US" sz="1800" dirty="0" smtClean="0"/>
              <a:t>– “On that day some Sadducees (who say there is no resurrection) came to Jesus and questioned Him, asking, ‘Teacher, Moses said, “</a:t>
            </a:r>
            <a:r>
              <a:rPr lang="en-US" sz="1800" cap="small" dirty="0" smtClean="0">
                <a:effectLst/>
              </a:rPr>
              <a:t>If a man dies having no children, his brother as next of kin shall marry his wife, and raise up children for his brother</a:t>
            </a:r>
            <a:r>
              <a:rPr lang="en-US" sz="1800" dirty="0" smtClean="0"/>
              <a:t>.” Now there were seven brothers with us; and the first married and died, and having no children left his wife to his brother; so also the second, and the third, down to the seventh. Last of all, the woman died. In the resurrection, therefore, whose wife of the seven will she be? For they all had married her.’ But Jesus answered and said to them, ‘You are mistaken, not understanding the Scriptures nor the power of God. For in the resurrection they neither marry nor are given in marriage, but are like angels in heaven.”</a:t>
            </a:r>
          </a:p>
        </p:txBody>
      </p:sp>
      <p:sp>
        <p:nvSpPr>
          <p:cNvPr id="6" name="Title 1"/>
          <p:cNvSpPr>
            <a:spLocks noGrp="1"/>
          </p:cNvSpPr>
          <p:nvPr>
            <p:ph type="title"/>
          </p:nvPr>
        </p:nvSpPr>
        <p:spPr>
          <a:xfrm>
            <a:off x="-7398" y="0"/>
            <a:ext cx="9151398" cy="990600"/>
          </a:xfrm>
        </p:spPr>
        <p:txBody>
          <a:bodyPr>
            <a:noAutofit/>
          </a:bodyPr>
          <a:lstStyle/>
          <a:p>
            <a:r>
              <a:rPr lang="en-US" sz="6500" b="1" dirty="0" smtClean="0"/>
              <a:t>Argument From Absurdity</a:t>
            </a:r>
            <a:endParaRPr lang="en-US" sz="6500" b="1" dirty="0"/>
          </a:p>
        </p:txBody>
      </p:sp>
      <p:pic>
        <p:nvPicPr>
          <p:cNvPr id="12290" name="Picture 2" descr="http://relentlessgrace.com/bouncingback/wp-content/uploads/2011/12/what-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66800"/>
            <a:ext cx="3667956"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6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066800"/>
            <a:ext cx="5029200" cy="5791199"/>
          </a:xfrm>
        </p:spPr>
        <p:txBody>
          <a:bodyPr>
            <a:noAutofit/>
          </a:bodyPr>
          <a:lstStyle/>
          <a:p>
            <a:r>
              <a:rPr lang="en-US" sz="4000" u="sng" dirty="0" smtClean="0"/>
              <a:t>Real World Examples</a:t>
            </a:r>
          </a:p>
          <a:p>
            <a:pPr lvl="1"/>
            <a:endParaRPr lang="en-US" sz="2500" dirty="0" smtClean="0"/>
          </a:p>
          <a:p>
            <a:pPr lvl="1"/>
            <a:r>
              <a:rPr lang="en-US" sz="2500" dirty="0" smtClean="0"/>
              <a:t>Baptizing Eskimos</a:t>
            </a:r>
          </a:p>
          <a:p>
            <a:pPr lvl="1"/>
            <a:endParaRPr lang="en-US" sz="2500" dirty="0"/>
          </a:p>
          <a:p>
            <a:pPr lvl="1"/>
            <a:r>
              <a:rPr lang="en-US" sz="2500" dirty="0" smtClean="0"/>
              <a:t>Baptizing people in the desert</a:t>
            </a:r>
          </a:p>
          <a:p>
            <a:pPr lvl="1"/>
            <a:endParaRPr lang="en-US" sz="2500" dirty="0"/>
          </a:p>
          <a:p>
            <a:pPr lvl="1"/>
            <a:r>
              <a:rPr lang="en-US" sz="2500" dirty="0" smtClean="0"/>
              <a:t>What if the water pipes break?</a:t>
            </a:r>
          </a:p>
          <a:p>
            <a:pPr lvl="1"/>
            <a:endParaRPr lang="en-US" sz="2500" dirty="0"/>
          </a:p>
          <a:p>
            <a:pPr lvl="1"/>
            <a:r>
              <a:rPr lang="en-US" sz="2500" dirty="0" smtClean="0"/>
              <a:t>What if I have a heart attack on the way to be baptized?</a:t>
            </a:r>
          </a:p>
          <a:p>
            <a:pPr lvl="1"/>
            <a:endParaRPr lang="en-US" sz="1800" dirty="0"/>
          </a:p>
          <a:p>
            <a:pPr lvl="1"/>
            <a:endParaRPr lang="en-US" sz="1800" dirty="0" smtClean="0"/>
          </a:p>
        </p:txBody>
      </p:sp>
      <p:sp>
        <p:nvSpPr>
          <p:cNvPr id="6" name="Title 1"/>
          <p:cNvSpPr>
            <a:spLocks noGrp="1"/>
          </p:cNvSpPr>
          <p:nvPr>
            <p:ph type="title"/>
          </p:nvPr>
        </p:nvSpPr>
        <p:spPr>
          <a:xfrm>
            <a:off x="-7398" y="0"/>
            <a:ext cx="9151398" cy="990600"/>
          </a:xfrm>
        </p:spPr>
        <p:txBody>
          <a:bodyPr>
            <a:noAutofit/>
          </a:bodyPr>
          <a:lstStyle/>
          <a:p>
            <a:r>
              <a:rPr lang="en-US" sz="6500" b="1" dirty="0" smtClean="0"/>
              <a:t>Argument From Absurdity</a:t>
            </a:r>
            <a:endParaRPr lang="en-US" sz="6500" b="1" dirty="0"/>
          </a:p>
        </p:txBody>
      </p:sp>
      <p:pic>
        <p:nvPicPr>
          <p:cNvPr id="13314" name="Picture 2" descr="http://lavistachurchofchrist.org/LVarticles/images/BaptismInDese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43001"/>
            <a:ext cx="41148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ldsliving.com/images/stories/large/19269.jpg?1421452755"/>
          <p:cNvPicPr>
            <a:picLocks noChangeAspect="1" noChangeArrowheads="1"/>
          </p:cNvPicPr>
          <p:nvPr/>
        </p:nvPicPr>
        <p:blipFill rotWithShape="1">
          <a:blip r:embed="rId3">
            <a:extLst>
              <a:ext uri="{28A0092B-C50C-407E-A947-70E740481C1C}">
                <a14:useLocalDpi xmlns:a14="http://schemas.microsoft.com/office/drawing/2010/main" val="0"/>
              </a:ext>
            </a:extLst>
          </a:blip>
          <a:srcRect t="26685" b="246"/>
          <a:stretch/>
        </p:blipFill>
        <p:spPr bwMode="auto">
          <a:xfrm>
            <a:off x="5029200" y="3962401"/>
            <a:ext cx="4114800"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slidesharecdn.com/ss_thumbnails/logicalfallacies-151007183934-lva1-app6891-thumbnail-4.jpg?cb=14442435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0"/>
            <a:ext cx="9144000" cy="6859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5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9600" b="1" dirty="0" smtClean="0"/>
              <a:t>False Dichotomy</a:t>
            </a:r>
            <a:endParaRPr lang="en-US" sz="9600" b="1" dirty="0"/>
          </a:p>
        </p:txBody>
      </p:sp>
      <p:sp>
        <p:nvSpPr>
          <p:cNvPr id="4" name="Content Placeholder 3"/>
          <p:cNvSpPr>
            <a:spLocks noGrp="1"/>
          </p:cNvSpPr>
          <p:nvPr>
            <p:ph sz="half" idx="1"/>
          </p:nvPr>
        </p:nvSpPr>
        <p:spPr>
          <a:xfrm>
            <a:off x="0" y="1143000"/>
            <a:ext cx="4580138" cy="5714999"/>
          </a:xfrm>
        </p:spPr>
        <p:txBody>
          <a:bodyPr>
            <a:normAutofit fontScale="92500" lnSpcReduction="10000"/>
          </a:bodyPr>
          <a:lstStyle/>
          <a:p>
            <a:r>
              <a:rPr lang="en-US" dirty="0" smtClean="0"/>
              <a:t>Two opposing views, options, or outcomes are presented in such a way that they seem to be the only possibilities</a:t>
            </a:r>
          </a:p>
          <a:p>
            <a:pPr lvl="1"/>
            <a:endParaRPr lang="en-US" dirty="0"/>
          </a:p>
          <a:p>
            <a:r>
              <a:rPr lang="en-US" dirty="0" smtClean="0"/>
              <a:t>If one is true, the other must be false, or, more typically, if you do not accept one then the other must be accepted.</a:t>
            </a:r>
          </a:p>
          <a:p>
            <a:pPr lvl="1"/>
            <a:endParaRPr lang="en-US" dirty="0"/>
          </a:p>
          <a:p>
            <a:r>
              <a:rPr lang="en-US" dirty="0" smtClean="0"/>
              <a:t>The reality</a:t>
            </a:r>
            <a:r>
              <a:rPr lang="en-US" dirty="0"/>
              <a:t> </a:t>
            </a:r>
            <a:r>
              <a:rPr lang="en-US" dirty="0" smtClean="0"/>
              <a:t>in most cases is that there are many in-between or other alternative options, not just two mutually exclusive ones.</a:t>
            </a:r>
            <a:endParaRPr lang="en-US" dirty="0"/>
          </a:p>
        </p:txBody>
      </p:sp>
      <p:pic>
        <p:nvPicPr>
          <p:cNvPr id="2050" name="Picture 2" descr="https://i.ytimg.com/vi/XIyLqUOJ0lY/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b="6848"/>
          <a:stretch/>
        </p:blipFill>
        <p:spPr bwMode="auto">
          <a:xfrm>
            <a:off x="4580138" y="1219200"/>
            <a:ext cx="4572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6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9600" b="1" dirty="0" smtClean="0"/>
              <a:t>False Dichotomy</a:t>
            </a:r>
            <a:endParaRPr lang="en-US" sz="9600" b="1" dirty="0"/>
          </a:p>
        </p:txBody>
      </p:sp>
      <p:sp>
        <p:nvSpPr>
          <p:cNvPr id="4" name="Content Placeholder 3"/>
          <p:cNvSpPr>
            <a:spLocks noGrp="1"/>
          </p:cNvSpPr>
          <p:nvPr>
            <p:ph sz="half" idx="1"/>
          </p:nvPr>
        </p:nvSpPr>
        <p:spPr>
          <a:xfrm>
            <a:off x="0" y="1143000"/>
            <a:ext cx="4876800" cy="5714999"/>
          </a:xfrm>
        </p:spPr>
        <p:txBody>
          <a:bodyPr>
            <a:normAutofit fontScale="70000" lnSpcReduction="20000"/>
          </a:bodyPr>
          <a:lstStyle/>
          <a:p>
            <a:r>
              <a:rPr lang="en-US" sz="4000" u="sng" dirty="0" smtClean="0"/>
              <a:t>Biblical Example</a:t>
            </a:r>
          </a:p>
          <a:p>
            <a:pPr lvl="1"/>
            <a:r>
              <a:rPr lang="en-US" sz="2700" b="1" dirty="0" smtClean="0"/>
              <a:t>Matt 22:15-22</a:t>
            </a:r>
            <a:r>
              <a:rPr lang="en-US" sz="2700" dirty="0" smtClean="0"/>
              <a:t> – “Then the Pharisees went and plotted together how they might trap Him in what He said. And they sent their disciples to Him, along with the Herodians, saying, ‘Teacher, we know that You are truthful and teach the way of God in truth, and defer to no one; for You are not partial to any. Tell us then, what do You think? </a:t>
            </a:r>
            <a:r>
              <a:rPr lang="en-US" sz="2700" u="sng" dirty="0" smtClean="0"/>
              <a:t>Is it lawful to give a poll-tax to Caesar, or not</a:t>
            </a:r>
            <a:r>
              <a:rPr lang="en-US" sz="2700" dirty="0" smtClean="0"/>
              <a:t>?’ But Jesus perceived their malice, and said, ‘Why are you testing Me, you hypocrites? Show Me the coin used for the poll-tax.’ And they brought Him a denarius. And He said to them, ‘Whose likeness and inscription is this?’ They said to Him, ‘Caesar’s.’ Then He said to them, Then render to Caesar the things that are Caesar’s; and to God the things that are God’s.’ And hearing this, they were amazed, and leaving Him, they went away.”</a:t>
            </a:r>
            <a:endParaRPr lang="en-US" sz="2700" dirty="0"/>
          </a:p>
        </p:txBody>
      </p:sp>
      <p:pic>
        <p:nvPicPr>
          <p:cNvPr id="3074" name="Picture 2" descr="http://www.planningforreality.org/wp-content/uploads/2014/05/false-dichot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19200"/>
            <a:ext cx="4343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7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9600" b="1" dirty="0" smtClean="0"/>
              <a:t>False Dichotomy</a:t>
            </a:r>
            <a:endParaRPr lang="en-US" sz="9600" b="1" dirty="0"/>
          </a:p>
        </p:txBody>
      </p:sp>
      <p:sp>
        <p:nvSpPr>
          <p:cNvPr id="4" name="Content Placeholder 3"/>
          <p:cNvSpPr>
            <a:spLocks noGrp="1"/>
          </p:cNvSpPr>
          <p:nvPr>
            <p:ph sz="half" idx="1"/>
          </p:nvPr>
        </p:nvSpPr>
        <p:spPr>
          <a:xfrm>
            <a:off x="0" y="1143000"/>
            <a:ext cx="4800600" cy="5714999"/>
          </a:xfrm>
        </p:spPr>
        <p:txBody>
          <a:bodyPr>
            <a:normAutofit/>
          </a:bodyPr>
          <a:lstStyle/>
          <a:p>
            <a:r>
              <a:rPr lang="en-US" sz="4000" u="sng" dirty="0" smtClean="0"/>
              <a:t>Biblical Example</a:t>
            </a:r>
          </a:p>
          <a:p>
            <a:pPr lvl="1"/>
            <a:r>
              <a:rPr lang="en-US" sz="2500" b="1" dirty="0" smtClean="0"/>
              <a:t>John 9:1-3</a:t>
            </a:r>
            <a:r>
              <a:rPr lang="en-US" sz="2500" dirty="0" smtClean="0"/>
              <a:t> – “As He passed by, He saw a man blind from birth. And His disciples asked Him, ‘</a:t>
            </a:r>
            <a:r>
              <a:rPr lang="en-US" sz="2500" u="sng" dirty="0" smtClean="0"/>
              <a:t>Rabbi, who sinned, this man or his parents, that he would be born blind</a:t>
            </a:r>
            <a:r>
              <a:rPr lang="en-US" sz="2500" dirty="0" smtClean="0"/>
              <a:t>?’ Jesus answered, ‘It was neither that this man sinned, nor his parents; but it was so that the works of God might be displayed in him.’</a:t>
            </a:r>
            <a:endParaRPr lang="en-US" sz="2500" dirty="0"/>
          </a:p>
        </p:txBody>
      </p:sp>
      <p:pic>
        <p:nvPicPr>
          <p:cNvPr id="5122" name="Picture 2" descr="http://static1.squarespace.com/static/54345301e4b09f01f9da75f5/t/55240f15e4b0fd282f0f7657/14284265297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71600"/>
            <a:ext cx="4343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9600" b="1" dirty="0" smtClean="0"/>
              <a:t>False Dichotomy</a:t>
            </a:r>
            <a:endParaRPr lang="en-US" sz="9600" b="1" dirty="0"/>
          </a:p>
        </p:txBody>
      </p:sp>
      <p:sp>
        <p:nvSpPr>
          <p:cNvPr id="4" name="Content Placeholder 3"/>
          <p:cNvSpPr>
            <a:spLocks noGrp="1"/>
          </p:cNvSpPr>
          <p:nvPr>
            <p:ph sz="half" idx="1"/>
          </p:nvPr>
        </p:nvSpPr>
        <p:spPr>
          <a:xfrm>
            <a:off x="0" y="1143000"/>
            <a:ext cx="5105400" cy="5714999"/>
          </a:xfrm>
        </p:spPr>
        <p:txBody>
          <a:bodyPr>
            <a:normAutofit/>
          </a:bodyPr>
          <a:lstStyle/>
          <a:p>
            <a:r>
              <a:rPr lang="en-US" sz="4000" u="sng" dirty="0" smtClean="0"/>
              <a:t>Real World Examples</a:t>
            </a:r>
          </a:p>
          <a:p>
            <a:pPr lvl="1"/>
            <a:endParaRPr lang="en-US" sz="2000" dirty="0" smtClean="0"/>
          </a:p>
          <a:p>
            <a:pPr lvl="1"/>
            <a:r>
              <a:rPr lang="en-US" sz="2500" dirty="0" smtClean="0"/>
              <a:t>Religion or Relationship?</a:t>
            </a:r>
          </a:p>
          <a:p>
            <a:pPr lvl="1"/>
            <a:endParaRPr lang="en-US" sz="2000" dirty="0" smtClean="0"/>
          </a:p>
          <a:p>
            <a:pPr lvl="1"/>
            <a:r>
              <a:rPr lang="en-US" sz="2500" dirty="0" smtClean="0"/>
              <a:t>God’s Sovereignty  or Man’s Free Will?</a:t>
            </a:r>
          </a:p>
          <a:p>
            <a:pPr lvl="1"/>
            <a:endParaRPr lang="en-US" sz="2000" dirty="0" smtClean="0"/>
          </a:p>
          <a:p>
            <a:pPr lvl="1"/>
            <a:r>
              <a:rPr lang="en-US" sz="2500" dirty="0" smtClean="0"/>
              <a:t>Faith or Works?</a:t>
            </a:r>
          </a:p>
          <a:p>
            <a:pPr lvl="1"/>
            <a:endParaRPr lang="en-US" sz="2000" dirty="0" smtClean="0"/>
          </a:p>
          <a:p>
            <a:pPr lvl="1"/>
            <a:r>
              <a:rPr lang="en-US" sz="2500" dirty="0" smtClean="0"/>
              <a:t>Science </a:t>
            </a:r>
            <a:r>
              <a:rPr lang="en-US" sz="2500" dirty="0"/>
              <a:t>o</a:t>
            </a:r>
            <a:r>
              <a:rPr lang="en-US" sz="2500" dirty="0" smtClean="0"/>
              <a:t>r Religion?</a:t>
            </a:r>
          </a:p>
          <a:p>
            <a:pPr lvl="1"/>
            <a:endParaRPr lang="en-US" sz="2000" dirty="0" smtClean="0"/>
          </a:p>
          <a:p>
            <a:pPr lvl="1"/>
            <a:r>
              <a:rPr lang="en-US" sz="2500" dirty="0" smtClean="0"/>
              <a:t>Love or Discipline?</a:t>
            </a:r>
          </a:p>
        </p:txBody>
      </p:sp>
      <p:pic>
        <p:nvPicPr>
          <p:cNvPr id="6146" name="Picture 2" descr="http://3.bp.blogspot.com/-TNozJWzx1Vg/T9E9C474J8I/AAAAAAAAABA/8KkMhyV3p-w/s320/mastercar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27280"/>
            <a:ext cx="4267200" cy="30637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achievingcoherence.files.wordpress.com/2012/08/false-dichotomy.png?w=2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14800"/>
            <a:ext cx="40386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2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7800" b="1" dirty="0" smtClean="0"/>
              <a:t>Begging The Question</a:t>
            </a:r>
            <a:endParaRPr lang="en-US" sz="7800" b="1" dirty="0"/>
          </a:p>
        </p:txBody>
      </p:sp>
      <p:sp>
        <p:nvSpPr>
          <p:cNvPr id="4" name="Content Placeholder 3"/>
          <p:cNvSpPr>
            <a:spLocks noGrp="1"/>
          </p:cNvSpPr>
          <p:nvPr>
            <p:ph sz="half" idx="1"/>
          </p:nvPr>
        </p:nvSpPr>
        <p:spPr>
          <a:xfrm>
            <a:off x="0" y="1143000"/>
            <a:ext cx="4580138" cy="5714999"/>
          </a:xfrm>
        </p:spPr>
        <p:txBody>
          <a:bodyPr>
            <a:normAutofit lnSpcReduction="10000"/>
          </a:bodyPr>
          <a:lstStyle/>
          <a:p>
            <a:r>
              <a:rPr lang="en-US" dirty="0" smtClean="0"/>
              <a:t>Occurs when the conclusion of an argument is used as a premise of that same argument</a:t>
            </a:r>
          </a:p>
          <a:p>
            <a:pPr marL="457200" lvl="1" indent="0">
              <a:buNone/>
            </a:pPr>
            <a:endParaRPr lang="en-US" dirty="0" smtClean="0"/>
          </a:p>
          <a:p>
            <a:r>
              <a:rPr lang="en-US" dirty="0" smtClean="0"/>
              <a:t>The premise would not work if the conclusion wasn't already assumed true</a:t>
            </a:r>
          </a:p>
          <a:p>
            <a:pPr lvl="1"/>
            <a:endParaRPr lang="en-US" dirty="0"/>
          </a:p>
          <a:p>
            <a:r>
              <a:rPr lang="en-US" dirty="0" smtClean="0"/>
              <a:t>Often the conclusion is the same as the premise, only reworded</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1219201"/>
            <a:ext cx="4371975"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12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7800" b="1" dirty="0" smtClean="0"/>
              <a:t>Begging The Question</a:t>
            </a:r>
            <a:endParaRPr lang="en-US" sz="7800" b="1" dirty="0"/>
          </a:p>
        </p:txBody>
      </p:sp>
      <p:sp>
        <p:nvSpPr>
          <p:cNvPr id="4" name="Content Placeholder 3"/>
          <p:cNvSpPr>
            <a:spLocks noGrp="1"/>
          </p:cNvSpPr>
          <p:nvPr>
            <p:ph sz="half" idx="1"/>
          </p:nvPr>
        </p:nvSpPr>
        <p:spPr>
          <a:xfrm>
            <a:off x="0" y="1066800"/>
            <a:ext cx="5486400" cy="5791199"/>
          </a:xfrm>
        </p:spPr>
        <p:txBody>
          <a:bodyPr>
            <a:noAutofit/>
          </a:bodyPr>
          <a:lstStyle/>
          <a:p>
            <a:r>
              <a:rPr lang="en-US" sz="4000" u="sng" dirty="0" smtClean="0"/>
              <a:t>Biblical Example</a:t>
            </a:r>
          </a:p>
          <a:p>
            <a:pPr lvl="1"/>
            <a:r>
              <a:rPr lang="en-US" sz="1700" b="1" dirty="0" smtClean="0"/>
              <a:t>Matt 12:22-29</a:t>
            </a:r>
            <a:r>
              <a:rPr lang="en-US" sz="1700" dirty="0" smtClean="0"/>
              <a:t> – “Then a demon-possessed man who was blind and mute was brought to Jesus, and He healed him, so that the mute man spoke and saw. All the crowds were amazed, and were saying, ‘This man cannot be the Son of David, can he?’ But when the Pharisees heard this, they said, ‘</a:t>
            </a:r>
            <a:r>
              <a:rPr lang="en-US" sz="1700" u="sng" dirty="0" smtClean="0"/>
              <a:t>This man casts out demons only by Beelzebul the ruler of the demons</a:t>
            </a:r>
            <a:r>
              <a:rPr lang="en-US" sz="1700" dirty="0" smtClean="0"/>
              <a:t>.’ And knowing their thoughts Jesus said to them, ‘Any kingdom divided against itself is laid waste; and any city or house divided against itself will not stand. If Satan casts out Satan, he is divided against himself; how then will his kingdom stand? If I by Beelzebul cast out demons, by whom do your sons cast them out? For this reason they will be your judges. But if I cast out demons by the Spirit of God, then the kingdom of God has come upon you. Or how can anyone enter the strong man’s house and carry off his property, unless he first binds the strong man? And then he will plunder his house.”</a:t>
            </a:r>
          </a:p>
        </p:txBody>
      </p:sp>
      <p:pic>
        <p:nvPicPr>
          <p:cNvPr id="8194" name="Picture 2" descr="http://blogs.thegospelcoalition.org/justintaylor/files/2012/09/circular-190x2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3659080" cy="563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70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8" y="0"/>
            <a:ext cx="9151398" cy="990600"/>
          </a:xfrm>
        </p:spPr>
        <p:txBody>
          <a:bodyPr>
            <a:noAutofit/>
          </a:bodyPr>
          <a:lstStyle/>
          <a:p>
            <a:r>
              <a:rPr lang="en-US" sz="7800" b="1" dirty="0" smtClean="0"/>
              <a:t>Begging The Question</a:t>
            </a:r>
            <a:endParaRPr lang="en-US" sz="7800" b="1" dirty="0"/>
          </a:p>
        </p:txBody>
      </p:sp>
      <p:sp>
        <p:nvSpPr>
          <p:cNvPr id="4" name="Content Placeholder 3"/>
          <p:cNvSpPr>
            <a:spLocks noGrp="1"/>
          </p:cNvSpPr>
          <p:nvPr>
            <p:ph sz="half" idx="1"/>
          </p:nvPr>
        </p:nvSpPr>
        <p:spPr>
          <a:xfrm>
            <a:off x="0" y="1066801"/>
            <a:ext cx="5105400" cy="3048000"/>
          </a:xfrm>
        </p:spPr>
        <p:txBody>
          <a:bodyPr>
            <a:noAutofit/>
          </a:bodyPr>
          <a:lstStyle/>
          <a:p>
            <a:r>
              <a:rPr lang="en-US" sz="4000" u="sng" dirty="0" smtClean="0"/>
              <a:t>Real World Examples</a:t>
            </a:r>
          </a:p>
          <a:p>
            <a:pPr lvl="1"/>
            <a:endParaRPr lang="en-US" sz="1500" dirty="0" smtClean="0"/>
          </a:p>
          <a:p>
            <a:pPr lvl="1"/>
            <a:r>
              <a:rPr lang="en-US" dirty="0" smtClean="0"/>
              <a:t>Using the bible to prove the bible</a:t>
            </a:r>
          </a:p>
          <a:p>
            <a:pPr lvl="1"/>
            <a:endParaRPr lang="en-US" dirty="0" smtClean="0"/>
          </a:p>
          <a:p>
            <a:pPr lvl="1"/>
            <a:r>
              <a:rPr lang="en-US" dirty="0" smtClean="0"/>
              <a:t>The question of suffering</a:t>
            </a:r>
            <a:endParaRPr lang="en-US" dirty="0"/>
          </a:p>
          <a:p>
            <a:pPr lvl="1"/>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2999"/>
            <a:ext cx="3962400" cy="297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http://3.bp.blogspot.com/-ESodwmptKkg/VTivOzPrVnI/AAAAAAAACRg/_yN3PPz97Vw/s1600/circular%2Breasoning%2Bfixed%2Bup.PNG"/>
          <p:cNvPicPr>
            <a:picLocks noChangeAspect="1" noChangeArrowheads="1"/>
          </p:cNvPicPr>
          <p:nvPr/>
        </p:nvPicPr>
        <p:blipFill rotWithShape="1">
          <a:blip r:embed="rId3">
            <a:extLst>
              <a:ext uri="{28A0092B-C50C-407E-A947-70E740481C1C}">
                <a14:useLocalDpi xmlns:a14="http://schemas.microsoft.com/office/drawing/2010/main" val="0"/>
              </a:ext>
            </a:extLst>
          </a:blip>
          <a:srcRect b="9511"/>
          <a:stretch/>
        </p:blipFill>
        <p:spPr bwMode="auto">
          <a:xfrm>
            <a:off x="5181600" y="4114800"/>
            <a:ext cx="39624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godevidence.com/wp-content/uploads/2014/10/mirac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81400"/>
            <a:ext cx="4572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93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915</Words>
  <Application>Microsoft Office PowerPoint</Application>
  <PresentationFormat>On-screen Show (4:3)</PresentationFormat>
  <Paragraphs>58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False Dichotomy</vt:lpstr>
      <vt:lpstr>False Dichotomy</vt:lpstr>
      <vt:lpstr>False Dichotomy</vt:lpstr>
      <vt:lpstr>False Dichotomy</vt:lpstr>
      <vt:lpstr>Begging The Question</vt:lpstr>
      <vt:lpstr>Begging The Question</vt:lpstr>
      <vt:lpstr>Begging The Question</vt:lpstr>
      <vt:lpstr>Argument From Absurdity</vt:lpstr>
      <vt:lpstr>Argument From Absurdity</vt:lpstr>
      <vt:lpstr>Argument From Absurdity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36</cp:revision>
  <dcterms:created xsi:type="dcterms:W3CDTF">2016-05-28T20:29:10Z</dcterms:created>
  <dcterms:modified xsi:type="dcterms:W3CDTF">2016-05-28T23:31:53Z</dcterms:modified>
</cp:coreProperties>
</file>