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1" r:id="rId6"/>
    <p:sldId id="262" r:id="rId7"/>
    <p:sldId id="264" r:id="rId8"/>
    <p:sldId id="265" r:id="rId9"/>
    <p:sldId id="266" r:id="rId10"/>
    <p:sldId id="267" r:id="rId11"/>
    <p:sldId id="269"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3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AC092B-02C9-4E00-BDC8-9B0895BD0982}" type="datetimeFigureOut">
              <a:rPr lang="en-US" smtClean="0"/>
              <a:t>6/4/2016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E0B93-59A5-464A-B4DA-241A102B0EDA}" type="slidenum">
              <a:rPr lang="en-US" smtClean="0"/>
              <a:t>‹#›</a:t>
            </a:fld>
            <a:endParaRPr lang="en-US"/>
          </a:p>
        </p:txBody>
      </p:sp>
    </p:spTree>
    <p:extLst>
      <p:ext uri="{BB962C8B-B14F-4D97-AF65-F5344CB8AC3E}">
        <p14:creationId xmlns:p14="http://schemas.microsoft.com/office/powerpoint/2010/main" val="3205002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AC092B-02C9-4E00-BDC8-9B0895BD0982}" type="datetimeFigureOut">
              <a:rPr lang="en-US" smtClean="0"/>
              <a:t>6/4/2016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E0B93-59A5-464A-B4DA-241A102B0EDA}" type="slidenum">
              <a:rPr lang="en-US" smtClean="0"/>
              <a:t>‹#›</a:t>
            </a:fld>
            <a:endParaRPr lang="en-US"/>
          </a:p>
        </p:txBody>
      </p:sp>
    </p:spTree>
    <p:extLst>
      <p:ext uri="{BB962C8B-B14F-4D97-AF65-F5344CB8AC3E}">
        <p14:creationId xmlns:p14="http://schemas.microsoft.com/office/powerpoint/2010/main" val="403028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AC092B-02C9-4E00-BDC8-9B0895BD0982}" type="datetimeFigureOut">
              <a:rPr lang="en-US" smtClean="0"/>
              <a:t>6/4/2016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E0B93-59A5-464A-B4DA-241A102B0EDA}" type="slidenum">
              <a:rPr lang="en-US" smtClean="0"/>
              <a:t>‹#›</a:t>
            </a:fld>
            <a:endParaRPr lang="en-US"/>
          </a:p>
        </p:txBody>
      </p:sp>
    </p:spTree>
    <p:extLst>
      <p:ext uri="{BB962C8B-B14F-4D97-AF65-F5344CB8AC3E}">
        <p14:creationId xmlns:p14="http://schemas.microsoft.com/office/powerpoint/2010/main" val="761770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AC092B-02C9-4E00-BDC8-9B0895BD0982}" type="datetimeFigureOut">
              <a:rPr lang="en-US" smtClean="0"/>
              <a:t>6/4/2016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E0B93-59A5-464A-B4DA-241A102B0EDA}" type="slidenum">
              <a:rPr lang="en-US" smtClean="0"/>
              <a:t>‹#›</a:t>
            </a:fld>
            <a:endParaRPr lang="en-US"/>
          </a:p>
        </p:txBody>
      </p:sp>
    </p:spTree>
    <p:extLst>
      <p:ext uri="{BB962C8B-B14F-4D97-AF65-F5344CB8AC3E}">
        <p14:creationId xmlns:p14="http://schemas.microsoft.com/office/powerpoint/2010/main" val="2489470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AC092B-02C9-4E00-BDC8-9B0895BD0982}" type="datetimeFigureOut">
              <a:rPr lang="en-US" smtClean="0"/>
              <a:t>6/4/2016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E0B93-59A5-464A-B4DA-241A102B0EDA}" type="slidenum">
              <a:rPr lang="en-US" smtClean="0"/>
              <a:t>‹#›</a:t>
            </a:fld>
            <a:endParaRPr lang="en-US"/>
          </a:p>
        </p:txBody>
      </p:sp>
    </p:spTree>
    <p:extLst>
      <p:ext uri="{BB962C8B-B14F-4D97-AF65-F5344CB8AC3E}">
        <p14:creationId xmlns:p14="http://schemas.microsoft.com/office/powerpoint/2010/main" val="3218967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AC092B-02C9-4E00-BDC8-9B0895BD0982}" type="datetimeFigureOut">
              <a:rPr lang="en-US" smtClean="0"/>
              <a:t>6/4/2016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E0B93-59A5-464A-B4DA-241A102B0EDA}" type="slidenum">
              <a:rPr lang="en-US" smtClean="0"/>
              <a:t>‹#›</a:t>
            </a:fld>
            <a:endParaRPr lang="en-US"/>
          </a:p>
        </p:txBody>
      </p:sp>
    </p:spTree>
    <p:extLst>
      <p:ext uri="{BB962C8B-B14F-4D97-AF65-F5344CB8AC3E}">
        <p14:creationId xmlns:p14="http://schemas.microsoft.com/office/powerpoint/2010/main" val="2860211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AC092B-02C9-4E00-BDC8-9B0895BD0982}" type="datetimeFigureOut">
              <a:rPr lang="en-US" smtClean="0"/>
              <a:t>6/4/2016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DE0B93-59A5-464A-B4DA-241A102B0EDA}" type="slidenum">
              <a:rPr lang="en-US" smtClean="0"/>
              <a:t>‹#›</a:t>
            </a:fld>
            <a:endParaRPr lang="en-US"/>
          </a:p>
        </p:txBody>
      </p:sp>
    </p:spTree>
    <p:extLst>
      <p:ext uri="{BB962C8B-B14F-4D97-AF65-F5344CB8AC3E}">
        <p14:creationId xmlns:p14="http://schemas.microsoft.com/office/powerpoint/2010/main" val="2097694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AC092B-02C9-4E00-BDC8-9B0895BD0982}" type="datetimeFigureOut">
              <a:rPr lang="en-US" smtClean="0"/>
              <a:t>6/4/2016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DE0B93-59A5-464A-B4DA-241A102B0EDA}" type="slidenum">
              <a:rPr lang="en-US" smtClean="0"/>
              <a:t>‹#›</a:t>
            </a:fld>
            <a:endParaRPr lang="en-US"/>
          </a:p>
        </p:txBody>
      </p:sp>
    </p:spTree>
    <p:extLst>
      <p:ext uri="{BB962C8B-B14F-4D97-AF65-F5344CB8AC3E}">
        <p14:creationId xmlns:p14="http://schemas.microsoft.com/office/powerpoint/2010/main" val="240888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AC092B-02C9-4E00-BDC8-9B0895BD0982}" type="datetimeFigureOut">
              <a:rPr lang="en-US" smtClean="0"/>
              <a:t>6/4/2016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DE0B93-59A5-464A-B4DA-241A102B0EDA}" type="slidenum">
              <a:rPr lang="en-US" smtClean="0"/>
              <a:t>‹#›</a:t>
            </a:fld>
            <a:endParaRPr lang="en-US"/>
          </a:p>
        </p:txBody>
      </p:sp>
    </p:spTree>
    <p:extLst>
      <p:ext uri="{BB962C8B-B14F-4D97-AF65-F5344CB8AC3E}">
        <p14:creationId xmlns:p14="http://schemas.microsoft.com/office/powerpoint/2010/main" val="155951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AC092B-02C9-4E00-BDC8-9B0895BD0982}" type="datetimeFigureOut">
              <a:rPr lang="en-US" smtClean="0"/>
              <a:t>6/4/2016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E0B93-59A5-464A-B4DA-241A102B0EDA}" type="slidenum">
              <a:rPr lang="en-US" smtClean="0"/>
              <a:t>‹#›</a:t>
            </a:fld>
            <a:endParaRPr lang="en-US"/>
          </a:p>
        </p:txBody>
      </p:sp>
    </p:spTree>
    <p:extLst>
      <p:ext uri="{BB962C8B-B14F-4D97-AF65-F5344CB8AC3E}">
        <p14:creationId xmlns:p14="http://schemas.microsoft.com/office/powerpoint/2010/main" val="1545004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AC092B-02C9-4E00-BDC8-9B0895BD0982}" type="datetimeFigureOut">
              <a:rPr lang="en-US" smtClean="0"/>
              <a:t>6/4/2016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E0B93-59A5-464A-B4DA-241A102B0EDA}" type="slidenum">
              <a:rPr lang="en-US" smtClean="0"/>
              <a:t>‹#›</a:t>
            </a:fld>
            <a:endParaRPr lang="en-US"/>
          </a:p>
        </p:txBody>
      </p:sp>
    </p:spTree>
    <p:extLst>
      <p:ext uri="{BB962C8B-B14F-4D97-AF65-F5344CB8AC3E}">
        <p14:creationId xmlns:p14="http://schemas.microsoft.com/office/powerpoint/2010/main" val="3991647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C092B-02C9-4E00-BDC8-9B0895BD0982}" type="datetimeFigureOut">
              <a:rPr lang="en-US" smtClean="0"/>
              <a:t>6/4/2016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DE0B93-59A5-464A-B4DA-241A102B0EDA}" type="slidenum">
              <a:rPr lang="en-US" smtClean="0"/>
              <a:t>‹#›</a:t>
            </a:fld>
            <a:endParaRPr lang="en-US"/>
          </a:p>
        </p:txBody>
      </p:sp>
    </p:spTree>
    <p:extLst>
      <p:ext uri="{BB962C8B-B14F-4D97-AF65-F5344CB8AC3E}">
        <p14:creationId xmlns:p14="http://schemas.microsoft.com/office/powerpoint/2010/main" val="3254064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5893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0" y="1066800"/>
            <a:ext cx="5638800" cy="5791199"/>
          </a:xfrm>
        </p:spPr>
        <p:txBody>
          <a:bodyPr>
            <a:noAutofit/>
          </a:bodyPr>
          <a:lstStyle/>
          <a:p>
            <a:r>
              <a:rPr lang="en-US" sz="4000" u="sng" dirty="0" smtClean="0"/>
              <a:t>Biblical Example</a:t>
            </a:r>
          </a:p>
          <a:p>
            <a:pPr lvl="1"/>
            <a:r>
              <a:rPr lang="en-US" sz="1900" b="1" dirty="0" smtClean="0"/>
              <a:t>John 3:3-9</a:t>
            </a:r>
            <a:r>
              <a:rPr lang="en-US" sz="1900" dirty="0" smtClean="0"/>
              <a:t> – “Jesus </a:t>
            </a:r>
            <a:r>
              <a:rPr lang="en-US" sz="1900" dirty="0"/>
              <a:t>answered and said to him, ‘Truly, truly, I say to you, unless one is born again he cannot see the kingdom of God.’ Nicodemus said to Him, ‘How can a man be born when he is old? He cannot enter a second time into his mother’s womb and be born, can he?’ Jesus </a:t>
            </a:r>
            <a:r>
              <a:rPr lang="en-US" sz="1900" dirty="0" smtClean="0"/>
              <a:t>answered, ‘Truly</a:t>
            </a:r>
            <a:r>
              <a:rPr lang="en-US" sz="1900" dirty="0"/>
              <a:t>, truly, I say to you, unless one is born of water and the Spirit he cannot enter into the kingdom of God. That which is born of the flesh is flesh, and that which is born of the Spirit is spirit. Do not be amazed that I said to you, “You must be born again.” The wind blows where it wishes and you hear the sound of it, but do not know where it comes from and where it is going; so is everyone who is born of the Spirit.’ Nicodemus said to Him, ‘How can these things be</a:t>
            </a:r>
            <a:r>
              <a:rPr lang="en-US" sz="1900" dirty="0" smtClean="0"/>
              <a:t>?’”</a:t>
            </a:r>
            <a:endParaRPr lang="en-US" sz="1900" dirty="0" smtClean="0"/>
          </a:p>
        </p:txBody>
      </p:sp>
      <p:sp>
        <p:nvSpPr>
          <p:cNvPr id="6" name="Title 1"/>
          <p:cNvSpPr>
            <a:spLocks noGrp="1"/>
          </p:cNvSpPr>
          <p:nvPr>
            <p:ph type="title"/>
          </p:nvPr>
        </p:nvSpPr>
        <p:spPr>
          <a:xfrm>
            <a:off x="-7398" y="0"/>
            <a:ext cx="9151398" cy="990600"/>
          </a:xfrm>
        </p:spPr>
        <p:txBody>
          <a:bodyPr>
            <a:noAutofit/>
          </a:bodyPr>
          <a:lstStyle/>
          <a:p>
            <a:r>
              <a:rPr lang="en-US" sz="6300" b="1" dirty="0" smtClean="0"/>
              <a:t>Argument From </a:t>
            </a:r>
            <a:r>
              <a:rPr lang="en-US" sz="6300" b="1" dirty="0" smtClean="0"/>
              <a:t>Incre</a:t>
            </a:r>
            <a:r>
              <a:rPr lang="en-US" sz="6300" b="1" dirty="0" smtClean="0"/>
              <a:t>dulity</a:t>
            </a:r>
            <a:endParaRPr lang="en-US" sz="6300" b="1" dirty="0"/>
          </a:p>
        </p:txBody>
      </p:sp>
      <p:pic>
        <p:nvPicPr>
          <p:cNvPr id="10242" name="Picture 2" descr="http://az616578.vo.msecnd.net/files/2016/03/25/6359454641673898361455135442_i%20don%27t%20understa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1" y="1219200"/>
            <a:ext cx="35814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966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0" y="1066800"/>
            <a:ext cx="5638800" cy="5791199"/>
          </a:xfrm>
        </p:spPr>
        <p:txBody>
          <a:bodyPr>
            <a:noAutofit/>
          </a:bodyPr>
          <a:lstStyle/>
          <a:p>
            <a:r>
              <a:rPr lang="en-US" sz="4000" u="sng" dirty="0" smtClean="0"/>
              <a:t>Biblical Example</a:t>
            </a:r>
          </a:p>
          <a:p>
            <a:pPr lvl="1"/>
            <a:r>
              <a:rPr lang="en-US" sz="1900" b="1" dirty="0"/>
              <a:t>John 6:53-58</a:t>
            </a:r>
            <a:r>
              <a:rPr lang="en-US" sz="1900" dirty="0"/>
              <a:t> – “So Jesus said to them, ‘Truly, truly, I say to you, unless you eat the flesh of the Son of Man and drink His blood, you have no life in yourselves. He who eats My flesh and drinks My blood has eternal life, and I will raise him up on the last day. For My flesh is true food, and My blood is true drink. He who eats My flesh and drinks My blood abides in Me, and I in him. As the living Father sent Me, and I live because of the Father, so he who eats Me, he also will live because of Me. This is the bread which came down out of heaven; not as the fathers ate and died; he who eats this bread will live forever.’”</a:t>
            </a:r>
          </a:p>
          <a:p>
            <a:pPr lvl="1"/>
            <a:r>
              <a:rPr lang="en-US" sz="1900" b="1" dirty="0"/>
              <a:t>John 6:60</a:t>
            </a:r>
            <a:r>
              <a:rPr lang="en-US" sz="1900" dirty="0"/>
              <a:t> – “Therefore many of His disciples, when they heard this said, ‘This is a difficult statement; who can listen to it?’”</a:t>
            </a:r>
            <a:endParaRPr lang="en-US" sz="1900" dirty="0" smtClean="0"/>
          </a:p>
        </p:txBody>
      </p:sp>
      <p:sp>
        <p:nvSpPr>
          <p:cNvPr id="6" name="Title 1"/>
          <p:cNvSpPr>
            <a:spLocks noGrp="1"/>
          </p:cNvSpPr>
          <p:nvPr>
            <p:ph type="title"/>
          </p:nvPr>
        </p:nvSpPr>
        <p:spPr>
          <a:xfrm>
            <a:off x="-7398" y="0"/>
            <a:ext cx="9151398" cy="990600"/>
          </a:xfrm>
        </p:spPr>
        <p:txBody>
          <a:bodyPr>
            <a:noAutofit/>
          </a:bodyPr>
          <a:lstStyle/>
          <a:p>
            <a:r>
              <a:rPr lang="en-US" sz="6300" b="1" dirty="0" smtClean="0"/>
              <a:t>Argument From </a:t>
            </a:r>
            <a:r>
              <a:rPr lang="en-US" sz="6300" b="1" dirty="0" smtClean="0"/>
              <a:t>Incre</a:t>
            </a:r>
            <a:r>
              <a:rPr lang="en-US" sz="6300" b="1" dirty="0" smtClean="0"/>
              <a:t>dulity</a:t>
            </a:r>
            <a:endParaRPr lang="en-US" sz="6300" b="1" dirty="0"/>
          </a:p>
        </p:txBody>
      </p:sp>
      <p:pic>
        <p:nvPicPr>
          <p:cNvPr id="11266" name="Picture 2" descr="https://media.licdn.com/mpr/mpr/p/7/005/0a8/204/0c1f2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219200"/>
            <a:ext cx="35052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337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0" y="1066800"/>
            <a:ext cx="5029200" cy="5791199"/>
          </a:xfrm>
        </p:spPr>
        <p:txBody>
          <a:bodyPr>
            <a:noAutofit/>
          </a:bodyPr>
          <a:lstStyle/>
          <a:p>
            <a:r>
              <a:rPr lang="en-US" sz="4000" u="sng" dirty="0" smtClean="0"/>
              <a:t>Real World Examples</a:t>
            </a:r>
          </a:p>
          <a:p>
            <a:pPr lvl="1"/>
            <a:endParaRPr lang="en-US" sz="2500" dirty="0" smtClean="0"/>
          </a:p>
          <a:p>
            <a:pPr lvl="1"/>
            <a:r>
              <a:rPr lang="en-US" sz="2500" dirty="0" smtClean="0"/>
              <a:t>The Atheist</a:t>
            </a:r>
          </a:p>
          <a:p>
            <a:pPr lvl="2"/>
            <a:r>
              <a:rPr lang="en-US" sz="2100" dirty="0" smtClean="0"/>
              <a:t>The question of suffering</a:t>
            </a:r>
          </a:p>
          <a:p>
            <a:pPr lvl="1"/>
            <a:endParaRPr lang="en-US" sz="2500" dirty="0"/>
          </a:p>
          <a:p>
            <a:pPr lvl="1"/>
            <a:r>
              <a:rPr lang="en-US" sz="2500" dirty="0" smtClean="0"/>
              <a:t>The Sinner</a:t>
            </a:r>
          </a:p>
          <a:p>
            <a:pPr lvl="2"/>
            <a:r>
              <a:rPr lang="en-US" sz="2100" dirty="0" smtClean="0"/>
              <a:t>“God could never forgive me”</a:t>
            </a:r>
          </a:p>
          <a:p>
            <a:pPr lvl="2"/>
            <a:endParaRPr lang="en-US" sz="2100" dirty="0"/>
          </a:p>
          <a:p>
            <a:pPr lvl="1"/>
            <a:r>
              <a:rPr lang="en-US" sz="2500" dirty="0" smtClean="0"/>
              <a:t>The Muslim</a:t>
            </a:r>
          </a:p>
          <a:p>
            <a:pPr lvl="2"/>
            <a:r>
              <a:rPr lang="en-US" sz="2100" dirty="0" smtClean="0"/>
              <a:t>“How can a spiritual God have a fleshly Son?”</a:t>
            </a:r>
            <a:endParaRPr lang="en-US" sz="2100" dirty="0" smtClean="0"/>
          </a:p>
          <a:p>
            <a:pPr lvl="1"/>
            <a:endParaRPr lang="en-US" sz="2500" dirty="0"/>
          </a:p>
          <a:p>
            <a:pPr lvl="1"/>
            <a:endParaRPr lang="en-US" sz="1800" dirty="0"/>
          </a:p>
          <a:p>
            <a:pPr lvl="1"/>
            <a:endParaRPr lang="en-US" sz="1800" dirty="0" smtClean="0"/>
          </a:p>
        </p:txBody>
      </p:sp>
      <p:sp>
        <p:nvSpPr>
          <p:cNvPr id="6" name="Title 1"/>
          <p:cNvSpPr>
            <a:spLocks noGrp="1"/>
          </p:cNvSpPr>
          <p:nvPr>
            <p:ph type="title"/>
          </p:nvPr>
        </p:nvSpPr>
        <p:spPr>
          <a:xfrm>
            <a:off x="-7398" y="0"/>
            <a:ext cx="9151398" cy="990600"/>
          </a:xfrm>
        </p:spPr>
        <p:txBody>
          <a:bodyPr>
            <a:noAutofit/>
          </a:bodyPr>
          <a:lstStyle/>
          <a:p>
            <a:r>
              <a:rPr lang="en-US" sz="6300" b="1" dirty="0" smtClean="0"/>
              <a:t>Argument </a:t>
            </a:r>
            <a:r>
              <a:rPr lang="en-US" sz="6300" b="1" dirty="0" smtClean="0"/>
              <a:t>From Incredulity</a:t>
            </a:r>
            <a:endParaRPr lang="en-US" sz="6300" b="1" dirty="0"/>
          </a:p>
        </p:txBody>
      </p:sp>
      <p:pic>
        <p:nvPicPr>
          <p:cNvPr id="9218" name="Picture 2" descr="https://s3.amazonaws.com/lowres.cartoonstock.com/dating-chat_up-chat_up_lines-pickup-pickup_lines-pick_up_lines-kmhn339_l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0126" y="1219200"/>
            <a:ext cx="38100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8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slidesharecdn.com/ss_thumbnails/logicalfallacies-151007183934-lva1-app6891-thumbnail-4.jpg?cb=14442435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0"/>
            <a:ext cx="9144000" cy="6859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754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8" y="0"/>
            <a:ext cx="9151398" cy="990600"/>
          </a:xfrm>
        </p:spPr>
        <p:txBody>
          <a:bodyPr>
            <a:noAutofit/>
          </a:bodyPr>
          <a:lstStyle/>
          <a:p>
            <a:r>
              <a:rPr lang="en-US" sz="9600" b="1" dirty="0" smtClean="0"/>
              <a:t>Straw Man</a:t>
            </a:r>
            <a:endParaRPr lang="en-US" sz="9600" b="1" dirty="0"/>
          </a:p>
        </p:txBody>
      </p:sp>
      <p:sp>
        <p:nvSpPr>
          <p:cNvPr id="4" name="Content Placeholder 3"/>
          <p:cNvSpPr>
            <a:spLocks noGrp="1"/>
          </p:cNvSpPr>
          <p:nvPr>
            <p:ph sz="half" idx="1"/>
          </p:nvPr>
        </p:nvSpPr>
        <p:spPr>
          <a:xfrm>
            <a:off x="0" y="1066801"/>
            <a:ext cx="4953000" cy="5791200"/>
          </a:xfrm>
        </p:spPr>
        <p:txBody>
          <a:bodyPr>
            <a:normAutofit lnSpcReduction="10000"/>
          </a:bodyPr>
          <a:lstStyle/>
          <a:p>
            <a:r>
              <a:rPr lang="en-US" dirty="0"/>
              <a:t>W</a:t>
            </a:r>
            <a:r>
              <a:rPr lang="en-US" dirty="0" smtClean="0"/>
              <a:t>hen </a:t>
            </a:r>
            <a:r>
              <a:rPr lang="en-US" dirty="0"/>
              <a:t>a person simply ignores </a:t>
            </a:r>
            <a:r>
              <a:rPr lang="en-US" dirty="0" smtClean="0"/>
              <a:t>the other </a:t>
            </a:r>
            <a:r>
              <a:rPr lang="en-US" dirty="0"/>
              <a:t>person's actual position and substitutes a distorted, </a:t>
            </a:r>
            <a:r>
              <a:rPr lang="en-US" dirty="0" smtClean="0"/>
              <a:t>exaggerated, </a:t>
            </a:r>
            <a:r>
              <a:rPr lang="en-US" dirty="0"/>
              <a:t>or misrepresented version of that </a:t>
            </a:r>
            <a:r>
              <a:rPr lang="en-US" dirty="0" smtClean="0"/>
              <a:t>position</a:t>
            </a:r>
          </a:p>
          <a:p>
            <a:endParaRPr lang="en-US" dirty="0" smtClean="0"/>
          </a:p>
          <a:p>
            <a:r>
              <a:rPr lang="en-US" dirty="0"/>
              <a:t>By </a:t>
            </a:r>
            <a:r>
              <a:rPr lang="en-US" dirty="0" smtClean="0"/>
              <a:t>misrepresenting someone's </a:t>
            </a:r>
            <a:r>
              <a:rPr lang="en-US" dirty="0"/>
              <a:t>argument, it's much easier to present your own position as being </a:t>
            </a:r>
            <a:r>
              <a:rPr lang="en-US" dirty="0" smtClean="0"/>
              <a:t>reasonable. </a:t>
            </a:r>
            <a:r>
              <a:rPr lang="en-US" smtClean="0"/>
              <a:t>But </a:t>
            </a:r>
            <a:r>
              <a:rPr lang="en-US" dirty="0" smtClean="0"/>
              <a:t>this serves </a:t>
            </a:r>
            <a:r>
              <a:rPr lang="en-US" dirty="0"/>
              <a:t>to undermine honest rational </a:t>
            </a:r>
            <a:r>
              <a:rPr lang="en-US" dirty="0" smtClean="0"/>
              <a:t>debate</a:t>
            </a:r>
            <a:endParaRPr lang="en-US" dirty="0"/>
          </a:p>
        </p:txBody>
      </p:sp>
      <p:pic>
        <p:nvPicPr>
          <p:cNvPr id="3" name="Picture 2" descr="http://www.credocourses.com/wp-content/uploads/2015/06/straw-man-informal-logical-fallacy-full.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344"/>
          <a:stretch/>
        </p:blipFill>
        <p:spPr bwMode="auto">
          <a:xfrm>
            <a:off x="4953000" y="1143001"/>
            <a:ext cx="4191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768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8" y="0"/>
            <a:ext cx="9151398" cy="990600"/>
          </a:xfrm>
        </p:spPr>
        <p:txBody>
          <a:bodyPr>
            <a:noAutofit/>
          </a:bodyPr>
          <a:lstStyle/>
          <a:p>
            <a:r>
              <a:rPr lang="en-US" sz="9600" b="1" dirty="0" smtClean="0"/>
              <a:t>Straw Man</a:t>
            </a:r>
            <a:endParaRPr lang="en-US" sz="9600" b="1" dirty="0"/>
          </a:p>
        </p:txBody>
      </p:sp>
      <p:sp>
        <p:nvSpPr>
          <p:cNvPr id="4" name="Content Placeholder 3"/>
          <p:cNvSpPr>
            <a:spLocks noGrp="1"/>
          </p:cNvSpPr>
          <p:nvPr>
            <p:ph sz="half" idx="1"/>
          </p:nvPr>
        </p:nvSpPr>
        <p:spPr>
          <a:xfrm>
            <a:off x="0" y="1066800"/>
            <a:ext cx="4876800" cy="5791199"/>
          </a:xfrm>
        </p:spPr>
        <p:txBody>
          <a:bodyPr>
            <a:normAutofit/>
          </a:bodyPr>
          <a:lstStyle/>
          <a:p>
            <a:r>
              <a:rPr lang="en-US" sz="4000" u="sng" dirty="0" smtClean="0"/>
              <a:t>Biblical Example</a:t>
            </a:r>
          </a:p>
          <a:p>
            <a:pPr lvl="1"/>
            <a:r>
              <a:rPr lang="en-US" sz="2100" b="1" dirty="0"/>
              <a:t>John 2:19-21</a:t>
            </a:r>
            <a:r>
              <a:rPr lang="en-US" sz="2100" dirty="0"/>
              <a:t> – “Jesus answered them, ‘</a:t>
            </a:r>
            <a:r>
              <a:rPr lang="en-US" sz="2100" u="sng" dirty="0"/>
              <a:t>Destroy this temple, and in three days I will raise it up</a:t>
            </a:r>
            <a:r>
              <a:rPr lang="en-US" sz="2100" dirty="0"/>
              <a:t>.’ The Jews then said, ‘It took forty-six years to build this temple, and will You raise it up in three days?’ But He was speaking of the temple of His body</a:t>
            </a:r>
            <a:r>
              <a:rPr lang="en-US" sz="2100" dirty="0" smtClean="0"/>
              <a:t>.”</a:t>
            </a:r>
          </a:p>
          <a:p>
            <a:pPr lvl="1"/>
            <a:r>
              <a:rPr lang="en-US" sz="2100" b="1" dirty="0"/>
              <a:t>Matt 27:39-40</a:t>
            </a:r>
            <a:r>
              <a:rPr lang="en-US" sz="2100" dirty="0"/>
              <a:t> – “And those passing by were hurling abuse at Him, wagging their heads and saying, ‘</a:t>
            </a:r>
            <a:r>
              <a:rPr lang="en-US" sz="2100" u="sng" dirty="0"/>
              <a:t>You who are going to destroy the temple and rebuild it in three days, save Yourself! If You are the Son </a:t>
            </a:r>
            <a:r>
              <a:rPr lang="en-US" sz="2100" u="sng" dirty="0" smtClean="0"/>
              <a:t>of </a:t>
            </a:r>
            <a:r>
              <a:rPr lang="en-US" sz="2100" u="sng" dirty="0"/>
              <a:t>God, come down from the cross</a:t>
            </a:r>
            <a:r>
              <a:rPr lang="en-US" sz="2100" dirty="0"/>
              <a:t>.’”</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066800"/>
            <a:ext cx="434340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7176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8" y="0"/>
            <a:ext cx="9151398" cy="990600"/>
          </a:xfrm>
        </p:spPr>
        <p:txBody>
          <a:bodyPr>
            <a:noAutofit/>
          </a:bodyPr>
          <a:lstStyle/>
          <a:p>
            <a:r>
              <a:rPr lang="en-US" sz="9600" b="1" dirty="0" smtClean="0"/>
              <a:t>Straw Man</a:t>
            </a:r>
            <a:endParaRPr lang="en-US" sz="9600" b="1" dirty="0"/>
          </a:p>
        </p:txBody>
      </p:sp>
      <p:sp>
        <p:nvSpPr>
          <p:cNvPr id="4" name="Content Placeholder 3"/>
          <p:cNvSpPr>
            <a:spLocks noGrp="1"/>
          </p:cNvSpPr>
          <p:nvPr>
            <p:ph sz="half" idx="1"/>
          </p:nvPr>
        </p:nvSpPr>
        <p:spPr>
          <a:xfrm>
            <a:off x="0" y="1143000"/>
            <a:ext cx="4876800" cy="5714999"/>
          </a:xfrm>
        </p:spPr>
        <p:txBody>
          <a:bodyPr>
            <a:normAutofit/>
          </a:bodyPr>
          <a:lstStyle/>
          <a:p>
            <a:r>
              <a:rPr lang="en-US" sz="4000" u="sng" dirty="0" smtClean="0"/>
              <a:t>Real World Examples</a:t>
            </a:r>
          </a:p>
          <a:p>
            <a:pPr lvl="1"/>
            <a:endParaRPr lang="en-US" sz="2000" dirty="0" smtClean="0"/>
          </a:p>
          <a:p>
            <a:pPr lvl="1"/>
            <a:r>
              <a:rPr lang="en-US" sz="2500" dirty="0" smtClean="0"/>
              <a:t>Faith Only Advocates:</a:t>
            </a:r>
          </a:p>
          <a:p>
            <a:pPr lvl="2"/>
            <a:r>
              <a:rPr lang="en-US" sz="2100" dirty="0" smtClean="0"/>
              <a:t>“Baptism doesn’t save, Jesus saves!”</a:t>
            </a:r>
          </a:p>
          <a:p>
            <a:pPr lvl="1"/>
            <a:endParaRPr lang="en-US" sz="2500" dirty="0" smtClean="0"/>
          </a:p>
          <a:p>
            <a:pPr lvl="1"/>
            <a:r>
              <a:rPr lang="en-US" sz="2500" dirty="0" smtClean="0"/>
              <a:t>Atheists:</a:t>
            </a:r>
          </a:p>
          <a:p>
            <a:pPr lvl="2"/>
            <a:r>
              <a:rPr lang="en-US" sz="2100" dirty="0" smtClean="0"/>
              <a:t>“Believing in God is just as ridicules as believing in the flying spaghetti monster!”</a:t>
            </a:r>
            <a:endParaRPr lang="en-US" sz="2100" dirty="0"/>
          </a:p>
          <a:p>
            <a:pPr lvl="1"/>
            <a:endParaRPr lang="en-US" sz="2500" dirty="0"/>
          </a:p>
          <a:p>
            <a:pPr lvl="1"/>
            <a:endParaRPr lang="en-US" sz="2500" dirty="0" smtClean="0"/>
          </a:p>
        </p:txBody>
      </p:sp>
      <p:pic>
        <p:nvPicPr>
          <p:cNvPr id="4098" name="Picture 2" descr="http://stupidevilbastard.com/wp-content/uploads/2015/03/strawmancard-250x2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295400"/>
            <a:ext cx="42672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i.imgur.com/xrQzqj5.jpg"/>
          <p:cNvPicPr>
            <a:picLocks noChangeAspect="1" noChangeArrowheads="1"/>
          </p:cNvPicPr>
          <p:nvPr/>
        </p:nvPicPr>
        <p:blipFill rotWithShape="1">
          <a:blip r:embed="rId3">
            <a:extLst>
              <a:ext uri="{28A0092B-C50C-407E-A947-70E740481C1C}">
                <a14:useLocalDpi xmlns:a14="http://schemas.microsoft.com/office/drawing/2010/main" val="0"/>
              </a:ext>
            </a:extLst>
          </a:blip>
          <a:srcRect l="2011" t="2860" r="1664" b="2677"/>
          <a:stretch/>
        </p:blipFill>
        <p:spPr bwMode="auto">
          <a:xfrm>
            <a:off x="4876800" y="4114800"/>
            <a:ext cx="4267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326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8" y="0"/>
            <a:ext cx="9151398" cy="990600"/>
          </a:xfrm>
        </p:spPr>
        <p:txBody>
          <a:bodyPr>
            <a:noAutofit/>
          </a:bodyPr>
          <a:lstStyle/>
          <a:p>
            <a:r>
              <a:rPr lang="en-US" sz="7800" b="1" dirty="0" smtClean="0"/>
              <a:t>Newspeak</a:t>
            </a:r>
            <a:endParaRPr lang="en-US" sz="7800" b="1" dirty="0"/>
          </a:p>
        </p:txBody>
      </p:sp>
      <p:sp>
        <p:nvSpPr>
          <p:cNvPr id="4" name="Content Placeholder 3"/>
          <p:cNvSpPr>
            <a:spLocks noGrp="1"/>
          </p:cNvSpPr>
          <p:nvPr>
            <p:ph sz="half" idx="1"/>
          </p:nvPr>
        </p:nvSpPr>
        <p:spPr>
          <a:xfrm>
            <a:off x="0" y="1143000"/>
            <a:ext cx="4728754" cy="5714999"/>
          </a:xfrm>
        </p:spPr>
        <p:txBody>
          <a:bodyPr>
            <a:normAutofit/>
          </a:bodyPr>
          <a:lstStyle/>
          <a:p>
            <a:r>
              <a:rPr lang="en-US" dirty="0" smtClean="0"/>
              <a:t>Using the power of language to manipulate and control the way people think about issues</a:t>
            </a:r>
          </a:p>
          <a:p>
            <a:endParaRPr lang="en-US" dirty="0"/>
          </a:p>
          <a:p>
            <a:r>
              <a:rPr lang="en-US" dirty="0" smtClean="0"/>
              <a:t>Intentionally reassigning meaning to ordinary words and phrases to promote an agenda</a:t>
            </a:r>
          </a:p>
          <a:p>
            <a:endParaRPr lang="en-US" dirty="0"/>
          </a:p>
          <a:p>
            <a:r>
              <a:rPr lang="en-US" dirty="0" smtClean="0"/>
              <a:t>Stigmatizes moral issues and destigmatizes immoral issues</a:t>
            </a:r>
            <a:endParaRPr lang="en-US" dirty="0"/>
          </a:p>
        </p:txBody>
      </p:sp>
      <p:pic>
        <p:nvPicPr>
          <p:cNvPr id="5122" name="Picture 2" descr="http://rlv.zcache.com/newspeak_poster-r9211cf5686454b718693286c5745f9c3_wad_8byvr_324.jpg"/>
          <p:cNvPicPr>
            <a:picLocks noChangeAspect="1" noChangeArrowheads="1"/>
          </p:cNvPicPr>
          <p:nvPr/>
        </p:nvPicPr>
        <p:blipFill rotWithShape="1">
          <a:blip r:embed="rId2">
            <a:extLst>
              <a:ext uri="{28A0092B-C50C-407E-A947-70E740481C1C}">
                <a14:useLocalDpi xmlns:a14="http://schemas.microsoft.com/office/drawing/2010/main" val="0"/>
              </a:ext>
            </a:extLst>
          </a:blip>
          <a:srcRect l="5231" t="5552" r="5224" b="5865"/>
          <a:stretch/>
        </p:blipFill>
        <p:spPr bwMode="auto">
          <a:xfrm>
            <a:off x="4724400" y="1219200"/>
            <a:ext cx="44196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125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8" y="0"/>
            <a:ext cx="9151398" cy="990600"/>
          </a:xfrm>
        </p:spPr>
        <p:txBody>
          <a:bodyPr>
            <a:noAutofit/>
          </a:bodyPr>
          <a:lstStyle/>
          <a:p>
            <a:r>
              <a:rPr lang="en-US" sz="7800" b="1" dirty="0" smtClean="0"/>
              <a:t>Newspeak</a:t>
            </a:r>
            <a:endParaRPr lang="en-US" sz="7800" b="1" dirty="0"/>
          </a:p>
        </p:txBody>
      </p:sp>
      <p:sp>
        <p:nvSpPr>
          <p:cNvPr id="4" name="Content Placeholder 3"/>
          <p:cNvSpPr>
            <a:spLocks noGrp="1"/>
          </p:cNvSpPr>
          <p:nvPr>
            <p:ph sz="half" idx="1"/>
          </p:nvPr>
        </p:nvSpPr>
        <p:spPr>
          <a:xfrm>
            <a:off x="0" y="1066800"/>
            <a:ext cx="5486400" cy="5791199"/>
          </a:xfrm>
        </p:spPr>
        <p:txBody>
          <a:bodyPr>
            <a:noAutofit/>
          </a:bodyPr>
          <a:lstStyle/>
          <a:p>
            <a:r>
              <a:rPr lang="en-US" sz="4000" u="sng" dirty="0" smtClean="0"/>
              <a:t>Biblical Example</a:t>
            </a:r>
          </a:p>
          <a:p>
            <a:pPr lvl="1"/>
            <a:endParaRPr lang="en-US" sz="3200" b="1" dirty="0" smtClean="0"/>
          </a:p>
          <a:p>
            <a:pPr lvl="1"/>
            <a:r>
              <a:rPr lang="en-US" sz="3200" b="1" dirty="0" smtClean="0"/>
              <a:t>Isa 5:20</a:t>
            </a:r>
            <a:r>
              <a:rPr lang="en-US" sz="3200" dirty="0" smtClean="0"/>
              <a:t> – “</a:t>
            </a:r>
            <a:r>
              <a:rPr lang="en-US" sz="3200" dirty="0"/>
              <a:t>Woe to those who call evil good, and good </a:t>
            </a:r>
            <a:r>
              <a:rPr lang="en-US" sz="3200" dirty="0" smtClean="0"/>
              <a:t>evil; who substitute </a:t>
            </a:r>
            <a:r>
              <a:rPr lang="en-US" sz="3200" dirty="0"/>
              <a:t>darkness for light and light for </a:t>
            </a:r>
            <a:r>
              <a:rPr lang="en-US" sz="3200" dirty="0" smtClean="0"/>
              <a:t>darkness; who substitute </a:t>
            </a:r>
            <a:r>
              <a:rPr lang="en-US" sz="3200" dirty="0"/>
              <a:t>bitter for sweet and sweet for bitter!</a:t>
            </a:r>
            <a:r>
              <a:rPr lang="en-US" sz="3200" dirty="0" smtClean="0"/>
              <a:t>”</a:t>
            </a:r>
            <a:endParaRPr lang="en-US" sz="3200" dirty="0" smtClean="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143000"/>
            <a:ext cx="3886200" cy="3120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descr="https://bluejayblog.files.wordpress.com/2013/03/newspeak-19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1" y="4038600"/>
            <a:ext cx="38862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702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8" y="0"/>
            <a:ext cx="9151398" cy="990600"/>
          </a:xfrm>
        </p:spPr>
        <p:txBody>
          <a:bodyPr>
            <a:noAutofit/>
          </a:bodyPr>
          <a:lstStyle/>
          <a:p>
            <a:r>
              <a:rPr lang="en-US" sz="7800" b="1" dirty="0" smtClean="0"/>
              <a:t>Newspeak</a:t>
            </a:r>
            <a:endParaRPr lang="en-US" sz="7800" b="1" dirty="0"/>
          </a:p>
        </p:txBody>
      </p:sp>
      <p:sp>
        <p:nvSpPr>
          <p:cNvPr id="4" name="Content Placeholder 3"/>
          <p:cNvSpPr>
            <a:spLocks noGrp="1"/>
          </p:cNvSpPr>
          <p:nvPr>
            <p:ph sz="half" idx="1"/>
          </p:nvPr>
        </p:nvSpPr>
        <p:spPr>
          <a:xfrm>
            <a:off x="0" y="1066800"/>
            <a:ext cx="6096000" cy="5791199"/>
          </a:xfrm>
        </p:spPr>
        <p:txBody>
          <a:bodyPr>
            <a:noAutofit/>
          </a:bodyPr>
          <a:lstStyle/>
          <a:p>
            <a:r>
              <a:rPr lang="en-US" sz="4000" u="sng" dirty="0" smtClean="0"/>
              <a:t>Real World Examples</a:t>
            </a:r>
          </a:p>
          <a:p>
            <a:pPr lvl="1"/>
            <a:endParaRPr lang="en-US" sz="800" dirty="0" smtClean="0"/>
          </a:p>
          <a:p>
            <a:pPr lvl="1"/>
            <a:r>
              <a:rPr lang="en-US" sz="2500" dirty="0" smtClean="0"/>
              <a:t>Fornication = “extra-marital affair”</a:t>
            </a:r>
          </a:p>
          <a:p>
            <a:pPr lvl="2"/>
            <a:endParaRPr lang="en-US" sz="800" dirty="0" smtClean="0"/>
          </a:p>
          <a:p>
            <a:pPr lvl="1"/>
            <a:r>
              <a:rPr lang="en-US" sz="2500" dirty="0" smtClean="0"/>
              <a:t>Homosexuality = “alternative lifestyle”</a:t>
            </a:r>
          </a:p>
          <a:p>
            <a:pPr lvl="2"/>
            <a:endParaRPr lang="en-US" sz="800" dirty="0" smtClean="0"/>
          </a:p>
          <a:p>
            <a:pPr lvl="1"/>
            <a:r>
              <a:rPr lang="en-US" sz="2500" dirty="0" smtClean="0"/>
              <a:t>Covetousness = “ambition”</a:t>
            </a:r>
          </a:p>
          <a:p>
            <a:pPr lvl="2"/>
            <a:endParaRPr lang="en-US" sz="800" dirty="0" smtClean="0"/>
          </a:p>
          <a:p>
            <a:pPr lvl="1"/>
            <a:r>
              <a:rPr lang="en-US" sz="2500" dirty="0" smtClean="0"/>
              <a:t>Pornography = “freedom of expression”</a:t>
            </a:r>
          </a:p>
          <a:p>
            <a:pPr lvl="2"/>
            <a:endParaRPr lang="en-US" sz="800" dirty="0" smtClean="0"/>
          </a:p>
          <a:p>
            <a:pPr lvl="1"/>
            <a:r>
              <a:rPr lang="en-US" sz="2500" dirty="0" smtClean="0"/>
              <a:t>Disagreement = “hate speech”</a:t>
            </a:r>
          </a:p>
          <a:p>
            <a:pPr lvl="2"/>
            <a:endParaRPr lang="en-US" sz="800" dirty="0" smtClean="0"/>
          </a:p>
          <a:p>
            <a:pPr lvl="1"/>
            <a:r>
              <a:rPr lang="en-US" sz="2500" dirty="0" smtClean="0"/>
              <a:t>Rebuke = “judgmental”</a:t>
            </a:r>
          </a:p>
          <a:p>
            <a:pPr lvl="2"/>
            <a:endParaRPr lang="en-US" sz="800" dirty="0" smtClean="0"/>
          </a:p>
          <a:p>
            <a:pPr lvl="1"/>
            <a:r>
              <a:rPr lang="en-US" sz="2500" dirty="0" smtClean="0"/>
              <a:t>Love = “hate”</a:t>
            </a:r>
          </a:p>
          <a:p>
            <a:pPr lvl="2"/>
            <a:endParaRPr lang="en-US" sz="800" dirty="0"/>
          </a:p>
          <a:p>
            <a:pPr lvl="1"/>
            <a:r>
              <a:rPr lang="en-US" sz="2500" dirty="0" smtClean="0"/>
              <a:t>Equality = “acceptance”</a:t>
            </a:r>
          </a:p>
          <a:p>
            <a:pPr lvl="1"/>
            <a:endParaRPr lang="en-US" sz="2500" dirty="0" smtClean="0"/>
          </a:p>
          <a:p>
            <a:pPr lvl="1"/>
            <a:endParaRPr lang="en-US" dirty="0" smtClean="0"/>
          </a:p>
        </p:txBody>
      </p:sp>
      <p:pic>
        <p:nvPicPr>
          <p:cNvPr id="7170" name="Picture 2" descr="http://www.newparadigm.ws/s/cc_images/teaserbox_27680755.jpg?t=14465763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219200"/>
            <a:ext cx="3128554"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093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8" y="0"/>
            <a:ext cx="9151398" cy="990600"/>
          </a:xfrm>
        </p:spPr>
        <p:txBody>
          <a:bodyPr>
            <a:noAutofit/>
          </a:bodyPr>
          <a:lstStyle/>
          <a:p>
            <a:r>
              <a:rPr lang="en-US" sz="6300" b="1" dirty="0" smtClean="0"/>
              <a:t>Argument From </a:t>
            </a:r>
            <a:r>
              <a:rPr lang="en-US" sz="6300" b="1" dirty="0" smtClean="0"/>
              <a:t>Incredulity</a:t>
            </a:r>
            <a:endParaRPr lang="en-US" sz="6300" b="1" dirty="0"/>
          </a:p>
        </p:txBody>
      </p:sp>
      <p:sp>
        <p:nvSpPr>
          <p:cNvPr id="4" name="Content Placeholder 3"/>
          <p:cNvSpPr>
            <a:spLocks noGrp="1"/>
          </p:cNvSpPr>
          <p:nvPr>
            <p:ph sz="half" idx="1"/>
          </p:nvPr>
        </p:nvSpPr>
        <p:spPr>
          <a:xfrm>
            <a:off x="0" y="1066800"/>
            <a:ext cx="5181600" cy="5791199"/>
          </a:xfrm>
        </p:spPr>
        <p:txBody>
          <a:bodyPr>
            <a:normAutofit/>
          </a:bodyPr>
          <a:lstStyle/>
          <a:p>
            <a:r>
              <a:rPr lang="en-US" dirty="0" smtClean="0"/>
              <a:t>Believing something can’t be true simply because you find it difficult to understand</a:t>
            </a:r>
          </a:p>
          <a:p>
            <a:endParaRPr lang="en-US" dirty="0"/>
          </a:p>
          <a:p>
            <a:r>
              <a:rPr lang="en-US" dirty="0" smtClean="0"/>
              <a:t>Based on lack of understanding, not lack of information</a:t>
            </a:r>
          </a:p>
          <a:p>
            <a:endParaRPr lang="en-US" dirty="0"/>
          </a:p>
          <a:p>
            <a:r>
              <a:rPr lang="en-US" dirty="0" smtClean="0"/>
              <a:t>If we cannot imagine it, that doesn’t mean its false. It could mean our imagination is limited</a:t>
            </a:r>
          </a:p>
          <a:p>
            <a:endParaRPr lang="en-US" dirty="0"/>
          </a:p>
          <a:p>
            <a:endParaRPr lang="en-US" dirty="0"/>
          </a:p>
        </p:txBody>
      </p:sp>
      <p:pic>
        <p:nvPicPr>
          <p:cNvPr id="8194" name="Picture 2" descr="https://opexsociety.org/wp-content/uploads/2015/06/Personal-Incredul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066800"/>
            <a:ext cx="4047309" cy="579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1749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1504</TotalTime>
  <Words>783</Words>
  <Application>Microsoft Office PowerPoint</Application>
  <PresentationFormat>On-screen Show (4:3)</PresentationFormat>
  <Paragraphs>69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Straw Man</vt:lpstr>
      <vt:lpstr>Straw Man</vt:lpstr>
      <vt:lpstr>Straw Man</vt:lpstr>
      <vt:lpstr>Newspeak</vt:lpstr>
      <vt:lpstr>Newspeak</vt:lpstr>
      <vt:lpstr>Newspeak</vt:lpstr>
      <vt:lpstr>Argument From Incredulity</vt:lpstr>
      <vt:lpstr>Argument From Incredulity</vt:lpstr>
      <vt:lpstr>Argument From Incredulity</vt:lpstr>
      <vt:lpstr>Argument From Incredulity</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Hasty</dc:creator>
  <cp:lastModifiedBy>Ryan Hasty</cp:lastModifiedBy>
  <cp:revision>70</cp:revision>
  <dcterms:created xsi:type="dcterms:W3CDTF">2016-05-28T20:29:10Z</dcterms:created>
  <dcterms:modified xsi:type="dcterms:W3CDTF">2016-06-05T13:59:53Z</dcterms:modified>
</cp:coreProperties>
</file>