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embeddedFontLst>
    <p:embeddedFont>
      <p:font typeface="Calibri Light" panose="020F0302020204030204" pitchFamily="34" charset="0"/>
      <p:regular r:id="rId8"/>
      <p:italic r:id="rId9"/>
    </p:embeddedFont>
    <p:embeddedFont>
      <p:font typeface="Monotype Corsiva" panose="03010101010201010101" pitchFamily="66" charset="0"/>
      <p:italic r:id="rId10"/>
    </p:embeddedFont>
    <p:embeddedFont>
      <p:font typeface="Calibri" panose="020F0502020204030204" pitchFamily="34" charset="0"/>
      <p:regular r:id="rId11"/>
      <p:bold r:id="rId12"/>
      <p:italic r:id="rId13"/>
      <p:boldItalic r:id="rId14"/>
    </p:embeddedFont>
    <p:embeddedFont>
      <p:font typeface="Britannic Bold" panose="020B0903060703020204" pitchFamily="34" charset="0"/>
      <p:regular r:id="rId15"/>
    </p:embeddedFont>
    <p:embeddedFont>
      <p:font typeface="Rage Italic" panose="03070502040507070304"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9" d="100"/>
          <a:sy n="79" d="100"/>
        </p:scale>
        <p:origin x="-2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C3CDB-F08A-4729-94DD-13183BFEB8D0}" type="datetimeFigureOut">
              <a:rPr lang="en-US" smtClean="0"/>
              <a:t>8/21/2016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3892D-0219-46AA-B07D-2B9427A729DF}" type="slidenum">
              <a:rPr lang="en-US" smtClean="0"/>
              <a:t>‹#›</a:t>
            </a:fld>
            <a:endParaRPr lang="en-US"/>
          </a:p>
        </p:txBody>
      </p:sp>
    </p:spTree>
    <p:extLst>
      <p:ext uri="{BB962C8B-B14F-4D97-AF65-F5344CB8AC3E}">
        <p14:creationId xmlns:p14="http://schemas.microsoft.com/office/powerpoint/2010/main" val="136538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our culture</a:t>
            </a:r>
            <a:r>
              <a:rPr lang="en-US" baseline="0" dirty="0" smtClean="0"/>
              <a:t> is caught up in ethnic division and racial tension, the Christian is called to shine the light of the gospel to all in this world, with no partiality.  We are to “honor all men” as we share Christ’s love.</a:t>
            </a:r>
            <a:endParaRPr lang="en-US" dirty="0"/>
          </a:p>
        </p:txBody>
      </p:sp>
      <p:sp>
        <p:nvSpPr>
          <p:cNvPr id="4" name="Slide Number Placeholder 3"/>
          <p:cNvSpPr>
            <a:spLocks noGrp="1"/>
          </p:cNvSpPr>
          <p:nvPr>
            <p:ph type="sldNum" sz="quarter" idx="10"/>
          </p:nvPr>
        </p:nvSpPr>
        <p:spPr/>
        <p:txBody>
          <a:bodyPr/>
          <a:lstStyle/>
          <a:p>
            <a:fld id="{7CC3892D-0219-46AA-B07D-2B9427A729DF}" type="slidenum">
              <a:rPr lang="en-US" smtClean="0"/>
              <a:t>2</a:t>
            </a:fld>
            <a:endParaRPr lang="en-US"/>
          </a:p>
        </p:txBody>
      </p:sp>
    </p:spTree>
    <p:extLst>
      <p:ext uri="{BB962C8B-B14F-4D97-AF65-F5344CB8AC3E}">
        <p14:creationId xmlns:p14="http://schemas.microsoft.com/office/powerpoint/2010/main" val="20009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6950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21022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1771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23020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7011B-7CC2-4A43-AFFE-D335901615AD}"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425707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A7011B-7CC2-4A43-AFFE-D335901615AD}"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208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A7011B-7CC2-4A43-AFFE-D335901615AD}"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2652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A7011B-7CC2-4A43-AFFE-D335901615AD}"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18835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7011B-7CC2-4A43-AFFE-D335901615AD}"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9740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7011B-7CC2-4A43-AFFE-D335901615AD}"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39738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7011B-7CC2-4A43-AFFE-D335901615AD}"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188056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35">
              <a:schemeClr val="bg1"/>
            </a:gs>
            <a:gs pos="3000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011B-7CC2-4A43-AFFE-D335901615AD}" type="datetimeFigureOut">
              <a:rPr lang="en-US" smtClean="0"/>
              <a:t>8/21/2016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BC118-A150-4C44-B962-25501948BECA}" type="slidenum">
              <a:rPr lang="en-US" smtClean="0"/>
              <a:t>‹#›</a:t>
            </a:fld>
            <a:endParaRPr lang="en-US"/>
          </a:p>
        </p:txBody>
      </p:sp>
    </p:spTree>
    <p:extLst>
      <p:ext uri="{BB962C8B-B14F-4D97-AF65-F5344CB8AC3E}">
        <p14:creationId xmlns:p14="http://schemas.microsoft.com/office/powerpoint/2010/main" val="39433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52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701"/>
            <a:ext cx="7772400" cy="1572556"/>
          </a:xfrm>
        </p:spPr>
        <p:txBody>
          <a:bodyPr>
            <a:normAutofit fontScale="90000"/>
          </a:bodyPr>
          <a:lstStyle/>
          <a:p>
            <a:r>
              <a:rPr lang="en-US" dirty="0" smtClean="0">
                <a:latin typeface="Britannic Bold" panose="020B0903060703020204" pitchFamily="34" charset="0"/>
              </a:rPr>
              <a:t>The Problem of Partiality</a:t>
            </a:r>
            <a:r>
              <a:rPr lang="en-US" dirty="0" smtClean="0"/>
              <a:t/>
            </a:r>
            <a:br>
              <a:rPr lang="en-US" dirty="0" smtClean="0"/>
            </a:br>
            <a:r>
              <a:rPr lang="en-US" dirty="0" smtClean="0">
                <a:latin typeface="Rage Italic" panose="03070502040507070304" pitchFamily="66" charset="0"/>
              </a:rPr>
              <a:t>Your Race &amp; Your Religion</a:t>
            </a:r>
            <a:endParaRPr lang="en-US" dirty="0">
              <a:latin typeface="Rage Italic" panose="03070502040507070304" pitchFamily="66" charset="0"/>
            </a:endParaRPr>
          </a:p>
        </p:txBody>
      </p:sp>
      <p:sp>
        <p:nvSpPr>
          <p:cNvPr id="3" name="Subtitle 2"/>
          <p:cNvSpPr>
            <a:spLocks noGrp="1"/>
          </p:cNvSpPr>
          <p:nvPr>
            <p:ph type="subTitle" idx="1"/>
          </p:nvPr>
        </p:nvSpPr>
        <p:spPr/>
        <p:txBody>
          <a:bodyPr/>
          <a:lstStyle/>
          <a:p>
            <a:endParaRPr lang="en-US"/>
          </a:p>
        </p:txBody>
      </p:sp>
      <p:pic>
        <p:nvPicPr>
          <p:cNvPr id="1026" name="Picture 2" descr="https://usercontent1.hubstatic.com/7724290_f49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80849" y="1745595"/>
            <a:ext cx="7582301" cy="4828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3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00" y="374652"/>
            <a:ext cx="6476800" cy="1325563"/>
          </a:xfrm>
        </p:spPr>
        <p:txBody>
          <a:bodyPr>
            <a:normAutofit/>
          </a:bodyPr>
          <a:lstStyle/>
          <a:p>
            <a:r>
              <a:rPr lang="en-US" dirty="0">
                <a:latin typeface="Britannic Bold" panose="020B0903060703020204" pitchFamily="34" charset="0"/>
              </a:rPr>
              <a:t>The Problem of Partiality</a:t>
            </a:r>
            <a:r>
              <a:rPr lang="en-US" dirty="0"/>
              <a:t/>
            </a:r>
            <a:br>
              <a:rPr lang="en-US" dirty="0"/>
            </a:br>
            <a:r>
              <a:rPr lang="en-US" dirty="0">
                <a:latin typeface="Rage Italic" panose="03070502040507070304" pitchFamily="66" charset="0"/>
              </a:rPr>
              <a:t>Your Race &amp; Your Religion</a:t>
            </a:r>
            <a:endParaRPr lang="en-US" dirty="0"/>
          </a:p>
        </p:txBody>
      </p:sp>
      <p:sp>
        <p:nvSpPr>
          <p:cNvPr id="3" name="Content Placeholder 2"/>
          <p:cNvSpPr>
            <a:spLocks noGrp="1"/>
          </p:cNvSpPr>
          <p:nvPr>
            <p:ph idx="1"/>
          </p:nvPr>
        </p:nvSpPr>
        <p:spPr>
          <a:xfrm>
            <a:off x="615950" y="2006599"/>
            <a:ext cx="7981950" cy="4005263"/>
          </a:xfrm>
        </p:spPr>
        <p:txBody>
          <a:bodyPr>
            <a:normAutofit/>
          </a:bodyPr>
          <a:lstStyle/>
          <a:p>
            <a:pPr marL="0" indent="0" algn="ctr">
              <a:buNone/>
            </a:pPr>
            <a:r>
              <a:rPr lang="en-US" sz="3200" b="1" dirty="0" smtClean="0"/>
              <a:t>Jesus died for all. The gospel is for </a:t>
            </a:r>
            <a:r>
              <a:rPr lang="en-US" sz="3200" b="1" i="1" dirty="0" smtClean="0"/>
              <a:t>all nations</a:t>
            </a:r>
            <a:r>
              <a:rPr lang="en-US" sz="3200" i="1" dirty="0" smtClean="0"/>
              <a:t>.</a:t>
            </a:r>
            <a:r>
              <a:rPr lang="en-US" sz="3200" dirty="0"/>
              <a:t> </a:t>
            </a:r>
            <a:r>
              <a:rPr lang="en-US" sz="3200" dirty="0" smtClean="0"/>
              <a:t>(Matthew 28:19; Mark 16:15; Luke 24:46-48)</a:t>
            </a:r>
          </a:p>
          <a:p>
            <a:pPr marL="0" indent="0" algn="ctr">
              <a:buNone/>
            </a:pPr>
            <a:r>
              <a:rPr lang="en-US" sz="3200" b="1" dirty="0" smtClean="0"/>
              <a:t>Consider Peter’s journey from partiality     </a:t>
            </a:r>
            <a:r>
              <a:rPr lang="en-US" sz="3200" dirty="0" smtClean="0"/>
              <a:t>(Acts 10:9-35; Galatians 2:11-16)</a:t>
            </a:r>
          </a:p>
          <a:p>
            <a:pPr marL="457200" lvl="1" indent="0">
              <a:buNone/>
            </a:pPr>
            <a:endParaRPr lang="en-US" dirty="0" smtClean="0"/>
          </a:p>
          <a:p>
            <a:endParaRPr lang="en-US" dirty="0"/>
          </a:p>
        </p:txBody>
      </p:sp>
      <p:pic>
        <p:nvPicPr>
          <p:cNvPr id="4" name="Picture 2" descr="https://usercontent1.hubstatic.com/7724290_f49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8150" y="374652"/>
            <a:ext cx="1962351"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http://biblescan.com/gsmedium/wjpas0404.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86367" y="4213866"/>
            <a:ext cx="1985564" cy="2396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s://graceofourlord.files.wordpress.com/2012/10/cornelius01.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633775" y="4213866"/>
            <a:ext cx="3667025" cy="2396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6562644" y="4203442"/>
            <a:ext cx="2140004" cy="2407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038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00" y="374652"/>
            <a:ext cx="6476800" cy="1325563"/>
          </a:xfrm>
        </p:spPr>
        <p:txBody>
          <a:bodyPr>
            <a:normAutofit/>
          </a:bodyPr>
          <a:lstStyle/>
          <a:p>
            <a:r>
              <a:rPr lang="en-US" dirty="0">
                <a:latin typeface="Britannic Bold" panose="020B0903060703020204" pitchFamily="34" charset="0"/>
              </a:rPr>
              <a:t>The Problem of Partiality</a:t>
            </a:r>
            <a:r>
              <a:rPr lang="en-US" dirty="0"/>
              <a:t/>
            </a:r>
            <a:br>
              <a:rPr lang="en-US" dirty="0"/>
            </a:br>
            <a:r>
              <a:rPr lang="en-US" dirty="0">
                <a:latin typeface="Rage Italic" panose="03070502040507070304" pitchFamily="66" charset="0"/>
              </a:rPr>
              <a:t>Your Race &amp; Your Religion</a:t>
            </a:r>
            <a:endParaRPr lang="en-US" dirty="0"/>
          </a:p>
        </p:txBody>
      </p:sp>
      <p:sp>
        <p:nvSpPr>
          <p:cNvPr id="3" name="Content Placeholder 2"/>
          <p:cNvSpPr>
            <a:spLocks noGrp="1"/>
          </p:cNvSpPr>
          <p:nvPr>
            <p:ph idx="1"/>
          </p:nvPr>
        </p:nvSpPr>
        <p:spPr>
          <a:xfrm>
            <a:off x="628650" y="1943100"/>
            <a:ext cx="7981950" cy="4724399"/>
          </a:xfrm>
        </p:spPr>
        <p:txBody>
          <a:bodyPr>
            <a:normAutofit/>
          </a:bodyPr>
          <a:lstStyle/>
          <a:p>
            <a:pPr marL="0" indent="0">
              <a:buNone/>
            </a:pPr>
            <a:r>
              <a:rPr lang="en-US" sz="3200" b="1" dirty="0"/>
              <a:t>Partiality based on race or ethnicity is </a:t>
            </a:r>
            <a:r>
              <a:rPr lang="en-US" sz="3200" b="1" dirty="0" smtClean="0"/>
              <a:t>sin</a:t>
            </a:r>
            <a:endParaRPr lang="en-US" sz="3200" b="1" dirty="0"/>
          </a:p>
          <a:p>
            <a:r>
              <a:rPr lang="en-US" sz="3200" dirty="0"/>
              <a:t>It’s not new </a:t>
            </a:r>
            <a:r>
              <a:rPr lang="en-US" dirty="0"/>
              <a:t>(John 4:9; Acts 22:21-22)</a:t>
            </a:r>
          </a:p>
          <a:p>
            <a:r>
              <a:rPr lang="en-US" sz="3200" dirty="0"/>
              <a:t>But Jesus broke through </a:t>
            </a:r>
            <a:r>
              <a:rPr lang="en-US" sz="3200" dirty="0" smtClean="0"/>
              <a:t>ethnic </a:t>
            </a:r>
            <a:r>
              <a:rPr lang="en-US" sz="3200" dirty="0"/>
              <a:t>barriers </a:t>
            </a:r>
            <a:r>
              <a:rPr lang="en-US" sz="3200" dirty="0" smtClean="0"/>
              <a:t> </a:t>
            </a:r>
            <a:r>
              <a:rPr lang="en-US" dirty="0" smtClean="0"/>
              <a:t>	          (</a:t>
            </a:r>
            <a:r>
              <a:rPr lang="en-US" dirty="0"/>
              <a:t>Luke 10:29-37; 17:11-19; John 4)</a:t>
            </a:r>
          </a:p>
          <a:p>
            <a:r>
              <a:rPr lang="en-US" sz="3200" dirty="0"/>
              <a:t>Disciples </a:t>
            </a:r>
            <a:r>
              <a:rPr lang="en-US" sz="3200" dirty="0" smtClean="0"/>
              <a:t>of Jesus must </a:t>
            </a:r>
            <a:r>
              <a:rPr lang="en-US" sz="3200" dirty="0"/>
              <a:t>not show </a:t>
            </a:r>
            <a:r>
              <a:rPr lang="en-US" sz="3200" dirty="0" smtClean="0"/>
              <a:t>partiality     </a:t>
            </a:r>
            <a:r>
              <a:rPr lang="en-US" dirty="0" smtClean="0"/>
              <a:t>(1 Timothy 5:21; James 2:1; Acts 10:34-35;  Galatians 3:27-29; 1 Thess. 5:15; 1 Peter 2:17)</a:t>
            </a:r>
            <a:endParaRPr lang="en-US" dirty="0"/>
          </a:p>
          <a:p>
            <a:r>
              <a:rPr lang="en-US" sz="3200" dirty="0" smtClean="0"/>
              <a:t>Our </a:t>
            </a:r>
            <a:r>
              <a:rPr lang="en-US" sz="3200" dirty="0"/>
              <a:t>speech </a:t>
            </a:r>
            <a:r>
              <a:rPr lang="en-US" sz="3200" dirty="0" smtClean="0"/>
              <a:t>should </a:t>
            </a:r>
            <a:r>
              <a:rPr lang="en-US" sz="3200" dirty="0"/>
              <a:t>demean none </a:t>
            </a:r>
            <a:r>
              <a:rPr lang="en-US" sz="3200" dirty="0" smtClean="0"/>
              <a:t>and </a:t>
            </a:r>
            <a:r>
              <a:rPr lang="en-US" sz="3200" dirty="0"/>
              <a:t>persuade all </a:t>
            </a:r>
            <a:r>
              <a:rPr lang="en-US" dirty="0"/>
              <a:t>(Titus 1:12; 1 </a:t>
            </a:r>
            <a:r>
              <a:rPr lang="en-US" dirty="0" smtClean="0"/>
              <a:t>Cor. </a:t>
            </a:r>
            <a:r>
              <a:rPr lang="en-US" dirty="0"/>
              <a:t>9:19-22; </a:t>
            </a:r>
            <a:r>
              <a:rPr lang="en-US" dirty="0" smtClean="0"/>
              <a:t>Eph. 4:29</a:t>
            </a:r>
            <a:r>
              <a:rPr lang="en-US" dirty="0"/>
              <a:t>)</a:t>
            </a:r>
          </a:p>
          <a:p>
            <a:pPr marL="457200" lvl="1" indent="0">
              <a:buNone/>
            </a:pPr>
            <a:endParaRPr lang="en-US" dirty="0" smtClean="0"/>
          </a:p>
          <a:p>
            <a:endParaRPr lang="en-US" dirty="0"/>
          </a:p>
        </p:txBody>
      </p:sp>
      <p:pic>
        <p:nvPicPr>
          <p:cNvPr id="4" name="Picture 2" descr="https://usercontent1.hubstatic.com/7724290_f49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8150" y="374652"/>
            <a:ext cx="1962351"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9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00" y="374652"/>
            <a:ext cx="6476800" cy="1325563"/>
          </a:xfrm>
        </p:spPr>
        <p:txBody>
          <a:bodyPr>
            <a:normAutofit/>
          </a:bodyPr>
          <a:lstStyle/>
          <a:p>
            <a:r>
              <a:rPr lang="en-US" dirty="0">
                <a:latin typeface="Britannic Bold" panose="020B0903060703020204" pitchFamily="34" charset="0"/>
              </a:rPr>
              <a:t>The Problem of Partiality</a:t>
            </a:r>
            <a:r>
              <a:rPr lang="en-US" dirty="0"/>
              <a:t/>
            </a:r>
            <a:br>
              <a:rPr lang="en-US" dirty="0"/>
            </a:br>
            <a:r>
              <a:rPr lang="en-US" dirty="0">
                <a:latin typeface="Rage Italic" panose="03070502040507070304" pitchFamily="66" charset="0"/>
              </a:rPr>
              <a:t>Your Race &amp; Your Religion</a:t>
            </a:r>
            <a:endParaRPr lang="en-US" dirty="0"/>
          </a:p>
        </p:txBody>
      </p:sp>
      <p:sp>
        <p:nvSpPr>
          <p:cNvPr id="3" name="Content Placeholder 2"/>
          <p:cNvSpPr>
            <a:spLocks noGrp="1"/>
          </p:cNvSpPr>
          <p:nvPr>
            <p:ph idx="1"/>
          </p:nvPr>
        </p:nvSpPr>
        <p:spPr>
          <a:xfrm>
            <a:off x="1419325" y="2146300"/>
            <a:ext cx="6597650" cy="4571999"/>
          </a:xfrm>
        </p:spPr>
        <p:txBody>
          <a:bodyPr>
            <a:normAutofit/>
          </a:bodyPr>
          <a:lstStyle/>
          <a:p>
            <a:pPr marL="0" indent="0" algn="ctr">
              <a:buNone/>
            </a:pPr>
            <a:r>
              <a:rPr lang="en-US" sz="3600" dirty="0" smtClean="0">
                <a:latin typeface="Monotype Corsiva" panose="03010101010201010101" pitchFamily="66" charset="0"/>
              </a:rPr>
              <a:t>“Do </a:t>
            </a:r>
            <a:r>
              <a:rPr lang="en-US" sz="3600" dirty="0">
                <a:latin typeface="Monotype Corsiva" panose="03010101010201010101" pitchFamily="66" charset="0"/>
              </a:rPr>
              <a:t>all things without grumbling or disputing, </a:t>
            </a:r>
            <a:r>
              <a:rPr lang="en-US" sz="3600" dirty="0" smtClean="0">
                <a:latin typeface="Monotype Corsiva" panose="03010101010201010101" pitchFamily="66" charset="0"/>
              </a:rPr>
              <a:t>that </a:t>
            </a:r>
            <a:r>
              <a:rPr lang="en-US" sz="3600" dirty="0">
                <a:latin typeface="Monotype Corsiva" panose="03010101010201010101" pitchFamily="66" charset="0"/>
              </a:rPr>
              <a:t>you may be blameless and innocent, children of God without blemish in the midst of a crooked and twisted generation, among whom you shine as lights in the </a:t>
            </a:r>
            <a:r>
              <a:rPr lang="en-US" sz="3600" dirty="0" smtClean="0">
                <a:latin typeface="Monotype Corsiva" panose="03010101010201010101" pitchFamily="66" charset="0"/>
              </a:rPr>
              <a:t>world.” (Philippians 2:14-15) </a:t>
            </a:r>
            <a:endParaRPr lang="en-US" sz="3600" dirty="0">
              <a:latin typeface="Monotype Corsiva" panose="03010101010201010101" pitchFamily="66" charset="0"/>
            </a:endParaRPr>
          </a:p>
          <a:p>
            <a:pPr marL="457200" lvl="1" indent="0" algn="ctr">
              <a:buNone/>
            </a:pPr>
            <a:endParaRPr lang="en-US" dirty="0" smtClean="0"/>
          </a:p>
          <a:p>
            <a:pPr algn="ctr"/>
            <a:endParaRPr lang="en-US" dirty="0"/>
          </a:p>
        </p:txBody>
      </p:sp>
      <p:pic>
        <p:nvPicPr>
          <p:cNvPr id="4" name="Picture 2" descr="https://usercontent1.hubstatic.com/7724290_f49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8150" y="374652"/>
            <a:ext cx="1962351"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169</Words>
  <Application>Microsoft Office PowerPoint</Application>
  <PresentationFormat>On-screen Show (4:3)</PresentationFormat>
  <Paragraphs>14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 Light</vt:lpstr>
      <vt:lpstr>Monotype Corsiva</vt:lpstr>
      <vt:lpstr>Calibri</vt:lpstr>
      <vt:lpstr>Britannic Bold</vt:lpstr>
      <vt:lpstr>Rage Italic</vt:lpstr>
      <vt:lpstr>Office Theme</vt:lpstr>
      <vt:lpstr>PowerPoint Presentation</vt:lpstr>
      <vt:lpstr>The Problem of Partiality Your Race &amp; Your Religion</vt:lpstr>
      <vt:lpstr>The Problem of Partiality Your Race &amp; Your Religion</vt:lpstr>
      <vt:lpstr>The Problem of Partiality Your Race &amp; Your Religion</vt:lpstr>
      <vt:lpstr>The Problem of Partiality Your Race &amp; Your Religion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of Partiality Your Race &amp; Your Religion</dc:title>
  <dc:creator>user</dc:creator>
  <cp:lastModifiedBy>Projector</cp:lastModifiedBy>
  <cp:revision>13</cp:revision>
  <dcterms:created xsi:type="dcterms:W3CDTF">2016-07-23T13:24:07Z</dcterms:created>
  <dcterms:modified xsi:type="dcterms:W3CDTF">2016-08-22T00:07:42Z</dcterms:modified>
</cp:coreProperties>
</file>