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56" r:id="rId3"/>
    <p:sldId id="262" r:id="rId4"/>
    <p:sldId id="257" r:id="rId5"/>
    <p:sldId id="259" r:id="rId6"/>
    <p:sldId id="258" r:id="rId7"/>
    <p:sldId id="263"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9" d="100"/>
          <a:sy n="79" d="100"/>
        </p:scale>
        <p:origin x="-4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7D25A-7739-4391-A52B-4E0D213F3441}" type="datetimeFigureOut">
              <a:rPr lang="en-US" smtClean="0"/>
              <a:t>8/21/2016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F36A-6A04-4C89-94A4-13C6008572FB}" type="slidenum">
              <a:rPr lang="en-US" smtClean="0"/>
              <a:t>‹#›</a:t>
            </a:fld>
            <a:endParaRPr lang="en-US"/>
          </a:p>
        </p:txBody>
      </p:sp>
    </p:spTree>
    <p:extLst>
      <p:ext uri="{BB962C8B-B14F-4D97-AF65-F5344CB8AC3E}">
        <p14:creationId xmlns:p14="http://schemas.microsoft.com/office/powerpoint/2010/main" val="7512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Nehemiah’s dedication to God’s work was fueled by a passionate love for God and for the welfare of God’s people; that passion is clearly manifested in his prayer life.  It can truly be said that Nehemiah rebuilt the walls of Jerusalem on his knees.  We too can do extraordinary work for God, when we start with a heart filled with passion and a life filled with prayer.</a:t>
            </a:r>
          </a:p>
        </p:txBody>
      </p:sp>
      <p:sp>
        <p:nvSpPr>
          <p:cNvPr id="4" name="Slide Number Placeholder 3"/>
          <p:cNvSpPr>
            <a:spLocks noGrp="1"/>
          </p:cNvSpPr>
          <p:nvPr>
            <p:ph type="sldNum" sz="quarter" idx="10"/>
          </p:nvPr>
        </p:nvSpPr>
        <p:spPr/>
        <p:txBody>
          <a:bodyPr/>
          <a:lstStyle/>
          <a:p>
            <a:fld id="{9F6EF36A-6A04-4C89-94A4-13C6008572FB}" type="slidenum">
              <a:rPr lang="en-US" smtClean="0"/>
              <a:t>2</a:t>
            </a:fld>
            <a:endParaRPr lang="en-US"/>
          </a:p>
        </p:txBody>
      </p:sp>
    </p:spTree>
    <p:extLst>
      <p:ext uri="{BB962C8B-B14F-4D97-AF65-F5344CB8AC3E}">
        <p14:creationId xmlns:p14="http://schemas.microsoft.com/office/powerpoint/2010/main" val="3733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F5FC2-8E01-4A53-99F1-C39B6858C6C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84751942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F5FC2-8E01-4A53-99F1-C39B6858C6C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81657814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F5FC2-8E01-4A53-99F1-C39B6858C6C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42795418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F5FC2-8E01-4A53-99F1-C39B6858C6C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36123030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5FC2-8E01-4A53-99F1-C39B6858C6C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94240177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F5FC2-8E01-4A53-99F1-C39B6858C6C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48167380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F5FC2-8E01-4A53-99F1-C39B6858C6C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01221251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F5FC2-8E01-4A53-99F1-C39B6858C6C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25856753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5FC2-8E01-4A53-99F1-C39B6858C6C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269569048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5FC2-8E01-4A53-99F1-C39B6858C6C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35465505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5FC2-8E01-4A53-99F1-C39B6858C6C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DEBD4-65DD-496E-9109-8C96D3747725}" type="slidenum">
              <a:rPr lang="en-US" smtClean="0"/>
              <a:t>‹#›</a:t>
            </a:fld>
            <a:endParaRPr lang="en-US"/>
          </a:p>
        </p:txBody>
      </p:sp>
    </p:spTree>
    <p:extLst>
      <p:ext uri="{BB962C8B-B14F-4D97-AF65-F5344CB8AC3E}">
        <p14:creationId xmlns:p14="http://schemas.microsoft.com/office/powerpoint/2010/main" val="64176771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5FC2-8E01-4A53-99F1-C39B6858C6C4}" type="datetimeFigureOut">
              <a:rPr lang="en-US" smtClean="0"/>
              <a:t>8/21/2016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DEBD4-65DD-496E-9109-8C96D3747725}" type="slidenum">
              <a:rPr lang="en-US" smtClean="0"/>
              <a:t>‹#›</a:t>
            </a:fld>
            <a:endParaRPr lang="en-US"/>
          </a:p>
        </p:txBody>
      </p:sp>
    </p:spTree>
    <p:extLst>
      <p:ext uri="{BB962C8B-B14F-4D97-AF65-F5344CB8AC3E}">
        <p14:creationId xmlns:p14="http://schemas.microsoft.com/office/powerpoint/2010/main" val="1615048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26329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172409" y="-1"/>
            <a:ext cx="5971591" cy="6857999"/>
          </a:xfrm>
          <a:prstGeom prst="rect">
            <a:avLst/>
          </a:prstGeom>
        </p:spPr>
      </p:pic>
      <p:sp>
        <p:nvSpPr>
          <p:cNvPr id="5"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 y="0"/>
            <a:ext cx="7101526" cy="685799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 y="0"/>
            <a:ext cx="6058539" cy="6857999"/>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03504" y="2807492"/>
            <a:ext cx="4257254" cy="3150545"/>
          </a:xfrm>
        </p:spPr>
        <p:txBody>
          <a:bodyPr anchor="t">
            <a:normAutofit/>
          </a:bodyPr>
          <a:lstStyle/>
          <a:p>
            <a:pPr algn="l">
              <a:lnSpc>
                <a:spcPct val="100000"/>
              </a:lnSpc>
              <a:spcBef>
                <a:spcPts val="600"/>
              </a:spcBef>
            </a:pPr>
            <a:r>
              <a:rPr lang="en-US" sz="4800" b="1"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a typeface="Malgun Gothic" panose="020B0503020000020004" pitchFamily="34" charset="-127"/>
              </a:rPr>
              <a:t>Working to be Remembered </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a typeface="Malgun Gothic" panose="020B0503020000020004" pitchFamily="34" charset="-127"/>
            </a:endParaRPr>
          </a:p>
        </p:txBody>
      </p:sp>
      <p:sp>
        <p:nvSpPr>
          <p:cNvPr id="3" name="Subtitle 2"/>
          <p:cNvSpPr>
            <a:spLocks noGrp="1"/>
          </p:cNvSpPr>
          <p:nvPr>
            <p:ph type="subTitle" idx="1"/>
          </p:nvPr>
        </p:nvSpPr>
        <p:spPr>
          <a:xfrm>
            <a:off x="603502" y="2037831"/>
            <a:ext cx="3125532" cy="866644"/>
          </a:xfrm>
        </p:spPr>
        <p:txBody>
          <a:bodyPr anchor="b">
            <a:normAutofit/>
          </a:bodyPr>
          <a:lstStyle/>
          <a:p>
            <a:pPr algn="l"/>
            <a:r>
              <a:rPr lang="en-US" sz="3600" i="1" smtClean="0">
                <a:solidFill>
                  <a:schemeClr val="accent2">
                    <a:lumMod val="20000"/>
                    <a:lumOff val="80000"/>
                  </a:schemeClr>
                </a:solidFill>
                <a:effectLst>
                  <a:glow rad="63500">
                    <a:schemeClr val="accent2">
                      <a:satMod val="175000"/>
                      <a:alpha val="40000"/>
                    </a:schemeClr>
                  </a:glow>
                </a:effectLst>
                <a:latin typeface="Bodoni MT" panose="02070603080606020203" pitchFamily="18" charset="0"/>
                <a:ea typeface="Malgun Gothic" panose="020B0503020000020004" pitchFamily="34" charset="-127"/>
              </a:rPr>
              <a:t>Nehemiah</a:t>
            </a:r>
            <a:endParaRPr lang="en-US" sz="3600" i="1" dirty="0">
              <a:solidFill>
                <a:schemeClr val="accent2">
                  <a:lumMod val="20000"/>
                  <a:lumOff val="80000"/>
                </a:schemeClr>
              </a:solidFill>
              <a:effectLst>
                <a:glow rad="63500">
                  <a:schemeClr val="accent2">
                    <a:satMod val="175000"/>
                    <a:alpha val="40000"/>
                  </a:schemeClr>
                </a:glow>
              </a:effectLst>
              <a:latin typeface="Bodoni MT" panose="02070603080606020203" pitchFamily="18" charset="0"/>
              <a:ea typeface="Malgun Gothic" panose="020B0503020000020004" pitchFamily="34" charset="-127"/>
            </a:endParaRPr>
          </a:p>
        </p:txBody>
      </p:sp>
    </p:spTree>
    <p:extLst>
      <p:ext uri="{BB962C8B-B14F-4D97-AF65-F5344CB8AC3E}">
        <p14:creationId xmlns:p14="http://schemas.microsoft.com/office/powerpoint/2010/main" val="23823989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074" name="Picture 2" descr="http://www.messagetoeagle.com/wp-content/uploads/2015/11/nehemiah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97698" y="1806192"/>
            <a:ext cx="6508177" cy="46486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2020" y="365126"/>
            <a:ext cx="8539532" cy="1325563"/>
          </a:xfrm>
        </p:spPr>
        <p:txBody>
          <a:bodyPr>
            <a:normAutofit fontScale="90000"/>
          </a:bodyPr>
          <a:lstStyle/>
          <a:p>
            <a:pPr algn="ctr"/>
            <a:r>
              <a:rPr lang="en-US" sz="49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Nehemiah Worked in View of Eternity </a:t>
            </a:r>
            <a:r>
              <a:rPr lang="en-US" sz="3200" i="1" dirty="0" smtClean="0">
                <a:solidFill>
                  <a:prstClr val="white"/>
                </a:solidFill>
                <a:latin typeface="Bernard MT Condensed" panose="02050806060905020404" pitchFamily="18" charset="0"/>
              </a:rPr>
              <a:t>Nehemiah 5:19; Ecclesiastes 2:16</a:t>
            </a:r>
            <a:endParaRPr lang="en-US" sz="5400" b="1" i="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ndParaRPr>
          </a:p>
        </p:txBody>
      </p:sp>
    </p:spTree>
    <p:extLst>
      <p:ext uri="{BB962C8B-B14F-4D97-AF65-F5344CB8AC3E}">
        <p14:creationId xmlns:p14="http://schemas.microsoft.com/office/powerpoint/2010/main" val="196992212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207" y="365126"/>
            <a:ext cx="8703161" cy="1325563"/>
          </a:xfrm>
        </p:spPr>
        <p:txBody>
          <a:bodyPr>
            <a:normAutofit/>
          </a:bodyPr>
          <a:lstStyle/>
          <a:p>
            <a:pPr algn="ctr"/>
            <a:r>
              <a:rPr lang="en-US" sz="49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God’s Work Must Not Be Sullied </a:t>
            </a:r>
            <a:r>
              <a:rPr lang="en-US" sz="3200" i="1" dirty="0" smtClean="0">
                <a:solidFill>
                  <a:prstClr val="white"/>
                </a:solidFill>
                <a:latin typeface="Bernard MT Condensed" panose="02050806060905020404" pitchFamily="18" charset="0"/>
              </a:rPr>
              <a:t>Nehemiah 13:1-9</a:t>
            </a:r>
            <a:endParaRPr lang="en-US" sz="5400" b="1" i="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ndParaRPr>
          </a:p>
        </p:txBody>
      </p:sp>
      <p:sp>
        <p:nvSpPr>
          <p:cNvPr id="3" name="Content Placeholder 2"/>
          <p:cNvSpPr>
            <a:spLocks noGrp="1"/>
          </p:cNvSpPr>
          <p:nvPr>
            <p:ph idx="1"/>
          </p:nvPr>
        </p:nvSpPr>
        <p:spPr>
          <a:xfrm>
            <a:off x="4013736" y="1825625"/>
            <a:ext cx="4668251" cy="4351338"/>
          </a:xfrm>
        </p:spPr>
        <p:txBody>
          <a:bodyPr>
            <a:normAutofit/>
          </a:bodyPr>
          <a:lstStyle/>
          <a:p>
            <a:r>
              <a:rPr lang="en-US" sz="3200" b="1" dirty="0" err="1">
                <a:solidFill>
                  <a:schemeClr val="bg1"/>
                </a:solidFill>
                <a:latin typeface="Bodoni MT" panose="02070603080606020203" pitchFamily="18" charset="0"/>
              </a:rPr>
              <a:t>Tobiah</a:t>
            </a:r>
            <a:r>
              <a:rPr lang="en-US" sz="3200" b="1" dirty="0">
                <a:solidFill>
                  <a:schemeClr val="bg1"/>
                </a:solidFill>
                <a:latin typeface="Bodoni MT" panose="02070603080606020203" pitchFamily="18" charset="0"/>
              </a:rPr>
              <a:t> the Ammonite had moved into a room adjacent to the Temple </a:t>
            </a:r>
            <a:r>
              <a:rPr lang="en-US" sz="3200" dirty="0" smtClean="0">
                <a:solidFill>
                  <a:schemeClr val="bg1"/>
                </a:solidFill>
                <a:latin typeface="Bodoni MT" panose="02070603080606020203" pitchFamily="18" charset="0"/>
              </a:rPr>
              <a:t>(Deut. </a:t>
            </a:r>
            <a:r>
              <a:rPr lang="en-US" sz="3200" dirty="0">
                <a:solidFill>
                  <a:schemeClr val="bg1"/>
                </a:solidFill>
                <a:latin typeface="Bodoni MT" panose="02070603080606020203" pitchFamily="18" charset="0"/>
              </a:rPr>
              <a:t>23:3-5)</a:t>
            </a:r>
          </a:p>
          <a:p>
            <a:r>
              <a:rPr lang="en-US" sz="3200" b="1" dirty="0">
                <a:solidFill>
                  <a:schemeClr val="bg1"/>
                </a:solidFill>
                <a:latin typeface="Bodoni MT" panose="02070603080606020203" pitchFamily="18" charset="0"/>
              </a:rPr>
              <a:t>Nehemiah was </a:t>
            </a:r>
            <a:r>
              <a:rPr lang="en-US" sz="3200" b="1" dirty="0" smtClean="0">
                <a:solidFill>
                  <a:schemeClr val="bg1"/>
                </a:solidFill>
                <a:latin typeface="Bodoni MT" panose="02070603080606020203" pitchFamily="18" charset="0"/>
              </a:rPr>
              <a:t>grieved.  He </a:t>
            </a:r>
            <a:r>
              <a:rPr lang="en-US" sz="3200" b="1" dirty="0">
                <a:solidFill>
                  <a:schemeClr val="bg1"/>
                </a:solidFill>
                <a:latin typeface="Bodoni MT" panose="02070603080606020203" pitchFamily="18" charset="0"/>
              </a:rPr>
              <a:t>evicted </a:t>
            </a:r>
            <a:r>
              <a:rPr lang="en-US" sz="3200" b="1" dirty="0" err="1" smtClean="0">
                <a:solidFill>
                  <a:schemeClr val="bg1"/>
                </a:solidFill>
                <a:latin typeface="Bodoni MT" panose="02070603080606020203" pitchFamily="18" charset="0"/>
              </a:rPr>
              <a:t>Tobiah</a:t>
            </a:r>
            <a:r>
              <a:rPr lang="en-US" sz="3200" b="1" dirty="0" smtClean="0">
                <a:solidFill>
                  <a:schemeClr val="bg1"/>
                </a:solidFill>
                <a:latin typeface="Bodoni MT" panose="02070603080606020203" pitchFamily="18" charset="0"/>
              </a:rPr>
              <a:t>!  </a:t>
            </a:r>
            <a:r>
              <a:rPr lang="en-US" sz="3200" dirty="0" smtClean="0">
                <a:solidFill>
                  <a:schemeClr val="bg1"/>
                </a:solidFill>
                <a:latin typeface="Bodoni MT" panose="02070603080606020203" pitchFamily="18" charset="0"/>
              </a:rPr>
              <a:t>(cf. John </a:t>
            </a:r>
            <a:r>
              <a:rPr lang="en-US" sz="3200" dirty="0">
                <a:solidFill>
                  <a:schemeClr val="bg1"/>
                </a:solidFill>
                <a:latin typeface="Bodoni MT" panose="02070603080606020203" pitchFamily="18" charset="0"/>
              </a:rPr>
              <a:t>2:14-16; Eph. 5:27)</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700721" y="1825625"/>
            <a:ext cx="3139760" cy="4294672"/>
          </a:xfrm>
          <a:prstGeom prst="rect">
            <a:avLst/>
          </a:prstGeom>
          <a:ln>
            <a:noFill/>
          </a:ln>
          <a:effectLst>
            <a:softEdge rad="112500"/>
          </a:effectLst>
          <a:scene3d>
            <a:camera prst="orthographicFront"/>
            <a:lightRig rig="threePt" dir="t"/>
          </a:scene3d>
          <a:sp3d>
            <a:bevelT prst="relaxedInset"/>
          </a:sp3d>
        </p:spPr>
      </p:pic>
    </p:spTree>
    <p:extLst>
      <p:ext uri="{BB962C8B-B14F-4D97-AF65-F5344CB8AC3E}">
        <p14:creationId xmlns:p14="http://schemas.microsoft.com/office/powerpoint/2010/main" val="543815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Workers Must Be Supported</a:t>
            </a:r>
            <a:r>
              <a:rPr lang="en-US" i="1" dirty="0">
                <a:solidFill>
                  <a:schemeClr val="bg1"/>
                </a:solidFill>
                <a:latin typeface="Bernard MT Condensed" panose="02050806060905020404" pitchFamily="18" charset="0"/>
              </a:rPr>
              <a:t/>
            </a:r>
            <a:br>
              <a:rPr lang="en-US" i="1" dirty="0">
                <a:solidFill>
                  <a:schemeClr val="bg1"/>
                </a:solidFill>
                <a:latin typeface="Bernard MT Condensed" panose="02050806060905020404" pitchFamily="18" charset="0"/>
              </a:rPr>
            </a:br>
            <a:r>
              <a:rPr lang="en-US" sz="3200" i="1" dirty="0">
                <a:solidFill>
                  <a:schemeClr val="bg1"/>
                </a:solidFill>
                <a:latin typeface="Bernard MT Condensed" panose="02050806060905020404" pitchFamily="18" charset="0"/>
              </a:rPr>
              <a:t>Nehemiah </a:t>
            </a:r>
            <a:r>
              <a:rPr lang="en-US" sz="3200" i="1" dirty="0" smtClean="0">
                <a:solidFill>
                  <a:schemeClr val="bg1"/>
                </a:solidFill>
                <a:latin typeface="Bernard MT Condensed" panose="02050806060905020404" pitchFamily="18" charset="0"/>
              </a:rPr>
              <a:t>13:1-32</a:t>
            </a:r>
            <a:endParaRPr lang="en-US" i="1"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3253339" y="2095130"/>
            <a:ext cx="5753501" cy="4762869"/>
          </a:xfrm>
        </p:spPr>
        <p:txBody>
          <a:bodyPr>
            <a:normAutofit fontScale="92500" lnSpcReduction="20000"/>
          </a:bodyPr>
          <a:lstStyle/>
          <a:p>
            <a:r>
              <a:rPr lang="en-US" sz="3200" b="1" dirty="0">
                <a:solidFill>
                  <a:schemeClr val="bg1"/>
                </a:solidFill>
                <a:latin typeface="Bodoni MT" panose="02070603080606020203" pitchFamily="18" charset="0"/>
              </a:rPr>
              <a:t>The Law of Moses required the Israelites to provide for the Levites </a:t>
            </a:r>
            <a:r>
              <a:rPr lang="en-US" sz="3200" dirty="0" smtClean="0">
                <a:solidFill>
                  <a:schemeClr val="bg1"/>
                </a:solidFill>
                <a:latin typeface="Bodoni MT" panose="02070603080606020203" pitchFamily="18" charset="0"/>
              </a:rPr>
              <a:t>(Deuteronomy 12:19)</a:t>
            </a:r>
          </a:p>
          <a:p>
            <a:r>
              <a:rPr lang="en-US" sz="3200" b="1" dirty="0" smtClean="0">
                <a:solidFill>
                  <a:schemeClr val="bg1"/>
                </a:solidFill>
                <a:latin typeface="Bodoni MT" panose="02070603080606020203" pitchFamily="18" charset="0"/>
              </a:rPr>
              <a:t>We </a:t>
            </a:r>
            <a:r>
              <a:rPr lang="en-US" sz="3200" b="1" dirty="0">
                <a:solidFill>
                  <a:schemeClr val="bg1"/>
                </a:solidFill>
                <a:latin typeface="Bodoni MT" panose="02070603080606020203" pitchFamily="18" charset="0"/>
              </a:rPr>
              <a:t>are to provide for gospel preachers  </a:t>
            </a:r>
            <a:r>
              <a:rPr lang="en-US" sz="3200" dirty="0" smtClean="0">
                <a:solidFill>
                  <a:schemeClr val="bg1"/>
                </a:solidFill>
                <a:latin typeface="Bodoni MT" panose="02070603080606020203" pitchFamily="18" charset="0"/>
              </a:rPr>
              <a:t>(1 </a:t>
            </a:r>
            <a:r>
              <a:rPr lang="en-US" sz="3200" dirty="0">
                <a:solidFill>
                  <a:schemeClr val="bg1"/>
                </a:solidFill>
                <a:latin typeface="Bodoni MT" panose="02070603080606020203" pitchFamily="18" charset="0"/>
              </a:rPr>
              <a:t>Cor. 9:7-14; Acts 20:34; 2 Thess. 3:7-8)</a:t>
            </a:r>
          </a:p>
          <a:p>
            <a:r>
              <a:rPr lang="en-US" sz="3200" b="1" dirty="0">
                <a:solidFill>
                  <a:schemeClr val="bg1"/>
                </a:solidFill>
                <a:latin typeface="Bodoni MT" panose="02070603080606020203" pitchFamily="18" charset="0"/>
              </a:rPr>
              <a:t>Nehemiah’s support of God’s workers made him a fellow-worker </a:t>
            </a:r>
            <a:r>
              <a:rPr lang="en-US" sz="3200" dirty="0">
                <a:solidFill>
                  <a:schemeClr val="bg1"/>
                </a:solidFill>
                <a:latin typeface="Bodoni MT" panose="02070603080606020203" pitchFamily="18" charset="0"/>
              </a:rPr>
              <a:t>(13:14; 3 </a:t>
            </a:r>
            <a:r>
              <a:rPr lang="en-US" sz="3200" dirty="0" smtClean="0">
                <a:solidFill>
                  <a:schemeClr val="bg1"/>
                </a:solidFill>
                <a:latin typeface="Bodoni MT" panose="02070603080606020203" pitchFamily="18" charset="0"/>
              </a:rPr>
              <a:t>John </a:t>
            </a:r>
            <a:r>
              <a:rPr lang="en-US" sz="3200" dirty="0">
                <a:solidFill>
                  <a:schemeClr val="bg1"/>
                </a:solidFill>
                <a:latin typeface="Bodoni MT" panose="02070603080606020203" pitchFamily="18" charset="0"/>
              </a:rPr>
              <a:t>8)</a:t>
            </a:r>
          </a:p>
          <a:p>
            <a:r>
              <a:rPr lang="en-US" sz="3200" b="1" dirty="0">
                <a:solidFill>
                  <a:schemeClr val="bg1"/>
                </a:solidFill>
                <a:latin typeface="Bodoni MT" panose="02070603080606020203" pitchFamily="18" charset="0"/>
              </a:rPr>
              <a:t>The same principle applies today – the Lord credits our account  </a:t>
            </a:r>
            <a:r>
              <a:rPr lang="en-US" sz="3200" dirty="0">
                <a:solidFill>
                  <a:schemeClr val="bg1"/>
                </a:solidFill>
                <a:latin typeface="Bodoni MT" panose="02070603080606020203" pitchFamily="18" charset="0"/>
              </a:rPr>
              <a:t>(Phil. 4:15-18)</a:t>
            </a:r>
          </a:p>
        </p:txBody>
      </p:sp>
      <p:pic>
        <p:nvPicPr>
          <p:cNvPr id="5122" name="Picture 2" descr="http://4.bp.blogspot.com/-z4XgQaDGarc/Td3I7ARs9xI/AAAAAAAAAF8/I8_JJIdGrEU/s1600/levites-arriv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8456" y="2095131"/>
            <a:ext cx="2756565" cy="404578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43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Work Must be Approved by God</a:t>
            </a:r>
            <a:r>
              <a:rPr lang="en-US" i="1" dirty="0">
                <a:solidFill>
                  <a:schemeClr val="bg1"/>
                </a:solidFill>
                <a:latin typeface="Bernard MT Condensed" panose="02050806060905020404" pitchFamily="18" charset="0"/>
              </a:rPr>
              <a:t/>
            </a:r>
            <a:br>
              <a:rPr lang="en-US" i="1" dirty="0">
                <a:solidFill>
                  <a:schemeClr val="bg1"/>
                </a:solidFill>
                <a:latin typeface="Bernard MT Condensed" panose="02050806060905020404" pitchFamily="18" charset="0"/>
              </a:rPr>
            </a:br>
            <a:r>
              <a:rPr lang="en-US" sz="3200" i="1" dirty="0">
                <a:solidFill>
                  <a:schemeClr val="bg1"/>
                </a:solidFill>
                <a:latin typeface="Bernard MT Condensed" panose="02050806060905020404" pitchFamily="18" charset="0"/>
              </a:rPr>
              <a:t>Nehemiah </a:t>
            </a:r>
            <a:r>
              <a:rPr lang="en-US" sz="3200" i="1" dirty="0" smtClean="0">
                <a:solidFill>
                  <a:schemeClr val="bg1"/>
                </a:solidFill>
                <a:latin typeface="Bernard MT Condensed" panose="02050806060905020404" pitchFamily="18" charset="0"/>
              </a:rPr>
              <a:t>13:15-22</a:t>
            </a:r>
            <a:endParaRPr lang="en-US" i="1"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3477005" y="1825624"/>
            <a:ext cx="5426363" cy="5032376"/>
          </a:xfrm>
        </p:spPr>
        <p:txBody>
          <a:bodyPr>
            <a:normAutofit fontScale="92500" lnSpcReduction="10000"/>
          </a:bodyPr>
          <a:lstStyle/>
          <a:p>
            <a:r>
              <a:rPr lang="en-US" sz="3500" b="1" dirty="0">
                <a:solidFill>
                  <a:schemeClr val="bg1"/>
                </a:solidFill>
                <a:latin typeface="Bodoni MT" panose="02070603080606020203" pitchFamily="18" charset="0"/>
              </a:rPr>
              <a:t>Under the Law, the Lord did not approve of working on the Sabbath </a:t>
            </a:r>
            <a:r>
              <a:rPr lang="en-US" sz="3500" dirty="0">
                <a:solidFill>
                  <a:schemeClr val="bg1"/>
                </a:solidFill>
                <a:latin typeface="Bodoni MT" panose="02070603080606020203" pitchFamily="18" charset="0"/>
              </a:rPr>
              <a:t>(Exodus 20:8-10; 34:21; </a:t>
            </a:r>
            <a:r>
              <a:rPr lang="en-US" sz="3500" dirty="0" smtClean="0">
                <a:solidFill>
                  <a:schemeClr val="bg1"/>
                </a:solidFill>
                <a:latin typeface="Bodoni MT" panose="02070603080606020203" pitchFamily="18" charset="0"/>
              </a:rPr>
              <a:t>Jer</a:t>
            </a:r>
            <a:r>
              <a:rPr lang="en-US" sz="3500" dirty="0">
                <a:solidFill>
                  <a:schemeClr val="bg1"/>
                </a:solidFill>
                <a:latin typeface="Bodoni MT" panose="02070603080606020203" pitchFamily="18" charset="0"/>
              </a:rPr>
              <a:t>.</a:t>
            </a:r>
            <a:r>
              <a:rPr lang="en-US" sz="3500" dirty="0" smtClean="0">
                <a:solidFill>
                  <a:schemeClr val="bg1"/>
                </a:solidFill>
                <a:latin typeface="Bodoni MT" panose="02070603080606020203" pitchFamily="18" charset="0"/>
              </a:rPr>
              <a:t> </a:t>
            </a:r>
            <a:r>
              <a:rPr lang="en-US" sz="3500" dirty="0">
                <a:solidFill>
                  <a:schemeClr val="bg1"/>
                </a:solidFill>
                <a:latin typeface="Bodoni MT" panose="02070603080606020203" pitchFamily="18" charset="0"/>
              </a:rPr>
              <a:t>17:21; </a:t>
            </a:r>
            <a:r>
              <a:rPr lang="en-US" sz="3500" dirty="0" smtClean="0">
                <a:solidFill>
                  <a:schemeClr val="bg1"/>
                </a:solidFill>
                <a:latin typeface="Bodoni MT" panose="02070603080606020203" pitchFamily="18" charset="0"/>
              </a:rPr>
              <a:t>Deut. </a:t>
            </a:r>
            <a:r>
              <a:rPr lang="en-US" sz="3500" dirty="0">
                <a:solidFill>
                  <a:schemeClr val="bg1"/>
                </a:solidFill>
                <a:latin typeface="Bodoni MT" panose="02070603080606020203" pitchFamily="18" charset="0"/>
              </a:rPr>
              <a:t>5:14)</a:t>
            </a:r>
          </a:p>
          <a:p>
            <a:r>
              <a:rPr lang="en-US" sz="3500" b="1" dirty="0" smtClean="0">
                <a:solidFill>
                  <a:schemeClr val="bg1"/>
                </a:solidFill>
                <a:latin typeface="Bodoni MT" panose="02070603080606020203" pitchFamily="18" charset="0"/>
              </a:rPr>
              <a:t>Nehemiah stopped </a:t>
            </a:r>
            <a:r>
              <a:rPr lang="en-US" sz="3500" b="1" dirty="0">
                <a:solidFill>
                  <a:schemeClr val="bg1"/>
                </a:solidFill>
                <a:latin typeface="Bodoni MT" panose="02070603080606020203" pitchFamily="18" charset="0"/>
              </a:rPr>
              <a:t>people </a:t>
            </a:r>
            <a:r>
              <a:rPr lang="en-US" sz="3500" b="1" dirty="0" smtClean="0">
                <a:solidFill>
                  <a:schemeClr val="bg1"/>
                </a:solidFill>
                <a:latin typeface="Bodoni MT" panose="02070603080606020203" pitchFamily="18" charset="0"/>
              </a:rPr>
              <a:t>from working </a:t>
            </a:r>
            <a:r>
              <a:rPr lang="en-US" sz="3500" b="1" dirty="0">
                <a:solidFill>
                  <a:schemeClr val="bg1"/>
                </a:solidFill>
                <a:latin typeface="Bodoni MT" panose="02070603080606020203" pitchFamily="18" charset="0"/>
              </a:rPr>
              <a:t>on the </a:t>
            </a:r>
            <a:r>
              <a:rPr lang="en-US" sz="3500" b="1" dirty="0" smtClean="0">
                <a:solidFill>
                  <a:schemeClr val="bg1"/>
                </a:solidFill>
                <a:latin typeface="Bodoni MT" panose="02070603080606020203" pitchFamily="18" charset="0"/>
              </a:rPr>
              <a:t>Sabbath.</a:t>
            </a:r>
            <a:endParaRPr lang="en-US" sz="3500" b="1" dirty="0">
              <a:solidFill>
                <a:schemeClr val="bg1"/>
              </a:solidFill>
              <a:latin typeface="Bodoni MT" panose="02070603080606020203" pitchFamily="18" charset="0"/>
            </a:endParaRPr>
          </a:p>
          <a:p>
            <a:r>
              <a:rPr lang="en-US" sz="3500" b="1" dirty="0" smtClean="0">
                <a:solidFill>
                  <a:schemeClr val="bg1"/>
                </a:solidFill>
                <a:latin typeface="Bodoni MT" panose="02070603080606020203" pitchFamily="18" charset="0"/>
              </a:rPr>
              <a:t>This principle applies </a:t>
            </a:r>
            <a:r>
              <a:rPr lang="en-US" sz="3500" b="1" dirty="0">
                <a:solidFill>
                  <a:schemeClr val="bg1"/>
                </a:solidFill>
                <a:latin typeface="Bodoni MT" panose="02070603080606020203" pitchFamily="18" charset="0"/>
              </a:rPr>
              <a:t>today </a:t>
            </a:r>
          </a:p>
          <a:p>
            <a:pPr marL="461963" lvl="1" indent="-230188"/>
            <a:r>
              <a:rPr lang="en-US" sz="3100" dirty="0">
                <a:solidFill>
                  <a:schemeClr val="bg1"/>
                </a:solidFill>
                <a:latin typeface="Bodoni MT" panose="02070603080606020203" pitchFamily="18" charset="0"/>
              </a:rPr>
              <a:t>Giving &amp; Lord’s Supper </a:t>
            </a:r>
            <a:r>
              <a:rPr lang="en-US" sz="3100" dirty="0" smtClean="0">
                <a:solidFill>
                  <a:schemeClr val="bg1"/>
                </a:solidFill>
                <a:latin typeface="Bodoni MT" panose="02070603080606020203" pitchFamily="18" charset="0"/>
              </a:rPr>
              <a:t>              (</a:t>
            </a:r>
            <a:r>
              <a:rPr lang="en-US" sz="3100" dirty="0">
                <a:solidFill>
                  <a:schemeClr val="bg1"/>
                </a:solidFill>
                <a:latin typeface="Bodoni MT" panose="02070603080606020203" pitchFamily="18" charset="0"/>
              </a:rPr>
              <a:t>Acts 20:7; 1 Cor. 16:1-2)</a:t>
            </a:r>
          </a:p>
          <a:p>
            <a:pPr marL="461963" lvl="1" indent="-230188"/>
            <a:r>
              <a:rPr lang="en-US" sz="3100" dirty="0">
                <a:solidFill>
                  <a:schemeClr val="bg1"/>
                </a:solidFill>
                <a:latin typeface="Bodoni MT" panose="02070603080606020203" pitchFamily="18" charset="0"/>
              </a:rPr>
              <a:t>Eating common meals </a:t>
            </a:r>
            <a:r>
              <a:rPr lang="en-US" sz="3100" dirty="0" smtClean="0">
                <a:solidFill>
                  <a:schemeClr val="bg1"/>
                </a:solidFill>
                <a:latin typeface="Bodoni MT" panose="02070603080606020203" pitchFamily="18" charset="0"/>
              </a:rPr>
              <a:t>            (</a:t>
            </a:r>
            <a:r>
              <a:rPr lang="en-US" sz="3100" dirty="0">
                <a:solidFill>
                  <a:schemeClr val="bg1"/>
                </a:solidFill>
                <a:latin typeface="Bodoni MT" panose="02070603080606020203" pitchFamily="18" charset="0"/>
              </a:rPr>
              <a:t>1 Cor. 11:34</a:t>
            </a:r>
            <a:r>
              <a:rPr lang="en-US" sz="3100" dirty="0" smtClean="0">
                <a:solidFill>
                  <a:schemeClr val="bg1"/>
                </a:solidFill>
                <a:latin typeface="Bodoni MT" panose="02070603080606020203" pitchFamily="18" charset="0"/>
              </a:rPr>
              <a:t>)</a:t>
            </a:r>
            <a:endParaRPr lang="en-US" sz="3500" b="1" dirty="0">
              <a:solidFill>
                <a:schemeClr val="bg1"/>
              </a:solidFill>
              <a:latin typeface="Bodoni MT" panose="02070603080606020203" pitchFamily="18" charset="0"/>
            </a:endParaRPr>
          </a:p>
        </p:txBody>
      </p:sp>
      <p:pic>
        <p:nvPicPr>
          <p:cNvPr id="4098" name="Picture 2" descr="http://mamasqueoran.com/wp-content/uploads/2013/04/Nehemiah-enforcing-Sabbath-Neh13-15-22-295x340p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79133" y="1825624"/>
            <a:ext cx="3069867" cy="423829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86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Purity Must be Maintained </a:t>
            </a:r>
            <a:r>
              <a:rPr lang="en-US" i="1" dirty="0">
                <a:solidFill>
                  <a:schemeClr val="bg1"/>
                </a:solidFill>
                <a:latin typeface="Bernard MT Condensed" panose="02050806060905020404" pitchFamily="18" charset="0"/>
              </a:rPr>
              <a:t/>
            </a:r>
            <a:br>
              <a:rPr lang="en-US" i="1" dirty="0">
                <a:solidFill>
                  <a:schemeClr val="bg1"/>
                </a:solidFill>
                <a:latin typeface="Bernard MT Condensed" panose="02050806060905020404" pitchFamily="18" charset="0"/>
              </a:rPr>
            </a:br>
            <a:r>
              <a:rPr lang="en-US" sz="3200" i="1" dirty="0">
                <a:solidFill>
                  <a:schemeClr val="bg1"/>
                </a:solidFill>
                <a:latin typeface="Bernard MT Condensed" panose="02050806060905020404" pitchFamily="18" charset="0"/>
              </a:rPr>
              <a:t>Nehemiah </a:t>
            </a:r>
            <a:r>
              <a:rPr lang="en-US" sz="3200" i="1" dirty="0" smtClean="0">
                <a:solidFill>
                  <a:schemeClr val="bg1"/>
                </a:solidFill>
                <a:latin typeface="Bernard MT Condensed" panose="02050806060905020404" pitchFamily="18" charset="0"/>
              </a:rPr>
              <a:t>13:23-31</a:t>
            </a:r>
            <a:endParaRPr lang="en-US" i="1"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3477005" y="1825624"/>
            <a:ext cx="5426363" cy="5032376"/>
          </a:xfrm>
        </p:spPr>
        <p:txBody>
          <a:bodyPr>
            <a:normAutofit fontScale="92500" lnSpcReduction="10000"/>
          </a:bodyPr>
          <a:lstStyle/>
          <a:p>
            <a:r>
              <a:rPr lang="en-US" sz="3500" b="1" dirty="0" smtClean="0">
                <a:solidFill>
                  <a:schemeClr val="bg1"/>
                </a:solidFill>
                <a:latin typeface="Bodoni MT" panose="02070603080606020203" pitchFamily="18" charset="0"/>
              </a:rPr>
              <a:t>The </a:t>
            </a:r>
            <a:r>
              <a:rPr lang="en-US" sz="3500" b="1" dirty="0">
                <a:solidFill>
                  <a:schemeClr val="bg1"/>
                </a:solidFill>
                <a:latin typeface="Bodoni MT" panose="02070603080606020203" pitchFamily="18" charset="0"/>
              </a:rPr>
              <a:t>Jews had intermarried with the people of the land. </a:t>
            </a:r>
          </a:p>
          <a:p>
            <a:r>
              <a:rPr lang="en-US" sz="3500" b="1" dirty="0">
                <a:solidFill>
                  <a:schemeClr val="bg1"/>
                </a:solidFill>
                <a:latin typeface="Bodoni MT" panose="02070603080606020203" pitchFamily="18" charset="0"/>
              </a:rPr>
              <a:t>Foreign influences </a:t>
            </a:r>
            <a:r>
              <a:rPr lang="en-US" sz="3500" b="1" dirty="0" smtClean="0">
                <a:solidFill>
                  <a:schemeClr val="bg1"/>
                </a:solidFill>
                <a:latin typeface="Bodoni MT" panose="02070603080606020203" pitchFamily="18" charset="0"/>
              </a:rPr>
              <a:t>caused </a:t>
            </a:r>
            <a:r>
              <a:rPr lang="en-US" sz="3500" b="1" dirty="0">
                <a:solidFill>
                  <a:schemeClr val="bg1"/>
                </a:solidFill>
                <a:latin typeface="Bodoni MT" panose="02070603080606020203" pitchFamily="18" charset="0"/>
              </a:rPr>
              <a:t>their children to be unable to speak the language of Judah</a:t>
            </a:r>
          </a:p>
          <a:p>
            <a:pPr lvl="1"/>
            <a:r>
              <a:rPr lang="en-US" sz="3100" i="1" dirty="0">
                <a:solidFill>
                  <a:schemeClr val="bg1"/>
                </a:solidFill>
                <a:latin typeface="Bodoni MT" panose="02070603080606020203" pitchFamily="18" charset="0"/>
              </a:rPr>
              <a:t>Do we speak the language of Ashdod? (Eph. 5:3-4)</a:t>
            </a:r>
          </a:p>
          <a:p>
            <a:r>
              <a:rPr lang="en-US" sz="3500" b="1" dirty="0">
                <a:solidFill>
                  <a:schemeClr val="bg1"/>
                </a:solidFill>
                <a:latin typeface="Bodoni MT" panose="02070603080606020203" pitchFamily="18" charset="0"/>
              </a:rPr>
              <a:t>Nehemiah rebuked them, reminding them of the evil influence of foreign women on Solomon </a:t>
            </a:r>
            <a:r>
              <a:rPr lang="en-US" sz="3000" dirty="0">
                <a:solidFill>
                  <a:schemeClr val="bg1"/>
                </a:solidFill>
                <a:latin typeface="Bodoni MT" panose="02070603080606020203" pitchFamily="18" charset="0"/>
              </a:rPr>
              <a:t>(cf. Proverbs 24:25</a:t>
            </a:r>
            <a:r>
              <a:rPr lang="en-US" sz="3000" dirty="0" smtClean="0">
                <a:solidFill>
                  <a:schemeClr val="bg1"/>
                </a:solidFill>
                <a:latin typeface="Bodoni MT" panose="02070603080606020203" pitchFamily="18" charset="0"/>
              </a:rPr>
              <a:t>)</a:t>
            </a:r>
            <a:endParaRPr lang="en-US" sz="3500" dirty="0">
              <a:solidFill>
                <a:schemeClr val="bg1"/>
              </a:solidFill>
              <a:latin typeface="Bodoni MT" panose="02070603080606020203" pitchFamily="18" charset="0"/>
            </a:endParaRPr>
          </a:p>
        </p:txBody>
      </p:sp>
      <p:pic>
        <p:nvPicPr>
          <p:cNvPr id="4098" name="Picture 2" descr="http://mamasqueoran.com/wp-content/uploads/2013/04/Nehemiah-enforcing-Sabbath-Neh13-15-22-295x340px.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79133" y="1825624"/>
            <a:ext cx="3069867" cy="423829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92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“Remember Me, oh My God”</a:t>
            </a:r>
            <a:r>
              <a:rPr lang="en-US" sz="3200" i="1" dirty="0">
                <a:solidFill>
                  <a:prstClr val="white"/>
                </a:solidFill>
                <a:latin typeface="Bernard MT Condensed" panose="02050806060905020404" pitchFamily="18" charset="0"/>
              </a:rPr>
              <a:t> Nehemiah </a:t>
            </a:r>
            <a:r>
              <a:rPr lang="en-US" sz="3200" i="1" dirty="0" smtClean="0">
                <a:solidFill>
                  <a:prstClr val="white"/>
                </a:solidFill>
                <a:latin typeface="Bernard MT Condensed" panose="02050806060905020404" pitchFamily="18" charset="0"/>
              </a:rPr>
              <a:t>13:14, 22, 31</a:t>
            </a:r>
            <a:endParaRPr lang="en-US" i="1" dirty="0">
              <a:solidFill>
                <a:schemeClr val="bg1"/>
              </a:solidFill>
              <a:latin typeface="Bernard MT Condensed" panose="02050806060905020404" pitchFamily="18" charset="0"/>
            </a:endParaRPr>
          </a:p>
        </p:txBody>
      </p:sp>
      <p:sp>
        <p:nvSpPr>
          <p:cNvPr id="3" name="Content Placeholder 2"/>
          <p:cNvSpPr>
            <a:spLocks noGrp="1"/>
          </p:cNvSpPr>
          <p:nvPr>
            <p:ph idx="1"/>
          </p:nvPr>
        </p:nvSpPr>
        <p:spPr>
          <a:xfrm>
            <a:off x="3416968" y="1825625"/>
            <a:ext cx="5303519" cy="5041075"/>
          </a:xfrm>
        </p:spPr>
        <p:txBody>
          <a:bodyPr>
            <a:noAutofit/>
          </a:bodyPr>
          <a:lstStyle/>
          <a:p>
            <a:r>
              <a:rPr lang="en-US" sz="3200" b="1" dirty="0">
                <a:solidFill>
                  <a:schemeClr val="bg1"/>
                </a:solidFill>
                <a:latin typeface="Bodoni MT" panose="02070603080606020203" pitchFamily="18" charset="0"/>
              </a:rPr>
              <a:t>Every person will be judged by their works </a:t>
            </a:r>
            <a:r>
              <a:rPr lang="en-US" sz="3200" b="1" dirty="0" smtClean="0">
                <a:solidFill>
                  <a:schemeClr val="bg1"/>
                </a:solidFill>
                <a:latin typeface="Bodoni MT" panose="02070603080606020203" pitchFamily="18" charset="0"/>
              </a:rPr>
              <a:t>           </a:t>
            </a:r>
            <a:r>
              <a:rPr lang="en-US" dirty="0" smtClean="0">
                <a:solidFill>
                  <a:schemeClr val="bg1"/>
                </a:solidFill>
                <a:latin typeface="Bodoni MT" panose="02070603080606020203" pitchFamily="18" charset="0"/>
              </a:rPr>
              <a:t>(</a:t>
            </a:r>
            <a:r>
              <a:rPr lang="en-US" dirty="0">
                <a:solidFill>
                  <a:schemeClr val="bg1"/>
                </a:solidFill>
                <a:latin typeface="Bodoni MT" panose="02070603080606020203" pitchFamily="18" charset="0"/>
              </a:rPr>
              <a:t>Revelation 20:12-13; 14:13)</a:t>
            </a:r>
            <a:endParaRPr lang="en-US" sz="3200" dirty="0">
              <a:solidFill>
                <a:schemeClr val="bg1"/>
              </a:solidFill>
              <a:latin typeface="Bodoni MT" panose="02070603080606020203" pitchFamily="18" charset="0"/>
            </a:endParaRPr>
          </a:p>
          <a:p>
            <a:r>
              <a:rPr lang="en-US" sz="3200" b="1" dirty="0">
                <a:solidFill>
                  <a:schemeClr val="bg1"/>
                </a:solidFill>
                <a:latin typeface="Bodoni MT" panose="02070603080606020203" pitchFamily="18" charset="0"/>
              </a:rPr>
              <a:t>God will not forget</a:t>
            </a:r>
            <a:r>
              <a:rPr lang="en-US" sz="3200" b="1" dirty="0" smtClean="0">
                <a:solidFill>
                  <a:schemeClr val="bg1"/>
                </a:solidFill>
                <a:latin typeface="Bodoni MT" panose="02070603080606020203" pitchFamily="18" charset="0"/>
              </a:rPr>
              <a:t>!   </a:t>
            </a:r>
            <a:r>
              <a:rPr lang="en-US" dirty="0" smtClean="0">
                <a:solidFill>
                  <a:schemeClr val="bg1"/>
                </a:solidFill>
                <a:latin typeface="Bodoni MT" panose="02070603080606020203" pitchFamily="18" charset="0"/>
              </a:rPr>
              <a:t>(</a:t>
            </a:r>
            <a:r>
              <a:rPr lang="en-US" dirty="0">
                <a:solidFill>
                  <a:schemeClr val="bg1"/>
                </a:solidFill>
                <a:latin typeface="Bodoni MT" panose="02070603080606020203" pitchFamily="18" charset="0"/>
              </a:rPr>
              <a:t>Hebrews 6:10; Malachi 3:16-18</a:t>
            </a:r>
            <a:r>
              <a:rPr lang="en-US" dirty="0" smtClean="0">
                <a:solidFill>
                  <a:schemeClr val="bg1"/>
                </a:solidFill>
                <a:latin typeface="Bodoni MT" panose="02070603080606020203" pitchFamily="18" charset="0"/>
              </a:rPr>
              <a:t>)</a:t>
            </a:r>
            <a:endParaRPr lang="en-US" dirty="0">
              <a:solidFill>
                <a:schemeClr val="bg1"/>
              </a:solidFill>
              <a:latin typeface="Bodoni MT" panose="02070603080606020203" pitchFamily="18" charset="0"/>
            </a:endParaRPr>
          </a:p>
          <a:p>
            <a:pPr marL="0" indent="0" algn="ctr">
              <a:buNone/>
            </a:pPr>
            <a:endParaRPr lang="en-US" sz="1200" b="1" dirty="0" smtClean="0">
              <a:solidFill>
                <a:schemeClr val="bg1"/>
              </a:solidFill>
              <a:latin typeface="Bodoni MT" panose="02070603080606020203" pitchFamily="18" charset="0"/>
            </a:endParaRPr>
          </a:p>
          <a:p>
            <a:pPr marL="0" indent="0" algn="ctr">
              <a:buNone/>
            </a:pPr>
            <a:r>
              <a:rPr lang="en-US" sz="4000" b="1" dirty="0" smtClean="0">
                <a:solidFill>
                  <a:schemeClr val="bg1"/>
                </a:solidFill>
                <a:latin typeface="Bodoni MT" panose="02070603080606020203" pitchFamily="18" charset="0"/>
              </a:rPr>
              <a:t>Let’s </a:t>
            </a:r>
            <a:r>
              <a:rPr lang="en-US" sz="4000" b="1" dirty="0">
                <a:solidFill>
                  <a:schemeClr val="bg1"/>
                </a:solidFill>
                <a:latin typeface="Bodoni MT" panose="02070603080606020203" pitchFamily="18" charset="0"/>
              </a:rPr>
              <a:t>do works </a:t>
            </a:r>
            <a:r>
              <a:rPr lang="en-US" sz="4000" b="1" dirty="0" smtClean="0">
                <a:solidFill>
                  <a:schemeClr val="bg1"/>
                </a:solidFill>
                <a:latin typeface="Bodoni MT" panose="02070603080606020203" pitchFamily="18" charset="0"/>
              </a:rPr>
              <a:t>             to </a:t>
            </a:r>
            <a:r>
              <a:rPr lang="en-US" sz="4000" b="1" dirty="0">
                <a:solidFill>
                  <a:schemeClr val="bg1"/>
                </a:solidFill>
                <a:latin typeface="Bodoni MT" panose="02070603080606020203" pitchFamily="18" charset="0"/>
              </a:rPr>
              <a:t>be remembered</a:t>
            </a:r>
            <a:r>
              <a:rPr lang="en-US" sz="4000" b="1" dirty="0" smtClean="0">
                <a:solidFill>
                  <a:schemeClr val="bg1"/>
                </a:solidFill>
                <a:latin typeface="Bodoni MT" panose="02070603080606020203" pitchFamily="18" charset="0"/>
              </a:rPr>
              <a:t>!     </a:t>
            </a:r>
            <a:r>
              <a:rPr lang="en-US" dirty="0" smtClean="0">
                <a:solidFill>
                  <a:schemeClr val="bg1"/>
                </a:solidFill>
                <a:latin typeface="Bodoni MT" panose="02070603080606020203" pitchFamily="18" charset="0"/>
              </a:rPr>
              <a:t>(</a:t>
            </a:r>
            <a:r>
              <a:rPr lang="en-US" dirty="0">
                <a:solidFill>
                  <a:schemeClr val="bg1"/>
                </a:solidFill>
                <a:latin typeface="Bodoni MT" panose="02070603080606020203" pitchFamily="18" charset="0"/>
              </a:rPr>
              <a:t>Luke 23:42; Matthew 7:21-23)</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85638" y="1825625"/>
            <a:ext cx="2761327" cy="4272681"/>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989848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391</Words>
  <Application>Microsoft Office PowerPoint</Application>
  <PresentationFormat>On-screen Show (4:3)</PresentationFormat>
  <Paragraphs>29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Working to be Remembered </vt:lpstr>
      <vt:lpstr>Nehemiah Worked in View of Eternity Nehemiah 5:19; Ecclesiastes 2:16</vt:lpstr>
      <vt:lpstr>God’s Work Must Not Be Sullied Nehemiah 13:1-9</vt:lpstr>
      <vt:lpstr>Workers Must Be Supported Nehemiah 13:1-32</vt:lpstr>
      <vt:lpstr>Work Must be Approved by God Nehemiah 13:15-22</vt:lpstr>
      <vt:lpstr>Purity Must be Maintained  Nehemiah 13:23-31</vt:lpstr>
      <vt:lpstr>“Remember Me, oh My God” Nehemiah 13:14, 22, 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Accomplishing God’s Work with Passion &amp; Prayer</dc:title>
  <dc:creator>Steve</dc:creator>
  <cp:lastModifiedBy>Projector</cp:lastModifiedBy>
  <cp:revision>39</cp:revision>
  <dcterms:created xsi:type="dcterms:W3CDTF">2016-02-27T12:31:09Z</dcterms:created>
  <dcterms:modified xsi:type="dcterms:W3CDTF">2016-08-22T00:10:17Z</dcterms:modified>
</cp:coreProperties>
</file>