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736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Rectangle 16"/>
          <p:cNvSpPr/>
          <p:nvPr/>
        </p:nvSpPr>
        <p:spPr>
          <a:xfrm>
            <a:off x="3680603" y="1553614"/>
            <a:ext cx="2478820"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Junk Food</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 name="Picture 2" descr="Worrying: More than three months in and the usual effects of time appear to have had no impa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581400"/>
            <a:ext cx="43434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Tasty: Looking a little dry and with an 'acrylic sheen', but the burger has no signs of moul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581400"/>
            <a:ext cx="436862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5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nodeType="clickEffect">
                                  <p:stCondLst>
                                    <p:cond delay="0"/>
                                  </p:stCondLst>
                                  <p:childTnLst>
                                    <p:animEffect transition="out" filter="randombar(horizontal)">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par>
                                <p:cTn id="18" presetID="14" presetClass="exit" presetSubtype="10" fill="hold" nodeType="withEffect">
                                  <p:stCondLst>
                                    <p:cond delay="0"/>
                                  </p:stCondLst>
                                  <p:childTnLst>
                                    <p:animEffect transition="out" filter="randombar(horizontal)">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Rectangle 16"/>
          <p:cNvSpPr/>
          <p:nvPr/>
        </p:nvSpPr>
        <p:spPr>
          <a:xfrm>
            <a:off x="3680603" y="1553614"/>
            <a:ext cx="2478820"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Junk Food</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ectangle 12"/>
          <p:cNvSpPr/>
          <p:nvPr/>
        </p:nvSpPr>
        <p:spPr>
          <a:xfrm>
            <a:off x="4038600" y="2209800"/>
            <a:ext cx="2042546"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2 Tim 4:3-4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TextBox 13"/>
          <p:cNvSpPr txBox="1"/>
          <p:nvPr/>
        </p:nvSpPr>
        <p:spPr>
          <a:xfrm>
            <a:off x="76200" y="3627616"/>
            <a:ext cx="8991600" cy="2246769"/>
          </a:xfrm>
          <a:prstGeom prst="rect">
            <a:avLst/>
          </a:prstGeom>
          <a:noFill/>
        </p:spPr>
        <p:txBody>
          <a:bodyPr wrap="square" rtlCol="0">
            <a:spAutoFit/>
          </a:bodyPr>
          <a:lstStyle/>
          <a:p>
            <a:r>
              <a:rPr lang="en-US" sz="2800" b="1" dirty="0" smtClean="0">
                <a:solidFill>
                  <a:schemeClr val="bg1"/>
                </a:solidFill>
              </a:rPr>
              <a:t>2 Tim 4:3-4 – </a:t>
            </a:r>
            <a:r>
              <a:rPr lang="en-US" sz="2800" dirty="0">
                <a:solidFill>
                  <a:schemeClr val="bg1"/>
                </a:solidFill>
              </a:rPr>
              <a:t>For the time will come when they will not endure sound doctrine; but wanting to have their ears tickled, they will accumulate for themselves teachers in accordance to their own desires, and will turn away their ears from the truth and will turn aside to myths.</a:t>
            </a:r>
          </a:p>
        </p:txBody>
      </p:sp>
    </p:spTree>
    <p:extLst>
      <p:ext uri="{BB962C8B-B14F-4D97-AF65-F5344CB8AC3E}">
        <p14:creationId xmlns:p14="http://schemas.microsoft.com/office/powerpoint/2010/main" val="32814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Rectangle 16"/>
          <p:cNvSpPr/>
          <p:nvPr/>
        </p:nvSpPr>
        <p:spPr>
          <a:xfrm>
            <a:off x="3680603" y="1553614"/>
            <a:ext cx="2478820"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Junk Food</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ectangle 12"/>
          <p:cNvSpPr/>
          <p:nvPr/>
        </p:nvSpPr>
        <p:spPr>
          <a:xfrm>
            <a:off x="4038600" y="2209800"/>
            <a:ext cx="2042546"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2 Tim 4:3-4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TextBox 13"/>
          <p:cNvSpPr txBox="1"/>
          <p:nvPr/>
        </p:nvSpPr>
        <p:spPr>
          <a:xfrm>
            <a:off x="76200" y="3627616"/>
            <a:ext cx="8991600" cy="3108543"/>
          </a:xfrm>
          <a:prstGeom prst="rect">
            <a:avLst/>
          </a:prstGeom>
          <a:noFill/>
        </p:spPr>
        <p:txBody>
          <a:bodyPr wrap="square" rtlCol="0">
            <a:spAutoFit/>
          </a:bodyPr>
          <a:lstStyle/>
          <a:p>
            <a:r>
              <a:rPr lang="en-US" sz="2800" b="1" dirty="0" smtClean="0">
                <a:solidFill>
                  <a:schemeClr val="bg1"/>
                </a:solidFill>
              </a:rPr>
              <a:t>Num 11:4-6 – </a:t>
            </a:r>
            <a:r>
              <a:rPr lang="en-US" sz="2800" dirty="0">
                <a:solidFill>
                  <a:schemeClr val="bg1"/>
                </a:solidFill>
              </a:rPr>
              <a:t>The rabble who were among them had greedy desires; and also the sons of Israel wept again and said, </a:t>
            </a:r>
            <a:r>
              <a:rPr lang="en-US" sz="2800" dirty="0" smtClean="0">
                <a:solidFill>
                  <a:schemeClr val="bg1"/>
                </a:solidFill>
              </a:rPr>
              <a:t>“Who </a:t>
            </a:r>
            <a:r>
              <a:rPr lang="en-US" sz="2800" dirty="0">
                <a:solidFill>
                  <a:schemeClr val="bg1"/>
                </a:solidFill>
              </a:rPr>
              <a:t>will give us meat to eat? We remember the fish which we used to eat free in Egypt, the cucumbers and the melons and the leeks and the onions and the garlic, but now our appetite is gone. There is nothing at all to look at except this manna</a:t>
            </a:r>
            <a:r>
              <a:rPr lang="en-US" sz="2800" dirty="0" smtClean="0">
                <a:solidFill>
                  <a:schemeClr val="bg1"/>
                </a:solidFill>
              </a:rPr>
              <a:t>.”</a:t>
            </a:r>
            <a:endParaRPr lang="en-US" sz="2800" dirty="0">
              <a:solidFill>
                <a:schemeClr val="bg1"/>
              </a:solidFill>
            </a:endParaRPr>
          </a:p>
        </p:txBody>
      </p:sp>
      <p:sp>
        <p:nvSpPr>
          <p:cNvPr id="10" name="Rectangle 9"/>
          <p:cNvSpPr/>
          <p:nvPr/>
        </p:nvSpPr>
        <p:spPr>
          <a:xfrm>
            <a:off x="4073223" y="2729744"/>
            <a:ext cx="2058577"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Num 11:4-6</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6482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Rectangle 16"/>
          <p:cNvSpPr/>
          <p:nvPr/>
        </p:nvSpPr>
        <p:spPr>
          <a:xfrm>
            <a:off x="3680603" y="1553614"/>
            <a:ext cx="2478820"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Junk Food</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ectangle 12"/>
          <p:cNvSpPr/>
          <p:nvPr/>
        </p:nvSpPr>
        <p:spPr>
          <a:xfrm>
            <a:off x="4038600" y="2209800"/>
            <a:ext cx="2042546"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2 Tim 4:3-4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TextBox 13"/>
          <p:cNvSpPr txBox="1"/>
          <p:nvPr/>
        </p:nvSpPr>
        <p:spPr>
          <a:xfrm>
            <a:off x="76200" y="3810000"/>
            <a:ext cx="8991600" cy="954107"/>
          </a:xfrm>
          <a:prstGeom prst="rect">
            <a:avLst/>
          </a:prstGeom>
          <a:noFill/>
        </p:spPr>
        <p:txBody>
          <a:bodyPr wrap="square" rtlCol="0">
            <a:spAutoFit/>
          </a:bodyPr>
          <a:lstStyle/>
          <a:p>
            <a:r>
              <a:rPr lang="en-US" sz="2800" b="1" dirty="0" smtClean="0">
                <a:solidFill>
                  <a:schemeClr val="bg1"/>
                </a:solidFill>
              </a:rPr>
              <a:t>1 Pet 2:2 – </a:t>
            </a:r>
            <a:r>
              <a:rPr lang="en-US" sz="2800" dirty="0">
                <a:solidFill>
                  <a:schemeClr val="bg1"/>
                </a:solidFill>
              </a:rPr>
              <a:t>L</a:t>
            </a:r>
            <a:r>
              <a:rPr lang="en-US" sz="2800" dirty="0" smtClean="0">
                <a:solidFill>
                  <a:schemeClr val="bg1"/>
                </a:solidFill>
              </a:rPr>
              <a:t>ike </a:t>
            </a:r>
            <a:r>
              <a:rPr lang="en-US" sz="2800" dirty="0">
                <a:solidFill>
                  <a:schemeClr val="bg1"/>
                </a:solidFill>
              </a:rPr>
              <a:t>newborn babies, long for the pure milk of the word, so that by it you may </a:t>
            </a:r>
            <a:r>
              <a:rPr lang="en-US" sz="2800" dirty="0" smtClean="0">
                <a:solidFill>
                  <a:schemeClr val="bg1"/>
                </a:solidFill>
              </a:rPr>
              <a:t>grow.</a:t>
            </a:r>
            <a:endParaRPr lang="en-US" sz="2800" dirty="0">
              <a:solidFill>
                <a:schemeClr val="bg1"/>
              </a:solidFill>
            </a:endParaRPr>
          </a:p>
        </p:txBody>
      </p:sp>
      <p:sp>
        <p:nvSpPr>
          <p:cNvPr id="10" name="Rectangle 9"/>
          <p:cNvSpPr/>
          <p:nvPr/>
        </p:nvSpPr>
        <p:spPr>
          <a:xfrm>
            <a:off x="4073223" y="2757564"/>
            <a:ext cx="2058577"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Num 11:4-6</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ectangle 11"/>
          <p:cNvSpPr/>
          <p:nvPr/>
        </p:nvSpPr>
        <p:spPr>
          <a:xfrm>
            <a:off x="4103988" y="3297210"/>
            <a:ext cx="1632050"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c</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 Pet 2:2</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6984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1404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4069402" y="859542"/>
            <a:ext cx="223330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Kings 12:28</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76200" y="3733800"/>
            <a:ext cx="8940624" cy="2631490"/>
          </a:xfrm>
          <a:prstGeom prst="rect">
            <a:avLst/>
          </a:prstGeom>
          <a:noFill/>
        </p:spPr>
        <p:txBody>
          <a:bodyPr wrap="square" rtlCol="0">
            <a:spAutoFit/>
          </a:bodyPr>
          <a:lstStyle/>
          <a:p>
            <a:r>
              <a:rPr lang="en-US" sz="3300" b="1" dirty="0" smtClean="0">
                <a:solidFill>
                  <a:schemeClr val="bg1"/>
                </a:solidFill>
              </a:rPr>
              <a:t>1 Kings 12:28</a:t>
            </a:r>
            <a:r>
              <a:rPr lang="en-US" sz="3300" dirty="0" smtClean="0">
                <a:solidFill>
                  <a:schemeClr val="bg1"/>
                </a:solidFill>
              </a:rPr>
              <a:t> – </a:t>
            </a:r>
            <a:r>
              <a:rPr lang="en-US" sz="3300" dirty="0">
                <a:solidFill>
                  <a:schemeClr val="bg1"/>
                </a:solidFill>
              </a:rPr>
              <a:t>So the king </a:t>
            </a:r>
            <a:r>
              <a:rPr lang="en-US" sz="3300" dirty="0" smtClean="0">
                <a:solidFill>
                  <a:schemeClr val="bg1"/>
                </a:solidFill>
              </a:rPr>
              <a:t>consulted</a:t>
            </a:r>
            <a:r>
              <a:rPr lang="en-US" sz="3300" dirty="0">
                <a:solidFill>
                  <a:schemeClr val="bg1"/>
                </a:solidFill>
              </a:rPr>
              <a:t>, and made two golden calves, and he said to them, “It is too much for you to go up to Jerusalem; behold your gods, O Israel, that brought you up from the land of Egypt</a:t>
            </a:r>
            <a:r>
              <a:rPr lang="en-US" sz="3300" dirty="0" smtClean="0">
                <a:solidFill>
                  <a:schemeClr val="bg1"/>
                </a:solidFill>
              </a:rPr>
              <a:t>.”</a:t>
            </a:r>
            <a:endParaRPr lang="en-US" sz="3300" dirty="0">
              <a:solidFill>
                <a:schemeClr val="bg1"/>
              </a:solidFill>
            </a:endParaRPr>
          </a:p>
        </p:txBody>
      </p:sp>
    </p:spTree>
    <p:extLst>
      <p:ext uri="{BB962C8B-B14F-4D97-AF65-F5344CB8AC3E}">
        <p14:creationId xmlns:p14="http://schemas.microsoft.com/office/powerpoint/2010/main" val="165366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4069402" y="859542"/>
            <a:ext cx="223330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Kings 12:28</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76200" y="3427561"/>
            <a:ext cx="8991600" cy="3477875"/>
          </a:xfrm>
          <a:prstGeom prst="rect">
            <a:avLst/>
          </a:prstGeom>
          <a:noFill/>
        </p:spPr>
        <p:txBody>
          <a:bodyPr wrap="square" rtlCol="0">
            <a:spAutoFit/>
          </a:bodyPr>
          <a:lstStyle/>
          <a:p>
            <a:r>
              <a:rPr lang="en-US" sz="2000" b="1" dirty="0">
                <a:solidFill>
                  <a:schemeClr val="bg1"/>
                </a:solidFill>
              </a:rPr>
              <a:t>Ex 19:10-15a</a:t>
            </a:r>
            <a:r>
              <a:rPr lang="en-US" sz="2000" dirty="0">
                <a:solidFill>
                  <a:schemeClr val="bg1"/>
                </a:solidFill>
              </a:rPr>
              <a:t> – </a:t>
            </a:r>
            <a:r>
              <a:rPr lang="en-US" sz="2000" dirty="0" smtClean="0">
                <a:solidFill>
                  <a:schemeClr val="bg1"/>
                </a:solidFill>
              </a:rPr>
              <a:t>The </a:t>
            </a:r>
            <a:r>
              <a:rPr lang="en-US" sz="2000" cap="small" dirty="0">
                <a:solidFill>
                  <a:schemeClr val="bg1"/>
                </a:solidFill>
              </a:rPr>
              <a:t>Lord</a:t>
            </a:r>
            <a:r>
              <a:rPr lang="en-US" sz="2000" dirty="0">
                <a:solidFill>
                  <a:schemeClr val="bg1"/>
                </a:solidFill>
              </a:rPr>
              <a:t> also said to Moses, </a:t>
            </a:r>
            <a:r>
              <a:rPr lang="en-US" sz="2000" dirty="0" smtClean="0">
                <a:solidFill>
                  <a:schemeClr val="bg1"/>
                </a:solidFill>
              </a:rPr>
              <a:t>“Go </a:t>
            </a:r>
            <a:r>
              <a:rPr lang="en-US" sz="2000" dirty="0">
                <a:solidFill>
                  <a:schemeClr val="bg1"/>
                </a:solidFill>
              </a:rPr>
              <a:t>to the people and consecrate them today and tomorrow, and let them wash their garments; and let them be ready for the third day, for on the third day the </a:t>
            </a:r>
            <a:r>
              <a:rPr lang="en-US" sz="2000" cap="small" dirty="0">
                <a:solidFill>
                  <a:schemeClr val="bg1"/>
                </a:solidFill>
              </a:rPr>
              <a:t>Lord</a:t>
            </a:r>
            <a:r>
              <a:rPr lang="en-US" sz="2000" dirty="0">
                <a:solidFill>
                  <a:schemeClr val="bg1"/>
                </a:solidFill>
              </a:rPr>
              <a:t> will come down on Mount Sinai in the sight of all the people. You shall set bounds for the people all around, saying, </a:t>
            </a:r>
            <a:r>
              <a:rPr lang="en-US" sz="2000" dirty="0" smtClean="0">
                <a:solidFill>
                  <a:schemeClr val="bg1"/>
                </a:solidFill>
              </a:rPr>
              <a:t>‘Beware </a:t>
            </a:r>
            <a:r>
              <a:rPr lang="en-US" sz="2000" dirty="0">
                <a:solidFill>
                  <a:schemeClr val="bg1"/>
                </a:solidFill>
              </a:rPr>
              <a:t>that you do not go up on the mountain or touch the border of it; whoever touches the mountain shall surely be put to death. No hand shall touch him, but he shall surely be stoned or shot through; whether beast or man, he shall not live</a:t>
            </a:r>
            <a:r>
              <a:rPr lang="en-US" sz="2000" dirty="0" smtClean="0">
                <a:solidFill>
                  <a:schemeClr val="bg1"/>
                </a:solidFill>
              </a:rPr>
              <a:t>.’ </a:t>
            </a:r>
            <a:r>
              <a:rPr lang="en-US" sz="2000" dirty="0">
                <a:solidFill>
                  <a:schemeClr val="bg1"/>
                </a:solidFill>
              </a:rPr>
              <a:t>When the ram’s horn sounds a long blast, they shall come up to the mountain</a:t>
            </a:r>
            <a:r>
              <a:rPr lang="en-US" sz="2000" dirty="0" smtClean="0">
                <a:solidFill>
                  <a:schemeClr val="bg1"/>
                </a:solidFill>
              </a:rPr>
              <a:t>.” </a:t>
            </a:r>
            <a:r>
              <a:rPr lang="en-US" sz="2000" dirty="0">
                <a:solidFill>
                  <a:schemeClr val="bg1"/>
                </a:solidFill>
              </a:rPr>
              <a:t>So Moses went down from the mountain to the people and consecrated the people, and they washed their garments. He said to the people, </a:t>
            </a:r>
            <a:r>
              <a:rPr lang="en-US" sz="2000" dirty="0" smtClean="0">
                <a:solidFill>
                  <a:schemeClr val="bg1"/>
                </a:solidFill>
              </a:rPr>
              <a:t>‘Be </a:t>
            </a:r>
            <a:r>
              <a:rPr lang="en-US" sz="2000" dirty="0">
                <a:solidFill>
                  <a:schemeClr val="bg1"/>
                </a:solidFill>
              </a:rPr>
              <a:t>ready for the third day; do not go near a </a:t>
            </a:r>
            <a:r>
              <a:rPr lang="en-US" sz="2000" dirty="0" smtClean="0">
                <a:solidFill>
                  <a:schemeClr val="bg1"/>
                </a:solidFill>
              </a:rPr>
              <a:t>woman…’</a:t>
            </a:r>
            <a:endParaRPr lang="en-US" sz="2000" dirty="0">
              <a:solidFill>
                <a:schemeClr val="bg1"/>
              </a:solidFill>
            </a:endParaRPr>
          </a:p>
        </p:txBody>
      </p:sp>
      <p:sp>
        <p:nvSpPr>
          <p:cNvPr id="7" name="Rectangle 6"/>
          <p:cNvSpPr/>
          <p:nvPr/>
        </p:nvSpPr>
        <p:spPr>
          <a:xfrm>
            <a:off x="4072278" y="1338699"/>
            <a:ext cx="220124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Ex 19:10-15a</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3782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4069402" y="859542"/>
            <a:ext cx="223330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Kings 12:28</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76200" y="3627616"/>
            <a:ext cx="8991600" cy="954107"/>
          </a:xfrm>
          <a:prstGeom prst="rect">
            <a:avLst/>
          </a:prstGeom>
          <a:noFill/>
        </p:spPr>
        <p:txBody>
          <a:bodyPr wrap="square" rtlCol="0">
            <a:spAutoFit/>
          </a:bodyPr>
          <a:lstStyle/>
          <a:p>
            <a:r>
              <a:rPr lang="en-US" sz="2800" b="1" dirty="0" smtClean="0">
                <a:solidFill>
                  <a:schemeClr val="bg1"/>
                </a:solidFill>
              </a:rPr>
              <a:t>Psa 95:6 – </a:t>
            </a:r>
            <a:r>
              <a:rPr lang="en-US" sz="2800" dirty="0" smtClean="0">
                <a:solidFill>
                  <a:schemeClr val="bg1"/>
                </a:solidFill>
              </a:rPr>
              <a:t>Come</a:t>
            </a:r>
            <a:r>
              <a:rPr lang="en-US" sz="2800" dirty="0">
                <a:solidFill>
                  <a:schemeClr val="bg1"/>
                </a:solidFill>
              </a:rPr>
              <a:t>, let us worship and bow </a:t>
            </a:r>
            <a:r>
              <a:rPr lang="en-US" sz="2800" dirty="0" smtClean="0">
                <a:solidFill>
                  <a:schemeClr val="bg1"/>
                </a:solidFill>
              </a:rPr>
              <a:t>down, let </a:t>
            </a:r>
            <a:r>
              <a:rPr lang="en-US" sz="2800" dirty="0">
                <a:solidFill>
                  <a:schemeClr val="bg1"/>
                </a:solidFill>
              </a:rPr>
              <a:t>us kneel before the </a:t>
            </a:r>
            <a:r>
              <a:rPr lang="en-US" sz="2800" cap="small" dirty="0">
                <a:solidFill>
                  <a:schemeClr val="bg1"/>
                </a:solidFill>
              </a:rPr>
              <a:t>Lord</a:t>
            </a:r>
            <a:r>
              <a:rPr lang="en-US" sz="2800" dirty="0">
                <a:solidFill>
                  <a:schemeClr val="bg1"/>
                </a:solidFill>
              </a:rPr>
              <a:t> our Maker</a:t>
            </a:r>
            <a:r>
              <a:rPr lang="en-US" sz="2800" dirty="0" smtClean="0">
                <a:solidFill>
                  <a:schemeClr val="bg1"/>
                </a:solidFill>
              </a:rPr>
              <a:t>.</a:t>
            </a:r>
            <a:endParaRPr lang="en-US" sz="2800" dirty="0">
              <a:solidFill>
                <a:schemeClr val="bg1"/>
              </a:solidFill>
            </a:endParaRPr>
          </a:p>
        </p:txBody>
      </p:sp>
      <p:sp>
        <p:nvSpPr>
          <p:cNvPr id="7" name="Rectangle 6"/>
          <p:cNvSpPr/>
          <p:nvPr/>
        </p:nvSpPr>
        <p:spPr>
          <a:xfrm>
            <a:off x="4072278" y="1338699"/>
            <a:ext cx="220124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Ex 19:10-15a</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4101033" y="1815753"/>
            <a:ext cx="1574278"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c</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Psa 95:6</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95956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par>
                          <p:cTn id="16" fill="hold">
                            <p:stCondLst>
                              <p:cond delay="500"/>
                            </p:stCondLst>
                            <p:childTnLst>
                              <p:par>
                                <p:cTn id="17" presetID="2" presetClass="exit" presetSubtype="4" fill="hold" grpId="1" nodeType="after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par>
                          <p:cTn id="21" fill="hold">
                            <p:stCondLst>
                              <p:cond delay="1000"/>
                            </p:stCondLst>
                            <p:childTnLst>
                              <p:par>
                                <p:cTn id="22" presetID="2" presetClass="exit" presetSubtype="4" fill="hold" grpId="0" nodeType="afterEffect">
                                  <p:stCondLst>
                                    <p:cond delay="0"/>
                                  </p:stCondLst>
                                  <p:childTnLst>
                                    <p:anim calcmode="lin" valueType="num">
                                      <p:cBhvr additive="base">
                                        <p:cTn id="23" dur="500"/>
                                        <p:tgtEl>
                                          <p:spTgt spid="7"/>
                                        </p:tgtEl>
                                        <p:attrNameLst>
                                          <p:attrName>ppt_x</p:attrName>
                                        </p:attrNameLst>
                                      </p:cBhvr>
                                      <p:tavLst>
                                        <p:tav tm="0">
                                          <p:val>
                                            <p:strVal val="ppt_x"/>
                                          </p:val>
                                        </p:tav>
                                        <p:tav tm="100000">
                                          <p:val>
                                            <p:strVal val="ppt_x"/>
                                          </p:val>
                                        </p:tav>
                                      </p:tavLst>
                                    </p:anim>
                                    <p:anim calcmode="lin" valueType="num">
                                      <p:cBhvr additive="base">
                                        <p:cTn id="24" dur="500"/>
                                        <p:tgtEl>
                                          <p:spTgt spid="7"/>
                                        </p:tgtEl>
                                        <p:attrNameLst>
                                          <p:attrName>ppt_y</p:attrName>
                                        </p:attrNameLst>
                                      </p:cBhvr>
                                      <p:tavLst>
                                        <p:tav tm="0">
                                          <p:val>
                                            <p:strVal val="ppt_y"/>
                                          </p:val>
                                        </p:tav>
                                        <p:tav tm="100000">
                                          <p:val>
                                            <p:strVal val="1+ppt_h/2"/>
                                          </p:val>
                                        </p:tav>
                                      </p:tavLst>
                                    </p:anim>
                                    <p:set>
                                      <p:cBhvr>
                                        <p:cTn id="25" dur="1" fill="hold">
                                          <p:stCondLst>
                                            <p:cond delay="499"/>
                                          </p:stCondLst>
                                        </p:cTn>
                                        <p:tgtEl>
                                          <p:spTgt spid="7"/>
                                        </p:tgtEl>
                                        <p:attrNameLst>
                                          <p:attrName>style.visibility</p:attrName>
                                        </p:attrNameLst>
                                      </p:cBhvr>
                                      <p:to>
                                        <p:strVal val="hidden"/>
                                      </p:to>
                                    </p:set>
                                  </p:childTnLst>
                                </p:cTn>
                              </p:par>
                            </p:childTnLst>
                          </p:cTn>
                        </p:par>
                        <p:par>
                          <p:cTn id="26" fill="hold">
                            <p:stCondLst>
                              <p:cond delay="1500"/>
                            </p:stCondLst>
                            <p:childTnLst>
                              <p:par>
                                <p:cTn id="27" presetID="2" presetClass="exit" presetSubtype="4" fill="hold" grpId="0" nodeType="afterEffect">
                                  <p:stCondLst>
                                    <p:cond delay="0"/>
                                  </p:stCondLst>
                                  <p:childTnLst>
                                    <p:anim calcmode="lin" valueType="num">
                                      <p:cBhvr additive="base">
                                        <p:cTn id="28" dur="500"/>
                                        <p:tgtEl>
                                          <p:spTgt spid="10"/>
                                        </p:tgtEl>
                                        <p:attrNameLst>
                                          <p:attrName>ppt_x</p:attrName>
                                        </p:attrNameLst>
                                      </p:cBhvr>
                                      <p:tavLst>
                                        <p:tav tm="0">
                                          <p:val>
                                            <p:strVal val="ppt_x"/>
                                          </p:val>
                                        </p:tav>
                                        <p:tav tm="100000">
                                          <p:val>
                                            <p:strVal val="ppt_x"/>
                                          </p:val>
                                        </p:tav>
                                      </p:tavLst>
                                    </p:anim>
                                    <p:anim calcmode="lin" valueType="num">
                                      <p:cBhvr additive="base">
                                        <p:cTn id="29" dur="500"/>
                                        <p:tgtEl>
                                          <p:spTgt spid="10"/>
                                        </p:tgtEl>
                                        <p:attrNameLst>
                                          <p:attrName>ppt_y</p:attrName>
                                        </p:attrNameLst>
                                      </p:cBhvr>
                                      <p:tavLst>
                                        <p:tav tm="0">
                                          <p:val>
                                            <p:strVal val="ppt_y"/>
                                          </p:val>
                                        </p:tav>
                                        <p:tav tm="100000">
                                          <p:val>
                                            <p:strVal val="1+ppt_h/2"/>
                                          </p:val>
                                        </p:tav>
                                      </p:tavLst>
                                    </p:anim>
                                    <p:set>
                                      <p:cBhvr>
                                        <p:cTn id="3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P spid="5" grpId="1"/>
      <p:bldP spid="7" grpId="0"/>
      <p:bldP spid="8" grpId="0"/>
      <p:bldP spid="8"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extBox 11"/>
          <p:cNvSpPr txBox="1"/>
          <p:nvPr/>
        </p:nvSpPr>
        <p:spPr>
          <a:xfrm>
            <a:off x="76200" y="3627616"/>
            <a:ext cx="8991600" cy="954107"/>
          </a:xfrm>
          <a:prstGeom prst="rect">
            <a:avLst/>
          </a:prstGeom>
          <a:noFill/>
        </p:spPr>
        <p:txBody>
          <a:bodyPr wrap="square" rtlCol="0">
            <a:spAutoFit/>
          </a:bodyPr>
          <a:lstStyle/>
          <a:p>
            <a:r>
              <a:rPr lang="en-US" sz="2800" b="1" dirty="0">
                <a:solidFill>
                  <a:schemeClr val="bg1"/>
                </a:solidFill>
              </a:rPr>
              <a:t>Heb 10:24</a:t>
            </a:r>
            <a:r>
              <a:rPr lang="en-US" sz="2800" dirty="0">
                <a:solidFill>
                  <a:schemeClr val="bg1"/>
                </a:solidFill>
              </a:rPr>
              <a:t> – </a:t>
            </a:r>
            <a:r>
              <a:rPr lang="en-US" sz="2800" dirty="0" smtClean="0">
                <a:solidFill>
                  <a:schemeClr val="bg1"/>
                </a:solidFill>
              </a:rPr>
              <a:t>Let </a:t>
            </a:r>
            <a:r>
              <a:rPr lang="en-US" sz="2800" dirty="0">
                <a:solidFill>
                  <a:schemeClr val="bg1"/>
                </a:solidFill>
              </a:rPr>
              <a:t>us consider how to stimulate one another to love and good </a:t>
            </a:r>
            <a:r>
              <a:rPr lang="en-US" sz="2800" dirty="0" smtClean="0">
                <a:solidFill>
                  <a:schemeClr val="bg1"/>
                </a:solidFill>
              </a:rPr>
              <a:t>deeds</a:t>
            </a:r>
            <a:r>
              <a:rPr lang="en-US" sz="2800" dirty="0">
                <a:solidFill>
                  <a:schemeClr val="bg1"/>
                </a:solidFill>
              </a:rPr>
              <a:t>.</a:t>
            </a:r>
          </a:p>
        </p:txBody>
      </p:sp>
      <p:sp>
        <p:nvSpPr>
          <p:cNvPr id="13" name="Rectangle 12"/>
          <p:cNvSpPr/>
          <p:nvPr/>
        </p:nvSpPr>
        <p:spPr>
          <a:xfrm>
            <a:off x="4067890" y="1522208"/>
            <a:ext cx="184377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Heb 10:24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24459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2" grpId="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extBox 11"/>
          <p:cNvSpPr txBox="1"/>
          <p:nvPr/>
        </p:nvSpPr>
        <p:spPr>
          <a:xfrm>
            <a:off x="76200" y="3627616"/>
            <a:ext cx="8991600" cy="954107"/>
          </a:xfrm>
          <a:prstGeom prst="rect">
            <a:avLst/>
          </a:prstGeom>
          <a:noFill/>
        </p:spPr>
        <p:txBody>
          <a:bodyPr wrap="square" rtlCol="0">
            <a:spAutoFit/>
          </a:bodyPr>
          <a:lstStyle/>
          <a:p>
            <a:r>
              <a:rPr lang="en-US" sz="2800" b="1" dirty="0" smtClean="0">
                <a:solidFill>
                  <a:schemeClr val="bg1"/>
                </a:solidFill>
              </a:rPr>
              <a:t>1 Cor 14:40 – </a:t>
            </a:r>
            <a:r>
              <a:rPr lang="en-US" sz="2800" dirty="0">
                <a:solidFill>
                  <a:schemeClr val="bg1"/>
                </a:solidFill>
              </a:rPr>
              <a:t>But all things must be done properly and in an orderly manner.</a:t>
            </a:r>
          </a:p>
        </p:txBody>
      </p:sp>
      <p:sp>
        <p:nvSpPr>
          <p:cNvPr id="13" name="Rectangle 12"/>
          <p:cNvSpPr/>
          <p:nvPr/>
        </p:nvSpPr>
        <p:spPr>
          <a:xfrm>
            <a:off x="4067890" y="1522208"/>
            <a:ext cx="184377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Heb 10:24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4067890" y="2018305"/>
            <a:ext cx="2015296"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 Cor 14:40</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12837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2"/>
                                        </p:tgtEl>
                                      </p:cBhvr>
                                    </p:animEffect>
                                    <p:set>
                                      <p:cBhvr>
                                        <p:cTn id="15"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extBox 11"/>
          <p:cNvSpPr txBox="1"/>
          <p:nvPr/>
        </p:nvSpPr>
        <p:spPr>
          <a:xfrm>
            <a:off x="76200" y="3627616"/>
            <a:ext cx="8991600" cy="1815882"/>
          </a:xfrm>
          <a:prstGeom prst="rect">
            <a:avLst/>
          </a:prstGeom>
          <a:noFill/>
        </p:spPr>
        <p:txBody>
          <a:bodyPr wrap="square" rtlCol="0">
            <a:spAutoFit/>
          </a:bodyPr>
          <a:lstStyle/>
          <a:p>
            <a:r>
              <a:rPr lang="en-US" sz="2800" b="1" dirty="0" smtClean="0">
                <a:solidFill>
                  <a:schemeClr val="bg1"/>
                </a:solidFill>
              </a:rPr>
              <a:t>Heb 12:28-29 – </a:t>
            </a:r>
            <a:r>
              <a:rPr lang="en-US" sz="2800" dirty="0">
                <a:solidFill>
                  <a:schemeClr val="bg1"/>
                </a:solidFill>
              </a:rPr>
              <a:t>Therefore, since we receive a kingdom which cannot be shaken, let us show gratitude, by which we may offer to God an acceptable service with reverence and awe; for our God is a consuming fire.</a:t>
            </a:r>
          </a:p>
        </p:txBody>
      </p:sp>
      <p:sp>
        <p:nvSpPr>
          <p:cNvPr id="13" name="Rectangle 12"/>
          <p:cNvSpPr/>
          <p:nvPr/>
        </p:nvSpPr>
        <p:spPr>
          <a:xfrm>
            <a:off x="4067890" y="1522208"/>
            <a:ext cx="184377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Heb 10:24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4067890" y="2018305"/>
            <a:ext cx="2015296"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 Cor 14:40</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4095333" y="2525540"/>
            <a:ext cx="2247731"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c</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Heb 12:28-29</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25307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2"/>
                                        </p:tgtEl>
                                      </p:cBhvr>
                                    </p:animEffect>
                                    <p:set>
                                      <p:cBhvr>
                                        <p:cTn id="15"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extBox 11"/>
          <p:cNvSpPr txBox="1"/>
          <p:nvPr/>
        </p:nvSpPr>
        <p:spPr>
          <a:xfrm>
            <a:off x="76200" y="3627616"/>
            <a:ext cx="8991600" cy="738664"/>
          </a:xfrm>
          <a:prstGeom prst="rect">
            <a:avLst/>
          </a:prstGeom>
          <a:noFill/>
        </p:spPr>
        <p:txBody>
          <a:bodyPr wrap="square" rtlCol="0">
            <a:spAutoFit/>
          </a:bodyPr>
          <a:lstStyle/>
          <a:p>
            <a:r>
              <a:rPr lang="en-US" sz="2100" b="1" dirty="0" smtClean="0">
                <a:solidFill>
                  <a:schemeClr val="bg1"/>
                </a:solidFill>
              </a:rPr>
              <a:t>1 Cor 1:17 – </a:t>
            </a:r>
            <a:r>
              <a:rPr lang="en-US" sz="2100" dirty="0">
                <a:solidFill>
                  <a:schemeClr val="bg1"/>
                </a:solidFill>
              </a:rPr>
              <a:t>For Christ did not send me to baptize, but to preach the gospel, not </a:t>
            </a:r>
            <a:r>
              <a:rPr lang="en-US" sz="2100" dirty="0" smtClean="0">
                <a:solidFill>
                  <a:schemeClr val="bg1"/>
                </a:solidFill>
              </a:rPr>
              <a:t>in cleverness </a:t>
            </a:r>
            <a:r>
              <a:rPr lang="en-US" sz="2100" dirty="0">
                <a:solidFill>
                  <a:schemeClr val="bg1"/>
                </a:solidFill>
              </a:rPr>
              <a:t>of speech, so that the cross of Christ would not be made void.</a:t>
            </a:r>
          </a:p>
        </p:txBody>
      </p:sp>
      <p:sp>
        <p:nvSpPr>
          <p:cNvPr id="13" name="Rectangle 12"/>
          <p:cNvSpPr/>
          <p:nvPr/>
        </p:nvSpPr>
        <p:spPr>
          <a:xfrm>
            <a:off x="4067890" y="1522208"/>
            <a:ext cx="1843774"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Heb 10:24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4067890" y="2018305"/>
            <a:ext cx="2015296"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 Cor 14:40</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4095333" y="2525540"/>
            <a:ext cx="2247731"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c</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Heb 12:28-29</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Rectangle 13"/>
          <p:cNvSpPr/>
          <p:nvPr/>
        </p:nvSpPr>
        <p:spPr>
          <a:xfrm>
            <a:off x="4067890" y="3048000"/>
            <a:ext cx="2996333" cy="477054"/>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rPr>
              <a:t>d</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 Cor 1:17; 2:1-2, 4</a:t>
            </a:r>
            <a:endParaRPr lang="en-US" sz="2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TextBox 14"/>
          <p:cNvSpPr txBox="1"/>
          <p:nvPr/>
        </p:nvSpPr>
        <p:spPr>
          <a:xfrm>
            <a:off x="76200" y="4495800"/>
            <a:ext cx="8991600" cy="1061829"/>
          </a:xfrm>
          <a:prstGeom prst="rect">
            <a:avLst/>
          </a:prstGeom>
          <a:noFill/>
        </p:spPr>
        <p:txBody>
          <a:bodyPr wrap="square" rtlCol="0">
            <a:spAutoFit/>
          </a:bodyPr>
          <a:lstStyle/>
          <a:p>
            <a:r>
              <a:rPr lang="en-US" sz="2100" b="1" dirty="0" smtClean="0">
                <a:solidFill>
                  <a:schemeClr val="bg1"/>
                </a:solidFill>
              </a:rPr>
              <a:t>1 Cor 2:1-2 – </a:t>
            </a:r>
            <a:r>
              <a:rPr lang="en-US" sz="2100" dirty="0">
                <a:solidFill>
                  <a:schemeClr val="bg1"/>
                </a:solidFill>
              </a:rPr>
              <a:t>And when I came to you, brethren, I did not come with superiority of speech or of wisdom, proclaiming to you </a:t>
            </a:r>
            <a:r>
              <a:rPr lang="en-US" sz="2100" dirty="0" smtClean="0">
                <a:solidFill>
                  <a:schemeClr val="bg1"/>
                </a:solidFill>
              </a:rPr>
              <a:t>the testimony </a:t>
            </a:r>
            <a:r>
              <a:rPr lang="en-US" sz="2100" dirty="0">
                <a:solidFill>
                  <a:schemeClr val="bg1"/>
                </a:solidFill>
              </a:rPr>
              <a:t>of </a:t>
            </a:r>
            <a:r>
              <a:rPr lang="en-US" sz="2100" dirty="0" smtClean="0">
                <a:solidFill>
                  <a:schemeClr val="bg1"/>
                </a:solidFill>
              </a:rPr>
              <a:t>God. For </a:t>
            </a:r>
            <a:r>
              <a:rPr lang="en-US" sz="2100" dirty="0">
                <a:solidFill>
                  <a:schemeClr val="bg1"/>
                </a:solidFill>
              </a:rPr>
              <a:t>I determined to know nothing among you except Jesus Christ, and Him crucified.</a:t>
            </a:r>
          </a:p>
        </p:txBody>
      </p:sp>
      <p:sp>
        <p:nvSpPr>
          <p:cNvPr id="16" name="TextBox 15"/>
          <p:cNvSpPr txBox="1"/>
          <p:nvPr/>
        </p:nvSpPr>
        <p:spPr>
          <a:xfrm>
            <a:off x="76200" y="5669895"/>
            <a:ext cx="8991600" cy="738664"/>
          </a:xfrm>
          <a:prstGeom prst="rect">
            <a:avLst/>
          </a:prstGeom>
          <a:noFill/>
        </p:spPr>
        <p:txBody>
          <a:bodyPr wrap="square" rtlCol="0">
            <a:spAutoFit/>
          </a:bodyPr>
          <a:lstStyle/>
          <a:p>
            <a:r>
              <a:rPr lang="en-US" sz="2100" b="1" dirty="0" smtClean="0">
                <a:solidFill>
                  <a:schemeClr val="bg1"/>
                </a:solidFill>
              </a:rPr>
              <a:t>1 Cor 2:4 – </a:t>
            </a:r>
            <a:r>
              <a:rPr lang="en-US" sz="2100" dirty="0" smtClean="0">
                <a:solidFill>
                  <a:schemeClr val="bg1"/>
                </a:solidFill>
              </a:rPr>
              <a:t>And my message </a:t>
            </a:r>
            <a:r>
              <a:rPr lang="en-US" sz="2100" dirty="0">
                <a:solidFill>
                  <a:schemeClr val="bg1"/>
                </a:solidFill>
              </a:rPr>
              <a:t>and my preaching were not in persuasive words of wisdom, but in demonstration of the Spirit and of power</a:t>
            </a:r>
          </a:p>
        </p:txBody>
      </p:sp>
    </p:spTree>
    <p:extLst>
      <p:ext uri="{BB962C8B-B14F-4D97-AF65-F5344CB8AC3E}">
        <p14:creationId xmlns:p14="http://schemas.microsoft.com/office/powerpoint/2010/main" val="180710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6"/>
                                        </p:tgtEl>
                                      </p:cBhvr>
                                    </p:animEffect>
                                    <p:set>
                                      <p:cBhvr>
                                        <p:cTn id="25" dur="1" fill="hold">
                                          <p:stCondLst>
                                            <p:cond delay="499"/>
                                          </p:stCondLst>
                                        </p:cTn>
                                        <p:tgtEl>
                                          <p:spTgt spid="16"/>
                                        </p:tgtEl>
                                        <p:attrNameLst>
                                          <p:attrName>style.visibility</p:attrName>
                                        </p:attrNameLst>
                                      </p:cBhvr>
                                      <p:to>
                                        <p:strVal val="hidden"/>
                                      </p:to>
                                    </p:set>
                                  </p:childTnLst>
                                </p:cTn>
                              </p:par>
                            </p:childTnLst>
                          </p:cTn>
                        </p:par>
                        <p:par>
                          <p:cTn id="26" fill="hold">
                            <p:stCondLst>
                              <p:cond delay="500"/>
                            </p:stCondLst>
                            <p:childTnLst>
                              <p:par>
                                <p:cTn id="27" presetID="10" presetClass="exit" presetSubtype="0" fill="hold" grpId="1" nodeType="afterEffect">
                                  <p:stCondLst>
                                    <p:cond delay="0"/>
                                  </p:stCondLst>
                                  <p:childTnLst>
                                    <p:animEffect transition="out" filter="fade">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childTnLst>
                          </p:cTn>
                        </p:par>
                        <p:par>
                          <p:cTn id="30" fill="hold">
                            <p:stCondLst>
                              <p:cond delay="1000"/>
                            </p:stCondLst>
                            <p:childTnLst>
                              <p:par>
                                <p:cTn id="31" presetID="10" presetClass="exit" presetSubtype="0" fill="hold" grpId="1" nodeType="afterEffect">
                                  <p:stCondLst>
                                    <p:cond delay="0"/>
                                  </p:stCondLst>
                                  <p:childTnLst>
                                    <p:animEffect transition="out" filter="fade">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childTnLst>
                          </p:cTn>
                        </p:par>
                        <p:par>
                          <p:cTn id="34" fill="hold">
                            <p:stCondLst>
                              <p:cond delay="1500"/>
                            </p:stCondLst>
                            <p:childTnLst>
                              <p:par>
                                <p:cTn id="35" presetID="2" presetClass="exit" presetSubtype="4" fill="hold" grpId="1" nodeType="afterEffect">
                                  <p:stCondLst>
                                    <p:cond delay="0"/>
                                  </p:stCondLst>
                                  <p:childTnLst>
                                    <p:anim calcmode="lin" valueType="num">
                                      <p:cBhvr additive="base">
                                        <p:cTn id="36" dur="500"/>
                                        <p:tgtEl>
                                          <p:spTgt spid="14"/>
                                        </p:tgtEl>
                                        <p:attrNameLst>
                                          <p:attrName>ppt_x</p:attrName>
                                        </p:attrNameLst>
                                      </p:cBhvr>
                                      <p:tavLst>
                                        <p:tav tm="0">
                                          <p:val>
                                            <p:strVal val="ppt_x"/>
                                          </p:val>
                                        </p:tav>
                                        <p:tav tm="100000">
                                          <p:val>
                                            <p:strVal val="ppt_x"/>
                                          </p:val>
                                        </p:tav>
                                      </p:tavLst>
                                    </p:anim>
                                    <p:anim calcmode="lin" valueType="num">
                                      <p:cBhvr additive="base">
                                        <p:cTn id="37" dur="500"/>
                                        <p:tgtEl>
                                          <p:spTgt spid="14"/>
                                        </p:tgtEl>
                                        <p:attrNameLst>
                                          <p:attrName>ppt_y</p:attrName>
                                        </p:attrNameLst>
                                      </p:cBhvr>
                                      <p:tavLst>
                                        <p:tav tm="0">
                                          <p:val>
                                            <p:strVal val="ppt_y"/>
                                          </p:val>
                                        </p:tav>
                                        <p:tav tm="100000">
                                          <p:val>
                                            <p:strVal val="1+ppt_h/2"/>
                                          </p:val>
                                        </p:tav>
                                      </p:tavLst>
                                    </p:anim>
                                    <p:set>
                                      <p:cBhvr>
                                        <p:cTn id="38" dur="1" fill="hold">
                                          <p:stCondLst>
                                            <p:cond delay="499"/>
                                          </p:stCondLst>
                                        </p:cTn>
                                        <p:tgtEl>
                                          <p:spTgt spid="14"/>
                                        </p:tgtEl>
                                        <p:attrNameLst>
                                          <p:attrName>style.visibility</p:attrName>
                                        </p:attrNameLst>
                                      </p:cBhvr>
                                      <p:to>
                                        <p:strVal val="hidden"/>
                                      </p:to>
                                    </p:set>
                                  </p:childTnLst>
                                </p:cTn>
                              </p:par>
                            </p:childTnLst>
                          </p:cTn>
                        </p:par>
                        <p:par>
                          <p:cTn id="39" fill="hold">
                            <p:stCondLst>
                              <p:cond delay="2000"/>
                            </p:stCondLst>
                            <p:childTnLst>
                              <p:par>
                                <p:cTn id="40" presetID="2" presetClass="exit" presetSubtype="4" fill="hold" grpId="0" nodeType="afterEffect">
                                  <p:stCondLst>
                                    <p:cond delay="0"/>
                                  </p:stCondLst>
                                  <p:childTnLst>
                                    <p:anim calcmode="lin" valueType="num">
                                      <p:cBhvr additive="base">
                                        <p:cTn id="41" dur="500"/>
                                        <p:tgtEl>
                                          <p:spTgt spid="10"/>
                                        </p:tgtEl>
                                        <p:attrNameLst>
                                          <p:attrName>ppt_x</p:attrName>
                                        </p:attrNameLst>
                                      </p:cBhvr>
                                      <p:tavLst>
                                        <p:tav tm="0">
                                          <p:val>
                                            <p:strVal val="ppt_x"/>
                                          </p:val>
                                        </p:tav>
                                        <p:tav tm="100000">
                                          <p:val>
                                            <p:strVal val="ppt_x"/>
                                          </p:val>
                                        </p:tav>
                                      </p:tavLst>
                                    </p:anim>
                                    <p:anim calcmode="lin" valueType="num">
                                      <p:cBhvr additive="base">
                                        <p:cTn id="42" dur="500"/>
                                        <p:tgtEl>
                                          <p:spTgt spid="10"/>
                                        </p:tgtEl>
                                        <p:attrNameLst>
                                          <p:attrName>ppt_y</p:attrName>
                                        </p:attrNameLst>
                                      </p:cBhvr>
                                      <p:tavLst>
                                        <p:tav tm="0">
                                          <p:val>
                                            <p:strVal val="ppt_y"/>
                                          </p:val>
                                        </p:tav>
                                        <p:tav tm="100000">
                                          <p:val>
                                            <p:strVal val="1+ppt_h/2"/>
                                          </p:val>
                                        </p:tav>
                                      </p:tavLst>
                                    </p:anim>
                                    <p:set>
                                      <p:cBhvr>
                                        <p:cTn id="43" dur="1" fill="hold">
                                          <p:stCondLst>
                                            <p:cond delay="499"/>
                                          </p:stCondLst>
                                        </p:cTn>
                                        <p:tgtEl>
                                          <p:spTgt spid="10"/>
                                        </p:tgtEl>
                                        <p:attrNameLst>
                                          <p:attrName>style.visibility</p:attrName>
                                        </p:attrNameLst>
                                      </p:cBhvr>
                                      <p:to>
                                        <p:strVal val="hidden"/>
                                      </p:to>
                                    </p:set>
                                  </p:childTnLst>
                                </p:cTn>
                              </p:par>
                            </p:childTnLst>
                          </p:cTn>
                        </p:par>
                        <p:par>
                          <p:cTn id="44" fill="hold">
                            <p:stCondLst>
                              <p:cond delay="2500"/>
                            </p:stCondLst>
                            <p:childTnLst>
                              <p:par>
                                <p:cTn id="45" presetID="2" presetClass="exit" presetSubtype="4" fill="hold" grpId="0" nodeType="afterEffect">
                                  <p:stCondLst>
                                    <p:cond delay="0"/>
                                  </p:stCondLst>
                                  <p:childTnLst>
                                    <p:anim calcmode="lin" valueType="num">
                                      <p:cBhvr additive="base">
                                        <p:cTn id="46" dur="500"/>
                                        <p:tgtEl>
                                          <p:spTgt spid="8"/>
                                        </p:tgtEl>
                                        <p:attrNameLst>
                                          <p:attrName>ppt_x</p:attrName>
                                        </p:attrNameLst>
                                      </p:cBhvr>
                                      <p:tavLst>
                                        <p:tav tm="0">
                                          <p:val>
                                            <p:strVal val="ppt_x"/>
                                          </p:val>
                                        </p:tav>
                                        <p:tav tm="100000">
                                          <p:val>
                                            <p:strVal val="ppt_x"/>
                                          </p:val>
                                        </p:tav>
                                      </p:tavLst>
                                    </p:anim>
                                    <p:anim calcmode="lin" valueType="num">
                                      <p:cBhvr additive="base">
                                        <p:cTn id="47" dur="500"/>
                                        <p:tgtEl>
                                          <p:spTgt spid="8"/>
                                        </p:tgtEl>
                                        <p:attrNameLst>
                                          <p:attrName>ppt_y</p:attrName>
                                        </p:attrNameLst>
                                      </p:cBhvr>
                                      <p:tavLst>
                                        <p:tav tm="0">
                                          <p:val>
                                            <p:strVal val="ppt_y"/>
                                          </p:val>
                                        </p:tav>
                                        <p:tav tm="100000">
                                          <p:val>
                                            <p:strVal val="1+ppt_h/2"/>
                                          </p:val>
                                        </p:tav>
                                      </p:tavLst>
                                    </p:anim>
                                    <p:set>
                                      <p:cBhvr>
                                        <p:cTn id="48" dur="1" fill="hold">
                                          <p:stCondLst>
                                            <p:cond delay="499"/>
                                          </p:stCondLst>
                                        </p:cTn>
                                        <p:tgtEl>
                                          <p:spTgt spid="8"/>
                                        </p:tgtEl>
                                        <p:attrNameLst>
                                          <p:attrName>style.visibility</p:attrName>
                                        </p:attrNameLst>
                                      </p:cBhvr>
                                      <p:to>
                                        <p:strVal val="hidden"/>
                                      </p:to>
                                    </p:set>
                                  </p:childTnLst>
                                </p:cTn>
                              </p:par>
                            </p:childTnLst>
                          </p:cTn>
                        </p:par>
                        <p:par>
                          <p:cTn id="49" fill="hold">
                            <p:stCondLst>
                              <p:cond delay="3000"/>
                            </p:stCondLst>
                            <p:childTnLst>
                              <p:par>
                                <p:cTn id="50" presetID="2" presetClass="exit" presetSubtype="4" fill="hold" grpId="0" nodeType="afterEffect">
                                  <p:stCondLst>
                                    <p:cond delay="0"/>
                                  </p:stCondLst>
                                  <p:childTnLst>
                                    <p:anim calcmode="lin" valueType="num">
                                      <p:cBhvr additive="base">
                                        <p:cTn id="51" dur="500"/>
                                        <p:tgtEl>
                                          <p:spTgt spid="13"/>
                                        </p:tgtEl>
                                        <p:attrNameLst>
                                          <p:attrName>ppt_x</p:attrName>
                                        </p:attrNameLst>
                                      </p:cBhvr>
                                      <p:tavLst>
                                        <p:tav tm="0">
                                          <p:val>
                                            <p:strVal val="ppt_x"/>
                                          </p:val>
                                        </p:tav>
                                        <p:tav tm="100000">
                                          <p:val>
                                            <p:strVal val="ppt_x"/>
                                          </p:val>
                                        </p:tav>
                                      </p:tavLst>
                                    </p:anim>
                                    <p:anim calcmode="lin" valueType="num">
                                      <p:cBhvr additive="base">
                                        <p:cTn id="52" dur="500"/>
                                        <p:tgtEl>
                                          <p:spTgt spid="13"/>
                                        </p:tgtEl>
                                        <p:attrNameLst>
                                          <p:attrName>ppt_y</p:attrName>
                                        </p:attrNameLst>
                                      </p:cBhvr>
                                      <p:tavLst>
                                        <p:tav tm="0">
                                          <p:val>
                                            <p:strVal val="ppt_y"/>
                                          </p:val>
                                        </p:tav>
                                        <p:tav tm="100000">
                                          <p:val>
                                            <p:strVal val="1+ppt_h/2"/>
                                          </p:val>
                                        </p:tav>
                                      </p:tavLst>
                                    </p:anim>
                                    <p:set>
                                      <p:cBhvr>
                                        <p:cTn id="5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8" grpId="0"/>
      <p:bldP spid="10" grpId="0"/>
      <p:bldP spid="14" grpId="0"/>
      <p:bldP spid="14" grpId="1"/>
      <p:bldP spid="15" grpId="0"/>
      <p:bldP spid="15" grpId="1"/>
      <p:bldP spid="16" grpId="0"/>
      <p:bldP spid="1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r="24359" b="27685"/>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2030082"/>
            <a:ext cx="3200400" cy="784830"/>
          </a:xfrm>
          <a:prstGeom prst="rect">
            <a:avLst/>
          </a:prstGeom>
          <a:noFill/>
        </p:spPr>
        <p:txBody>
          <a:bodyPr wrap="square" lIns="91440" tIns="45720" rIns="91440" bIns="45720">
            <a:spAutoFit/>
          </a:bodyPr>
          <a:lstStyle/>
          <a:p>
            <a:pPr algn="ctr"/>
            <a:r>
              <a:rPr lang="en-US" sz="4400" b="1"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McChurch</a:t>
            </a:r>
            <a:endParaRPr lang="en-US" sz="4400" b="1"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3657600" y="228600"/>
            <a:ext cx="5359224"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Casual, Quick, Convenient</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3670539" y="891266"/>
            <a:ext cx="4370107"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Consumer Mentality</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Rectangle 16"/>
          <p:cNvSpPr/>
          <p:nvPr/>
        </p:nvSpPr>
        <p:spPr>
          <a:xfrm>
            <a:off x="3680603" y="1553614"/>
            <a:ext cx="2478820" cy="630942"/>
          </a:xfrm>
          <a:prstGeom prst="rect">
            <a:avLst/>
          </a:prstGeom>
          <a:noFill/>
          <a:effectLst>
            <a:outerShdw blurRad="50800" dist="38100" dir="13500000" algn="br" rotWithShape="0">
              <a:prstClr val="black">
                <a:alpha val="40000"/>
              </a:prstClr>
            </a:outerShdw>
          </a:effectLst>
        </p:spPr>
        <p:txBody>
          <a:bodyPr wrap="none" lIns="91440" tIns="45720" rIns="91440" bIns="45720">
            <a:spAutoFit/>
          </a:bodyPr>
          <a:lstStyle/>
          <a:p>
            <a:pPr algn="ctr"/>
            <a:r>
              <a:rPr lang="en-U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Junk Food</a:t>
            </a:r>
            <a:endParaRPr lang="en-US" sz="3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8" name="Picture 2" descr="Fresh: The Happy Meal on the day it was bought by artist Sally Davies in New Y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657" y="3581400"/>
            <a:ext cx="4272617"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Fast food: Five months into the experiment, and although the burger patty has shrunk a bit it doesn't look that different to the orig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5259" y="3581400"/>
            <a:ext cx="4272617"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92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randombar(horizontal)">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nodeType="clickEffect">
                                  <p:stCondLst>
                                    <p:cond delay="0"/>
                                  </p:stCondLst>
                                  <p:childTnLst>
                                    <p:animEffect transition="out" filter="randombar(horizontal)">
                                      <p:cBhvr>
                                        <p:cTn id="23" dur="500"/>
                                        <p:tgtEl>
                                          <p:spTgt spid="18"/>
                                        </p:tgtEl>
                                      </p:cBhvr>
                                    </p:animEffect>
                                    <p:set>
                                      <p:cBhvr>
                                        <p:cTn id="24" dur="1" fill="hold">
                                          <p:stCondLst>
                                            <p:cond delay="499"/>
                                          </p:stCondLst>
                                        </p:cTn>
                                        <p:tgtEl>
                                          <p:spTgt spid="18"/>
                                        </p:tgtEl>
                                        <p:attrNameLst>
                                          <p:attrName>style.visibility</p:attrName>
                                        </p:attrNameLst>
                                      </p:cBhvr>
                                      <p:to>
                                        <p:strVal val="hidden"/>
                                      </p:to>
                                    </p:set>
                                  </p:childTnLst>
                                </p:cTn>
                              </p:par>
                              <p:par>
                                <p:cTn id="25" presetID="14" presetClass="exit" presetSubtype="10" fill="hold" nodeType="withEffect">
                                  <p:stCondLst>
                                    <p:cond delay="0"/>
                                  </p:stCondLst>
                                  <p:childTnLst>
                                    <p:animEffect transition="out" filter="randombar(horizontal)">
                                      <p:cBhvr>
                                        <p:cTn id="26" dur="500"/>
                                        <p:tgtEl>
                                          <p:spTgt spid="19"/>
                                        </p:tgtEl>
                                      </p:cBhvr>
                                    </p:animEffect>
                                    <p:set>
                                      <p:cBhvr>
                                        <p:cTn id="27"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4316</TotalTime>
  <Words>862</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BubbaHasty</dc:creator>
  <cp:lastModifiedBy>Ryan Hasty</cp:lastModifiedBy>
  <cp:revision>57</cp:revision>
  <dcterms:created xsi:type="dcterms:W3CDTF">2006-08-16T00:00:00Z</dcterms:created>
  <dcterms:modified xsi:type="dcterms:W3CDTF">2016-11-27T02:15:00Z</dcterms:modified>
</cp:coreProperties>
</file>