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60" r:id="rId5"/>
    <p:sldId id="257" r:id="rId6"/>
    <p:sldId id="261" r:id="rId7"/>
    <p:sldId id="262" r:id="rId8"/>
    <p:sldId id="263" r:id="rId9"/>
    <p:sldId id="264" r:id="rId10"/>
    <p:sldId id="265" r:id="rId11"/>
    <p:sldId id="275" r:id="rId12"/>
    <p:sldId id="266" r:id="rId13"/>
    <p:sldId id="274" r:id="rId14"/>
    <p:sldId id="267" r:id="rId15"/>
    <p:sldId id="268" r:id="rId16"/>
    <p:sldId id="269" r:id="rId17"/>
    <p:sldId id="271" r:id="rId18"/>
    <p:sldId id="270" r:id="rId19"/>
    <p:sldId id="272" r:id="rId20"/>
    <p:sldId id="273"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0" d="100"/>
          <a:sy n="110" d="100"/>
        </p:scale>
        <p:origin x="-16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0B9251-86AB-4070-8ECC-A19E39E2A9B1}" type="datetimeFigureOut">
              <a:rPr lang="en-US" smtClean="0"/>
              <a:t>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D9CC50-68A9-4C6B-976A-C90DBF3B7E74}" type="slidenum">
              <a:rPr lang="en-US" smtClean="0"/>
              <a:t>‹#›</a:t>
            </a:fld>
            <a:endParaRPr lang="en-US"/>
          </a:p>
        </p:txBody>
      </p:sp>
    </p:spTree>
    <p:extLst>
      <p:ext uri="{BB962C8B-B14F-4D97-AF65-F5344CB8AC3E}">
        <p14:creationId xmlns:p14="http://schemas.microsoft.com/office/powerpoint/2010/main" val="168274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9CC50-68A9-4C6B-976A-C90DBF3B7E74}" type="slidenum">
              <a:rPr lang="en-US" smtClean="0"/>
              <a:t>6</a:t>
            </a:fld>
            <a:endParaRPr lang="en-US"/>
          </a:p>
        </p:txBody>
      </p:sp>
    </p:spTree>
    <p:extLst>
      <p:ext uri="{BB962C8B-B14F-4D97-AF65-F5344CB8AC3E}">
        <p14:creationId xmlns:p14="http://schemas.microsoft.com/office/powerpoint/2010/main" val="99202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811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media-cache-ak0.pinimg.com/originals/4f/5c/90/4f5c907909ae3652f3c2176aed0f38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1223"/>
            <a:ext cx="9143999" cy="39767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5" name="Rectangle 4"/>
          <p:cNvSpPr/>
          <p:nvPr/>
        </p:nvSpPr>
        <p:spPr>
          <a:xfrm>
            <a:off x="17252" y="1182641"/>
            <a:ext cx="9126747" cy="1631216"/>
          </a:xfrm>
          <a:prstGeom prst="rect">
            <a:avLst/>
          </a:prstGeom>
        </p:spPr>
        <p:txBody>
          <a:bodyPr wrap="square">
            <a:spAutoFit/>
          </a:bodyPr>
          <a:lstStyle/>
          <a:p>
            <a:r>
              <a:rPr lang="en-US" sz="2000" b="1" dirty="0"/>
              <a:t>Luke 23:13-15</a:t>
            </a:r>
            <a:r>
              <a:rPr lang="en-US" sz="2000" dirty="0"/>
              <a:t> – “Pilate summoned the chief priests and the rulers and the people, and said to them, ‘You brought this man to me as one who incites the people to rebellion, and behold, having examined Him before you, I have found no guilt in this man regarding the charges which you make against Him. No, nor has Herod, for he sent Him back to us; and behold, nothing deserving death has been done by Him.’”</a:t>
            </a:r>
          </a:p>
        </p:txBody>
      </p:sp>
    </p:spTree>
    <p:extLst>
      <p:ext uri="{BB962C8B-B14F-4D97-AF65-F5344CB8AC3E}">
        <p14:creationId xmlns:p14="http://schemas.microsoft.com/office/powerpoint/2010/main" val="7228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522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150998"/>
            <a:ext cx="9144000" cy="800219"/>
          </a:xfrm>
          <a:prstGeom prst="rect">
            <a:avLst/>
          </a:prstGeom>
        </p:spPr>
        <p:txBody>
          <a:bodyPr wrap="square">
            <a:spAutoFit/>
          </a:bodyPr>
          <a:lstStyle/>
          <a:p>
            <a:r>
              <a:rPr lang="en-US" sz="2300" b="1" dirty="0"/>
              <a:t>John 18:39</a:t>
            </a:r>
            <a:r>
              <a:rPr lang="en-US" sz="2300" dirty="0"/>
              <a:t> – “But you have a custom that I release someone for you at the Passover; do you wish then that I release for you the King of the Jews?”</a:t>
            </a:r>
          </a:p>
        </p:txBody>
      </p:sp>
      <p:sp>
        <p:nvSpPr>
          <p:cNvPr id="6" name="Rectangle 5"/>
          <p:cNvSpPr/>
          <p:nvPr/>
        </p:nvSpPr>
        <p:spPr>
          <a:xfrm>
            <a:off x="0" y="5703838"/>
            <a:ext cx="9144000" cy="1154162"/>
          </a:xfrm>
          <a:prstGeom prst="rect">
            <a:avLst/>
          </a:prstGeom>
        </p:spPr>
        <p:txBody>
          <a:bodyPr wrap="square">
            <a:spAutoFit/>
          </a:bodyPr>
          <a:lstStyle/>
          <a:p>
            <a:r>
              <a:rPr lang="en-US" sz="2300" b="1" dirty="0"/>
              <a:t>Luke 23:18-19</a:t>
            </a:r>
            <a:r>
              <a:rPr lang="en-US" sz="2300" dirty="0"/>
              <a:t> – “But they cried out all together, saying, </a:t>
            </a:r>
            <a:r>
              <a:rPr lang="en-US" sz="2300" dirty="0" smtClean="0"/>
              <a:t>‘Away </a:t>
            </a:r>
            <a:r>
              <a:rPr lang="en-US" sz="2300" dirty="0"/>
              <a:t>with this man, and release for us Barabbas</a:t>
            </a:r>
            <a:r>
              <a:rPr lang="en-US" sz="2300" dirty="0" smtClean="0"/>
              <a:t>!’ </a:t>
            </a:r>
            <a:r>
              <a:rPr lang="en-US" sz="2300" dirty="0"/>
              <a:t>(He was one who had been thrown into prison for an insurrection made in the city, and for murder.)”</a:t>
            </a:r>
          </a:p>
        </p:txBody>
      </p:sp>
      <p:pic>
        <p:nvPicPr>
          <p:cNvPr id="3" name="Picture 2" descr="http://www.keepbelieving.com/wp-content/uploads/2016/03/Jesus-Barabba.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0" t="2514" r="1704" b="2601"/>
          <a:stretch/>
        </p:blipFill>
        <p:spPr bwMode="auto">
          <a:xfrm>
            <a:off x="0" y="1951217"/>
            <a:ext cx="9144000" cy="375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23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5" name="Rectangle 4"/>
          <p:cNvSpPr/>
          <p:nvPr/>
        </p:nvSpPr>
        <p:spPr>
          <a:xfrm>
            <a:off x="0" y="1213008"/>
            <a:ext cx="9144000" cy="1569660"/>
          </a:xfrm>
          <a:prstGeom prst="rect">
            <a:avLst/>
          </a:prstGeom>
        </p:spPr>
        <p:txBody>
          <a:bodyPr wrap="square">
            <a:spAutoFit/>
          </a:bodyPr>
          <a:lstStyle/>
          <a:p>
            <a:r>
              <a:rPr lang="en-US" sz="2400" b="1" dirty="0"/>
              <a:t>Matt 27:22-23</a:t>
            </a:r>
            <a:r>
              <a:rPr lang="en-US" sz="2400" dirty="0"/>
              <a:t> – “Pilate said to them, ‘Then what shall I do with Jesus who is called Christ?’ They all said, ‘Crucify Him!’ And he said, ‘Why, what evil has He done?’ But they kept shouting all the more, saying, ‘Crucify Him!’”</a:t>
            </a:r>
          </a:p>
        </p:txBody>
      </p:sp>
      <p:pic>
        <p:nvPicPr>
          <p:cNvPr id="2050" name="Picture 2" descr="http://www.joblo.com/newsimages1/PontiusPilateinThePa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21486"/>
            <a:ext cx="9144000" cy="403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44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2151"/>
            <a:ext cx="4572000" cy="5175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http://1.bp.blogspot.com/-SA-r0lnsCR8/VRD9xhqEdLI/AAAAAAAAFVc/RNDNsz7cgyI/s1600/Flagr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82151"/>
            <a:ext cx="4572000" cy="517584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8" name="Rectangle 7"/>
          <p:cNvSpPr/>
          <p:nvPr/>
        </p:nvSpPr>
        <p:spPr>
          <a:xfrm>
            <a:off x="0" y="1143000"/>
            <a:ext cx="9144000" cy="461665"/>
          </a:xfrm>
          <a:prstGeom prst="rect">
            <a:avLst/>
          </a:prstGeom>
        </p:spPr>
        <p:txBody>
          <a:bodyPr wrap="square">
            <a:spAutoFit/>
          </a:bodyPr>
          <a:lstStyle/>
          <a:p>
            <a:pPr algn="ctr"/>
            <a:r>
              <a:rPr lang="en-US" sz="2400" b="1" dirty="0" smtClean="0"/>
              <a:t>John 19:1</a:t>
            </a:r>
            <a:r>
              <a:rPr lang="en-US" sz="2400" dirty="0" smtClean="0"/>
              <a:t> – Pilate </a:t>
            </a:r>
            <a:r>
              <a:rPr lang="en-US" sz="2400" dirty="0"/>
              <a:t>then took Jesus </a:t>
            </a:r>
            <a:r>
              <a:rPr lang="en-US" sz="2400" dirty="0" smtClean="0"/>
              <a:t>and scourged </a:t>
            </a:r>
            <a:r>
              <a:rPr lang="en-US" sz="2400" dirty="0"/>
              <a:t>Him</a:t>
            </a:r>
          </a:p>
        </p:txBody>
      </p:sp>
    </p:spTree>
    <p:extLst>
      <p:ext uri="{BB962C8B-B14F-4D97-AF65-F5344CB8AC3E}">
        <p14:creationId xmlns:p14="http://schemas.microsoft.com/office/powerpoint/2010/main" val="230931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the passion behold the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879" y="3873260"/>
            <a:ext cx="4546121" cy="29847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0"/>
            <a:ext cx="9144000" cy="1143000"/>
          </a:xfrm>
        </p:spPr>
        <p:txBody>
          <a:bodyPr>
            <a:noAutofit/>
          </a:bodyPr>
          <a:lstStyle/>
          <a:p>
            <a:r>
              <a:rPr lang="en-US" sz="10000" b="1" dirty="0"/>
              <a:t>Pontius Pilate</a:t>
            </a:r>
          </a:p>
        </p:txBody>
      </p:sp>
      <p:pic>
        <p:nvPicPr>
          <p:cNvPr id="2054" name="Picture 6" descr="http://i.stack.imgur.com/7v5c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27" r="29035"/>
          <a:stretch/>
        </p:blipFill>
        <p:spPr bwMode="auto">
          <a:xfrm>
            <a:off x="0" y="3873260"/>
            <a:ext cx="4597879" cy="29847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143000"/>
            <a:ext cx="9144000" cy="2677656"/>
          </a:xfrm>
          <a:prstGeom prst="rect">
            <a:avLst/>
          </a:prstGeom>
        </p:spPr>
        <p:txBody>
          <a:bodyPr wrap="square">
            <a:spAutoFit/>
          </a:bodyPr>
          <a:lstStyle/>
          <a:p>
            <a:r>
              <a:rPr lang="en-US" sz="2400" b="1" dirty="0"/>
              <a:t>John 19:2-5</a:t>
            </a:r>
            <a:r>
              <a:rPr lang="en-US" sz="2400" dirty="0"/>
              <a:t> – “And the soldiers twisted together a crown of thorns and put it on His head, and put a purple robe on Him; and they began to come up to Him and say, ‘Hail, King of the Jews!’ and to give Him slaps in the face. Pilate came out again and said to them, ‘Behold, I am bringing Him out to you so that you may know that I find no guilt in Him.’ Jesus then came out, wearing the crown of thorns and the purple robe. Pilate said to them, ‘Behold, the Man!”’</a:t>
            </a:r>
          </a:p>
        </p:txBody>
      </p:sp>
    </p:spTree>
    <p:extLst>
      <p:ext uri="{BB962C8B-B14F-4D97-AF65-F5344CB8AC3E}">
        <p14:creationId xmlns:p14="http://schemas.microsoft.com/office/powerpoint/2010/main" val="380535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143000"/>
            <a:ext cx="9144000" cy="830997"/>
          </a:xfrm>
          <a:prstGeom prst="rect">
            <a:avLst/>
          </a:prstGeom>
        </p:spPr>
        <p:txBody>
          <a:bodyPr wrap="square">
            <a:spAutoFit/>
          </a:bodyPr>
          <a:lstStyle/>
          <a:p>
            <a:r>
              <a:rPr lang="en-US" sz="2400" b="1" dirty="0"/>
              <a:t>John </a:t>
            </a:r>
            <a:r>
              <a:rPr lang="en-US" sz="2400" b="1" dirty="0" smtClean="0"/>
              <a:t>19:6a</a:t>
            </a:r>
            <a:r>
              <a:rPr lang="en-US" sz="2400" dirty="0" smtClean="0"/>
              <a:t> </a:t>
            </a:r>
            <a:r>
              <a:rPr lang="en-US" sz="2400" dirty="0"/>
              <a:t>– </a:t>
            </a:r>
            <a:r>
              <a:rPr lang="en-US" sz="2400" dirty="0" smtClean="0"/>
              <a:t>“So </a:t>
            </a:r>
            <a:r>
              <a:rPr lang="en-US" sz="2400" dirty="0"/>
              <a:t>when the chief priests and the officers saw Him, they cried out saying, </a:t>
            </a:r>
            <a:r>
              <a:rPr lang="en-US" sz="2400" dirty="0" smtClean="0"/>
              <a:t>‘Crucify</a:t>
            </a:r>
            <a:r>
              <a:rPr lang="en-US" sz="2400" dirty="0"/>
              <a:t>, crucify</a:t>
            </a:r>
            <a:r>
              <a:rPr lang="en-US" sz="2400" dirty="0" smtClean="0"/>
              <a:t>!’”</a:t>
            </a:r>
            <a:endParaRPr lang="en-US" sz="2400" dirty="0"/>
          </a:p>
        </p:txBody>
      </p:sp>
      <p:pic>
        <p:nvPicPr>
          <p:cNvPr id="4098" name="Picture 2" descr="https://lh3.googleusercontent.com/-IzcEAGknWcc/TYacMthqp5I/AAAAAAAAApk/ccaS3IAaqT4/s1600/The+Crowd+at+Crucifix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1698" t="2679" r="1320" b="2056"/>
          <a:stretch/>
        </p:blipFill>
        <p:spPr bwMode="auto">
          <a:xfrm>
            <a:off x="-1" y="2803586"/>
            <a:ext cx="9144001" cy="40544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904985"/>
            <a:ext cx="9144000" cy="830997"/>
          </a:xfrm>
          <a:prstGeom prst="rect">
            <a:avLst/>
          </a:prstGeom>
        </p:spPr>
        <p:txBody>
          <a:bodyPr wrap="square">
            <a:spAutoFit/>
          </a:bodyPr>
          <a:lstStyle/>
          <a:p>
            <a:r>
              <a:rPr lang="en-US" sz="2400" b="1" dirty="0"/>
              <a:t>John </a:t>
            </a:r>
            <a:r>
              <a:rPr lang="en-US" sz="2400" b="1" dirty="0" smtClean="0"/>
              <a:t>19:6b</a:t>
            </a:r>
            <a:r>
              <a:rPr lang="en-US" sz="2400" dirty="0" smtClean="0"/>
              <a:t> </a:t>
            </a:r>
            <a:r>
              <a:rPr lang="en-US" sz="2400" dirty="0"/>
              <a:t>– “Pilate </a:t>
            </a:r>
            <a:r>
              <a:rPr lang="en-US" sz="2400" dirty="0" smtClean="0"/>
              <a:t>said </a:t>
            </a:r>
            <a:r>
              <a:rPr lang="en-US" sz="2400" dirty="0"/>
              <a:t>to them, </a:t>
            </a:r>
            <a:r>
              <a:rPr lang="en-US" sz="2400" dirty="0" smtClean="0"/>
              <a:t>‘Take </a:t>
            </a:r>
            <a:r>
              <a:rPr lang="en-US" sz="2400" dirty="0"/>
              <a:t>Him yourselves and crucify Him, for I find no guilt in Him</a:t>
            </a:r>
            <a:r>
              <a:rPr lang="en-US" sz="2400" dirty="0" smtClean="0"/>
              <a:t>.’”</a:t>
            </a:r>
            <a:endParaRPr lang="en-US" sz="2400" dirty="0"/>
          </a:p>
        </p:txBody>
      </p:sp>
    </p:spTree>
    <p:extLst>
      <p:ext uri="{BB962C8B-B14F-4D97-AF65-F5344CB8AC3E}">
        <p14:creationId xmlns:p14="http://schemas.microsoft.com/office/powerpoint/2010/main" val="264698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the passion of Christ crucify him"/>
          <p:cNvSpPr>
            <a:spLocks noChangeAspect="1" noChangeArrowheads="1"/>
          </p:cNvSpPr>
          <p:nvPr/>
        </p:nvSpPr>
        <p:spPr bwMode="auto">
          <a:xfrm>
            <a:off x="155575" y="-2193925"/>
            <a:ext cx="6096000"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the passion of Christ crucify him"/>
          <p:cNvSpPr>
            <a:spLocks noChangeAspect="1" noChangeArrowheads="1"/>
          </p:cNvSpPr>
          <p:nvPr/>
        </p:nvSpPr>
        <p:spPr bwMode="auto">
          <a:xfrm>
            <a:off x="307975" y="-2041525"/>
            <a:ext cx="6096000"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title"/>
          </p:nvPr>
        </p:nvSpPr>
        <p:spPr>
          <a:xfrm>
            <a:off x="0" y="0"/>
            <a:ext cx="9144000" cy="1143000"/>
          </a:xfrm>
        </p:spPr>
        <p:txBody>
          <a:bodyPr>
            <a:noAutofit/>
          </a:bodyPr>
          <a:lstStyle/>
          <a:p>
            <a:r>
              <a:rPr lang="en-US" sz="10000" b="1" dirty="0"/>
              <a:t>Pontius Pilate</a:t>
            </a:r>
          </a:p>
        </p:txBody>
      </p:sp>
      <p:pic>
        <p:nvPicPr>
          <p:cNvPr id="7" name="Picture 2" descr="Image result for pilate passion of the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1109"/>
            <a:ext cx="4572000" cy="38358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the passion pi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91111"/>
            <a:ext cx="4571999" cy="383589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 y="1267931"/>
            <a:ext cx="9143999" cy="830997"/>
          </a:xfrm>
          <a:prstGeom prst="rect">
            <a:avLst/>
          </a:prstGeom>
        </p:spPr>
        <p:txBody>
          <a:bodyPr wrap="square">
            <a:spAutoFit/>
          </a:bodyPr>
          <a:lstStyle/>
          <a:p>
            <a:r>
              <a:rPr lang="en-US" sz="2400" b="1" dirty="0" smtClean="0"/>
              <a:t>John 19:7</a:t>
            </a:r>
            <a:r>
              <a:rPr lang="en-US" sz="2400" dirty="0" smtClean="0"/>
              <a:t> – “The </a:t>
            </a:r>
            <a:r>
              <a:rPr lang="en-US" sz="2400" dirty="0"/>
              <a:t>Jews answered him, </a:t>
            </a:r>
            <a:r>
              <a:rPr lang="en-US" sz="2400" dirty="0" smtClean="0"/>
              <a:t>‘We </a:t>
            </a:r>
            <a:r>
              <a:rPr lang="en-US" sz="2400" dirty="0"/>
              <a:t>have a law, and by that law He ought to die because He made Himself out to be the Son of God</a:t>
            </a:r>
            <a:r>
              <a:rPr lang="en-US" sz="2400" dirty="0" smtClean="0"/>
              <a:t>.’”</a:t>
            </a:r>
            <a:endParaRPr lang="en-US" sz="2400" dirty="0"/>
          </a:p>
        </p:txBody>
      </p:sp>
      <p:sp>
        <p:nvSpPr>
          <p:cNvPr id="10" name="Rectangle 9"/>
          <p:cNvSpPr/>
          <p:nvPr/>
        </p:nvSpPr>
        <p:spPr>
          <a:xfrm>
            <a:off x="0" y="6027003"/>
            <a:ext cx="9144000" cy="830997"/>
          </a:xfrm>
          <a:prstGeom prst="rect">
            <a:avLst/>
          </a:prstGeom>
        </p:spPr>
        <p:txBody>
          <a:bodyPr wrap="square">
            <a:spAutoFit/>
          </a:bodyPr>
          <a:lstStyle/>
          <a:p>
            <a:r>
              <a:rPr lang="en-US" sz="2400" b="1" dirty="0" smtClean="0"/>
              <a:t>John 19:8</a:t>
            </a:r>
            <a:r>
              <a:rPr lang="en-US" sz="2400" dirty="0" smtClean="0"/>
              <a:t> – “Therefore </a:t>
            </a:r>
            <a:r>
              <a:rPr lang="en-US" sz="2400" dirty="0"/>
              <a:t>when Pilate heard this statement, he was even more </a:t>
            </a:r>
            <a:r>
              <a:rPr lang="en-US" sz="2400" dirty="0" smtClean="0"/>
              <a:t>afraid</a:t>
            </a:r>
            <a:r>
              <a:rPr lang="en-US" sz="2400" dirty="0"/>
              <a:t>.</a:t>
            </a:r>
            <a:r>
              <a:rPr lang="en-US" sz="2400" dirty="0" smtClean="0"/>
              <a:t>”</a:t>
            </a:r>
            <a:endParaRPr lang="en-US" sz="2400" dirty="0"/>
          </a:p>
        </p:txBody>
      </p:sp>
    </p:spTree>
    <p:extLst>
      <p:ext uri="{BB962C8B-B14F-4D97-AF65-F5344CB8AC3E}">
        <p14:creationId xmlns:p14="http://schemas.microsoft.com/office/powerpoint/2010/main" val="141611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he passion pi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4157"/>
            <a:ext cx="9144000" cy="29841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104497"/>
            <a:ext cx="9144000" cy="1569660"/>
          </a:xfrm>
          <a:prstGeom prst="rect">
            <a:avLst/>
          </a:prstGeom>
        </p:spPr>
        <p:txBody>
          <a:bodyPr wrap="square">
            <a:spAutoFit/>
          </a:bodyPr>
          <a:lstStyle/>
          <a:p>
            <a:r>
              <a:rPr lang="en-US" sz="2400" b="1" dirty="0" smtClean="0"/>
              <a:t>John 19:9-10 </a:t>
            </a:r>
            <a:r>
              <a:rPr lang="en-US" sz="2400" dirty="0" smtClean="0"/>
              <a:t>– “And </a:t>
            </a:r>
            <a:r>
              <a:rPr lang="en-US" sz="2400" dirty="0"/>
              <a:t>he entered into </a:t>
            </a:r>
            <a:r>
              <a:rPr lang="en-US" sz="2400" dirty="0" smtClean="0"/>
              <a:t>the Praetorium </a:t>
            </a:r>
            <a:r>
              <a:rPr lang="en-US" sz="2400" dirty="0"/>
              <a:t>again </a:t>
            </a:r>
            <a:r>
              <a:rPr lang="en-US" sz="2400" dirty="0" smtClean="0"/>
              <a:t>and said </a:t>
            </a:r>
            <a:r>
              <a:rPr lang="en-US" sz="2400" dirty="0"/>
              <a:t>to Jesus, </a:t>
            </a:r>
            <a:r>
              <a:rPr lang="en-US" sz="2400" dirty="0" smtClean="0"/>
              <a:t>‘Where </a:t>
            </a:r>
            <a:r>
              <a:rPr lang="en-US" sz="2400" dirty="0"/>
              <a:t>are You from</a:t>
            </a:r>
            <a:r>
              <a:rPr lang="en-US" sz="2400" dirty="0" smtClean="0"/>
              <a:t>?’ </a:t>
            </a:r>
            <a:r>
              <a:rPr lang="en-US" sz="2400" dirty="0"/>
              <a:t>But Jesus gave him no answer. So Pilate said to Him, ‘You do not speak to me? Do You not know that I have authority to release You, and I have authority to crucify You</a:t>
            </a:r>
            <a:r>
              <a:rPr lang="en-US" sz="2400" dirty="0" smtClean="0"/>
              <a:t>?’”</a:t>
            </a:r>
            <a:endParaRPr lang="en-US" sz="2400" dirty="0"/>
          </a:p>
        </p:txBody>
      </p:sp>
      <p:sp>
        <p:nvSpPr>
          <p:cNvPr id="7" name="Rectangle 6"/>
          <p:cNvSpPr/>
          <p:nvPr/>
        </p:nvSpPr>
        <p:spPr>
          <a:xfrm>
            <a:off x="0" y="5658301"/>
            <a:ext cx="9144000" cy="1200329"/>
          </a:xfrm>
          <a:prstGeom prst="rect">
            <a:avLst/>
          </a:prstGeom>
        </p:spPr>
        <p:txBody>
          <a:bodyPr wrap="square">
            <a:spAutoFit/>
          </a:bodyPr>
          <a:lstStyle/>
          <a:p>
            <a:r>
              <a:rPr lang="en-US" sz="2400" b="1" dirty="0" smtClean="0"/>
              <a:t>John 19:11</a:t>
            </a:r>
            <a:r>
              <a:rPr lang="en-US" sz="2400" dirty="0" smtClean="0"/>
              <a:t> – “Jesus </a:t>
            </a:r>
            <a:r>
              <a:rPr lang="en-US" sz="2400" dirty="0"/>
              <a:t>answered, </a:t>
            </a:r>
            <a:r>
              <a:rPr lang="en-US" sz="2400" dirty="0" smtClean="0"/>
              <a:t>‘You </a:t>
            </a:r>
            <a:r>
              <a:rPr lang="en-US" sz="2400" dirty="0"/>
              <a:t>would have no </a:t>
            </a:r>
            <a:r>
              <a:rPr lang="en-US" sz="2400" dirty="0" smtClean="0"/>
              <a:t>authority over </a:t>
            </a:r>
            <a:r>
              <a:rPr lang="en-US" sz="2400" dirty="0"/>
              <a:t>Me, unless it had been given you from above; for this reason he who delivered Me to you has the greater sin</a:t>
            </a:r>
            <a:r>
              <a:rPr lang="en-US" sz="2400" dirty="0" smtClean="0"/>
              <a:t>.’”</a:t>
            </a:r>
            <a:endParaRPr lang="en-US" sz="2400" dirty="0"/>
          </a:p>
        </p:txBody>
      </p:sp>
    </p:spTree>
    <p:extLst>
      <p:ext uri="{BB962C8B-B14F-4D97-AF65-F5344CB8AC3E}">
        <p14:creationId xmlns:p14="http://schemas.microsoft.com/office/powerpoint/2010/main" val="12199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5" name="Rectangle 4"/>
          <p:cNvSpPr/>
          <p:nvPr/>
        </p:nvSpPr>
        <p:spPr>
          <a:xfrm>
            <a:off x="0" y="1143000"/>
            <a:ext cx="9144000" cy="461665"/>
          </a:xfrm>
          <a:prstGeom prst="rect">
            <a:avLst/>
          </a:prstGeom>
        </p:spPr>
        <p:txBody>
          <a:bodyPr wrap="square">
            <a:spAutoFit/>
          </a:bodyPr>
          <a:lstStyle/>
          <a:p>
            <a:r>
              <a:rPr lang="en-US" sz="2400" b="1" dirty="0"/>
              <a:t>John 19:12a</a:t>
            </a:r>
            <a:r>
              <a:rPr lang="en-US" sz="2400" dirty="0"/>
              <a:t> – “As a result of this Pilate made efforts to release Him”</a:t>
            </a:r>
          </a:p>
        </p:txBody>
      </p:sp>
      <p:pic>
        <p:nvPicPr>
          <p:cNvPr id="7172" name="Picture 4" descr="https://lasemanasetenta.files.wordpress.com/2013/05/poncio-pilato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0508"/>
            <a:ext cx="9144000" cy="40371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5657671"/>
            <a:ext cx="9144000" cy="1200329"/>
          </a:xfrm>
          <a:prstGeom prst="rect">
            <a:avLst/>
          </a:prstGeom>
        </p:spPr>
        <p:txBody>
          <a:bodyPr wrap="square">
            <a:spAutoFit/>
          </a:bodyPr>
          <a:lstStyle/>
          <a:p>
            <a:r>
              <a:rPr lang="en-US" sz="2400" b="1" dirty="0"/>
              <a:t>John 19:12b</a:t>
            </a:r>
            <a:r>
              <a:rPr lang="en-US" sz="2400" dirty="0"/>
              <a:t> – “But the Jews cried out saying, ‘If you release this Man, you are no friend of Caesar; everyone who makes himself out to be a king opposes Caesar.’”</a:t>
            </a:r>
          </a:p>
        </p:txBody>
      </p:sp>
    </p:spTree>
    <p:extLst>
      <p:ext uri="{BB962C8B-B14F-4D97-AF65-F5344CB8AC3E}">
        <p14:creationId xmlns:p14="http://schemas.microsoft.com/office/powerpoint/2010/main" val="250894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leadfollower.files.wordpress.com/2013/03/trial-of-jesus-ashx.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15"/>
            <a:ext cx="9144000" cy="687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02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the passion of Christ pi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81992"/>
            <a:ext cx="9144000" cy="377600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143000"/>
            <a:ext cx="9144000" cy="1938992"/>
          </a:xfrm>
          <a:prstGeom prst="rect">
            <a:avLst/>
          </a:prstGeom>
        </p:spPr>
        <p:txBody>
          <a:bodyPr wrap="square">
            <a:spAutoFit/>
          </a:bodyPr>
          <a:lstStyle/>
          <a:p>
            <a:r>
              <a:rPr lang="en-US" sz="2400" b="1" dirty="0"/>
              <a:t>Matt 27:24-25</a:t>
            </a:r>
            <a:r>
              <a:rPr lang="en-US" sz="2400" dirty="0"/>
              <a:t> – “When Pilate saw that he was accomplishing nothing, but rather that a riot was starting, he took water and washed his hands in front of the crowd, saying, ‘I am innocent of this Man’s blood; see to that yourselves.’ And all the people said, </a:t>
            </a:r>
            <a:r>
              <a:rPr lang="en-US" sz="2400" dirty="0" smtClean="0"/>
              <a:t>‘His </a:t>
            </a:r>
            <a:r>
              <a:rPr lang="en-US" sz="2400" dirty="0"/>
              <a:t>blood shall be on us and on our children!’”</a:t>
            </a:r>
          </a:p>
        </p:txBody>
      </p:sp>
    </p:spTree>
    <p:extLst>
      <p:ext uri="{BB962C8B-B14F-4D97-AF65-F5344CB8AC3E}">
        <p14:creationId xmlns:p14="http://schemas.microsoft.com/office/powerpoint/2010/main" val="67803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527647" y="9480"/>
            <a:ext cx="3749331"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Hebrew</a:t>
            </a:r>
            <a:endParaRPr lang="en-US" sz="6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 name="Rectangle 14"/>
          <p:cNvSpPr/>
          <p:nvPr/>
        </p:nvSpPr>
        <p:spPr>
          <a:xfrm>
            <a:off x="5353213" y="9480"/>
            <a:ext cx="2777235" cy="101566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Roman</a:t>
            </a:r>
            <a:endParaRPr lang="en-US" sz="6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Rectangle 1"/>
          <p:cNvSpPr/>
          <p:nvPr/>
        </p:nvSpPr>
        <p:spPr>
          <a:xfrm>
            <a:off x="527645" y="1078302"/>
            <a:ext cx="3745017" cy="155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t>Annas?</a:t>
            </a:r>
          </a:p>
          <a:p>
            <a:pPr algn="ctr"/>
            <a:r>
              <a:rPr lang="en-US" sz="4500" b="1" dirty="0" smtClean="0">
                <a:solidFill>
                  <a:srgbClr val="FF0000"/>
                </a:solidFill>
              </a:rPr>
              <a:t>Guilty</a:t>
            </a:r>
            <a:endParaRPr lang="en-US" sz="4500" b="1" dirty="0">
              <a:solidFill>
                <a:srgbClr val="FF0000"/>
              </a:solidFill>
            </a:endParaRPr>
          </a:p>
        </p:txBody>
      </p:sp>
      <p:sp>
        <p:nvSpPr>
          <p:cNvPr id="16" name="Rectangle 15"/>
          <p:cNvSpPr/>
          <p:nvPr/>
        </p:nvSpPr>
        <p:spPr>
          <a:xfrm>
            <a:off x="527644" y="3169635"/>
            <a:ext cx="3745017" cy="155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t>Caiaphas?</a:t>
            </a:r>
          </a:p>
          <a:p>
            <a:pPr algn="ctr"/>
            <a:r>
              <a:rPr lang="en-US" sz="4500" b="1" dirty="0" smtClean="0">
                <a:solidFill>
                  <a:srgbClr val="FF0000"/>
                </a:solidFill>
              </a:rPr>
              <a:t>Guilty</a:t>
            </a:r>
            <a:endParaRPr lang="en-US" sz="4500" b="1" dirty="0">
              <a:solidFill>
                <a:srgbClr val="FF0000"/>
              </a:solidFill>
            </a:endParaRPr>
          </a:p>
        </p:txBody>
      </p:sp>
      <p:sp>
        <p:nvSpPr>
          <p:cNvPr id="20" name="Rectangle 19"/>
          <p:cNvSpPr/>
          <p:nvPr/>
        </p:nvSpPr>
        <p:spPr>
          <a:xfrm>
            <a:off x="531961" y="5253488"/>
            <a:ext cx="3745017" cy="155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err="1" smtClean="0"/>
              <a:t>Sanhedin</a:t>
            </a:r>
            <a:r>
              <a:rPr lang="en-US" sz="4500" b="1" dirty="0" smtClean="0"/>
              <a:t>?</a:t>
            </a:r>
          </a:p>
          <a:p>
            <a:pPr algn="ctr"/>
            <a:r>
              <a:rPr lang="en-US" sz="4500" b="1" dirty="0" smtClean="0">
                <a:solidFill>
                  <a:srgbClr val="FF0000"/>
                </a:solidFill>
              </a:rPr>
              <a:t>Guilty</a:t>
            </a:r>
            <a:endParaRPr lang="en-US" sz="4500" b="1" dirty="0">
              <a:solidFill>
                <a:srgbClr val="FF0000"/>
              </a:solidFill>
            </a:endParaRPr>
          </a:p>
        </p:txBody>
      </p:sp>
      <p:sp>
        <p:nvSpPr>
          <p:cNvPr id="21" name="Rectangle 20"/>
          <p:cNvSpPr/>
          <p:nvPr/>
        </p:nvSpPr>
        <p:spPr>
          <a:xfrm>
            <a:off x="4871334" y="1078302"/>
            <a:ext cx="3745017" cy="155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t>Pilate?</a:t>
            </a:r>
          </a:p>
          <a:p>
            <a:pPr algn="ctr"/>
            <a:r>
              <a:rPr lang="en-US" sz="4500" b="1" dirty="0" smtClean="0">
                <a:solidFill>
                  <a:srgbClr val="92D050"/>
                </a:solidFill>
              </a:rPr>
              <a:t>Innocent</a:t>
            </a:r>
            <a:endParaRPr lang="en-US" sz="4500" b="1" dirty="0">
              <a:solidFill>
                <a:srgbClr val="92D050"/>
              </a:solidFill>
            </a:endParaRPr>
          </a:p>
        </p:txBody>
      </p:sp>
      <p:sp>
        <p:nvSpPr>
          <p:cNvPr id="22" name="Rectangle 21"/>
          <p:cNvSpPr/>
          <p:nvPr/>
        </p:nvSpPr>
        <p:spPr>
          <a:xfrm>
            <a:off x="4871334" y="5253487"/>
            <a:ext cx="3745017" cy="155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t>Pilate?</a:t>
            </a:r>
          </a:p>
          <a:p>
            <a:pPr algn="ctr"/>
            <a:r>
              <a:rPr lang="en-US" sz="4500" b="1" dirty="0" smtClean="0">
                <a:solidFill>
                  <a:srgbClr val="92D050"/>
                </a:solidFill>
              </a:rPr>
              <a:t>Innocent</a:t>
            </a:r>
            <a:endParaRPr lang="en-US" sz="4500" b="1" dirty="0">
              <a:solidFill>
                <a:srgbClr val="92D050"/>
              </a:solidFill>
            </a:endParaRPr>
          </a:p>
        </p:txBody>
      </p:sp>
      <p:sp>
        <p:nvSpPr>
          <p:cNvPr id="23" name="Rectangle 22"/>
          <p:cNvSpPr/>
          <p:nvPr/>
        </p:nvSpPr>
        <p:spPr>
          <a:xfrm>
            <a:off x="4869321" y="3169635"/>
            <a:ext cx="3745017" cy="155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t>Antipas?</a:t>
            </a:r>
          </a:p>
          <a:p>
            <a:pPr algn="ctr"/>
            <a:r>
              <a:rPr lang="en-US" sz="4500" b="1" dirty="0" smtClean="0">
                <a:solidFill>
                  <a:srgbClr val="92D050"/>
                </a:solidFill>
              </a:rPr>
              <a:t>Innocent</a:t>
            </a:r>
            <a:endParaRPr lang="en-US" sz="4500" b="1" dirty="0">
              <a:solidFill>
                <a:srgbClr val="92D050"/>
              </a:solidFill>
            </a:endParaRPr>
          </a:p>
        </p:txBody>
      </p:sp>
    </p:spTree>
    <p:extLst>
      <p:ext uri="{BB962C8B-B14F-4D97-AF65-F5344CB8AC3E}">
        <p14:creationId xmlns:p14="http://schemas.microsoft.com/office/powerpoint/2010/main" val="300476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2" grpId="0" animBg="1"/>
      <p:bldP spid="16" grpId="0" animBg="1"/>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trangenotions.com/wp-content/uploads/PassionChrist.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43798"/>
          <a:stretch/>
        </p:blipFill>
        <p:spPr bwMode="auto">
          <a:xfrm>
            <a:off x="0" y="1200784"/>
            <a:ext cx="4572000" cy="2379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56"/>
            <a:ext cx="9144000" cy="1200329"/>
          </a:xfrm>
          <a:prstGeom prst="rect">
            <a:avLst/>
          </a:prstGeom>
        </p:spPr>
        <p:txBody>
          <a:bodyPr wrap="square">
            <a:spAutoFit/>
          </a:bodyPr>
          <a:lstStyle/>
          <a:p>
            <a:r>
              <a:rPr lang="en-US" sz="3600" b="1" dirty="0"/>
              <a:t>John 1:11</a:t>
            </a:r>
            <a:r>
              <a:rPr lang="en-US" sz="3600" dirty="0"/>
              <a:t> – “He came to His own, and those who were His own did not receive Him.”</a:t>
            </a:r>
          </a:p>
        </p:txBody>
      </p:sp>
      <p:pic>
        <p:nvPicPr>
          <p:cNvPr id="3076" name="Picture 4" descr="http://www.divinerevelations.info/images/file_rebuildthete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00785"/>
            <a:ext cx="4572000" cy="23791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3735238"/>
            <a:ext cx="9144000" cy="1200329"/>
          </a:xfrm>
          <a:prstGeom prst="rect">
            <a:avLst/>
          </a:prstGeom>
        </p:spPr>
        <p:txBody>
          <a:bodyPr wrap="square">
            <a:spAutoFit/>
          </a:bodyPr>
          <a:lstStyle/>
          <a:p>
            <a:r>
              <a:rPr lang="en-US" sz="3600" b="1" dirty="0" smtClean="0"/>
              <a:t>William Blackstone</a:t>
            </a:r>
            <a:r>
              <a:rPr lang="en-US" sz="3600" dirty="0" smtClean="0"/>
              <a:t> </a:t>
            </a:r>
            <a:r>
              <a:rPr lang="en-US" sz="3600" dirty="0"/>
              <a:t>– </a:t>
            </a:r>
            <a:r>
              <a:rPr lang="en-US" sz="3600" dirty="0" smtClean="0"/>
              <a:t>“</a:t>
            </a:r>
            <a:r>
              <a:rPr lang="en-US" sz="3600" dirty="0"/>
              <a:t>It is better that ten guilty persons escape than that one innocent suffer.</a:t>
            </a:r>
            <a:r>
              <a:rPr lang="en-US" sz="3600" dirty="0" smtClean="0"/>
              <a:t>”</a:t>
            </a:r>
            <a:endParaRPr lang="en-US" sz="3600" dirty="0"/>
          </a:p>
        </p:txBody>
      </p:sp>
      <p:sp>
        <p:nvSpPr>
          <p:cNvPr id="6" name="Rectangle 5"/>
          <p:cNvSpPr/>
          <p:nvPr/>
        </p:nvSpPr>
        <p:spPr>
          <a:xfrm>
            <a:off x="0" y="5103674"/>
            <a:ext cx="9144000" cy="1754326"/>
          </a:xfrm>
          <a:prstGeom prst="rect">
            <a:avLst/>
          </a:prstGeom>
        </p:spPr>
        <p:txBody>
          <a:bodyPr wrap="square">
            <a:spAutoFit/>
          </a:bodyPr>
          <a:lstStyle/>
          <a:p>
            <a:r>
              <a:rPr lang="en-US" sz="3600" b="1" dirty="0" smtClean="0"/>
              <a:t>1 Pet 3:18a</a:t>
            </a:r>
            <a:r>
              <a:rPr lang="en-US" sz="3600" dirty="0" smtClean="0"/>
              <a:t> – “For </a:t>
            </a:r>
            <a:r>
              <a:rPr lang="en-US" sz="3600" dirty="0"/>
              <a:t>Christ also died for sins once for all, the just for the unjust, so that He might bring us to </a:t>
            </a:r>
            <a:r>
              <a:rPr lang="en-US" sz="3600" dirty="0" smtClean="0"/>
              <a:t>God…”</a:t>
            </a:r>
            <a:endParaRPr lang="en-US" sz="3600" dirty="0"/>
          </a:p>
        </p:txBody>
      </p:sp>
    </p:spTree>
    <p:extLst>
      <p:ext uri="{BB962C8B-B14F-4D97-AF65-F5344CB8AC3E}">
        <p14:creationId xmlns:p14="http://schemas.microsoft.com/office/powerpoint/2010/main" val="302723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9" t="8865" r="6655" b="12788"/>
          <a:stretch/>
        </p:blipFill>
        <p:spPr bwMode="auto">
          <a:xfrm>
            <a:off x="527648" y="1066800"/>
            <a:ext cx="3745018"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323" t="14993" r="12379" b="22284"/>
          <a:stretch/>
        </p:blipFill>
        <p:spPr bwMode="auto">
          <a:xfrm>
            <a:off x="531962" y="3169632"/>
            <a:ext cx="3745017"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558" t="14566" r="11063" b="17667"/>
          <a:stretch/>
        </p:blipFill>
        <p:spPr bwMode="auto">
          <a:xfrm>
            <a:off x="527648" y="5273040"/>
            <a:ext cx="3745016"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7069" t="13362" r="9127" b="10919"/>
          <a:stretch/>
        </p:blipFill>
        <p:spPr bwMode="auto">
          <a:xfrm>
            <a:off x="4867311" y="1078303"/>
            <a:ext cx="3749040" cy="1554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27647" y="9480"/>
            <a:ext cx="3749331"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Hebrew</a:t>
            </a:r>
            <a:endParaRPr lang="en-US" sz="6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 name="Rectangle 14"/>
          <p:cNvSpPr/>
          <p:nvPr/>
        </p:nvSpPr>
        <p:spPr>
          <a:xfrm>
            <a:off x="5353213" y="9480"/>
            <a:ext cx="2777235" cy="101566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Roman</a:t>
            </a:r>
            <a:endParaRPr lang="en-US" sz="6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Down Arrow 8"/>
          <p:cNvSpPr/>
          <p:nvPr/>
        </p:nvSpPr>
        <p:spPr>
          <a:xfrm>
            <a:off x="2157840" y="2633069"/>
            <a:ext cx="484632" cy="536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2162154" y="4724113"/>
            <a:ext cx="484632" cy="529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9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500"/>
                                        <p:tgtEl>
                                          <p:spTgt spid="30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076"/>
                                        </p:tgtEl>
                                        <p:attrNameLst>
                                          <p:attrName>style.visibility</p:attrName>
                                        </p:attrNameLst>
                                      </p:cBhvr>
                                      <p:to>
                                        <p:strVal val="visible"/>
                                      </p:to>
                                    </p:set>
                                    <p:animEffect transition="in" filter="fade">
                                      <p:cBhvr>
                                        <p:cTn id="30" dur="500"/>
                                        <p:tgtEl>
                                          <p:spTgt spid="30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fade">
                                      <p:cBhvr>
                                        <p:cTn id="4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9"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143000"/>
            <a:ext cx="9144000" cy="830997"/>
          </a:xfrm>
          <a:prstGeom prst="rect">
            <a:avLst/>
          </a:prstGeom>
        </p:spPr>
        <p:txBody>
          <a:bodyPr wrap="square">
            <a:spAutoFit/>
          </a:bodyPr>
          <a:lstStyle/>
          <a:p>
            <a:r>
              <a:rPr lang="en-US" sz="2400" b="1" dirty="0"/>
              <a:t>Luke 23:5</a:t>
            </a:r>
            <a:r>
              <a:rPr lang="en-US" sz="2400" dirty="0"/>
              <a:t> – “But they kept on insisting, saying, ‘He stirs up the people, teaching all over Judea, starting from Galilee even as far as this place.’”</a:t>
            </a:r>
          </a:p>
        </p:txBody>
      </p:sp>
      <p:pic>
        <p:nvPicPr>
          <p:cNvPr id="5122" name="Picture 2" descr="http://www.jesusmariasite.org/content/the-passion/ps9.jpg"/>
          <p:cNvPicPr>
            <a:picLocks noChangeAspect="1" noChangeArrowheads="1"/>
          </p:cNvPicPr>
          <p:nvPr/>
        </p:nvPicPr>
        <p:blipFill rotWithShape="1">
          <a:blip r:embed="rId2">
            <a:extLst>
              <a:ext uri="{28A0092B-C50C-407E-A947-70E740481C1C}">
                <a14:useLocalDpi xmlns:a14="http://schemas.microsoft.com/office/drawing/2010/main" val="0"/>
              </a:ext>
            </a:extLst>
          </a:blip>
          <a:srcRect b="11259"/>
          <a:stretch/>
        </p:blipFill>
        <p:spPr bwMode="auto">
          <a:xfrm>
            <a:off x="0" y="2034426"/>
            <a:ext cx="9144000" cy="482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2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10000" b="1" dirty="0"/>
              <a:t>Pontius Pilate</a:t>
            </a:r>
            <a:endParaRPr lang="en-US" sz="10000" dirty="0"/>
          </a:p>
        </p:txBody>
      </p:sp>
      <p:pic>
        <p:nvPicPr>
          <p:cNvPr id="1028" name="Picture 4" descr="https://3.bp.blogspot.com/-aWrz-ahwCEw/V6s9RES7GAI/AAAAAAAAG1Y/HpxDIE26zkAt1CdrAg5BhbRpf-wVpGv3wCLcB/s1600/Pi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064" y="1066800"/>
            <a:ext cx="9154064" cy="1200329"/>
          </a:xfrm>
          <a:prstGeom prst="rect">
            <a:avLst/>
          </a:prstGeom>
        </p:spPr>
        <p:txBody>
          <a:bodyPr wrap="square">
            <a:spAutoFit/>
          </a:bodyPr>
          <a:lstStyle/>
          <a:p>
            <a:r>
              <a:rPr lang="en-US" sz="2400" b="1" dirty="0"/>
              <a:t>Luke 23:6-7</a:t>
            </a:r>
            <a:r>
              <a:rPr lang="en-US" sz="2400" dirty="0"/>
              <a:t> – “When Pilate heard it, he asked whether the man was a Galilean. And when he learned that He belonged to Herod’s jurisdiction, he sent Him to Herod, who himself also was in Jerusalem at that time.”</a:t>
            </a:r>
          </a:p>
        </p:txBody>
      </p:sp>
    </p:spTree>
    <p:extLst>
      <p:ext uri="{BB962C8B-B14F-4D97-AF65-F5344CB8AC3E}">
        <p14:creationId xmlns:p14="http://schemas.microsoft.com/office/powerpoint/2010/main" val="282001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30038" y="228600"/>
            <a:ext cx="144636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Antipater</a:t>
            </a:r>
            <a:endParaRPr lang="en-US" sz="1100" dirty="0"/>
          </a:p>
        </p:txBody>
      </p:sp>
      <p:cxnSp>
        <p:nvCxnSpPr>
          <p:cNvPr id="7" name="Straight Connector 6"/>
          <p:cNvCxnSpPr/>
          <p:nvPr/>
        </p:nvCxnSpPr>
        <p:spPr>
          <a:xfrm flipH="1">
            <a:off x="953219" y="762000"/>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30038" y="1163803"/>
            <a:ext cx="1446362" cy="7411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Herod the Great</a:t>
            </a:r>
          </a:p>
          <a:p>
            <a:pPr algn="ctr"/>
            <a:r>
              <a:rPr lang="en-US" sz="1100" dirty="0" smtClean="0"/>
              <a:t>(Matt 2:1-19)</a:t>
            </a:r>
            <a:endParaRPr lang="en-US" sz="1100" dirty="0"/>
          </a:p>
        </p:txBody>
      </p:sp>
      <p:cxnSp>
        <p:nvCxnSpPr>
          <p:cNvPr id="11" name="Straight Connector 10"/>
          <p:cNvCxnSpPr/>
          <p:nvPr/>
        </p:nvCxnSpPr>
        <p:spPr>
          <a:xfrm>
            <a:off x="1676400" y="1573847"/>
            <a:ext cx="3810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1" y="1163803"/>
            <a:ext cx="1444752"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Mariamme I</a:t>
            </a:r>
          </a:p>
          <a:p>
            <a:pPr algn="ctr"/>
            <a:r>
              <a:rPr lang="en-US" sz="1100" dirty="0" smtClean="0"/>
              <a:t>(Jew/Hasmonean)</a:t>
            </a:r>
            <a:endParaRPr lang="en-US" sz="1100" dirty="0"/>
          </a:p>
        </p:txBody>
      </p:sp>
      <p:sp>
        <p:nvSpPr>
          <p:cNvPr id="14" name="Rectangle 13"/>
          <p:cNvSpPr/>
          <p:nvPr/>
        </p:nvSpPr>
        <p:spPr>
          <a:xfrm>
            <a:off x="3883154" y="1163801"/>
            <a:ext cx="1444752"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Mariamme II</a:t>
            </a:r>
          </a:p>
          <a:p>
            <a:pPr algn="ctr"/>
            <a:r>
              <a:rPr lang="en-US" sz="1100" dirty="0" smtClean="0"/>
              <a:t>(Jew/Priestly)</a:t>
            </a:r>
            <a:endParaRPr lang="en-US" sz="1100" dirty="0"/>
          </a:p>
        </p:txBody>
      </p:sp>
      <p:cxnSp>
        <p:nvCxnSpPr>
          <p:cNvPr id="15" name="Straight Connector 14"/>
          <p:cNvCxnSpPr/>
          <p:nvPr/>
        </p:nvCxnSpPr>
        <p:spPr>
          <a:xfrm>
            <a:off x="3502153" y="1573847"/>
            <a:ext cx="3810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15000" y="1159489"/>
            <a:ext cx="1444752"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Malthace</a:t>
            </a:r>
          </a:p>
          <a:p>
            <a:pPr algn="ctr"/>
            <a:r>
              <a:rPr lang="en-US" sz="1100" dirty="0" smtClean="0"/>
              <a:t>(Samaritan)</a:t>
            </a:r>
            <a:endParaRPr lang="en-US" sz="1100" dirty="0"/>
          </a:p>
        </p:txBody>
      </p:sp>
      <p:cxnSp>
        <p:nvCxnSpPr>
          <p:cNvPr id="17" name="Straight Connector 16"/>
          <p:cNvCxnSpPr/>
          <p:nvPr/>
        </p:nvCxnSpPr>
        <p:spPr>
          <a:xfrm>
            <a:off x="5333999" y="1569535"/>
            <a:ext cx="3810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543800" y="1159489"/>
            <a:ext cx="1444752"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Cleopatra</a:t>
            </a:r>
          </a:p>
          <a:p>
            <a:pPr algn="ctr"/>
            <a:r>
              <a:rPr lang="en-US" sz="1100" dirty="0" smtClean="0"/>
              <a:t>(Jew)</a:t>
            </a:r>
            <a:endParaRPr lang="en-US" sz="1100" dirty="0"/>
          </a:p>
        </p:txBody>
      </p:sp>
      <p:cxnSp>
        <p:nvCxnSpPr>
          <p:cNvPr id="20" name="Straight Connector 19"/>
          <p:cNvCxnSpPr/>
          <p:nvPr/>
        </p:nvCxnSpPr>
        <p:spPr>
          <a:xfrm>
            <a:off x="7162799" y="1569535"/>
            <a:ext cx="3810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40254" y="2291659"/>
            <a:ext cx="1051560"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Aristobulus</a:t>
            </a:r>
            <a:endParaRPr lang="en-US" sz="1100" dirty="0"/>
          </a:p>
        </p:txBody>
      </p:sp>
      <p:cxnSp>
        <p:nvCxnSpPr>
          <p:cNvPr id="22" name="Straight Connector 21"/>
          <p:cNvCxnSpPr/>
          <p:nvPr/>
        </p:nvCxnSpPr>
        <p:spPr>
          <a:xfrm flipH="1">
            <a:off x="2766033" y="1885257"/>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072099" y="2299068"/>
            <a:ext cx="1051560"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Philip</a:t>
            </a:r>
          </a:p>
          <a:p>
            <a:pPr algn="ctr"/>
            <a:r>
              <a:rPr lang="en-US" sz="1100" dirty="0" smtClean="0"/>
              <a:t>(Mark 6:17)</a:t>
            </a:r>
            <a:endParaRPr lang="en-US" sz="1100" dirty="0"/>
          </a:p>
        </p:txBody>
      </p:sp>
      <p:cxnSp>
        <p:nvCxnSpPr>
          <p:cNvPr id="24" name="Straight Connector 23"/>
          <p:cNvCxnSpPr/>
          <p:nvPr/>
        </p:nvCxnSpPr>
        <p:spPr>
          <a:xfrm flipH="1">
            <a:off x="4597879" y="1912037"/>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422196" y="1884198"/>
            <a:ext cx="2" cy="20301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287639" y="2296079"/>
            <a:ext cx="1051560"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Archelaus</a:t>
            </a:r>
          </a:p>
          <a:p>
            <a:pPr algn="ctr"/>
            <a:r>
              <a:rPr lang="en-US" sz="1100" dirty="0" smtClean="0"/>
              <a:t>(Matt 2:22)</a:t>
            </a:r>
            <a:endParaRPr lang="en-US" sz="1100" dirty="0"/>
          </a:p>
        </p:txBody>
      </p:sp>
      <p:cxnSp>
        <p:nvCxnSpPr>
          <p:cNvPr id="29" name="Straight Connector 28"/>
          <p:cNvCxnSpPr/>
          <p:nvPr/>
        </p:nvCxnSpPr>
        <p:spPr>
          <a:xfrm>
            <a:off x="5813419" y="2056356"/>
            <a:ext cx="0" cy="2397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422196" y="2077156"/>
            <a:ext cx="60877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487187" y="2296079"/>
            <a:ext cx="1051560"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Herod Antipas</a:t>
            </a:r>
          </a:p>
          <a:p>
            <a:pPr algn="ctr"/>
            <a:r>
              <a:rPr lang="en-US" sz="1100" dirty="0" smtClean="0"/>
              <a:t>(Mark 6:14-29; Luke 3:1; 23:6-12)</a:t>
            </a:r>
            <a:endParaRPr lang="en-US" sz="1100" dirty="0"/>
          </a:p>
        </p:txBody>
      </p:sp>
      <p:cxnSp>
        <p:nvCxnSpPr>
          <p:cNvPr id="34" name="Straight Connector 33"/>
          <p:cNvCxnSpPr/>
          <p:nvPr/>
        </p:nvCxnSpPr>
        <p:spPr>
          <a:xfrm>
            <a:off x="7012967" y="2077156"/>
            <a:ext cx="0" cy="2397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266176" y="1894031"/>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740396" y="2296079"/>
            <a:ext cx="1051560"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Philip</a:t>
            </a:r>
          </a:p>
          <a:p>
            <a:pPr algn="ctr"/>
            <a:r>
              <a:rPr lang="en-US" sz="1100" dirty="0" smtClean="0"/>
              <a:t>(Luke 3:1)</a:t>
            </a:r>
            <a:endParaRPr lang="en-US" sz="1100" dirty="0"/>
          </a:p>
        </p:txBody>
      </p:sp>
      <p:cxnSp>
        <p:nvCxnSpPr>
          <p:cNvPr id="38" name="Straight Connector 37"/>
          <p:cNvCxnSpPr/>
          <p:nvPr/>
        </p:nvCxnSpPr>
        <p:spPr>
          <a:xfrm flipH="1">
            <a:off x="2766031" y="3027200"/>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066038" y="3409457"/>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465851" y="3409457"/>
            <a:ext cx="1" cy="4118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57401" y="3419521"/>
            <a:ext cx="7043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61713" y="3419521"/>
            <a:ext cx="7043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490473" y="3803749"/>
            <a:ext cx="1133856"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Herod Agrippa I</a:t>
            </a:r>
          </a:p>
          <a:p>
            <a:pPr algn="ctr"/>
            <a:r>
              <a:rPr lang="en-US" sz="1100" dirty="0" smtClean="0"/>
              <a:t>(Acts 12:1-4, 20-23)</a:t>
            </a:r>
            <a:endParaRPr lang="en-US" sz="1100" dirty="0"/>
          </a:p>
        </p:txBody>
      </p:sp>
      <p:sp>
        <p:nvSpPr>
          <p:cNvPr id="52" name="Rectangle 51"/>
          <p:cNvSpPr/>
          <p:nvPr/>
        </p:nvSpPr>
        <p:spPr>
          <a:xfrm>
            <a:off x="2899924" y="3801461"/>
            <a:ext cx="1131854"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Herodias</a:t>
            </a:r>
          </a:p>
          <a:p>
            <a:pPr algn="ctr"/>
            <a:r>
              <a:rPr lang="en-US" sz="1100" dirty="0" smtClean="0"/>
              <a:t>(Mark 6:14-29)</a:t>
            </a:r>
            <a:endParaRPr lang="en-US" sz="1100" dirty="0"/>
          </a:p>
        </p:txBody>
      </p:sp>
      <p:cxnSp>
        <p:nvCxnSpPr>
          <p:cNvPr id="59" name="Straight Connector 58"/>
          <p:cNvCxnSpPr/>
          <p:nvPr/>
        </p:nvCxnSpPr>
        <p:spPr>
          <a:xfrm>
            <a:off x="5800404" y="2076016"/>
            <a:ext cx="621792"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066040" y="4544949"/>
            <a:ext cx="1" cy="8335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499113" y="5378450"/>
            <a:ext cx="1133856"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Herod Agrippa II</a:t>
            </a:r>
          </a:p>
          <a:p>
            <a:pPr algn="ctr"/>
            <a:r>
              <a:rPr lang="en-US" sz="1100" dirty="0" smtClean="0"/>
              <a:t>(Acts 25:13-26:32)</a:t>
            </a:r>
            <a:endParaRPr lang="en-US" sz="1100" dirty="0"/>
          </a:p>
        </p:txBody>
      </p:sp>
      <p:sp>
        <p:nvSpPr>
          <p:cNvPr id="66" name="Rectangle 65"/>
          <p:cNvSpPr/>
          <p:nvPr/>
        </p:nvSpPr>
        <p:spPr>
          <a:xfrm>
            <a:off x="230038" y="5378450"/>
            <a:ext cx="1133856"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Bernice</a:t>
            </a:r>
          </a:p>
          <a:p>
            <a:pPr algn="ctr"/>
            <a:r>
              <a:rPr lang="en-US" sz="1100" dirty="0" smtClean="0"/>
              <a:t>(Acts 25:13)</a:t>
            </a:r>
            <a:endParaRPr lang="en-US" sz="1100" dirty="0"/>
          </a:p>
        </p:txBody>
      </p:sp>
      <p:cxnSp>
        <p:nvCxnSpPr>
          <p:cNvPr id="67" name="Straight Connector 66"/>
          <p:cNvCxnSpPr/>
          <p:nvPr/>
        </p:nvCxnSpPr>
        <p:spPr>
          <a:xfrm flipH="1">
            <a:off x="796965" y="4976648"/>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86161" y="4976648"/>
            <a:ext cx="12798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2761713" y="5378450"/>
            <a:ext cx="1133856"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Drusilla</a:t>
            </a:r>
          </a:p>
          <a:p>
            <a:pPr algn="ctr"/>
            <a:r>
              <a:rPr lang="en-US" sz="1100" dirty="0" smtClean="0"/>
              <a:t>(Acts 24:24)</a:t>
            </a:r>
            <a:endParaRPr lang="en-US" sz="1100" dirty="0"/>
          </a:p>
        </p:txBody>
      </p:sp>
      <p:cxnSp>
        <p:nvCxnSpPr>
          <p:cNvPr id="71" name="Straight Connector 70"/>
          <p:cNvCxnSpPr/>
          <p:nvPr/>
        </p:nvCxnSpPr>
        <p:spPr>
          <a:xfrm>
            <a:off x="2066041" y="4976648"/>
            <a:ext cx="12798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329360" y="4976648"/>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031778" y="5378450"/>
            <a:ext cx="1133856"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Salome</a:t>
            </a:r>
          </a:p>
          <a:p>
            <a:pPr algn="ctr"/>
            <a:r>
              <a:rPr lang="en-US" sz="1100" dirty="0" smtClean="0"/>
              <a:t>(Mark 6:14-29)</a:t>
            </a:r>
            <a:endParaRPr lang="en-US" sz="1100" dirty="0"/>
          </a:p>
        </p:txBody>
      </p:sp>
      <p:cxnSp>
        <p:nvCxnSpPr>
          <p:cNvPr id="74" name="Straight Connector 73"/>
          <p:cNvCxnSpPr/>
          <p:nvPr/>
        </p:nvCxnSpPr>
        <p:spPr>
          <a:xfrm>
            <a:off x="4593309" y="3040268"/>
            <a:ext cx="12221" cy="17730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451904" y="4813300"/>
            <a:ext cx="11612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3451903" y="4542660"/>
            <a:ext cx="1" cy="2926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73" idx="0"/>
          </p:cNvCxnSpPr>
          <p:nvPr/>
        </p:nvCxnSpPr>
        <p:spPr>
          <a:xfrm flipH="1">
            <a:off x="4598706" y="4813300"/>
            <a:ext cx="4329" cy="5651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6261829" y="1963519"/>
            <a:ext cx="1502276" cy="139747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5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heel(1)">
                                      <p:cBhvr>
                                        <p:cTn id="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600" b="1" dirty="0" smtClean="0"/>
              <a:t>Herod Antipas</a:t>
            </a:r>
            <a:endParaRPr lang="en-US" sz="8600" dirty="0"/>
          </a:p>
        </p:txBody>
      </p:sp>
      <p:sp>
        <p:nvSpPr>
          <p:cNvPr id="4" name="Rectangle 3"/>
          <p:cNvSpPr/>
          <p:nvPr/>
        </p:nvSpPr>
        <p:spPr>
          <a:xfrm>
            <a:off x="0" y="1216325"/>
            <a:ext cx="9144000" cy="1200329"/>
          </a:xfrm>
          <a:prstGeom prst="rect">
            <a:avLst/>
          </a:prstGeom>
        </p:spPr>
        <p:txBody>
          <a:bodyPr wrap="square">
            <a:spAutoFit/>
          </a:bodyPr>
          <a:lstStyle/>
          <a:p>
            <a:r>
              <a:rPr lang="en-US" sz="2400" b="1" dirty="0"/>
              <a:t>Luke 23:8</a:t>
            </a:r>
            <a:r>
              <a:rPr lang="en-US" sz="2400" dirty="0"/>
              <a:t> – “Now Herod was very glad when he saw Jesus; for he had wanted to see Him for a long time, because he had been hearing about Him and was hoping to see some sign performed by </a:t>
            </a:r>
            <a:r>
              <a:rPr lang="en-US" sz="2400" dirty="0" smtClean="0"/>
              <a:t>Him.”</a:t>
            </a:r>
            <a:endParaRPr lang="en-US" sz="2400" dirty="0"/>
          </a:p>
        </p:txBody>
      </p:sp>
      <p:pic>
        <p:nvPicPr>
          <p:cNvPr id="2054" name="Picture 6" descr="Image result for the passion of Christ he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8913"/>
            <a:ext cx="9144000" cy="433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45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600" b="1" dirty="0" smtClean="0"/>
              <a:t>Herod Antipas</a:t>
            </a:r>
            <a:endParaRPr lang="en-US" sz="8600" dirty="0"/>
          </a:p>
        </p:txBody>
      </p:sp>
      <p:sp>
        <p:nvSpPr>
          <p:cNvPr id="4" name="Rectangle 3"/>
          <p:cNvSpPr/>
          <p:nvPr/>
        </p:nvSpPr>
        <p:spPr>
          <a:xfrm>
            <a:off x="0" y="1216325"/>
            <a:ext cx="9144000" cy="830997"/>
          </a:xfrm>
          <a:prstGeom prst="rect">
            <a:avLst/>
          </a:prstGeom>
        </p:spPr>
        <p:txBody>
          <a:bodyPr wrap="square">
            <a:spAutoFit/>
          </a:bodyPr>
          <a:lstStyle/>
          <a:p>
            <a:pPr marL="0" lvl="1"/>
            <a:r>
              <a:rPr lang="en-US" sz="2400" b="1" dirty="0"/>
              <a:t>Luke </a:t>
            </a:r>
            <a:r>
              <a:rPr lang="en-US" sz="2400" b="1" dirty="0" smtClean="0"/>
              <a:t>23:9</a:t>
            </a:r>
            <a:r>
              <a:rPr lang="en-US" sz="2400" dirty="0" smtClean="0"/>
              <a:t> </a:t>
            </a:r>
            <a:r>
              <a:rPr lang="en-US" sz="2400" dirty="0"/>
              <a:t>– </a:t>
            </a:r>
            <a:r>
              <a:rPr lang="en-US" sz="2400" dirty="0" smtClean="0"/>
              <a:t>“And </a:t>
            </a:r>
            <a:r>
              <a:rPr lang="en-US" sz="2400" dirty="0"/>
              <a:t>he questioned Him at some length; but He answered him nothing</a:t>
            </a:r>
            <a:r>
              <a:rPr lang="en-US" sz="2400" dirty="0" smtClean="0"/>
              <a:t>.”</a:t>
            </a:r>
            <a:endParaRPr lang="en-US" sz="2400" dirty="0"/>
          </a:p>
        </p:txBody>
      </p:sp>
      <p:pic>
        <p:nvPicPr>
          <p:cNvPr id="4098" name="Picture 2" descr="http://www.fatimamovement.com/images/img-jewish-messiah-antichrist/king-herod-temp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7321"/>
            <a:ext cx="9144000" cy="39796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027003"/>
            <a:ext cx="9144000" cy="830997"/>
          </a:xfrm>
          <a:prstGeom prst="rect">
            <a:avLst/>
          </a:prstGeom>
        </p:spPr>
        <p:txBody>
          <a:bodyPr wrap="square">
            <a:spAutoFit/>
          </a:bodyPr>
          <a:lstStyle/>
          <a:p>
            <a:r>
              <a:rPr lang="en-US" sz="2400" b="1" dirty="0"/>
              <a:t>Luke 23:10</a:t>
            </a:r>
            <a:r>
              <a:rPr lang="en-US" sz="2400" dirty="0"/>
              <a:t> – “And the chief priests and the scribes were standing there, accusing Him vehemently.”</a:t>
            </a:r>
          </a:p>
        </p:txBody>
      </p:sp>
    </p:spTree>
    <p:extLst>
      <p:ext uri="{BB962C8B-B14F-4D97-AF65-F5344CB8AC3E}">
        <p14:creationId xmlns:p14="http://schemas.microsoft.com/office/powerpoint/2010/main" val="3834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600" b="1" dirty="0" smtClean="0"/>
              <a:t>Herod Antipas</a:t>
            </a:r>
            <a:endParaRPr lang="en-US" sz="8600" dirty="0"/>
          </a:p>
        </p:txBody>
      </p:sp>
      <p:pic>
        <p:nvPicPr>
          <p:cNvPr id="6146" name="Picture 2" descr="Image result for the passion of Christ he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6027"/>
            <a:ext cx="9144000" cy="36109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215697"/>
            <a:ext cx="9144000" cy="1200329"/>
          </a:xfrm>
          <a:prstGeom prst="rect">
            <a:avLst/>
          </a:prstGeom>
        </p:spPr>
        <p:txBody>
          <a:bodyPr wrap="square">
            <a:spAutoFit/>
          </a:bodyPr>
          <a:lstStyle/>
          <a:p>
            <a:r>
              <a:rPr lang="en-US" sz="2400" b="1" dirty="0"/>
              <a:t>Luke 23:11</a:t>
            </a:r>
            <a:r>
              <a:rPr lang="en-US" sz="2400" dirty="0"/>
              <a:t> – “And Herod with his soldiers, after treating Him with contempt and mocking Him, dressed Him in a gorgeous robe and sent Him back to Pilate</a:t>
            </a:r>
            <a:r>
              <a:rPr lang="en-US" sz="2400" dirty="0" smtClean="0"/>
              <a:t>.”</a:t>
            </a:r>
            <a:endParaRPr lang="en-US" sz="2400" dirty="0"/>
          </a:p>
        </p:txBody>
      </p:sp>
      <p:sp>
        <p:nvSpPr>
          <p:cNvPr id="5" name="Rectangle 4"/>
          <p:cNvSpPr/>
          <p:nvPr/>
        </p:nvSpPr>
        <p:spPr>
          <a:xfrm>
            <a:off x="0" y="6027003"/>
            <a:ext cx="9144000" cy="830997"/>
          </a:xfrm>
          <a:prstGeom prst="rect">
            <a:avLst/>
          </a:prstGeom>
        </p:spPr>
        <p:txBody>
          <a:bodyPr wrap="square">
            <a:spAutoFit/>
          </a:bodyPr>
          <a:lstStyle/>
          <a:p>
            <a:r>
              <a:rPr lang="en-US" sz="2400" b="1" dirty="0"/>
              <a:t>Luke 23:12</a:t>
            </a:r>
            <a:r>
              <a:rPr lang="en-US" sz="2400" dirty="0"/>
              <a:t> – “Now Herod and Pilate became friends with one another that very day; for before they had been enemies with each other</a:t>
            </a:r>
            <a:r>
              <a:rPr lang="en-US" sz="2400" dirty="0" smtClean="0"/>
              <a:t>.”</a:t>
            </a:r>
            <a:endParaRPr lang="en-US" sz="2400" dirty="0"/>
          </a:p>
        </p:txBody>
      </p:sp>
    </p:spTree>
    <p:extLst>
      <p:ext uri="{BB962C8B-B14F-4D97-AF65-F5344CB8AC3E}">
        <p14:creationId xmlns:p14="http://schemas.microsoft.com/office/powerpoint/2010/main" val="340449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4742</TotalTime>
  <Words>1106</Words>
  <Application>Microsoft Office PowerPoint</Application>
  <PresentationFormat>On-screen Show (4:3)</PresentationFormat>
  <Paragraphs>89</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Pontius Pilate</vt:lpstr>
      <vt:lpstr>Pontius Pilate</vt:lpstr>
      <vt:lpstr>PowerPoint Presentation</vt:lpstr>
      <vt:lpstr>Herod Antipas</vt:lpstr>
      <vt:lpstr>Herod Antipas</vt:lpstr>
      <vt:lpstr>Herod Antipas</vt:lpstr>
      <vt:lpstr>Pontius Pilate</vt:lpstr>
      <vt:lpstr>PowerPoint Presentation</vt:lpstr>
      <vt:lpstr>Pontius Pilate</vt:lpstr>
      <vt:lpstr>Pontius Pilate</vt:lpstr>
      <vt:lpstr>Pontius Pilate</vt:lpstr>
      <vt:lpstr>Pontius Pilate</vt:lpstr>
      <vt:lpstr>Pontius Pilate</vt:lpstr>
      <vt:lpstr>Pontius Pilate</vt:lpstr>
      <vt:lpstr>Pontius Pilate</vt:lpstr>
      <vt:lpstr>Pontius Pilate</vt:lpstr>
      <vt:lpstr>Pontius Pilate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 Hasty</cp:lastModifiedBy>
  <cp:revision>98</cp:revision>
  <dcterms:created xsi:type="dcterms:W3CDTF">2006-08-16T00:00:00Z</dcterms:created>
  <dcterms:modified xsi:type="dcterms:W3CDTF">2016-11-06T01:19:53Z</dcterms:modified>
</cp:coreProperties>
</file>