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336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64" y="0"/>
            <a:ext cx="9133936" cy="1323439"/>
          </a:xfrm>
          <a:prstGeom prst="rect">
            <a:avLst/>
          </a:prstGeom>
          <a:noFill/>
        </p:spPr>
        <p:txBody>
          <a:bodyPr wrap="squar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Unlocking Revelation</a:t>
            </a:r>
          </a:p>
        </p:txBody>
      </p:sp>
      <p:sp>
        <p:nvSpPr>
          <p:cNvPr id="4" name="Rectangle 3"/>
          <p:cNvSpPr/>
          <p:nvPr/>
        </p:nvSpPr>
        <p:spPr>
          <a:xfrm>
            <a:off x="-11503" y="1350115"/>
            <a:ext cx="5421703" cy="5078313"/>
          </a:xfrm>
          <a:prstGeom prst="rect">
            <a:avLst/>
          </a:prstGeom>
        </p:spPr>
        <p:txBody>
          <a:bodyPr wrap="square">
            <a:spAutoFit/>
          </a:bodyPr>
          <a:lstStyle/>
          <a:p>
            <a:r>
              <a:rPr lang="en-US" sz="3600" b="1" dirty="0"/>
              <a:t>Rev 20:1-2</a:t>
            </a:r>
            <a:r>
              <a:rPr lang="en-US" sz="3600" dirty="0"/>
              <a:t> – “Then I saw an angel coming down from heaven, having the key to the bottomless pit and a great chain in his hand. He laid hold of the dragon, that serpent of old, who is the Devil and Satan, and bound him for a thousand years”</a:t>
            </a:r>
          </a:p>
        </p:txBody>
      </p:sp>
      <p:pic>
        <p:nvPicPr>
          <p:cNvPr id="1028" name="Picture 4" descr="http://4.bp.blogspot.com/-xkEVKwVbbCM/Uc3ZW7fNH4I/AAAAAAAABiE/u6slTB2drU0/s363/Revelation+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0"/>
            <a:ext cx="37338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2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xEl>
                                              <p:pRg st="0" end="0"/>
                                            </p:txEl>
                                          </p:spTgt>
                                        </p:tgtEl>
                                      </p:cBhvr>
                                    </p:animEffect>
                                    <p:set>
                                      <p:cBhvr>
                                        <p:cTn id="15" dur="1" fill="hold">
                                          <p:stCondLst>
                                            <p:cond delay="499"/>
                                          </p:stCondLst>
                                        </p:cTn>
                                        <p:tgtEl>
                                          <p:spTgt spid="4">
                                            <p:txEl>
                                              <p:pRg st="0" end="0"/>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028"/>
                                        </p:tgtEl>
                                      </p:cBhvr>
                                    </p:animEffect>
                                    <p:set>
                                      <p:cBhvr>
                                        <p:cTn id="18"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64" y="0"/>
            <a:ext cx="9133936" cy="1323439"/>
          </a:xfrm>
          <a:prstGeom prst="rect">
            <a:avLst/>
          </a:prstGeom>
          <a:noFill/>
        </p:spPr>
        <p:txBody>
          <a:bodyPr wrap="squar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Unlocking Revelation</a:t>
            </a:r>
          </a:p>
        </p:txBody>
      </p:sp>
      <p:sp>
        <p:nvSpPr>
          <p:cNvPr id="4" name="Rectangle 3"/>
          <p:cNvSpPr/>
          <p:nvPr/>
        </p:nvSpPr>
        <p:spPr>
          <a:xfrm>
            <a:off x="-11503" y="1350115"/>
            <a:ext cx="5421703" cy="2462213"/>
          </a:xfrm>
          <a:prstGeom prst="rect">
            <a:avLst/>
          </a:prstGeom>
        </p:spPr>
        <p:txBody>
          <a:bodyPr wrap="square">
            <a:spAutoFit/>
          </a:bodyPr>
          <a:lstStyle/>
          <a:p>
            <a:r>
              <a:rPr lang="en-US" sz="2200" b="1" dirty="0"/>
              <a:t>Rev 20:7-8</a:t>
            </a:r>
            <a:r>
              <a:rPr lang="en-US" sz="2200" dirty="0"/>
              <a:t> – “Now when the thousand years have expired, Satan will be released from his prison and will go out to deceive the nations which are in the four corners of the earth, Gog and Magog, to gather them together to battle, whose number is as the sand of the sea.”</a:t>
            </a:r>
          </a:p>
        </p:txBody>
      </p:sp>
      <p:pic>
        <p:nvPicPr>
          <p:cNvPr id="2050" name="Picture 2" descr="http://scontent.cdninstagram.com/t51.2885-15/s480x480/e35/13737109_122817574819646_1320737383_n.jpg?ig_cache_key=MTI5NDU0MDcwOTg1MjMyMjYwMQ%3D%3D.2"/>
          <p:cNvPicPr>
            <a:picLocks noChangeAspect="1" noChangeArrowheads="1"/>
          </p:cNvPicPr>
          <p:nvPr/>
        </p:nvPicPr>
        <p:blipFill rotWithShape="1">
          <a:blip r:embed="rId2">
            <a:extLst>
              <a:ext uri="{28A0092B-C50C-407E-A947-70E740481C1C}">
                <a14:useLocalDpi xmlns:a14="http://schemas.microsoft.com/office/drawing/2010/main" val="0"/>
              </a:ext>
            </a:extLst>
          </a:blip>
          <a:srcRect l="11976" r="12706"/>
          <a:stretch/>
        </p:blipFill>
        <p:spPr bwMode="auto">
          <a:xfrm>
            <a:off x="5410200" y="1524000"/>
            <a:ext cx="3733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503" y="4057233"/>
            <a:ext cx="5438957" cy="2800767"/>
          </a:xfrm>
          <a:prstGeom prst="rect">
            <a:avLst/>
          </a:prstGeom>
        </p:spPr>
        <p:txBody>
          <a:bodyPr wrap="square">
            <a:spAutoFit/>
          </a:bodyPr>
          <a:lstStyle/>
          <a:p>
            <a:r>
              <a:rPr lang="en-US" sz="2200" b="1" dirty="0"/>
              <a:t>Rev 20:9-10</a:t>
            </a:r>
            <a:r>
              <a:rPr lang="en-US" sz="2200" dirty="0"/>
              <a:t> – “They went up on the breadth of the earth and surrounded the camp of the saints and the beloved city. And fire came down from God out of heaven and devoured them. The devil, who deceived them, was cast into the lake of fire and brimstone where</a:t>
            </a:r>
            <a:r>
              <a:rPr lang="en-US" sz="2200" baseline="30000" dirty="0"/>
              <a:t> </a:t>
            </a:r>
            <a:r>
              <a:rPr lang="en-US" sz="2200" dirty="0"/>
              <a:t>the beast and the false prophet are. And they will be tormented day and night forever and ever.”</a:t>
            </a:r>
          </a:p>
        </p:txBody>
      </p:sp>
    </p:spTree>
    <p:extLst>
      <p:ext uri="{BB962C8B-B14F-4D97-AF65-F5344CB8AC3E}">
        <p14:creationId xmlns:p14="http://schemas.microsoft.com/office/powerpoint/2010/main" val="291666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
                                            <p:txEl>
                                              <p:pRg st="0" end="0"/>
                                            </p:txEl>
                                          </p:spTgt>
                                        </p:tgtEl>
                                      </p:cBhvr>
                                    </p:animEffect>
                                    <p:set>
                                      <p:cBhvr>
                                        <p:cTn id="23" dur="1" fill="hold">
                                          <p:stCondLst>
                                            <p:cond delay="499"/>
                                          </p:stCondLst>
                                        </p:cTn>
                                        <p:tgtEl>
                                          <p:spTgt spid="2">
                                            <p:txEl>
                                              <p:pRg st="0" end="0"/>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050"/>
                                        </p:tgtEl>
                                      </p:cBhvr>
                                    </p:animEffect>
                                    <p:set>
                                      <p:cBhvr>
                                        <p:cTn id="26"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64" y="0"/>
            <a:ext cx="9133936" cy="1323439"/>
          </a:xfrm>
          <a:prstGeom prst="rect">
            <a:avLst/>
          </a:prstGeom>
          <a:noFill/>
        </p:spPr>
        <p:txBody>
          <a:bodyPr wrap="squar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Unlocking Revelation</a:t>
            </a:r>
          </a:p>
        </p:txBody>
      </p:sp>
      <p:sp>
        <p:nvSpPr>
          <p:cNvPr id="4" name="Rectangle 3"/>
          <p:cNvSpPr/>
          <p:nvPr/>
        </p:nvSpPr>
        <p:spPr>
          <a:xfrm>
            <a:off x="-11503" y="1350115"/>
            <a:ext cx="5421703" cy="5570756"/>
          </a:xfrm>
          <a:prstGeom prst="rect">
            <a:avLst/>
          </a:prstGeom>
        </p:spPr>
        <p:txBody>
          <a:bodyPr wrap="square">
            <a:spAutoFit/>
          </a:bodyPr>
          <a:lstStyle/>
          <a:p>
            <a:r>
              <a:rPr lang="en-US" sz="1780" b="1" dirty="0"/>
              <a:t>Rev 21:1-7</a:t>
            </a:r>
            <a:r>
              <a:rPr lang="en-US" sz="1780" dirty="0"/>
              <a:t> – “Then I saw a new heaven and a new earth, for the first heaven and the first earth had passed away, and the sea was no more. And I saw the holy city, new Jerusalem, coming down out of heaven from God, prepared as a bride adorned for her husband. And I heard a loud voice from the throne saying, ‘Behold, the dwelling place</a:t>
            </a:r>
            <a:r>
              <a:rPr lang="en-US" sz="1780" baseline="30000" dirty="0"/>
              <a:t> </a:t>
            </a:r>
            <a:r>
              <a:rPr lang="en-US" sz="1780" dirty="0"/>
              <a:t>of God is with man. He will dwell with them, and they will be his people,</a:t>
            </a:r>
            <a:r>
              <a:rPr lang="en-US" sz="1780" baseline="30000" dirty="0"/>
              <a:t> </a:t>
            </a:r>
            <a:r>
              <a:rPr lang="en-US" sz="1780" dirty="0"/>
              <a:t>and God himself will be with them as their God.</a:t>
            </a:r>
            <a:r>
              <a:rPr lang="en-US" sz="1780" baseline="30000" dirty="0"/>
              <a:t> </a:t>
            </a:r>
            <a:r>
              <a:rPr lang="en-US" sz="1780" dirty="0"/>
              <a:t>He will wipe away every tear from their eyes, and death shall be no more, neither shall there be mourning, nor crying, nor pain anymore, for the former things have passed away.’ And he who was seated on the throne said, ‘Behold, I am making all things new.’ Also he said, ‘Write this down, for these words are trustworthy and true.’ And he said to me, ‘It is done! I am the Alpha and the Omega, the beginning and the end. To the thirsty I will give from the spring of the water of life without payment. The one who conquers will have this heritage, and I will be his God and he will be my son.’”</a:t>
            </a:r>
          </a:p>
        </p:txBody>
      </p:sp>
      <p:pic>
        <p:nvPicPr>
          <p:cNvPr id="4098" name="Picture 2" descr="http://globalimpactstudies.com/image/111357569.jpg"/>
          <p:cNvPicPr>
            <a:picLocks noChangeAspect="1" noChangeArrowheads="1"/>
          </p:cNvPicPr>
          <p:nvPr/>
        </p:nvPicPr>
        <p:blipFill rotWithShape="1">
          <a:blip r:embed="rId2">
            <a:extLst>
              <a:ext uri="{28A0092B-C50C-407E-A947-70E740481C1C}">
                <a14:useLocalDpi xmlns:a14="http://schemas.microsoft.com/office/drawing/2010/main" val="0"/>
              </a:ext>
            </a:extLst>
          </a:blip>
          <a:srcRect t="13315" b="13262"/>
          <a:stretch/>
        </p:blipFill>
        <p:spPr bwMode="auto">
          <a:xfrm>
            <a:off x="5410200" y="1447800"/>
            <a:ext cx="3738832" cy="541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9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xEl>
                                              <p:pRg st="0" end="0"/>
                                            </p:txEl>
                                          </p:spTgt>
                                        </p:tgtEl>
                                      </p:cBhvr>
                                    </p:animEffect>
                                    <p:set>
                                      <p:cBhvr>
                                        <p:cTn id="15" dur="1" fill="hold">
                                          <p:stCondLst>
                                            <p:cond delay="499"/>
                                          </p:stCondLst>
                                        </p:cTn>
                                        <p:tgtEl>
                                          <p:spTgt spid="4">
                                            <p:txEl>
                                              <p:pRg st="0" end="0"/>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098"/>
                                        </p:tgtEl>
                                      </p:cBhvr>
                                    </p:animEffect>
                                    <p:set>
                                      <p:cBhvr>
                                        <p:cTn id="18"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64" y="0"/>
            <a:ext cx="9133936" cy="1323439"/>
          </a:xfrm>
          <a:prstGeom prst="rect">
            <a:avLst/>
          </a:prstGeom>
          <a:noFill/>
        </p:spPr>
        <p:txBody>
          <a:bodyPr wrap="square" lIns="91440" tIns="45720" rIns="91440" bIns="45720">
            <a:spAutoFit/>
          </a:bodyPr>
          <a:lstStyle/>
          <a:p>
            <a:pPr algn="ctr"/>
            <a:r>
              <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Unlocking Revelation</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2" name="TextBox 1"/>
          <p:cNvSpPr txBox="1"/>
          <p:nvPr/>
        </p:nvSpPr>
        <p:spPr>
          <a:xfrm>
            <a:off x="3926456" y="1447801"/>
            <a:ext cx="5217543" cy="5201424"/>
          </a:xfrm>
          <a:prstGeom prst="rect">
            <a:avLst/>
          </a:prstGeom>
          <a:noFill/>
        </p:spPr>
        <p:txBody>
          <a:bodyPr wrap="square" rtlCol="0">
            <a:spAutoFit/>
          </a:bodyPr>
          <a:lstStyle/>
          <a:p>
            <a:r>
              <a:rPr lang="en-US" sz="4000" dirty="0" smtClean="0"/>
              <a:t>1) </a:t>
            </a:r>
            <a:r>
              <a:rPr lang="en-US" sz="4000" u="sng" dirty="0" smtClean="0"/>
              <a:t>Must </a:t>
            </a:r>
            <a:r>
              <a:rPr lang="en-US" sz="4000" u="sng" dirty="0" smtClean="0"/>
              <a:t>Soon Take Place</a:t>
            </a:r>
          </a:p>
          <a:p>
            <a:pPr marL="1028700" lvl="1" indent="-571500">
              <a:buFont typeface="Arial" panose="020B0604020202020204" pitchFamily="34" charset="0"/>
              <a:buChar char="•"/>
            </a:pPr>
            <a:r>
              <a:rPr lang="en-US" sz="2800" b="1" dirty="0" smtClean="0"/>
              <a:t>Rev 1:1a,3; 22:6,10</a:t>
            </a:r>
            <a:endParaRPr lang="en-US" sz="2800" b="1" dirty="0"/>
          </a:p>
          <a:p>
            <a:pPr marL="342900" indent="-342900">
              <a:buFont typeface="+mj-lt"/>
              <a:buAutoNum type="arabicPeriod"/>
            </a:pPr>
            <a:endParaRPr lang="en-US" sz="2000" dirty="0" smtClean="0"/>
          </a:p>
          <a:p>
            <a:r>
              <a:rPr lang="en-US" sz="4000" dirty="0" smtClean="0"/>
              <a:t>2) </a:t>
            </a:r>
            <a:r>
              <a:rPr lang="en-US" sz="4000" u="sng" dirty="0" smtClean="0"/>
              <a:t>Signs </a:t>
            </a:r>
            <a:r>
              <a:rPr lang="en-US" sz="4000" u="sng" dirty="0" smtClean="0"/>
              <a:t>&amp; Symbols</a:t>
            </a:r>
          </a:p>
          <a:p>
            <a:pPr marL="1028700" lvl="1" indent="-571500">
              <a:buFont typeface="Arial" panose="020B0604020202020204" pitchFamily="34" charset="0"/>
              <a:buChar char="•"/>
            </a:pPr>
            <a:r>
              <a:rPr lang="en-US" sz="2800" b="1" dirty="0"/>
              <a:t>Rev </a:t>
            </a:r>
            <a:r>
              <a:rPr lang="en-US" sz="2800" b="1" dirty="0" smtClean="0"/>
              <a:t>1:1b, 10-20</a:t>
            </a:r>
            <a:endParaRPr lang="en-US" sz="2800" b="1" dirty="0"/>
          </a:p>
          <a:p>
            <a:pPr marL="457200" indent="-457200">
              <a:buFont typeface="Arial" panose="020B0604020202020204" pitchFamily="34" charset="0"/>
              <a:buChar char="•"/>
            </a:pPr>
            <a:endParaRPr lang="en-US" sz="2000" b="1" dirty="0"/>
          </a:p>
          <a:p>
            <a:r>
              <a:rPr lang="en-US" sz="4000" dirty="0" smtClean="0"/>
              <a:t>3) </a:t>
            </a:r>
            <a:r>
              <a:rPr lang="en-US" sz="4000" u="sng" dirty="0" smtClean="0"/>
              <a:t>Meaning </a:t>
            </a:r>
            <a:r>
              <a:rPr lang="en-US" sz="4000" u="sng" dirty="0" smtClean="0"/>
              <a:t>of Numbers</a:t>
            </a:r>
          </a:p>
          <a:p>
            <a:pPr marL="914400" lvl="1" indent="-457200">
              <a:buFont typeface="Arial" panose="020B0604020202020204" pitchFamily="34" charset="0"/>
              <a:buChar char="•"/>
            </a:pPr>
            <a:r>
              <a:rPr lang="en-US" sz="2800" b="1" dirty="0" smtClean="0"/>
              <a:t>Rev 1:11; 4:4; 7:4; 13:18</a:t>
            </a:r>
          </a:p>
          <a:p>
            <a:pPr marL="457200" indent="-457200">
              <a:buFont typeface="Arial" panose="020B0604020202020204" pitchFamily="34" charset="0"/>
              <a:buChar char="•"/>
            </a:pPr>
            <a:endParaRPr lang="en-US" sz="2000" b="1" dirty="0"/>
          </a:p>
          <a:p>
            <a:r>
              <a:rPr lang="en-US" sz="4000" dirty="0" smtClean="0"/>
              <a:t>4) </a:t>
            </a:r>
            <a:r>
              <a:rPr lang="en-US" sz="4000" u="sng" dirty="0" smtClean="0"/>
              <a:t>Overcome</a:t>
            </a:r>
          </a:p>
          <a:p>
            <a:pPr marL="914400" lvl="1" indent="-457200">
              <a:buFont typeface="Arial" panose="020B0604020202020204" pitchFamily="34" charset="0"/>
              <a:buChar char="•"/>
            </a:pPr>
            <a:r>
              <a:rPr lang="en-US" sz="2800" b="1" dirty="0" smtClean="0"/>
              <a:t>Rev 2:7,11,17,26; 3:5,12,21</a:t>
            </a:r>
            <a:endParaRPr lang="en-US" sz="2800" b="1" dirty="0"/>
          </a:p>
        </p:txBody>
      </p:sp>
      <p:pic>
        <p:nvPicPr>
          <p:cNvPr id="1026" name="Picture 2" descr="https://i.ytimg.com/vi/NSOMzDTBZFM/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7264" r="7453"/>
          <a:stretch/>
        </p:blipFill>
        <p:spPr bwMode="auto">
          <a:xfrm>
            <a:off x="0" y="1447801"/>
            <a:ext cx="3899141"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84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26"/>
                                        </p:tgtEl>
                                      </p:cBhvr>
                                    </p:animEffect>
                                    <p:set>
                                      <p:cBhvr>
                                        <p:cTn id="42" dur="1" fill="hold">
                                          <p:stCondLst>
                                            <p:cond delay="499"/>
                                          </p:stCondLst>
                                        </p:cTn>
                                        <p:tgtEl>
                                          <p:spTgt spid="102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
                                            <p:txEl>
                                              <p:pRg st="0" end="0"/>
                                            </p:txEl>
                                          </p:spTgt>
                                        </p:tgtEl>
                                      </p:cBhvr>
                                    </p:animEffect>
                                    <p:set>
                                      <p:cBhvr>
                                        <p:cTn id="45" dur="1" fill="hold">
                                          <p:stCondLst>
                                            <p:cond delay="499"/>
                                          </p:stCondLst>
                                        </p:cTn>
                                        <p:tgtEl>
                                          <p:spTgt spid="2">
                                            <p:txEl>
                                              <p:pRg st="0" end="0"/>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
                                            <p:txEl>
                                              <p:pRg st="1" end="1"/>
                                            </p:txEl>
                                          </p:spTgt>
                                        </p:tgtEl>
                                      </p:cBhvr>
                                    </p:animEffect>
                                    <p:set>
                                      <p:cBhvr>
                                        <p:cTn id="48" dur="1" fill="hold">
                                          <p:stCondLst>
                                            <p:cond delay="499"/>
                                          </p:stCondLst>
                                        </p:cTn>
                                        <p:tgtEl>
                                          <p:spTgt spid="2">
                                            <p:txEl>
                                              <p:pRg st="1" end="1"/>
                                            </p:txEl>
                                          </p:spTgt>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
                                            <p:txEl>
                                              <p:pRg st="3" end="3"/>
                                            </p:txEl>
                                          </p:spTgt>
                                        </p:tgtEl>
                                      </p:cBhvr>
                                    </p:animEffect>
                                    <p:set>
                                      <p:cBhvr>
                                        <p:cTn id="51" dur="1" fill="hold">
                                          <p:stCondLst>
                                            <p:cond delay="499"/>
                                          </p:stCondLst>
                                        </p:cTn>
                                        <p:tgtEl>
                                          <p:spTgt spid="2">
                                            <p:txEl>
                                              <p:pRg st="3" end="3"/>
                                            </p:txEl>
                                          </p:spTgt>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
                                            <p:txEl>
                                              <p:pRg st="4" end="4"/>
                                            </p:txEl>
                                          </p:spTgt>
                                        </p:tgtEl>
                                      </p:cBhvr>
                                    </p:animEffect>
                                    <p:set>
                                      <p:cBhvr>
                                        <p:cTn id="54" dur="1" fill="hold">
                                          <p:stCondLst>
                                            <p:cond delay="499"/>
                                          </p:stCondLst>
                                        </p:cTn>
                                        <p:tgtEl>
                                          <p:spTgt spid="2">
                                            <p:txEl>
                                              <p:pRg st="4" end="4"/>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
                                            <p:txEl>
                                              <p:pRg st="6" end="6"/>
                                            </p:txEl>
                                          </p:spTgt>
                                        </p:tgtEl>
                                      </p:cBhvr>
                                    </p:animEffect>
                                    <p:set>
                                      <p:cBhvr>
                                        <p:cTn id="57" dur="1" fill="hold">
                                          <p:stCondLst>
                                            <p:cond delay="499"/>
                                          </p:stCondLst>
                                        </p:cTn>
                                        <p:tgtEl>
                                          <p:spTgt spid="2">
                                            <p:txEl>
                                              <p:pRg st="6" end="6"/>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
                                            <p:txEl>
                                              <p:pRg st="7" end="7"/>
                                            </p:txEl>
                                          </p:spTgt>
                                        </p:tgtEl>
                                      </p:cBhvr>
                                    </p:animEffect>
                                    <p:set>
                                      <p:cBhvr>
                                        <p:cTn id="60" dur="1" fill="hold">
                                          <p:stCondLst>
                                            <p:cond delay="499"/>
                                          </p:stCondLst>
                                        </p:cTn>
                                        <p:tgtEl>
                                          <p:spTgt spid="2">
                                            <p:txEl>
                                              <p:pRg st="7" end="7"/>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
                                            <p:txEl>
                                              <p:pRg st="9" end="9"/>
                                            </p:txEl>
                                          </p:spTgt>
                                        </p:tgtEl>
                                      </p:cBhvr>
                                    </p:animEffect>
                                    <p:set>
                                      <p:cBhvr>
                                        <p:cTn id="63" dur="1" fill="hold">
                                          <p:stCondLst>
                                            <p:cond delay="499"/>
                                          </p:stCondLst>
                                        </p:cTn>
                                        <p:tgtEl>
                                          <p:spTgt spid="2">
                                            <p:txEl>
                                              <p:pRg st="9" end="9"/>
                                            </p:txEl>
                                          </p:spTgt>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
                                            <p:txEl>
                                              <p:pRg st="10" end="10"/>
                                            </p:txEl>
                                          </p:spTgt>
                                        </p:tgtEl>
                                      </p:cBhvr>
                                    </p:animEffect>
                                    <p:set>
                                      <p:cBhvr>
                                        <p:cTn id="66" dur="1" fill="hold">
                                          <p:stCondLst>
                                            <p:cond delay="499"/>
                                          </p:stCondLst>
                                        </p:cTn>
                                        <p:tgtEl>
                                          <p:spTgt spid="2">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64" y="0"/>
            <a:ext cx="9133936" cy="1323439"/>
          </a:xfrm>
          <a:prstGeom prst="rect">
            <a:avLst/>
          </a:prstGeom>
          <a:noFill/>
        </p:spPr>
        <p:txBody>
          <a:bodyPr wrap="squar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Unlocking Revelation</a:t>
            </a:r>
          </a:p>
        </p:txBody>
      </p:sp>
      <p:sp>
        <p:nvSpPr>
          <p:cNvPr id="2" name="TextBox 1"/>
          <p:cNvSpPr txBox="1"/>
          <p:nvPr/>
        </p:nvSpPr>
        <p:spPr>
          <a:xfrm>
            <a:off x="0" y="1318022"/>
            <a:ext cx="9144000" cy="5539978"/>
          </a:xfrm>
          <a:prstGeom prst="rect">
            <a:avLst/>
          </a:prstGeom>
          <a:noFill/>
        </p:spPr>
        <p:txBody>
          <a:bodyPr wrap="square" rtlCol="0">
            <a:spAutoFit/>
          </a:bodyPr>
          <a:lstStyle/>
          <a:p>
            <a:pPr marL="342900" indent="-342900">
              <a:buFont typeface="+mj-lt"/>
              <a:buAutoNum type="arabicPeriod"/>
            </a:pPr>
            <a:r>
              <a:rPr lang="en-US" sz="4000" u="sng" dirty="0" smtClean="0"/>
              <a:t>Church’s Struggle On Earth (</a:t>
            </a:r>
            <a:r>
              <a:rPr lang="en-US" sz="4000" u="sng" dirty="0" err="1" smtClean="0"/>
              <a:t>ch.</a:t>
            </a:r>
            <a:r>
              <a:rPr lang="en-US" sz="4000" u="sng" dirty="0" smtClean="0"/>
              <a:t> 1 – 11)</a:t>
            </a:r>
          </a:p>
          <a:p>
            <a:pPr marL="1200150" lvl="1" indent="-742950">
              <a:buFont typeface="+mj-lt"/>
              <a:buAutoNum type="alphaLcParenR"/>
            </a:pPr>
            <a:endParaRPr lang="en-US" sz="800" dirty="0" smtClean="0"/>
          </a:p>
          <a:p>
            <a:pPr marL="1200150" lvl="1" indent="-742950">
              <a:buFont typeface="+mj-lt"/>
              <a:buAutoNum type="alphaLcParenR"/>
            </a:pPr>
            <a:r>
              <a:rPr lang="en-US" sz="3000" dirty="0" smtClean="0"/>
              <a:t>Christ In </a:t>
            </a:r>
            <a:r>
              <a:rPr lang="en-US" sz="3000" dirty="0"/>
              <a:t>T</a:t>
            </a:r>
            <a:r>
              <a:rPr lang="en-US" sz="3000" dirty="0" smtClean="0"/>
              <a:t>he </a:t>
            </a:r>
            <a:r>
              <a:rPr lang="en-US" sz="3000" dirty="0"/>
              <a:t>M</a:t>
            </a:r>
            <a:r>
              <a:rPr lang="en-US" sz="3000" dirty="0" smtClean="0"/>
              <a:t>idst </a:t>
            </a:r>
            <a:r>
              <a:rPr lang="en-US" sz="3000" dirty="0"/>
              <a:t>O</a:t>
            </a:r>
            <a:r>
              <a:rPr lang="en-US" sz="3000" dirty="0" smtClean="0"/>
              <a:t>f </a:t>
            </a:r>
            <a:r>
              <a:rPr lang="en-US" sz="3000" dirty="0"/>
              <a:t>T</a:t>
            </a:r>
            <a:r>
              <a:rPr lang="en-US" sz="3000" dirty="0" smtClean="0"/>
              <a:t>he </a:t>
            </a:r>
            <a:r>
              <a:rPr lang="en-US" sz="3000" dirty="0"/>
              <a:t>L</a:t>
            </a:r>
            <a:r>
              <a:rPr lang="en-US" sz="3000" dirty="0" smtClean="0"/>
              <a:t>ampstands (1 – 3)</a:t>
            </a:r>
          </a:p>
          <a:p>
            <a:pPr marL="1200150" lvl="1" indent="-742950">
              <a:buFont typeface="+mj-lt"/>
              <a:buAutoNum type="alphaLcParenR"/>
            </a:pPr>
            <a:endParaRPr lang="en-US" sz="800" dirty="0" smtClean="0"/>
          </a:p>
          <a:p>
            <a:pPr marL="1200150" lvl="1" indent="-742950">
              <a:buFont typeface="+mj-lt"/>
              <a:buAutoNum type="alphaLcParenR"/>
            </a:pPr>
            <a:r>
              <a:rPr lang="en-US" sz="3000" dirty="0" smtClean="0"/>
              <a:t>The Book w/7 Seals (4 – 7)</a:t>
            </a:r>
          </a:p>
          <a:p>
            <a:pPr marL="1200150" lvl="1" indent="-742950">
              <a:buFont typeface="+mj-lt"/>
              <a:buAutoNum type="alphaLcParenR"/>
            </a:pPr>
            <a:endParaRPr lang="en-US" sz="800" dirty="0" smtClean="0"/>
          </a:p>
          <a:p>
            <a:pPr marL="1200150" lvl="1" indent="-742950">
              <a:buFont typeface="+mj-lt"/>
              <a:buAutoNum type="alphaLcParenR"/>
            </a:pPr>
            <a:r>
              <a:rPr lang="en-US" sz="3000" dirty="0" smtClean="0"/>
              <a:t>The 7 Trumpet Judgments (8 – 11 )</a:t>
            </a:r>
          </a:p>
          <a:p>
            <a:pPr marL="342900" indent="-342900">
              <a:buFont typeface="+mj-lt"/>
              <a:buAutoNum type="arabicPeriod"/>
            </a:pPr>
            <a:endParaRPr lang="en-US" sz="800" dirty="0"/>
          </a:p>
          <a:p>
            <a:pPr marL="342900" indent="-342900">
              <a:buFont typeface="+mj-lt"/>
              <a:buAutoNum type="arabicPeriod"/>
            </a:pPr>
            <a:r>
              <a:rPr lang="en-US" sz="4000" u="sng" dirty="0" smtClean="0"/>
              <a:t>Deeper Spiritual Background (</a:t>
            </a:r>
            <a:r>
              <a:rPr lang="en-US" sz="4000" u="sng" dirty="0" err="1" smtClean="0"/>
              <a:t>ch.</a:t>
            </a:r>
            <a:r>
              <a:rPr lang="en-US" sz="4000" u="sng" dirty="0" smtClean="0"/>
              <a:t> 12 – 23)</a:t>
            </a:r>
          </a:p>
          <a:p>
            <a:pPr marL="1200150" lvl="1" indent="-742950">
              <a:buFont typeface="+mj-lt"/>
              <a:buAutoNum type="alphaLcParenR"/>
            </a:pPr>
            <a:endParaRPr lang="en-US" sz="800" dirty="0" smtClean="0"/>
          </a:p>
          <a:p>
            <a:pPr marL="1200150" lvl="1" indent="-742950">
              <a:buFont typeface="+mj-lt"/>
              <a:buAutoNum type="alphaLcParenR"/>
            </a:pPr>
            <a:r>
              <a:rPr lang="en-US" sz="3000" dirty="0" smtClean="0"/>
              <a:t>The Woman, Child, Dragon, &amp; Beasts (12 – 14)</a:t>
            </a:r>
          </a:p>
          <a:p>
            <a:pPr marL="1200150" lvl="1" indent="-742950">
              <a:buFont typeface="+mj-lt"/>
              <a:buAutoNum type="alphaLcParenR"/>
            </a:pPr>
            <a:endParaRPr lang="en-US" sz="800" dirty="0" smtClean="0"/>
          </a:p>
          <a:p>
            <a:pPr marL="1200150" lvl="1" indent="-742950">
              <a:buFont typeface="+mj-lt"/>
              <a:buAutoNum type="alphaLcParenR"/>
            </a:pPr>
            <a:r>
              <a:rPr lang="en-US" sz="3000" dirty="0" smtClean="0"/>
              <a:t>The 7 Bowls of Wrath (15 – 16)</a:t>
            </a:r>
          </a:p>
          <a:p>
            <a:pPr marL="1200150" lvl="1" indent="-742950">
              <a:buFont typeface="+mj-lt"/>
              <a:buAutoNum type="alphaLcParenR"/>
            </a:pPr>
            <a:endParaRPr lang="en-US" sz="800" dirty="0" smtClean="0"/>
          </a:p>
          <a:p>
            <a:pPr marL="1200150" lvl="1" indent="-742950">
              <a:buFont typeface="+mj-lt"/>
              <a:buAutoNum type="alphaLcParenR"/>
            </a:pPr>
            <a:r>
              <a:rPr lang="en-US" sz="3000" dirty="0" smtClean="0"/>
              <a:t>Fall Of The Harlot, Beasts, &amp; Dragon (17 – 20)</a:t>
            </a:r>
          </a:p>
          <a:p>
            <a:pPr marL="1200150" lvl="1" indent="-742950">
              <a:buFont typeface="+mj-lt"/>
              <a:buAutoNum type="alphaLcParenR"/>
            </a:pPr>
            <a:endParaRPr lang="en-US" sz="800" dirty="0" smtClean="0"/>
          </a:p>
          <a:p>
            <a:pPr marL="1200150" lvl="1" indent="-742950">
              <a:buFont typeface="+mj-lt"/>
              <a:buAutoNum type="alphaLcParenR"/>
            </a:pPr>
            <a:r>
              <a:rPr lang="en-US" sz="3000" dirty="0" smtClean="0"/>
              <a:t>New Heaven &amp; Earth (21 – 22)</a:t>
            </a:r>
            <a:endParaRPr lang="en-US" sz="3000" dirty="0"/>
          </a:p>
        </p:txBody>
      </p:sp>
    </p:spTree>
    <p:extLst>
      <p:ext uri="{BB962C8B-B14F-4D97-AF65-F5344CB8AC3E}">
        <p14:creationId xmlns:p14="http://schemas.microsoft.com/office/powerpoint/2010/main" val="30161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fade">
                                      <p:cBhvr>
                                        <p:cTn id="24" dur="500"/>
                                        <p:tgtEl>
                                          <p:spTgt spid="2">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fade">
                                      <p:cBhvr>
                                        <p:cTn id="27" dur="500"/>
                                        <p:tgtEl>
                                          <p:spTgt spid="2">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4" end="14"/>
                                            </p:txEl>
                                          </p:spTgt>
                                        </p:tgtEl>
                                        <p:attrNameLst>
                                          <p:attrName>style.visibility</p:attrName>
                                        </p:attrNameLst>
                                      </p:cBhvr>
                                      <p:to>
                                        <p:strVal val="visible"/>
                                      </p:to>
                                    </p:set>
                                    <p:animEffect transition="in" filter="fade">
                                      <p:cBhvr>
                                        <p:cTn id="30" dur="500"/>
                                        <p:tgtEl>
                                          <p:spTgt spid="2">
                                            <p:txEl>
                                              <p:pRg st="14" end="1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animEffect transition="in" filter="fade">
                                      <p:cBhvr>
                                        <p:cTn id="33" dur="500"/>
                                        <p:tgtEl>
                                          <p:spTgt spid="2">
                                            <p:txEl>
                                              <p:pRg st="16" end="1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
                                            <p:txEl>
                                              <p:pRg st="0" end="0"/>
                                            </p:txEl>
                                          </p:spTgt>
                                        </p:tgtEl>
                                      </p:cBhvr>
                                    </p:animEffect>
                                    <p:set>
                                      <p:cBhvr>
                                        <p:cTn id="38" dur="1" fill="hold">
                                          <p:stCondLst>
                                            <p:cond delay="499"/>
                                          </p:stCondLst>
                                        </p:cTn>
                                        <p:tgtEl>
                                          <p:spTgt spid="2">
                                            <p:txEl>
                                              <p:pRg st="0" end="0"/>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
                                            <p:txEl>
                                              <p:pRg st="2" end="2"/>
                                            </p:txEl>
                                          </p:spTgt>
                                        </p:tgtEl>
                                      </p:cBhvr>
                                    </p:animEffect>
                                    <p:set>
                                      <p:cBhvr>
                                        <p:cTn id="41" dur="1" fill="hold">
                                          <p:stCondLst>
                                            <p:cond delay="499"/>
                                          </p:stCondLst>
                                        </p:cTn>
                                        <p:tgtEl>
                                          <p:spTgt spid="2">
                                            <p:txEl>
                                              <p:pRg st="2" end="2"/>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
                                            <p:txEl>
                                              <p:pRg st="4" end="4"/>
                                            </p:txEl>
                                          </p:spTgt>
                                        </p:tgtEl>
                                      </p:cBhvr>
                                    </p:animEffect>
                                    <p:set>
                                      <p:cBhvr>
                                        <p:cTn id="44" dur="1" fill="hold">
                                          <p:stCondLst>
                                            <p:cond delay="499"/>
                                          </p:stCondLst>
                                        </p:cTn>
                                        <p:tgtEl>
                                          <p:spTgt spid="2">
                                            <p:txEl>
                                              <p:pRg st="4" end="4"/>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
                                            <p:txEl>
                                              <p:pRg st="6" end="6"/>
                                            </p:txEl>
                                          </p:spTgt>
                                        </p:tgtEl>
                                      </p:cBhvr>
                                    </p:animEffect>
                                    <p:set>
                                      <p:cBhvr>
                                        <p:cTn id="47" dur="1" fill="hold">
                                          <p:stCondLst>
                                            <p:cond delay="499"/>
                                          </p:stCondLst>
                                        </p:cTn>
                                        <p:tgtEl>
                                          <p:spTgt spid="2">
                                            <p:txEl>
                                              <p:pRg st="6" end="6"/>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
                                            <p:txEl>
                                              <p:pRg st="8" end="8"/>
                                            </p:txEl>
                                          </p:spTgt>
                                        </p:tgtEl>
                                      </p:cBhvr>
                                    </p:animEffect>
                                    <p:set>
                                      <p:cBhvr>
                                        <p:cTn id="50" dur="1" fill="hold">
                                          <p:stCondLst>
                                            <p:cond delay="499"/>
                                          </p:stCondLst>
                                        </p:cTn>
                                        <p:tgtEl>
                                          <p:spTgt spid="2">
                                            <p:txEl>
                                              <p:pRg st="8" end="8"/>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
                                            <p:txEl>
                                              <p:pRg st="10" end="10"/>
                                            </p:txEl>
                                          </p:spTgt>
                                        </p:tgtEl>
                                      </p:cBhvr>
                                    </p:animEffect>
                                    <p:set>
                                      <p:cBhvr>
                                        <p:cTn id="53" dur="1" fill="hold">
                                          <p:stCondLst>
                                            <p:cond delay="499"/>
                                          </p:stCondLst>
                                        </p:cTn>
                                        <p:tgtEl>
                                          <p:spTgt spid="2">
                                            <p:txEl>
                                              <p:pRg st="10" end="10"/>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
                                            <p:txEl>
                                              <p:pRg st="12" end="12"/>
                                            </p:txEl>
                                          </p:spTgt>
                                        </p:tgtEl>
                                      </p:cBhvr>
                                    </p:animEffect>
                                    <p:set>
                                      <p:cBhvr>
                                        <p:cTn id="56" dur="1" fill="hold">
                                          <p:stCondLst>
                                            <p:cond delay="499"/>
                                          </p:stCondLst>
                                        </p:cTn>
                                        <p:tgtEl>
                                          <p:spTgt spid="2">
                                            <p:txEl>
                                              <p:pRg st="12" end="12"/>
                                            </p:txEl>
                                          </p:spTgt>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
                                            <p:txEl>
                                              <p:pRg st="14" end="14"/>
                                            </p:txEl>
                                          </p:spTgt>
                                        </p:tgtEl>
                                      </p:cBhvr>
                                    </p:animEffect>
                                    <p:set>
                                      <p:cBhvr>
                                        <p:cTn id="59" dur="1" fill="hold">
                                          <p:stCondLst>
                                            <p:cond delay="499"/>
                                          </p:stCondLst>
                                        </p:cTn>
                                        <p:tgtEl>
                                          <p:spTgt spid="2">
                                            <p:txEl>
                                              <p:pRg st="14" end="14"/>
                                            </p:txEl>
                                          </p:spTgt>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
                                            <p:txEl>
                                              <p:pRg st="16" end="16"/>
                                            </p:txEl>
                                          </p:spTgt>
                                        </p:tgtEl>
                                      </p:cBhvr>
                                    </p:animEffect>
                                    <p:set>
                                      <p:cBhvr>
                                        <p:cTn id="62" dur="1" fill="hold">
                                          <p:stCondLst>
                                            <p:cond delay="499"/>
                                          </p:stCondLst>
                                        </p:cTn>
                                        <p:tgtEl>
                                          <p:spTgt spid="2">
                                            <p:txEl>
                                              <p:pRg st="16" end="1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aradoxbrown.com/wp-content/uploads/2013/04/woma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561" y="1447800"/>
            <a:ext cx="3719439"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064" y="0"/>
            <a:ext cx="9133936" cy="1323439"/>
          </a:xfrm>
          <a:prstGeom prst="rect">
            <a:avLst/>
          </a:prstGeom>
          <a:noFill/>
        </p:spPr>
        <p:txBody>
          <a:bodyPr wrap="squar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Unlocking Revelation</a:t>
            </a:r>
          </a:p>
        </p:txBody>
      </p:sp>
      <p:sp>
        <p:nvSpPr>
          <p:cNvPr id="4" name="Rectangle 3"/>
          <p:cNvSpPr/>
          <p:nvPr/>
        </p:nvSpPr>
        <p:spPr>
          <a:xfrm>
            <a:off x="-11503" y="1350115"/>
            <a:ext cx="5436063" cy="5509200"/>
          </a:xfrm>
          <a:prstGeom prst="rect">
            <a:avLst/>
          </a:prstGeom>
        </p:spPr>
        <p:txBody>
          <a:bodyPr wrap="square">
            <a:spAutoFit/>
          </a:bodyPr>
          <a:lstStyle/>
          <a:p>
            <a:r>
              <a:rPr lang="en-US" sz="2200" b="1" dirty="0"/>
              <a:t>Rev 12:1-5</a:t>
            </a:r>
            <a:r>
              <a:rPr lang="en-US" sz="2200" dirty="0"/>
              <a:t> – “Now a great sign appeared in heaven: a woman clothed with the sun, with the moon under her feet, and on her head a garland of twelve stars. Then being with child, she cried out in labor and in pain to give birth. And another sign appeared in heaven: behold, a great, fiery red dragon having seven heads and ten horns, and seven diadems on his heads. His tail drew a third of the stars of heaven and threw them to the earth. And the dragon stood before the woman who was ready to give birth, to devour her Child as soon as it was born. She bore a male Child who was to rule all nations with a rod of iron. And her Child was caught up to God and His throne.”</a:t>
            </a:r>
          </a:p>
        </p:txBody>
      </p:sp>
    </p:spTree>
    <p:extLst>
      <p:ext uri="{BB962C8B-B14F-4D97-AF65-F5344CB8AC3E}">
        <p14:creationId xmlns:p14="http://schemas.microsoft.com/office/powerpoint/2010/main" val="150914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xEl>
                                              <p:pRg st="0" end="0"/>
                                            </p:txEl>
                                          </p:spTgt>
                                        </p:tgtEl>
                                      </p:cBhvr>
                                    </p:animEffect>
                                    <p:set>
                                      <p:cBhvr>
                                        <p:cTn id="15" dur="1" fill="hold">
                                          <p:stCondLst>
                                            <p:cond delay="499"/>
                                          </p:stCondLst>
                                        </p:cTn>
                                        <p:tgtEl>
                                          <p:spTgt spid="4">
                                            <p:txEl>
                                              <p:pRg st="0" end="0"/>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026"/>
                                        </p:tgtEl>
                                      </p:cBhvr>
                                    </p:animEffect>
                                    <p:set>
                                      <p:cBhvr>
                                        <p:cTn id="18"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64" y="0"/>
            <a:ext cx="9133936" cy="1323439"/>
          </a:xfrm>
          <a:prstGeom prst="rect">
            <a:avLst/>
          </a:prstGeom>
          <a:noFill/>
        </p:spPr>
        <p:txBody>
          <a:bodyPr wrap="squar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Unlocking Revelation</a:t>
            </a:r>
          </a:p>
        </p:txBody>
      </p:sp>
      <p:sp>
        <p:nvSpPr>
          <p:cNvPr id="4" name="Rectangle 3"/>
          <p:cNvSpPr/>
          <p:nvPr/>
        </p:nvSpPr>
        <p:spPr>
          <a:xfrm>
            <a:off x="-11503" y="1350115"/>
            <a:ext cx="5436063" cy="1785104"/>
          </a:xfrm>
          <a:prstGeom prst="rect">
            <a:avLst/>
          </a:prstGeom>
        </p:spPr>
        <p:txBody>
          <a:bodyPr wrap="square">
            <a:spAutoFit/>
          </a:bodyPr>
          <a:lstStyle/>
          <a:p>
            <a:r>
              <a:rPr lang="en-US" sz="2200" b="1" dirty="0"/>
              <a:t>Rev 12:7-8</a:t>
            </a:r>
            <a:r>
              <a:rPr lang="en-US" sz="2200" dirty="0"/>
              <a:t> – “And war broke out in heaven: Michael and his angels fought with the dragon; and the dragon and his angels fought, but they did not prevail, nor was a place found for them</a:t>
            </a:r>
            <a:r>
              <a:rPr lang="en-US" sz="2200" baseline="30000" dirty="0"/>
              <a:t> </a:t>
            </a:r>
            <a:r>
              <a:rPr lang="en-US" sz="2200" dirty="0"/>
              <a:t>in heaven any longer.”</a:t>
            </a:r>
          </a:p>
        </p:txBody>
      </p:sp>
      <p:pic>
        <p:nvPicPr>
          <p:cNvPr id="2050" name="Picture 2" descr="http://s3.amazonaws.com/rapgenius/600-BibleNT-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560" y="1447799"/>
            <a:ext cx="3719440" cy="54230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505" y="3352800"/>
            <a:ext cx="5436063" cy="2123658"/>
          </a:xfrm>
          <a:prstGeom prst="rect">
            <a:avLst/>
          </a:prstGeom>
        </p:spPr>
        <p:txBody>
          <a:bodyPr wrap="square">
            <a:spAutoFit/>
          </a:bodyPr>
          <a:lstStyle/>
          <a:p>
            <a:r>
              <a:rPr lang="en-US" sz="2200" b="1" dirty="0"/>
              <a:t>Rev 12:10</a:t>
            </a:r>
            <a:r>
              <a:rPr lang="en-US" sz="2200" dirty="0"/>
              <a:t> – “Then I heard a loud voice saying in heaven, ‘Now salvation, and strength, and the kingdom of our God, and the power of His Christ have come, for the accuser of our brethren, who accused them before our God day and night, has been cast down.’”</a:t>
            </a:r>
          </a:p>
        </p:txBody>
      </p:sp>
      <p:sp>
        <p:nvSpPr>
          <p:cNvPr id="2" name="Rectangle 1"/>
          <p:cNvSpPr/>
          <p:nvPr/>
        </p:nvSpPr>
        <p:spPr>
          <a:xfrm>
            <a:off x="-11504" y="5750004"/>
            <a:ext cx="5436061" cy="1107996"/>
          </a:xfrm>
          <a:prstGeom prst="rect">
            <a:avLst/>
          </a:prstGeom>
        </p:spPr>
        <p:txBody>
          <a:bodyPr wrap="square">
            <a:spAutoFit/>
          </a:bodyPr>
          <a:lstStyle/>
          <a:p>
            <a:r>
              <a:rPr lang="en-US" sz="2200" b="1" dirty="0"/>
              <a:t>Rev 12:13</a:t>
            </a:r>
            <a:r>
              <a:rPr lang="en-US" sz="2200" dirty="0"/>
              <a:t> – “Now when the dragon saw that he had been cast to the earth, he persecuted the woman who gave birth to the male Child</a:t>
            </a:r>
            <a:r>
              <a:rPr lang="en-US" sz="2200" dirty="0" smtClean="0"/>
              <a:t>.”</a:t>
            </a:r>
            <a:endParaRPr lang="en-US" sz="2200" dirty="0"/>
          </a:p>
        </p:txBody>
      </p:sp>
    </p:spTree>
    <p:extLst>
      <p:ext uri="{BB962C8B-B14F-4D97-AF65-F5344CB8AC3E}">
        <p14:creationId xmlns:p14="http://schemas.microsoft.com/office/powerpoint/2010/main" val="48121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
                                            <p:txEl>
                                              <p:pRg st="0" end="0"/>
                                            </p:txEl>
                                          </p:spTgt>
                                        </p:tgtEl>
                                      </p:cBhvr>
                                    </p:animEffect>
                                    <p:set>
                                      <p:cBhvr>
                                        <p:cTn id="25" dur="1" fill="hold">
                                          <p:stCondLst>
                                            <p:cond delay="499"/>
                                          </p:stCondLst>
                                        </p:cTn>
                                        <p:tgtEl>
                                          <p:spTgt spid="4">
                                            <p:txEl>
                                              <p:pRg st="0" end="0"/>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
                                            <p:txEl>
                                              <p:pRg st="0" end="0"/>
                                            </p:txEl>
                                          </p:spTgt>
                                        </p:tgtEl>
                                      </p:cBhvr>
                                    </p:animEffect>
                                    <p:set>
                                      <p:cBhvr>
                                        <p:cTn id="28" dur="1" fill="hold">
                                          <p:stCondLst>
                                            <p:cond delay="499"/>
                                          </p:stCondLst>
                                        </p:cTn>
                                        <p:tgtEl>
                                          <p:spTgt spid="6">
                                            <p:txEl>
                                              <p:pRg st="0" end="0"/>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
                                            <p:txEl>
                                              <p:pRg st="0" end="0"/>
                                            </p:txEl>
                                          </p:spTgt>
                                        </p:tgtEl>
                                      </p:cBhvr>
                                    </p:animEffect>
                                    <p:set>
                                      <p:cBhvr>
                                        <p:cTn id="31" dur="1" fill="hold">
                                          <p:stCondLst>
                                            <p:cond delay="499"/>
                                          </p:stCondLst>
                                        </p:cTn>
                                        <p:tgtEl>
                                          <p:spTgt spid="2">
                                            <p:txEl>
                                              <p:pRg st="0" end="0"/>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050"/>
                                        </p:tgtEl>
                                      </p:cBhvr>
                                    </p:animEffect>
                                    <p:set>
                                      <p:cBhvr>
                                        <p:cTn id="34"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64" y="0"/>
            <a:ext cx="9133936" cy="1323439"/>
          </a:xfrm>
          <a:prstGeom prst="rect">
            <a:avLst/>
          </a:prstGeom>
          <a:noFill/>
        </p:spPr>
        <p:txBody>
          <a:bodyPr wrap="squar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Unlocking Revelation</a:t>
            </a:r>
          </a:p>
        </p:txBody>
      </p:sp>
      <p:sp>
        <p:nvSpPr>
          <p:cNvPr id="4" name="Rectangle 3"/>
          <p:cNvSpPr/>
          <p:nvPr/>
        </p:nvSpPr>
        <p:spPr>
          <a:xfrm>
            <a:off x="-11503" y="1350115"/>
            <a:ext cx="5436063" cy="2862322"/>
          </a:xfrm>
          <a:prstGeom prst="rect">
            <a:avLst/>
          </a:prstGeom>
        </p:spPr>
        <p:txBody>
          <a:bodyPr wrap="square">
            <a:spAutoFit/>
          </a:bodyPr>
          <a:lstStyle/>
          <a:p>
            <a:r>
              <a:rPr lang="en-US" sz="3000" b="1" dirty="0"/>
              <a:t>Rev 13:1</a:t>
            </a:r>
            <a:r>
              <a:rPr lang="en-US" sz="3000" dirty="0"/>
              <a:t> – “Then I</a:t>
            </a:r>
            <a:r>
              <a:rPr lang="en-US" sz="3000" baseline="30000" dirty="0"/>
              <a:t> </a:t>
            </a:r>
            <a:r>
              <a:rPr lang="en-US" sz="3000" dirty="0"/>
              <a:t>stood on the sand of the sea. And I saw a beast rising up out of the sea, having seven heads and ten horns,</a:t>
            </a:r>
            <a:r>
              <a:rPr lang="en-US" sz="3000" baseline="30000" dirty="0"/>
              <a:t> </a:t>
            </a:r>
            <a:r>
              <a:rPr lang="en-US" sz="3000" dirty="0"/>
              <a:t>and on his horns ten crowns, and on his heads a blasphemous name.”</a:t>
            </a:r>
          </a:p>
        </p:txBody>
      </p:sp>
      <p:sp>
        <p:nvSpPr>
          <p:cNvPr id="6" name="Rectangle 5"/>
          <p:cNvSpPr/>
          <p:nvPr/>
        </p:nvSpPr>
        <p:spPr>
          <a:xfrm>
            <a:off x="-11505" y="4419600"/>
            <a:ext cx="5497905" cy="1938992"/>
          </a:xfrm>
          <a:prstGeom prst="rect">
            <a:avLst/>
          </a:prstGeom>
        </p:spPr>
        <p:txBody>
          <a:bodyPr wrap="square">
            <a:spAutoFit/>
          </a:bodyPr>
          <a:lstStyle/>
          <a:p>
            <a:r>
              <a:rPr lang="en-US" sz="3000" b="1" dirty="0"/>
              <a:t>Rev 13:11</a:t>
            </a:r>
            <a:r>
              <a:rPr lang="en-US" sz="3000" dirty="0"/>
              <a:t> – “Then I saw another beast coming up out of the earth, and he had two horns like a lamb and spoke like a dragon.”</a:t>
            </a:r>
          </a:p>
        </p:txBody>
      </p:sp>
      <p:pic>
        <p:nvPicPr>
          <p:cNvPr id="3074" name="Picture 2" descr="http://www.bibleprophecyandtruth.com/images/Rev13bea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447800"/>
            <a:ext cx="36576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ychristianmind.com/wp-content/uploads/2015/10/lamb-like-bea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52901"/>
            <a:ext cx="36576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9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fade">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
                                            <p:txEl>
                                              <p:pRg st="0" end="0"/>
                                            </p:txEl>
                                          </p:spTgt>
                                        </p:tgtEl>
                                      </p:cBhvr>
                                    </p:animEffect>
                                    <p:set>
                                      <p:cBhvr>
                                        <p:cTn id="23" dur="1" fill="hold">
                                          <p:stCondLst>
                                            <p:cond delay="499"/>
                                          </p:stCondLst>
                                        </p:cTn>
                                        <p:tgtEl>
                                          <p:spTgt spid="4">
                                            <p:txEl>
                                              <p:pRg st="0" end="0"/>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3074"/>
                                        </p:tgtEl>
                                      </p:cBhvr>
                                    </p:animEffect>
                                    <p:set>
                                      <p:cBhvr>
                                        <p:cTn id="26" dur="1" fill="hold">
                                          <p:stCondLst>
                                            <p:cond delay="499"/>
                                          </p:stCondLst>
                                        </p:cTn>
                                        <p:tgtEl>
                                          <p:spTgt spid="307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
                                            <p:txEl>
                                              <p:pRg st="0" end="0"/>
                                            </p:txEl>
                                          </p:spTgt>
                                        </p:tgtEl>
                                      </p:cBhvr>
                                    </p:animEffect>
                                    <p:set>
                                      <p:cBhvr>
                                        <p:cTn id="29" dur="1" fill="hold">
                                          <p:stCondLst>
                                            <p:cond delay="499"/>
                                          </p:stCondLst>
                                        </p:cTn>
                                        <p:tgtEl>
                                          <p:spTgt spid="6">
                                            <p:txEl>
                                              <p:pRg st="0" end="0"/>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076"/>
                                        </p:tgtEl>
                                      </p:cBhvr>
                                    </p:animEffect>
                                    <p:set>
                                      <p:cBhvr>
                                        <p:cTn id="32" dur="1" fill="hold">
                                          <p:stCondLst>
                                            <p:cond delay="4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64" y="0"/>
            <a:ext cx="9133936" cy="1323439"/>
          </a:xfrm>
          <a:prstGeom prst="rect">
            <a:avLst/>
          </a:prstGeom>
          <a:noFill/>
        </p:spPr>
        <p:txBody>
          <a:bodyPr wrap="squar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Unlocking Revelation</a:t>
            </a:r>
          </a:p>
        </p:txBody>
      </p:sp>
      <p:sp>
        <p:nvSpPr>
          <p:cNvPr id="4" name="Rectangle 3"/>
          <p:cNvSpPr/>
          <p:nvPr/>
        </p:nvSpPr>
        <p:spPr>
          <a:xfrm>
            <a:off x="-11503" y="1323439"/>
            <a:ext cx="9155503" cy="2800767"/>
          </a:xfrm>
          <a:prstGeom prst="rect">
            <a:avLst/>
          </a:prstGeom>
        </p:spPr>
        <p:txBody>
          <a:bodyPr wrap="square">
            <a:spAutoFit/>
          </a:bodyPr>
          <a:lstStyle/>
          <a:p>
            <a:r>
              <a:rPr lang="en-US" sz="2200" b="1" dirty="0"/>
              <a:t>Rev </a:t>
            </a:r>
            <a:r>
              <a:rPr lang="en-US" sz="2200" b="1" dirty="0" smtClean="0"/>
              <a:t>16:13-16</a:t>
            </a:r>
            <a:r>
              <a:rPr lang="en-US" sz="2200" dirty="0" smtClean="0"/>
              <a:t> </a:t>
            </a:r>
            <a:r>
              <a:rPr lang="en-US" sz="2200" dirty="0"/>
              <a:t>– </a:t>
            </a:r>
            <a:r>
              <a:rPr lang="en-US" sz="2200" dirty="0" smtClean="0"/>
              <a:t>“</a:t>
            </a:r>
            <a:r>
              <a:rPr lang="en-US" sz="2200" dirty="0"/>
              <a:t>And I saw coming out of the mouth of the dragon and out of the mouth of the beast and out of the mouth of the false prophet, three unclean spirits like frogs; for they are spirits of demons, performing signs, which go out to the kings of the whole world, to gather them together for the war of the great day of God, the Almighty. (“Behold, I am coming like a thief. Blessed is the one who stays awake and keeps his clothes, so that he will not walk about naked and men will not see his shame.”) And they gathered them together to the place which in Hebrew is called </a:t>
            </a:r>
            <a:r>
              <a:rPr lang="en-US" sz="2200" dirty="0" err="1"/>
              <a:t>Har-Magedon</a:t>
            </a:r>
            <a:r>
              <a:rPr lang="en-US" sz="2200" dirty="0"/>
              <a:t>.</a:t>
            </a:r>
            <a:r>
              <a:rPr lang="en-US" sz="2200" dirty="0" smtClean="0"/>
              <a:t>”</a:t>
            </a:r>
            <a:endParaRPr lang="en-US" sz="2200" dirty="0"/>
          </a:p>
        </p:txBody>
      </p:sp>
      <p:pic>
        <p:nvPicPr>
          <p:cNvPr id="4098" name="Picture 2" descr="תל מגידו.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24206"/>
            <a:ext cx="4495800" cy="27337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johnsnotes.com/archives/images/Map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3"/>
          <a:stretch/>
        </p:blipFill>
        <p:spPr bwMode="auto">
          <a:xfrm>
            <a:off x="0" y="4124206"/>
            <a:ext cx="4572000" cy="273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9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xEl>
                                              <p:pRg st="0" end="0"/>
                                            </p:txEl>
                                          </p:spTgt>
                                        </p:tgtEl>
                                      </p:cBhvr>
                                    </p:animEffect>
                                    <p:set>
                                      <p:cBhvr>
                                        <p:cTn id="22" dur="1" fill="hold">
                                          <p:stCondLst>
                                            <p:cond delay="499"/>
                                          </p:stCondLst>
                                        </p:cTn>
                                        <p:tgtEl>
                                          <p:spTgt spid="4">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100"/>
                                        </p:tgtEl>
                                      </p:cBhvr>
                                    </p:animEffect>
                                    <p:set>
                                      <p:cBhvr>
                                        <p:cTn id="25" dur="1" fill="hold">
                                          <p:stCondLst>
                                            <p:cond delay="499"/>
                                          </p:stCondLst>
                                        </p:cTn>
                                        <p:tgtEl>
                                          <p:spTgt spid="410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098"/>
                                        </p:tgtEl>
                                      </p:cBhvr>
                                    </p:animEffect>
                                    <p:set>
                                      <p:cBhvr>
                                        <p:cTn id="28"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64" y="0"/>
            <a:ext cx="9133936" cy="1323439"/>
          </a:xfrm>
          <a:prstGeom prst="rect">
            <a:avLst/>
          </a:prstGeom>
          <a:noFill/>
        </p:spPr>
        <p:txBody>
          <a:bodyPr wrap="squar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Unlocking Revelation</a:t>
            </a:r>
          </a:p>
        </p:txBody>
      </p:sp>
      <p:sp>
        <p:nvSpPr>
          <p:cNvPr id="4" name="Rectangle 3"/>
          <p:cNvSpPr/>
          <p:nvPr/>
        </p:nvSpPr>
        <p:spPr>
          <a:xfrm>
            <a:off x="-11503" y="1350115"/>
            <a:ext cx="5421703" cy="5478423"/>
          </a:xfrm>
          <a:prstGeom prst="rect">
            <a:avLst/>
          </a:prstGeom>
        </p:spPr>
        <p:txBody>
          <a:bodyPr wrap="square">
            <a:spAutoFit/>
          </a:bodyPr>
          <a:lstStyle/>
          <a:p>
            <a:r>
              <a:rPr lang="en-US" sz="2500" b="1" dirty="0"/>
              <a:t>Rev </a:t>
            </a:r>
            <a:r>
              <a:rPr lang="en-US" sz="2500" b="1" dirty="0" smtClean="0"/>
              <a:t>17:3-5</a:t>
            </a:r>
            <a:r>
              <a:rPr lang="en-US" sz="2500" dirty="0" smtClean="0"/>
              <a:t> </a:t>
            </a:r>
            <a:r>
              <a:rPr lang="en-US" sz="2500" dirty="0"/>
              <a:t>– “And he carried me </a:t>
            </a:r>
            <a:r>
              <a:rPr lang="en-US" sz="2500" dirty="0" smtClean="0"/>
              <a:t>away in </a:t>
            </a:r>
            <a:r>
              <a:rPr lang="en-US" sz="2500" dirty="0"/>
              <a:t>the Spirit into a wilderness; and I saw a woman sitting on a scarlet beast, full of blasphemous names, having seven heads and ten </a:t>
            </a:r>
            <a:r>
              <a:rPr lang="en-US" sz="2500" dirty="0" smtClean="0"/>
              <a:t>horns. The </a:t>
            </a:r>
            <a:r>
              <a:rPr lang="en-US" sz="2500" dirty="0"/>
              <a:t>woman was clothed in purple and scarlet, </a:t>
            </a:r>
            <a:r>
              <a:rPr lang="en-US" sz="2500" dirty="0" smtClean="0"/>
              <a:t>and adorned </a:t>
            </a:r>
            <a:r>
              <a:rPr lang="en-US" sz="2500" dirty="0"/>
              <a:t>with gold and precious </a:t>
            </a:r>
            <a:r>
              <a:rPr lang="en-US" sz="2500" dirty="0" smtClean="0"/>
              <a:t>stones </a:t>
            </a:r>
            <a:r>
              <a:rPr lang="en-US" sz="2500" dirty="0"/>
              <a:t>and pearls, having in her hand a gold cup full of abominations and of the unclean things of her </a:t>
            </a:r>
            <a:r>
              <a:rPr lang="en-US" sz="2500" dirty="0" smtClean="0"/>
              <a:t>immorality, and </a:t>
            </a:r>
            <a:r>
              <a:rPr lang="en-US" sz="2500" dirty="0"/>
              <a:t>on her forehead a name was written, a mystery, </a:t>
            </a:r>
            <a:r>
              <a:rPr lang="en-US" sz="2500" dirty="0" smtClean="0"/>
              <a:t>‘BABYLON </a:t>
            </a:r>
            <a:r>
              <a:rPr lang="en-US" sz="2500" dirty="0"/>
              <a:t>THE GREAT, THE MOTHER OF HARLOTS AND OF THE ABOMINATIONS OF THE EARTH</a:t>
            </a:r>
            <a:r>
              <a:rPr lang="en-US" sz="2500" dirty="0" smtClean="0"/>
              <a:t>.’”</a:t>
            </a:r>
            <a:endParaRPr lang="en-US" sz="2500" dirty="0"/>
          </a:p>
        </p:txBody>
      </p:sp>
      <p:pic>
        <p:nvPicPr>
          <p:cNvPr id="5122" name="Picture 2" descr="https://s-media-cache-ak0.pinimg.com/236x/8c/6e/cf/8c6ecffabc5b4933ad569e51b00aa7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50115"/>
            <a:ext cx="3733800" cy="550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8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64" y="0"/>
            <a:ext cx="9133936" cy="1323439"/>
          </a:xfrm>
          <a:prstGeom prst="rect">
            <a:avLst/>
          </a:prstGeom>
          <a:noFill/>
        </p:spPr>
        <p:txBody>
          <a:bodyPr wrap="square" lIns="91440" tIns="45720" rIns="91440" bIns="45720">
            <a:spAutoFit/>
          </a:bodyPr>
          <a:lstStyle/>
          <a:p>
            <a:pPr algn="ctr"/>
            <a:r>
              <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Unlocking Revelation</a:t>
            </a:r>
          </a:p>
        </p:txBody>
      </p:sp>
      <p:sp>
        <p:nvSpPr>
          <p:cNvPr id="4" name="Rectangle 3"/>
          <p:cNvSpPr/>
          <p:nvPr/>
        </p:nvSpPr>
        <p:spPr>
          <a:xfrm>
            <a:off x="-11503" y="1350115"/>
            <a:ext cx="5421703" cy="2554545"/>
          </a:xfrm>
          <a:prstGeom prst="rect">
            <a:avLst/>
          </a:prstGeom>
        </p:spPr>
        <p:txBody>
          <a:bodyPr wrap="square">
            <a:spAutoFit/>
          </a:bodyPr>
          <a:lstStyle/>
          <a:p>
            <a:r>
              <a:rPr lang="en-US" sz="2000" b="1" dirty="0" smtClean="0"/>
              <a:t>Rev 19:1-2</a:t>
            </a:r>
            <a:r>
              <a:rPr lang="en-US" sz="2000" dirty="0" smtClean="0"/>
              <a:t> – “After these things I heard something like a loud voice of a great multitude in heaven, saying, “Hallelujah! Salvation and glory and power belong to our God; </a:t>
            </a:r>
            <a:r>
              <a:rPr lang="en-US" sz="2000" cap="small" dirty="0" smtClean="0"/>
              <a:t>because His</a:t>
            </a:r>
            <a:r>
              <a:rPr lang="en-US" sz="2000" dirty="0" smtClean="0"/>
              <a:t> </a:t>
            </a:r>
            <a:r>
              <a:rPr lang="en-US" sz="2000" cap="small" dirty="0" smtClean="0"/>
              <a:t>judgments are</a:t>
            </a:r>
            <a:r>
              <a:rPr lang="en-US" sz="2000" dirty="0" smtClean="0"/>
              <a:t> </a:t>
            </a:r>
            <a:r>
              <a:rPr lang="en-US" sz="2000" cap="small" dirty="0" smtClean="0"/>
              <a:t>true and righteous</a:t>
            </a:r>
            <a:r>
              <a:rPr lang="en-US" sz="2000" dirty="0" smtClean="0"/>
              <a:t>; for He has judged the great harlot who was corrupting the earth with her immorality, and </a:t>
            </a:r>
            <a:r>
              <a:rPr lang="en-US" sz="2000" cap="small" dirty="0" smtClean="0"/>
              <a:t>He has</a:t>
            </a:r>
            <a:r>
              <a:rPr lang="en-US" sz="2000" dirty="0" smtClean="0"/>
              <a:t> </a:t>
            </a:r>
            <a:r>
              <a:rPr lang="en-US" sz="2000" cap="small" dirty="0" smtClean="0"/>
              <a:t>avenged the blood of His bond-servants</a:t>
            </a:r>
            <a:r>
              <a:rPr lang="en-US" sz="2000" dirty="0" smtClean="0"/>
              <a:t> </a:t>
            </a:r>
            <a:r>
              <a:rPr lang="en-US" sz="2000" cap="small" dirty="0" smtClean="0"/>
              <a:t>on her</a:t>
            </a:r>
            <a:r>
              <a:rPr lang="en-US" sz="2000" dirty="0" smtClean="0"/>
              <a:t>.”</a:t>
            </a:r>
            <a:endParaRPr lang="en-US" sz="2000" dirty="0"/>
          </a:p>
        </p:txBody>
      </p:sp>
      <p:pic>
        <p:nvPicPr>
          <p:cNvPr id="1026" name="Picture 2" descr="http://beforeitsnews.com/contributor/upload/172208/images/chris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1"/>
            <a:ext cx="3752491" cy="5410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503" y="3995678"/>
            <a:ext cx="5421703" cy="2862322"/>
          </a:xfrm>
          <a:prstGeom prst="rect">
            <a:avLst/>
          </a:prstGeom>
        </p:spPr>
        <p:txBody>
          <a:bodyPr wrap="square">
            <a:spAutoFit/>
          </a:bodyPr>
          <a:lstStyle/>
          <a:p>
            <a:r>
              <a:rPr lang="en-US" sz="2000" b="1" dirty="0" smtClean="0"/>
              <a:t>Rev 19:19-20</a:t>
            </a:r>
            <a:r>
              <a:rPr lang="en-US" sz="2000" dirty="0" smtClean="0"/>
              <a:t> – “And I saw the beast, the kings of the earth, and their armies, gathered together to make war against Him who sat on the horse and against His army. Then the beast was captured, and with him the false prophet who worked signs in his presence, by which he deceived those who received the mark of the beast and those who worshiped his image. These two were cast alive into the lake of fire burning with brimstone.” </a:t>
            </a:r>
            <a:endParaRPr lang="en-US" sz="2000" dirty="0"/>
          </a:p>
        </p:txBody>
      </p:sp>
    </p:spTree>
    <p:extLst>
      <p:ext uri="{BB962C8B-B14F-4D97-AF65-F5344CB8AC3E}">
        <p14:creationId xmlns:p14="http://schemas.microsoft.com/office/powerpoint/2010/main" val="23286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6">
                                            <p:txEl>
                                              <p:pRg st="0" end="0"/>
                                            </p:txEl>
                                          </p:spTgt>
                                        </p:tgtEl>
                                      </p:cBhvr>
                                    </p:animEffect>
                                    <p:set>
                                      <p:cBhvr>
                                        <p:cTn id="23" dur="1" fill="hold">
                                          <p:stCondLst>
                                            <p:cond delay="499"/>
                                          </p:stCondLst>
                                        </p:cTn>
                                        <p:tgtEl>
                                          <p:spTgt spid="6">
                                            <p:txEl>
                                              <p:pRg st="0" end="0"/>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026"/>
                                        </p:tgtEl>
                                      </p:cBhvr>
                                    </p:animEffect>
                                    <p:set>
                                      <p:cBhvr>
                                        <p:cTn id="26"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1724</TotalTime>
  <Words>1358</Words>
  <Application>Microsoft Office PowerPoint</Application>
  <PresentationFormat>On-screen Show (4:3)</PresentationFormat>
  <Paragraphs>53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 Hasty</cp:lastModifiedBy>
  <cp:revision>57</cp:revision>
  <dcterms:created xsi:type="dcterms:W3CDTF">2006-08-16T00:00:00Z</dcterms:created>
  <dcterms:modified xsi:type="dcterms:W3CDTF">2016-12-18T20:28:27Z</dcterms:modified>
</cp:coreProperties>
</file>