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22" autoAdjust="0"/>
  </p:normalViewPr>
  <p:slideViewPr>
    <p:cSldViewPr>
      <p:cViewPr varScale="1">
        <p:scale>
          <a:sx n="74" d="100"/>
          <a:sy n="74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3B605-107B-4B41-B3FE-CDE5C1BC26F2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F7ADD-2434-401F-95E2-0EB00FDCE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11830-370B-4640-815D-D62F7AB6D323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E1D02-EAC8-4AD0-9176-2BE7D087DB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0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6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9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AEB6-1BED-44D5-99C0-EC88FD780058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A8366-57A7-4737-B699-178D8EC2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4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924800" cy="28956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some common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mistakes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to avoid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 rot="765648">
            <a:off x="533400" y="4719267"/>
            <a:ext cx="7772400" cy="1219200"/>
          </a:xfrm>
          <a:noFill/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parenting pitfalls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9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algn="l"/>
            <a:r>
              <a:rPr lang="en-US" sz="2800" b="1" dirty="0" smtClean="0">
                <a:latin typeface="Arial Black" pitchFamily="34" charset="0"/>
                <a:cs typeface="Arial" pitchFamily="34" charset="0"/>
              </a:rPr>
              <a:t>THE VASE TEST      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set up:  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a.) Jr. bounces a ball off the wall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b.) Mom says: “Jr., don’t throw that ball in the house”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c.) Jr. looks at mom, heard her; throws the ball again anyway.</a:t>
            </a:r>
            <a:endParaRPr lang="en-US" sz="28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52400" y="2895600"/>
            <a:ext cx="1828800" cy="2971800"/>
          </a:xfrm>
          <a:prstGeom prst="wedgeRectCallout">
            <a:avLst>
              <a:gd name="adj1" fmla="val 33286"/>
              <a:gd name="adj2" fmla="val -57928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 big deal.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Mom says,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“Jr., I asked you not to do that.”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209800" y="2895600"/>
            <a:ext cx="2209800" cy="3886200"/>
          </a:xfrm>
          <a:prstGeom prst="wedgeRectCallout">
            <a:avLst>
              <a:gd name="adj1" fmla="val -36285"/>
              <a:gd name="adj2" fmla="val -57097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Seeing her son’s willful   defiance &amp; disobedience, Mom takes this very serious and he is punished.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 WHY?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00600" y="2971800"/>
            <a:ext cx="1828800" cy="2895600"/>
          </a:xfrm>
          <a:prstGeom prst="wedgeRectCallout">
            <a:avLst>
              <a:gd name="adj1" fmla="val 34068"/>
              <a:gd name="adj2" fmla="val -59348"/>
            </a:avLst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 big deal. Mom says, “Jr., I asked you not to do that” </a:t>
            </a:r>
            <a:r>
              <a:rPr lang="en-US" sz="2800" b="1" dirty="0" smtClean="0">
                <a:latin typeface="Arial Black" panose="020B0A04020102020204" pitchFamily="34" charset="0"/>
              </a:rPr>
              <a:t>?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858000" y="2971800"/>
            <a:ext cx="2057400" cy="3810000"/>
          </a:xfrm>
          <a:prstGeom prst="wedgeRectCallout">
            <a:avLst>
              <a:gd name="adj1" fmla="val -37026"/>
              <a:gd name="adj2" fmla="val -57993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bg1"/>
                </a:solidFill>
              </a:rPr>
              <a:t>Jr’s</a:t>
            </a:r>
            <a:r>
              <a:rPr lang="en-US" dirty="0" smtClean="0">
                <a:solidFill>
                  <a:schemeClr val="bg1"/>
                </a:solidFill>
              </a:rPr>
              <a:t> in BIG trouble!! </a:t>
            </a:r>
            <a:r>
              <a:rPr lang="en-US" b="1" dirty="0" smtClean="0">
                <a:solidFill>
                  <a:schemeClr val="bg1"/>
                </a:solidFill>
              </a:rPr>
              <a:t>NOW</a:t>
            </a:r>
            <a:r>
              <a:rPr lang="en-US" dirty="0" smtClean="0">
                <a:solidFill>
                  <a:schemeClr val="bg1"/>
                </a:solidFill>
              </a:rPr>
              <a:t> he’s going to get it! This is VERY serious.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         WHY?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04800" y="1752600"/>
            <a:ext cx="39624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scenario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A: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nothing broken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95800" y="1752600"/>
            <a:ext cx="44196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scenario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B: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antique vase is shattered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371600" y="2667000"/>
            <a:ext cx="3733800" cy="41910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34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054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900" b="1" dirty="0" smtClean="0">
                <a:solidFill>
                  <a:srgbClr val="3333CC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900" b="1" dirty="0" smtClean="0">
                <a:solidFill>
                  <a:srgbClr val="3333CC"/>
                </a:solidFill>
                <a:latin typeface="Arial" charset="0"/>
                <a:ea typeface="+mn-ea"/>
                <a:cs typeface="+mn-cs"/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3 C’s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/>
            </a:r>
            <a:br>
              <a:rPr lang="en-US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CALM, CONSISTENT, 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&amp;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IN CONTROL   </a:t>
            </a:r>
            <a: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b="1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n-US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3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029200"/>
          </a:xfrm>
        </p:spPr>
        <p:txBody>
          <a:bodyPr/>
          <a:lstStyle/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illustration:  junior &amp;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bedtime                                              (Jr. ignores first few instructions, only obeys once she looses her temper and yells)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Mom has a talk with Jr.: apologizes (for yelling) &gt; 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inform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Jr. of new policy (instruction given in normal voice, punishment if not obeyed) &gt; 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follow through</a:t>
            </a:r>
          </a:p>
          <a:p>
            <a:r>
              <a:rPr lang="en-US" sz="2500" b="1" dirty="0">
                <a:latin typeface="Arial" pitchFamily="34" charset="0"/>
                <a:cs typeface="Arial" pitchFamily="34" charset="0"/>
              </a:rPr>
              <a:t>The parents’ choice: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never obey</a:t>
            </a:r>
          </a:p>
          <a:p>
            <a:pPr lvl="1"/>
            <a:r>
              <a:rPr lang="en-US" sz="2500" b="1" dirty="0">
                <a:latin typeface="Arial" pitchFamily="34" charset="0"/>
                <a:cs typeface="Arial" pitchFamily="34" charset="0"/>
              </a:rPr>
              <a:t>they obey after you scream</a:t>
            </a:r>
          </a:p>
          <a:p>
            <a:pPr lvl="1"/>
            <a:r>
              <a:rPr lang="en-US" sz="2500" b="1" dirty="0" smtClean="0">
                <a:latin typeface="Arial" pitchFamily="34" charset="0"/>
                <a:cs typeface="Arial" pitchFamily="34" charset="0"/>
              </a:rPr>
              <a:t>Or only after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saying it over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over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over</a:t>
            </a:r>
          </a:p>
          <a:p>
            <a:pPr lvl="1"/>
            <a:r>
              <a:rPr lang="en-US" sz="25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Or the 1st </a:t>
            </a:r>
            <a:r>
              <a:rPr lang="en-US" sz="25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time, </a:t>
            </a:r>
            <a:r>
              <a:rPr lang="en-US" sz="25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5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to calm instructions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w/o yelling, nagging, badgering, etc.)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8153400" cy="12954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Tahoma" pitchFamily="34" charset="0"/>
              </a:rPr>
              <a:t>7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.  Training them to disrespect instructions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given calmly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53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3716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8.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fathers “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discouraging,”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			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“provoking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to 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wrath”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39200" cy="4800600"/>
          </a:xfrm>
        </p:spPr>
        <p:txBody>
          <a:bodyPr/>
          <a:lstStyle/>
          <a:p>
            <a:r>
              <a:rPr lang="en-US" sz="3000" b="1" dirty="0">
                <a:latin typeface="Arial" charset="0"/>
              </a:rPr>
              <a:t>“Fathers, provoke not your children, that they be not discouraged”           	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-Col. 3.21</a:t>
            </a:r>
          </a:p>
          <a:p>
            <a:r>
              <a:rPr lang="en-US" sz="3000" b="1" dirty="0">
                <a:latin typeface="Arial" charset="0"/>
              </a:rPr>
              <a:t>“fathers, provoke not your children to wrath: but nurture them in the </a:t>
            </a:r>
            <a:r>
              <a:rPr lang="en-US" sz="3000" b="1" dirty="0" smtClean="0">
                <a:latin typeface="Arial" charset="0"/>
              </a:rPr>
              <a:t>chastening </a:t>
            </a:r>
            <a:r>
              <a:rPr lang="en-US" sz="3000" b="1" dirty="0">
                <a:latin typeface="Arial" charset="0"/>
              </a:rPr>
              <a:t>and admonition of the Lord”    	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-</a:t>
            </a: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Eph.6.4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criticism … or nothing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expecting talents beyond their capacity</a:t>
            </a:r>
          </a:p>
          <a:p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fluctuating boundaries based on your mood [</a:t>
            </a:r>
            <a:r>
              <a:rPr lang="en-US" sz="3000" b="1" dirty="0" err="1">
                <a:solidFill>
                  <a:srgbClr val="C00000"/>
                </a:solidFill>
                <a:latin typeface="Arial" charset="0"/>
              </a:rPr>
              <a:t>Illust</a:t>
            </a:r>
            <a:r>
              <a:rPr lang="en-US" sz="3000" b="1" dirty="0">
                <a:solidFill>
                  <a:srgbClr val="C00000"/>
                </a:solidFill>
                <a:latin typeface="Arial" charset="0"/>
              </a:rPr>
              <a:t>.: cattle fence]</a:t>
            </a:r>
          </a:p>
        </p:txBody>
      </p:sp>
    </p:spTree>
    <p:extLst>
      <p:ext uri="{BB962C8B-B14F-4D97-AF65-F5344CB8AC3E}">
        <p14:creationId xmlns:p14="http://schemas.microsoft.com/office/powerpoint/2010/main" val="193501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rejoice</a:t>
            </a:r>
            <a:r>
              <a:rPr lang="en-US" sz="2800" b="1" dirty="0" smtClean="0">
                <a:latin typeface="Arial Narrow" pitchFamily="34" charset="0"/>
              </a:rPr>
              <a:t> in the wife of your youth.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Prov. 5.18</a:t>
            </a:r>
          </a:p>
          <a:p>
            <a:r>
              <a:rPr lang="en-US" sz="2800" b="1" dirty="0" smtClean="0">
                <a:latin typeface="Arial Narrow" pitchFamily="34" charset="0"/>
              </a:rPr>
              <a:t>The father of the righteous will greatly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rejoice; </a:t>
            </a:r>
            <a:r>
              <a:rPr lang="en-US" sz="2800" b="1" dirty="0" smtClean="0">
                <a:latin typeface="Arial Narrow" pitchFamily="34" charset="0"/>
              </a:rPr>
              <a:t>And he ...will have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joy</a:t>
            </a:r>
            <a:r>
              <a:rPr lang="en-US" sz="2800" b="1" dirty="0" smtClean="0">
                <a:latin typeface="Arial Narrow" pitchFamily="34" charset="0"/>
              </a:rPr>
              <a:t> of him. Let your father and your mother be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glad,</a:t>
            </a:r>
            <a:r>
              <a:rPr lang="en-US" sz="2800" b="1" dirty="0" smtClean="0">
                <a:latin typeface="Arial Narrow" pitchFamily="34" charset="0"/>
              </a:rPr>
              <a:t> And let her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rejoice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who gave birth to you.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Prov. 23.24-25</a:t>
            </a:r>
          </a:p>
          <a:p>
            <a:r>
              <a:rPr lang="en-US" sz="2800" b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joyful</a:t>
            </a:r>
            <a:r>
              <a:rPr lang="en-US" sz="2800" b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latin typeface="Arial Narrow" pitchFamily="34" charset="0"/>
              </a:rPr>
              <a:t>heart makes a cheerful face, But when the heart is sad, the spirit is broken... 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cheerful </a:t>
            </a:r>
            <a:r>
              <a:rPr lang="en-US" sz="2800" b="1" dirty="0" smtClean="0">
                <a:latin typeface="Arial Narrow" pitchFamily="34" charset="0"/>
              </a:rPr>
              <a:t>heart </a:t>
            </a:r>
            <a:r>
              <a:rPr lang="en-US" sz="2800" b="1" i="1" dirty="0" smtClean="0">
                <a:latin typeface="Arial Narrow" pitchFamily="34" charset="0"/>
              </a:rPr>
              <a:t>has</a:t>
            </a:r>
            <a:r>
              <a:rPr lang="en-US" sz="2800" b="1" dirty="0" smtClean="0">
                <a:latin typeface="Arial Narrow" pitchFamily="34" charset="0"/>
              </a:rPr>
              <a:t> a continual feast…  Better is a dish of vegetables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where love is </a:t>
            </a:r>
            <a:r>
              <a:rPr lang="en-US" sz="2800" b="1" dirty="0" smtClean="0">
                <a:latin typeface="Arial Narrow" pitchFamily="34" charset="0"/>
              </a:rPr>
              <a:t>Than a fattened ox </a:t>
            </a:r>
            <a:r>
              <a:rPr lang="en-US" sz="2800" b="1" i="1" dirty="0" smtClean="0">
                <a:latin typeface="Arial Narrow" pitchFamily="34" charset="0"/>
              </a:rPr>
              <a:t>served</a:t>
            </a:r>
            <a:r>
              <a:rPr lang="en-US" sz="2800" b="1" dirty="0" smtClean="0">
                <a:latin typeface="Arial Narrow" pitchFamily="34" charset="0"/>
              </a:rPr>
              <a:t> with hatred.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Prov. 13.15-17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nasb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latin typeface="Arial Narrow" pitchFamily="34" charset="0"/>
              </a:rPr>
              <a:t>the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law of kindness </a:t>
            </a:r>
            <a:r>
              <a:rPr lang="en-US" sz="2800" b="1" dirty="0" smtClean="0">
                <a:latin typeface="Arial Narrow" pitchFamily="34" charset="0"/>
              </a:rPr>
              <a:t>is on her tongue.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Prov.31.26</a:t>
            </a:r>
          </a:p>
          <a:p>
            <a:r>
              <a:rPr lang="en-US" sz="2800" b="1" dirty="0" smtClean="0">
                <a:latin typeface="Arial Narrow" pitchFamily="34" charset="0"/>
              </a:rPr>
              <a:t>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joyful</a:t>
            </a:r>
            <a:r>
              <a:rPr lang="en-US" sz="2800" b="1" dirty="0" smtClean="0">
                <a:latin typeface="Arial Narrow" pitchFamily="34" charset="0"/>
              </a:rPr>
              <a:t> heart is good medicine, but a crushed spirit dries up the bones.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Prov. 17.22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esv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3962400" y="6172200"/>
            <a:ext cx="5029200" cy="53340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Ga.5.22   Love, Joy, Peace…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153400" cy="1066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9.  failing to parent with joy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95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</a:rPr>
              <a:t>10.  </a:t>
            </a:r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failing to use rod AND reproof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5720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Just rod? [learns… what?]</a:t>
            </a:r>
          </a:p>
          <a:p>
            <a:r>
              <a:rPr lang="en-US" b="1" dirty="0">
                <a:latin typeface="Arial" charset="0"/>
              </a:rPr>
              <a:t>Just reproof? [kid at </a:t>
            </a:r>
            <a:r>
              <a:rPr lang="en-US" b="1" dirty="0" err="1">
                <a:latin typeface="Arial" charset="0"/>
              </a:rPr>
              <a:t>walmart</a:t>
            </a:r>
            <a:r>
              <a:rPr lang="en-US" b="1" dirty="0">
                <a:latin typeface="Arial" charset="0"/>
              </a:rPr>
              <a:t>]</a:t>
            </a:r>
          </a:p>
          <a:p>
            <a:r>
              <a:rPr lang="en-US" b="1" dirty="0">
                <a:latin typeface="Arial" charset="0"/>
              </a:rPr>
              <a:t>value in “the lecture” </a:t>
            </a:r>
          </a:p>
          <a:p>
            <a:pPr lvl="1"/>
            <a:r>
              <a:rPr lang="en-US" sz="3200" b="1" dirty="0">
                <a:latin typeface="Arial" charset="0"/>
              </a:rPr>
              <a:t>conscience</a:t>
            </a:r>
          </a:p>
          <a:p>
            <a:pPr lvl="1"/>
            <a:r>
              <a:rPr lang="en-US" sz="3200" b="1" dirty="0">
                <a:latin typeface="Arial" charset="0"/>
              </a:rPr>
              <a:t>anticipation</a:t>
            </a:r>
          </a:p>
          <a:p>
            <a:r>
              <a:rPr lang="en-US" b="1" dirty="0">
                <a:latin typeface="Arial" charset="0"/>
              </a:rPr>
              <a:t>“The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rod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and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reproof </a:t>
            </a:r>
            <a:r>
              <a:rPr lang="en-US" b="1" dirty="0">
                <a:latin typeface="Arial" charset="0"/>
              </a:rPr>
              <a:t>bring wisdom, but a child who gets his own way brings shame to his mother” 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 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Prov. 29.15 </a:t>
            </a:r>
            <a:r>
              <a:rPr lang="en-US" b="1" dirty="0">
                <a:latin typeface="Arial Black" pitchFamily="34" charset="0"/>
              </a:rPr>
              <a:t>	            </a:t>
            </a:r>
            <a:endParaRPr lang="en-US" b="1" dirty="0">
              <a:solidFill>
                <a:schemeClr val="accent2"/>
              </a:solidFill>
              <a:latin typeface="Arial Black" pitchFamily="34" charset="0"/>
            </a:endParaRPr>
          </a:p>
          <a:p>
            <a:endParaRPr lang="en-US" b="1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1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1.  failing to discipline...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5720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He who spares his rod hates his son, but he who loves him disciplines him diligently           		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Prov.13.24</a:t>
            </a:r>
          </a:p>
          <a:p>
            <a:r>
              <a:rPr lang="en-US" sz="2800" dirty="0">
                <a:latin typeface="Arial" charset="0"/>
              </a:rPr>
              <a:t>Discipline your son while there is hope, and do not desire his death				             	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 19.18</a:t>
            </a:r>
          </a:p>
          <a:p>
            <a:r>
              <a:rPr lang="en-US" sz="2800" dirty="0">
                <a:latin typeface="Arial" charset="0"/>
              </a:rPr>
              <a:t>Foolishness is bound up in the heart of a child; the rod of discipline will drive it far from him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          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 22.15</a:t>
            </a:r>
            <a:endParaRPr lang="en-US" sz="26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2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1.  failing to discipline...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Do not hold back discipline from the child, Although you strike him with the rod, he will not die                               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 23.13</a:t>
            </a:r>
          </a:p>
          <a:p>
            <a:r>
              <a:rPr lang="en-US" sz="2800" dirty="0">
                <a:latin typeface="Arial" charset="0"/>
              </a:rPr>
              <a:t>The rod and reproof bring wisdom, but a child who gets his own way brings shame to his mother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 	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 29.15</a:t>
            </a:r>
          </a:p>
          <a:p>
            <a:r>
              <a:rPr lang="en-US" sz="2800" dirty="0">
                <a:latin typeface="Arial" charset="0"/>
              </a:rPr>
              <a:t>Correct your son, and he will give you comfort;    he will also delight your soul		            						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 29.17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endParaRPr lang="en-US" sz="26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US" sz="2400" i="1" dirty="0" smtClean="0">
                <a:latin typeface="Arial" charset="0"/>
              </a:rPr>
              <a:t>					         (illustration / 4 yr. old)</a:t>
            </a: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0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2.  Rewarding misbehavior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50292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Why do children throw tantrums? </a:t>
            </a:r>
          </a:p>
          <a:p>
            <a:r>
              <a:rPr lang="en-US" sz="2800" dirty="0">
                <a:latin typeface="Arial" charset="0"/>
              </a:rPr>
              <a:t>lowering the bar / </a:t>
            </a:r>
            <a:r>
              <a:rPr lang="en-US" sz="2800" dirty="0" err="1">
                <a:latin typeface="Arial" charset="0"/>
              </a:rPr>
              <a:t>accom</a:t>
            </a:r>
            <a:r>
              <a:rPr lang="en-US" sz="2800" dirty="0">
                <a:latin typeface="Arial" charset="0"/>
              </a:rPr>
              <a:t>. &amp; facilitating misbehavior</a:t>
            </a:r>
          </a:p>
          <a:p>
            <a:r>
              <a:rPr lang="en-US" sz="2800" dirty="0">
                <a:latin typeface="Arial" charset="0"/>
              </a:rPr>
              <a:t>letting a child get “his way” is not doing him a favor, it will spoil him</a:t>
            </a:r>
          </a:p>
          <a:p>
            <a:r>
              <a:rPr lang="en-US" sz="2800" dirty="0">
                <a:latin typeface="Arial" charset="0"/>
              </a:rPr>
              <a:t>letting a child get his way will not satisfy him, it will spoil him [</a:t>
            </a:r>
            <a:r>
              <a:rPr lang="en-US" sz="2800" dirty="0" err="1">
                <a:latin typeface="Arial" charset="0"/>
              </a:rPr>
              <a:t>imp.of</a:t>
            </a:r>
            <a:r>
              <a:rPr lang="en-US" sz="2800" dirty="0">
                <a:latin typeface="Arial" charset="0"/>
              </a:rPr>
              <a:t> boundaries/ </a:t>
            </a:r>
            <a:r>
              <a:rPr lang="en-US" sz="2800" dirty="0" err="1">
                <a:latin typeface="Arial" charset="0"/>
              </a:rPr>
              <a:t>playground.ex</a:t>
            </a:r>
            <a:r>
              <a:rPr lang="en-US" sz="2800" dirty="0">
                <a:latin typeface="Arial" charset="0"/>
              </a:rPr>
              <a:t>.]</a:t>
            </a:r>
          </a:p>
          <a:p>
            <a:r>
              <a:rPr lang="en-US" sz="2800" dirty="0">
                <a:latin typeface="Arial" charset="0"/>
              </a:rPr>
              <a:t>the difference between a boy and a pig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“The rod and reproof bring wisdom,                         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but a child who gets his own way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              brings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shame to his mother”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	Prov. 29.15            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2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3.  Expecting misbehavior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Not talking about </a:t>
            </a:r>
            <a:r>
              <a:rPr lang="en-US" sz="2800" i="1" dirty="0">
                <a:latin typeface="Arial" charset="0"/>
              </a:rPr>
              <a:t>wanting</a:t>
            </a:r>
            <a:r>
              <a:rPr lang="en-US" sz="2800" dirty="0">
                <a:latin typeface="Arial" charset="0"/>
              </a:rPr>
              <a:t> misbehavior, hoping for, or preferring misbehavior… </a:t>
            </a:r>
          </a:p>
          <a:p>
            <a:r>
              <a:rPr lang="en-US" sz="2800" dirty="0">
                <a:latin typeface="Arial" charset="0"/>
              </a:rPr>
              <a:t>but </a:t>
            </a:r>
            <a:r>
              <a:rPr lang="en-US" sz="2800" i="1" u="sng" dirty="0">
                <a:latin typeface="Arial" charset="0"/>
              </a:rPr>
              <a:t>expecting</a:t>
            </a:r>
            <a:r>
              <a:rPr lang="en-US" sz="2800" dirty="0">
                <a:latin typeface="Arial" charset="0"/>
              </a:rPr>
              <a:t> misbehavior</a:t>
            </a:r>
          </a:p>
          <a:p>
            <a:pPr lvl="1"/>
            <a:r>
              <a:rPr lang="en-US" sz="2600" dirty="0">
                <a:latin typeface="Arial" charset="0"/>
              </a:rPr>
              <a:t>“Oh, we can’t take him to the restaurant”</a:t>
            </a:r>
          </a:p>
          <a:p>
            <a:pPr lvl="1"/>
            <a:r>
              <a:rPr lang="en-US" sz="2600" dirty="0">
                <a:latin typeface="Arial" charset="0"/>
              </a:rPr>
              <a:t>“There’s no way </a:t>
            </a:r>
            <a:r>
              <a:rPr lang="en-US" sz="2600" dirty="0" err="1">
                <a:latin typeface="Arial" charset="0"/>
              </a:rPr>
              <a:t>Jr’s</a:t>
            </a:r>
            <a:r>
              <a:rPr lang="en-US" sz="2600" dirty="0">
                <a:latin typeface="Arial" charset="0"/>
              </a:rPr>
              <a:t> going to sit still for an hour”</a:t>
            </a:r>
          </a:p>
          <a:p>
            <a:pPr lvl="1"/>
            <a:r>
              <a:rPr lang="en-US" sz="2600" dirty="0">
                <a:latin typeface="Arial" charset="0"/>
              </a:rPr>
              <a:t>“Well after that sugar, he’s going to be impossible”</a:t>
            </a:r>
          </a:p>
          <a:p>
            <a:pPr lvl="1"/>
            <a:r>
              <a:rPr lang="en-US" sz="2600" dirty="0">
                <a:latin typeface="Arial" charset="0"/>
              </a:rPr>
              <a:t>“Oh, I’ll never get him to eat that”</a:t>
            </a:r>
          </a:p>
          <a:p>
            <a:pPr lvl="1"/>
            <a:r>
              <a:rPr lang="en-US" sz="2600" dirty="0">
                <a:latin typeface="Arial" charset="0"/>
              </a:rPr>
              <a:t>“Sorry, my son’s not much of a sharer”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“Foolishness is bound up in the heart of a child; the rod of discipline will drive it far from him” 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Pr.22.15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37267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4.  failing to be consistent...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“He who spares his rod hates his son, but he who loves him disciplines him diligently”           </a:t>
            </a:r>
            <a:r>
              <a:rPr lang="en-US" sz="2800" dirty="0">
                <a:latin typeface="Arial" charset="0"/>
              </a:rPr>
              <a:t>							</a:t>
            </a:r>
            <a:r>
              <a:rPr lang="en-US" sz="2800" b="1" dirty="0" smtClean="0">
                <a:latin typeface="Arial Black" pitchFamily="34" charset="0"/>
              </a:rPr>
              <a:t>Pr.13.24</a:t>
            </a:r>
            <a:endParaRPr lang="en-US" sz="2800" b="1" dirty="0">
              <a:latin typeface="Arial Black" pitchFamily="34" charset="0"/>
            </a:endParaRPr>
          </a:p>
          <a:p>
            <a:r>
              <a:rPr lang="en-US" sz="2800" dirty="0">
                <a:latin typeface="Arial" charset="0"/>
              </a:rPr>
              <a:t>child </a:t>
            </a:r>
            <a:r>
              <a:rPr lang="en-US" sz="2800" dirty="0" err="1">
                <a:latin typeface="Arial" charset="0"/>
              </a:rPr>
              <a:t>pscyh</a:t>
            </a:r>
            <a:r>
              <a:rPr lang="en-US" sz="2800" dirty="0">
                <a:latin typeface="Arial" charset="0"/>
              </a:rPr>
              <a:t>. on </a:t>
            </a:r>
            <a:r>
              <a:rPr lang="en-US" sz="2800" dirty="0" smtClean="0">
                <a:latin typeface="Arial" charset="0"/>
              </a:rPr>
              <a:t>“playing </a:t>
            </a:r>
            <a:r>
              <a:rPr lang="en-US" sz="2800" dirty="0">
                <a:latin typeface="Arial" charset="0"/>
              </a:rPr>
              <a:t>the </a:t>
            </a:r>
            <a:r>
              <a:rPr lang="en-US" sz="2800" dirty="0" smtClean="0">
                <a:latin typeface="Arial" charset="0"/>
              </a:rPr>
              <a:t>odds”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lottery </a:t>
            </a:r>
            <a:r>
              <a:rPr lang="en-US" sz="2800" dirty="0" smtClean="0">
                <a:latin typeface="Arial" charset="0"/>
              </a:rPr>
              <a:t>analogy: people keep buying tickets when there’s a chance of it paying off. Eliminate all lottery winnings, and people would quit buying tickets. Eliminate occasional pay-offs, and let the child realize the lottery is shut down.</a:t>
            </a:r>
          </a:p>
          <a:p>
            <a:r>
              <a:rPr lang="en-US" sz="2800" dirty="0" smtClean="0">
                <a:latin typeface="Arial" charset="0"/>
              </a:rPr>
              <a:t>“No parking” illustration (next slide)												</a:t>
            </a:r>
            <a:endParaRPr lang="en-US" sz="28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5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-Directional No Parking Any Time Traffic 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407886"/>
            <a:ext cx="1295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295400"/>
          </a:xfr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Arial" charset="0"/>
              </a:rPr>
              <a:t>   </a:t>
            </a:r>
            <a:r>
              <a:rPr lang="en-US" sz="2600" b="1" dirty="0" smtClean="0">
                <a:solidFill>
                  <a:schemeClr val="bg1"/>
                </a:solidFill>
                <a:latin typeface="Arial" charset="0"/>
              </a:rPr>
              <a:t>Imagine a city that treated “No Parking” violations with the following sequence of responses                                     (and everyone knew how the system worked):</a:t>
            </a:r>
          </a:p>
          <a:p>
            <a:pPr>
              <a:buNone/>
            </a:pPr>
            <a:endParaRPr lang="en-U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206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What would those no parking areas be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filled with?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398467">
            <a:off x="1460819" y="1893676"/>
            <a:ext cx="1905000" cy="2123658"/>
          </a:xfrm>
          <a:prstGeom prst="rect">
            <a:avLst/>
          </a:prstGeom>
          <a:solidFill>
            <a:srgbClr val="3366FF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10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FF"/>
                </a:solidFill>
              </a:rPr>
              <a:t>Please       do not     park       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479243">
            <a:off x="2551625" y="1874654"/>
            <a:ext cx="1905000" cy="2123658"/>
          </a:xfrm>
          <a:prstGeom prst="rect">
            <a:avLst/>
          </a:prstGeom>
          <a:solidFill>
            <a:srgbClr val="0000CC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20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We </a:t>
            </a:r>
            <a:r>
              <a:rPr lang="en-US" dirty="0" smtClean="0">
                <a:solidFill>
                  <a:srgbClr val="FFFFFF"/>
                </a:solidFill>
              </a:rPr>
              <a:t>asked you not      to </a:t>
            </a:r>
            <a:r>
              <a:rPr lang="en-US" dirty="0">
                <a:solidFill>
                  <a:srgbClr val="FFFFFF"/>
                </a:solidFill>
              </a:rPr>
              <a:t>park </a:t>
            </a:r>
            <a:r>
              <a:rPr lang="en-US" dirty="0" smtClean="0">
                <a:solidFill>
                  <a:srgbClr val="FFFFFF"/>
                </a:solidFill>
              </a:rPr>
              <a:t>   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 rot="451468">
            <a:off x="3837455" y="1906230"/>
            <a:ext cx="1905000" cy="2123658"/>
          </a:xfrm>
          <a:prstGeom prst="rect">
            <a:avLst/>
          </a:prstGeom>
          <a:solidFill>
            <a:srgbClr val="00206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30minutes: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I </a:t>
            </a:r>
            <a:r>
              <a:rPr lang="en-US" dirty="0" smtClean="0">
                <a:solidFill>
                  <a:srgbClr val="FFFFFF"/>
                </a:solidFill>
              </a:rPr>
              <a:t>really   mean it,    do not            </a:t>
            </a:r>
            <a:r>
              <a:rPr lang="en-US" dirty="0">
                <a:solidFill>
                  <a:srgbClr val="FFFFFF"/>
                </a:solidFill>
              </a:rPr>
              <a:t>park </a:t>
            </a:r>
            <a:r>
              <a:rPr lang="en-US" dirty="0" smtClean="0">
                <a:solidFill>
                  <a:srgbClr val="FFFFFF"/>
                </a:solidFill>
              </a:rPr>
              <a:t>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555342">
            <a:off x="4953564" y="1893676"/>
            <a:ext cx="1799140" cy="2123658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40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Don’t     make me       tell you </a:t>
            </a:r>
            <a:r>
              <a:rPr lang="en-US" dirty="0">
                <a:solidFill>
                  <a:srgbClr val="000000"/>
                </a:solidFill>
              </a:rPr>
              <a:t>again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419875">
            <a:off x="6294607" y="1961427"/>
            <a:ext cx="1868530" cy="2123658"/>
          </a:xfrm>
          <a:prstGeom prst="rect">
            <a:avLst/>
          </a:prstGeom>
          <a:solidFill>
            <a:srgbClr val="CC0000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50 minutes: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</a:rPr>
              <a:t>I’m </a:t>
            </a:r>
            <a:r>
              <a:rPr lang="en-US" dirty="0" smtClean="0">
                <a:solidFill>
                  <a:srgbClr val="FFFFFF"/>
                </a:solidFill>
              </a:rPr>
              <a:t>going    to start counting    to </a:t>
            </a:r>
            <a:r>
              <a:rPr lang="en-US" dirty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 rot="486928">
            <a:off x="6857770" y="3810043"/>
            <a:ext cx="2057400" cy="2308324"/>
          </a:xfrm>
          <a:prstGeom prst="rect">
            <a:avLst/>
          </a:prstGeom>
          <a:solidFill>
            <a:srgbClr val="A50021"/>
          </a:soli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minutes: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OK,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you’re in trouble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$ 25 TICKET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860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 autoUpdateAnimBg="0"/>
      <p:bldP spid="11" grpId="0" animBg="1" autoUpdateAnimBg="0"/>
      <p:bldP spid="12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5.  Thinking “I don’t have time…”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Like saying “I don’t have time to get rid of lice”</a:t>
            </a:r>
            <a:endParaRPr lang="en-US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Child training time is well invested time, and saves time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“All discipline for the moment seems not joyful, but sorrowful, yet … afterwards it yields the peaceful fruit…”  		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			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Heb.12.11</a:t>
            </a:r>
            <a:r>
              <a:rPr lang="en-US" sz="2800" b="1" dirty="0">
                <a:latin typeface="Arial" charset="0"/>
              </a:rPr>
              <a:t> 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“He who spares his rod hates his son, but he who loves him disciplines him diligently”  	</a:t>
            </a:r>
            <a:r>
              <a:rPr lang="en-US" sz="2800" dirty="0">
                <a:latin typeface="Arial" charset="0"/>
              </a:rPr>
              <a:t>	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Prov.13.24</a:t>
            </a:r>
            <a:endParaRPr lang="en-US" sz="2800" b="1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6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1066800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ahoma" pitchFamily="34" charset="0"/>
              </a:rPr>
              <a:t>6.  failing to control self...</a:t>
            </a:r>
            <a:endParaRPr lang="en-US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5181600"/>
          </a:xfrm>
        </p:spPr>
        <p:txBody>
          <a:bodyPr/>
          <a:lstStyle/>
          <a:p>
            <a:r>
              <a:rPr lang="en-US" sz="2900" b="1" dirty="0">
                <a:latin typeface="Arial" charset="0"/>
              </a:rPr>
              <a:t>proper motivation:  </a:t>
            </a:r>
            <a:r>
              <a:rPr lang="en-US" sz="2900" b="1" dirty="0" smtClean="0">
                <a:latin typeface="Arial" charset="0"/>
              </a:rPr>
              <a:t>   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Prov.13.24                                  “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he who</a:t>
            </a:r>
            <a:r>
              <a:rPr lang="en-US" sz="2900" b="1" i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900" b="1" u="sng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loves</a:t>
            </a:r>
            <a:r>
              <a:rPr lang="en-US" sz="2900" b="1" i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him disciplines him </a:t>
            </a:r>
            <a:r>
              <a:rPr lang="en-US" sz="29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diligently”  </a:t>
            </a:r>
            <a:endParaRPr lang="en-US" sz="29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r>
              <a:rPr lang="en-US" sz="2900" b="1" dirty="0">
                <a:latin typeface="Arial" charset="0"/>
              </a:rPr>
              <a:t>discipline vs. abuse</a:t>
            </a:r>
            <a:endParaRPr lang="en-US" sz="2900" b="1" dirty="0">
              <a:solidFill>
                <a:schemeClr val="accent2"/>
              </a:solidFill>
              <a:latin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en-US" sz="2900" b="1" dirty="0">
                <a:latin typeface="Arial" charset="0"/>
              </a:rPr>
              <a:t>discipline vs. YELLING</a:t>
            </a:r>
            <a:r>
              <a:rPr lang="en-US" sz="2900" b="1" dirty="0" smtClean="0">
                <a:latin typeface="Arial" charset="0"/>
              </a:rPr>
              <a:t>!! </a:t>
            </a:r>
          </a:p>
          <a:p>
            <a:pPr marL="1200150" lvl="3" indent="-342900"/>
            <a:r>
              <a:rPr lang="en-US" sz="2900" b="1" dirty="0" smtClean="0">
                <a:latin typeface="Arial" charset="0"/>
              </a:rPr>
              <a:t>“expert” advice [?]</a:t>
            </a:r>
          </a:p>
          <a:p>
            <a:r>
              <a:rPr lang="en-US" sz="2900" b="1" dirty="0" smtClean="0">
                <a:latin typeface="Arial" charset="0"/>
              </a:rPr>
              <a:t>Why won’t </a:t>
            </a:r>
            <a:r>
              <a:rPr lang="en-US" sz="2900" b="1" dirty="0">
                <a:latin typeface="Arial" charset="0"/>
              </a:rPr>
              <a:t>he obey??? </a:t>
            </a:r>
            <a:r>
              <a:rPr lang="en-US" sz="2900" b="1" dirty="0">
                <a:solidFill>
                  <a:schemeClr val="bg1"/>
                </a:solidFill>
                <a:latin typeface="Arial" charset="0"/>
              </a:rPr>
              <a:t>[ </a:t>
            </a:r>
          </a:p>
          <a:p>
            <a:pPr lvl="1"/>
            <a:r>
              <a:rPr lang="en-US" sz="2900" b="1" i="1" dirty="0">
                <a:latin typeface="Arial" charset="0"/>
              </a:rPr>
              <a:t>“What’s wrong with you</a:t>
            </a:r>
            <a:r>
              <a:rPr lang="en-US" sz="2900" b="1" i="1" dirty="0" smtClean="0">
                <a:latin typeface="Arial" charset="0"/>
              </a:rPr>
              <a:t>?”                                                   “I </a:t>
            </a:r>
            <a:r>
              <a:rPr lang="en-US" sz="2900" b="1" i="1" dirty="0">
                <a:latin typeface="Arial" charset="0"/>
              </a:rPr>
              <a:t>don’t know why you won’t do right!”</a:t>
            </a:r>
            <a:endParaRPr lang="en-US" sz="2900" b="1" dirty="0">
              <a:latin typeface="Arial" charset="0"/>
            </a:endParaRPr>
          </a:p>
          <a:p>
            <a:r>
              <a:rPr lang="en-US" sz="2900" b="1" dirty="0">
                <a:latin typeface="Arial" charset="0"/>
              </a:rPr>
              <a:t>the vase </a:t>
            </a:r>
            <a:r>
              <a:rPr lang="en-US" sz="2900" b="1" dirty="0" smtClean="0">
                <a:latin typeface="Arial" charset="0"/>
              </a:rPr>
              <a:t>test  </a:t>
            </a:r>
            <a:r>
              <a:rPr lang="en-US" sz="2900" i="1" dirty="0" smtClean="0">
                <a:latin typeface="Arial" charset="0"/>
              </a:rPr>
              <a:t>(see next slide)</a:t>
            </a:r>
            <a:endParaRPr lang="en-US" sz="29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90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Application>Microsoft Office PowerPoint</Application>
  <PresentationFormat>On-screen Show (4:3)</PresentationFormat>
  <Paragraphs>121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some common  mistakes  to avoid </vt:lpstr>
      <vt:lpstr>1.  failing to discipline...</vt:lpstr>
      <vt:lpstr>1.  failing to discipline...</vt:lpstr>
      <vt:lpstr>2.  Rewarding misbehavior</vt:lpstr>
      <vt:lpstr>3.  Expecting misbehavior</vt:lpstr>
      <vt:lpstr>4.  failing to be consistent...</vt:lpstr>
      <vt:lpstr>PowerPoint Presentation</vt:lpstr>
      <vt:lpstr>5.  Thinking “I don’t have time…”</vt:lpstr>
      <vt:lpstr>6.  failing to control self...</vt:lpstr>
      <vt:lpstr>THE VASE TEST       set up:   a.) Jr. bounces a ball off the wall b.) Mom says: “Jr., don’t throw that ball in the house” c.) Jr. looks at mom, heard her; throws the ball again anyway.</vt:lpstr>
      <vt:lpstr> 3 C’s  CALM, CONSISTENT,  &amp; IN CONTROL    </vt:lpstr>
      <vt:lpstr>PowerPoint Presentation</vt:lpstr>
      <vt:lpstr>8.  fathers “discouraging,”    “provoking to wrath”</vt:lpstr>
      <vt:lpstr>PowerPoint Presentation</vt:lpstr>
      <vt:lpstr>10.  failing to use rod AND reproof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common  mistakes  to avoid </dc:title>
  <dc:creator>Projector</dc:creator>
  <cp:lastModifiedBy>Projector</cp:lastModifiedBy>
  <cp:revision>1</cp:revision>
  <dcterms:created xsi:type="dcterms:W3CDTF">2017-01-18T02:03:50Z</dcterms:created>
  <dcterms:modified xsi:type="dcterms:W3CDTF">2017-01-18T02:04:27Z</dcterms:modified>
</cp:coreProperties>
</file>