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7" r:id="rId4"/>
    <p:sldId id="265" r:id="rId5"/>
    <p:sldId id="258" r:id="rId6"/>
    <p:sldId id="259" r:id="rId7"/>
    <p:sldId id="260" r:id="rId8"/>
    <p:sldId id="261" r:id="rId9"/>
    <p:sldId id="262" r:id="rId10"/>
    <p:sldId id="263"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8" y="-5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13AA8A55-94D8-40E7-B946-06EF3DFD91A3}" type="datetimeFigureOut">
              <a:rPr lang="en-US" smtClean="0"/>
              <a:t>3/4/2017</a:t>
            </a:fld>
            <a:endParaRPr lang="en-US"/>
          </a:p>
        </p:txBody>
      </p:sp>
      <p:sp>
        <p:nvSpPr>
          <p:cNvPr id="23" name="Slide Number Placeholder 22"/>
          <p:cNvSpPr>
            <a:spLocks noGrp="1"/>
          </p:cNvSpPr>
          <p:nvPr>
            <p:ph type="sldNum" sz="quarter" idx="11"/>
          </p:nvPr>
        </p:nvSpPr>
        <p:spPr/>
        <p:txBody>
          <a:bodyPr/>
          <a:lstStyle/>
          <a:p>
            <a:fld id="{75EC7959-21FD-4BD4-8E13-98779BA46306}"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A8A55-94D8-40E7-B946-06EF3DFD91A3}"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C7959-21FD-4BD4-8E13-98779BA463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A8A55-94D8-40E7-B946-06EF3DFD91A3}"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C7959-21FD-4BD4-8E13-98779BA463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13AA8A55-94D8-40E7-B946-06EF3DFD91A3}" type="datetimeFigureOut">
              <a:rPr lang="en-US" smtClean="0"/>
              <a:t>3/4/2017</a:t>
            </a:fld>
            <a:endParaRPr lang="en-US"/>
          </a:p>
        </p:txBody>
      </p:sp>
      <p:sp>
        <p:nvSpPr>
          <p:cNvPr id="19" name="Slide Number Placeholder 18"/>
          <p:cNvSpPr>
            <a:spLocks noGrp="1"/>
          </p:cNvSpPr>
          <p:nvPr>
            <p:ph type="sldNum" sz="quarter" idx="15"/>
          </p:nvPr>
        </p:nvSpPr>
        <p:spPr/>
        <p:txBody>
          <a:bodyPr/>
          <a:lstStyle/>
          <a:p>
            <a:fld id="{75EC7959-21FD-4BD4-8E13-98779BA4630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13AA8A55-94D8-40E7-B946-06EF3DFD91A3}" type="datetimeFigureOut">
              <a:rPr lang="en-US" smtClean="0"/>
              <a:t>3/4/2017</a:t>
            </a:fld>
            <a:endParaRPr lang="en-US"/>
          </a:p>
        </p:txBody>
      </p:sp>
      <p:sp>
        <p:nvSpPr>
          <p:cNvPr id="20" name="Slide Number Placeholder 19"/>
          <p:cNvSpPr>
            <a:spLocks noGrp="1"/>
          </p:cNvSpPr>
          <p:nvPr>
            <p:ph type="sldNum" sz="quarter" idx="11"/>
          </p:nvPr>
        </p:nvSpPr>
        <p:spPr/>
        <p:txBody>
          <a:bodyPr/>
          <a:lstStyle/>
          <a:p>
            <a:fld id="{75EC7959-21FD-4BD4-8E13-98779BA46306}"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13AA8A55-94D8-40E7-B946-06EF3DFD91A3}" type="datetimeFigureOut">
              <a:rPr lang="en-US" smtClean="0"/>
              <a:t>3/4/2017</a:t>
            </a:fld>
            <a:endParaRPr lang="en-US"/>
          </a:p>
        </p:txBody>
      </p:sp>
      <p:sp>
        <p:nvSpPr>
          <p:cNvPr id="25" name="Slide Number Placeholder 24"/>
          <p:cNvSpPr>
            <a:spLocks noGrp="1"/>
          </p:cNvSpPr>
          <p:nvPr>
            <p:ph type="sldNum" sz="quarter" idx="16"/>
          </p:nvPr>
        </p:nvSpPr>
        <p:spPr/>
        <p:txBody>
          <a:bodyPr/>
          <a:lstStyle/>
          <a:p>
            <a:fld id="{75EC7959-21FD-4BD4-8E13-98779BA46306}"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13AA8A55-94D8-40E7-B946-06EF3DFD91A3}" type="datetimeFigureOut">
              <a:rPr lang="en-US" smtClean="0"/>
              <a:t>3/4/2017</a:t>
            </a:fld>
            <a:endParaRPr lang="en-US"/>
          </a:p>
        </p:txBody>
      </p:sp>
      <p:sp>
        <p:nvSpPr>
          <p:cNvPr id="24" name="Slide Number Placeholder 23"/>
          <p:cNvSpPr>
            <a:spLocks noGrp="1"/>
          </p:cNvSpPr>
          <p:nvPr>
            <p:ph type="sldNum" sz="quarter" idx="17"/>
          </p:nvPr>
        </p:nvSpPr>
        <p:spPr/>
        <p:txBody>
          <a:bodyPr/>
          <a:lstStyle/>
          <a:p>
            <a:fld id="{75EC7959-21FD-4BD4-8E13-98779BA46306}"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13AA8A55-94D8-40E7-B946-06EF3DFD91A3}" type="datetimeFigureOut">
              <a:rPr lang="en-US" smtClean="0"/>
              <a:t>3/4/2017</a:t>
            </a:fld>
            <a:endParaRPr lang="en-US"/>
          </a:p>
        </p:txBody>
      </p:sp>
      <p:sp>
        <p:nvSpPr>
          <p:cNvPr id="14" name="Slide Number Placeholder 13"/>
          <p:cNvSpPr>
            <a:spLocks noGrp="1"/>
          </p:cNvSpPr>
          <p:nvPr>
            <p:ph type="sldNum" sz="quarter" idx="11"/>
          </p:nvPr>
        </p:nvSpPr>
        <p:spPr/>
        <p:txBody>
          <a:bodyPr/>
          <a:lstStyle/>
          <a:p>
            <a:fld id="{75EC7959-21FD-4BD4-8E13-98779BA46306}"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13AA8A55-94D8-40E7-B946-06EF3DFD91A3}" type="datetimeFigureOut">
              <a:rPr lang="en-US" smtClean="0"/>
              <a:t>3/4/2017</a:t>
            </a:fld>
            <a:endParaRPr lang="en-US"/>
          </a:p>
        </p:txBody>
      </p:sp>
      <p:sp>
        <p:nvSpPr>
          <p:cNvPr id="12" name="Slide Number Placeholder 11"/>
          <p:cNvSpPr>
            <a:spLocks noGrp="1"/>
          </p:cNvSpPr>
          <p:nvPr>
            <p:ph type="sldNum" sz="quarter" idx="11"/>
          </p:nvPr>
        </p:nvSpPr>
        <p:spPr/>
        <p:txBody>
          <a:bodyPr/>
          <a:lstStyle/>
          <a:p>
            <a:fld id="{75EC7959-21FD-4BD4-8E13-98779BA46306}"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13AA8A55-94D8-40E7-B946-06EF3DFD91A3}" type="datetimeFigureOut">
              <a:rPr lang="en-US" smtClean="0"/>
              <a:t>3/4/2017</a:t>
            </a:fld>
            <a:endParaRPr lang="en-US"/>
          </a:p>
        </p:txBody>
      </p:sp>
      <p:sp>
        <p:nvSpPr>
          <p:cNvPr id="18" name="Slide Number Placeholder 17"/>
          <p:cNvSpPr>
            <a:spLocks noGrp="1"/>
          </p:cNvSpPr>
          <p:nvPr>
            <p:ph type="sldNum" sz="quarter" idx="16"/>
          </p:nvPr>
        </p:nvSpPr>
        <p:spPr/>
        <p:txBody>
          <a:bodyPr/>
          <a:lstStyle/>
          <a:p>
            <a:fld id="{75EC7959-21FD-4BD4-8E13-98779BA46306}"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13AA8A55-94D8-40E7-B946-06EF3DFD91A3}" type="datetimeFigureOut">
              <a:rPr lang="en-US" smtClean="0"/>
              <a:t>3/4/2017</a:t>
            </a:fld>
            <a:endParaRPr lang="en-US"/>
          </a:p>
        </p:txBody>
      </p:sp>
      <p:sp>
        <p:nvSpPr>
          <p:cNvPr id="20" name="Slide Number Placeholder 19"/>
          <p:cNvSpPr>
            <a:spLocks noGrp="1"/>
          </p:cNvSpPr>
          <p:nvPr>
            <p:ph type="sldNum" sz="quarter" idx="15"/>
          </p:nvPr>
        </p:nvSpPr>
        <p:spPr/>
        <p:txBody>
          <a:bodyPr/>
          <a:lstStyle/>
          <a:p>
            <a:fld id="{75EC7959-21FD-4BD4-8E13-98779BA4630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13AA8A55-94D8-40E7-B946-06EF3DFD91A3}" type="datetimeFigureOut">
              <a:rPr lang="en-US" smtClean="0"/>
              <a:t>3/4/2017</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75EC7959-21FD-4BD4-8E13-98779BA4630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2935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990600"/>
            <a:ext cx="9144000" cy="5867400"/>
          </a:xfrm>
        </p:spPr>
        <p:txBody>
          <a:bodyPr>
            <a:noAutofit/>
          </a:bodyPr>
          <a:lstStyle/>
          <a:p>
            <a:pPr marL="285750" indent="-285750">
              <a:buFont typeface="Arial" panose="020B0604020202020204" pitchFamily="34" charset="0"/>
              <a:buChar char="•"/>
            </a:pPr>
            <a:r>
              <a:rPr lang="en-US" sz="2000" b="1" u="sng" dirty="0" smtClean="0"/>
              <a:t>Greek to English</a:t>
            </a:r>
            <a:r>
              <a:rPr lang="en-US" sz="2000" b="1" dirty="0" smtClean="0"/>
              <a:t> </a:t>
            </a:r>
            <a:r>
              <a:rPr lang="en-US" sz="2000" dirty="0" smtClean="0"/>
              <a:t>– “</a:t>
            </a:r>
            <a:r>
              <a:rPr lang="en-US" sz="2000" dirty="0"/>
              <a:t>I know indeed that nothing there dwells in me that is in the flesh of me good the indeed to wish is present with me but to the right not</a:t>
            </a:r>
            <a:r>
              <a:rPr lang="en-US" sz="2000" dirty="0" smtClean="0"/>
              <a:t>”</a:t>
            </a:r>
            <a:endParaRPr lang="en-US" sz="200" dirty="0" smtClean="0"/>
          </a:p>
          <a:p>
            <a:pPr marL="285750" indent="-285750">
              <a:buFont typeface="Arial" panose="020B0604020202020204" pitchFamily="34" charset="0"/>
              <a:buChar char="•"/>
            </a:pPr>
            <a:r>
              <a:rPr lang="en-US" sz="2000" b="1" u="sng" dirty="0" smtClean="0"/>
              <a:t>Essentially Literal</a:t>
            </a:r>
          </a:p>
          <a:p>
            <a:pPr marL="457200" lvl="1" indent="-285750"/>
            <a:r>
              <a:rPr lang="en-US" b="1" u="sng" dirty="0" smtClean="0"/>
              <a:t>NKJV</a:t>
            </a:r>
            <a:r>
              <a:rPr lang="en-US" dirty="0" smtClean="0"/>
              <a:t> – “</a:t>
            </a:r>
            <a:r>
              <a:rPr lang="en-US" dirty="0"/>
              <a:t>For I know that in me </a:t>
            </a:r>
            <a:r>
              <a:rPr lang="en-US" dirty="0">
                <a:solidFill>
                  <a:srgbClr val="FF0000"/>
                </a:solidFill>
              </a:rPr>
              <a:t>(that is, in my flesh)</a:t>
            </a:r>
            <a:r>
              <a:rPr lang="en-US" dirty="0"/>
              <a:t> nothing good dwells; for to will is present with me, but how to perform what is good I do not find</a:t>
            </a:r>
            <a:r>
              <a:rPr lang="en-US" dirty="0" smtClean="0"/>
              <a:t>”</a:t>
            </a:r>
          </a:p>
          <a:p>
            <a:pPr marL="457200" lvl="1" indent="-285750"/>
            <a:r>
              <a:rPr lang="en-US" b="1" u="sng" dirty="0" smtClean="0"/>
              <a:t>NASB</a:t>
            </a:r>
            <a:r>
              <a:rPr lang="en-US" dirty="0" smtClean="0"/>
              <a:t> </a:t>
            </a:r>
            <a:r>
              <a:rPr lang="en-US" dirty="0"/>
              <a:t>– </a:t>
            </a:r>
            <a:r>
              <a:rPr lang="en-US" dirty="0" smtClean="0"/>
              <a:t>“</a:t>
            </a:r>
            <a:r>
              <a:rPr lang="en-US" dirty="0"/>
              <a:t>For I know that nothing good dwells in me, </a:t>
            </a:r>
            <a:r>
              <a:rPr lang="en-US" dirty="0">
                <a:solidFill>
                  <a:srgbClr val="FF0000"/>
                </a:solidFill>
              </a:rPr>
              <a:t>that is, in my flesh</a:t>
            </a:r>
            <a:r>
              <a:rPr lang="en-US" dirty="0"/>
              <a:t>; for the willing is present in me, but the doing of the good is not</a:t>
            </a:r>
            <a:r>
              <a:rPr lang="en-US" dirty="0" smtClean="0"/>
              <a:t>”</a:t>
            </a:r>
          </a:p>
          <a:p>
            <a:pPr marL="457200" lvl="1" indent="-285750"/>
            <a:r>
              <a:rPr lang="en-US" b="1" u="sng" dirty="0" smtClean="0"/>
              <a:t>ESV</a:t>
            </a:r>
            <a:r>
              <a:rPr lang="en-US" dirty="0" smtClean="0"/>
              <a:t> – “</a:t>
            </a:r>
            <a:r>
              <a:rPr lang="en-US" dirty="0"/>
              <a:t>For I know that nothing good dwells in me, </a:t>
            </a:r>
            <a:r>
              <a:rPr lang="en-US" dirty="0">
                <a:solidFill>
                  <a:srgbClr val="FF0000"/>
                </a:solidFill>
              </a:rPr>
              <a:t>that is, in my flesh</a:t>
            </a:r>
            <a:r>
              <a:rPr lang="en-US" dirty="0"/>
              <a:t>. For I have the desire to do what is right, but not the ability to carry it out</a:t>
            </a:r>
            <a:r>
              <a:rPr lang="en-US" dirty="0" smtClean="0"/>
              <a:t>”</a:t>
            </a:r>
          </a:p>
          <a:p>
            <a:pPr marL="285750" indent="-285750">
              <a:buFont typeface="Arial" panose="020B0604020202020204" pitchFamily="34" charset="0"/>
              <a:buChar char="•"/>
            </a:pPr>
            <a:r>
              <a:rPr lang="en-US" sz="2000" u="sng" dirty="0" smtClean="0"/>
              <a:t>Dynamic Equivalence</a:t>
            </a:r>
          </a:p>
          <a:p>
            <a:pPr marL="457200" lvl="1" indent="-285750"/>
            <a:r>
              <a:rPr lang="en-US" b="1" u="sng" dirty="0" smtClean="0"/>
              <a:t>NIV</a:t>
            </a:r>
            <a:r>
              <a:rPr lang="en-US" dirty="0" smtClean="0"/>
              <a:t> – “</a:t>
            </a:r>
            <a:r>
              <a:rPr lang="en-US" dirty="0"/>
              <a:t>For I know that good itself does not dwell in me, </a:t>
            </a:r>
            <a:r>
              <a:rPr lang="en-US" dirty="0">
                <a:solidFill>
                  <a:srgbClr val="FF0000"/>
                </a:solidFill>
              </a:rPr>
              <a:t>that is, in my sinful nature</a:t>
            </a:r>
            <a:r>
              <a:rPr lang="en-US" dirty="0"/>
              <a:t>. For I have the desire to do what is good, but I cannot carry it out</a:t>
            </a:r>
            <a:r>
              <a:rPr lang="en-US" dirty="0" smtClean="0"/>
              <a:t>”</a:t>
            </a:r>
          </a:p>
          <a:p>
            <a:pPr marL="457200" lvl="1" indent="-285750"/>
            <a:r>
              <a:rPr lang="en-US" b="1" u="sng" dirty="0" smtClean="0"/>
              <a:t>CEV</a:t>
            </a:r>
            <a:r>
              <a:rPr lang="en-US" dirty="0" smtClean="0"/>
              <a:t> – “</a:t>
            </a:r>
            <a:r>
              <a:rPr lang="en-US" dirty="0"/>
              <a:t>I know that my </a:t>
            </a:r>
            <a:r>
              <a:rPr lang="en-US" dirty="0">
                <a:solidFill>
                  <a:srgbClr val="FF0000"/>
                </a:solidFill>
              </a:rPr>
              <a:t>selfish desires</a:t>
            </a:r>
            <a:r>
              <a:rPr lang="en-US" dirty="0"/>
              <a:t> won’t let me do anything that is good. Even when I want to do right, I cannot</a:t>
            </a:r>
            <a:r>
              <a:rPr lang="en-US" dirty="0" smtClean="0"/>
              <a:t>”</a:t>
            </a:r>
          </a:p>
          <a:p>
            <a:pPr marL="285750" indent="-285750">
              <a:buFont typeface="Arial" panose="020B0604020202020204" pitchFamily="34" charset="0"/>
              <a:buChar char="•"/>
            </a:pPr>
            <a:r>
              <a:rPr lang="en-US" sz="2000" b="1" u="sng" dirty="0" smtClean="0"/>
              <a:t>Point #5:</a:t>
            </a:r>
            <a:r>
              <a:rPr lang="en-US" sz="2000" dirty="0" smtClean="0"/>
              <a:t> Translators can inject doctrinal prejudices</a:t>
            </a:r>
            <a:endParaRPr lang="en-US" sz="2000" b="1" dirty="0" smtClean="0"/>
          </a:p>
        </p:txBody>
      </p:sp>
      <p:sp>
        <p:nvSpPr>
          <p:cNvPr id="3" name="Title 2"/>
          <p:cNvSpPr>
            <a:spLocks noGrp="1"/>
          </p:cNvSpPr>
          <p:nvPr>
            <p:ph type="title"/>
          </p:nvPr>
        </p:nvSpPr>
        <p:spPr>
          <a:xfrm>
            <a:off x="381000" y="0"/>
            <a:ext cx="8382000" cy="990600"/>
          </a:xfrm>
        </p:spPr>
        <p:txBody>
          <a:bodyPr>
            <a:normAutofit/>
          </a:bodyPr>
          <a:lstStyle/>
          <a:p>
            <a:r>
              <a:rPr lang="en-US" sz="5200" b="1" dirty="0" smtClean="0"/>
              <a:t>Comparisons – Rom 7:18</a:t>
            </a:r>
            <a:endParaRPr lang="en-US" sz="5200" b="1" dirty="0"/>
          </a:p>
        </p:txBody>
      </p:sp>
    </p:spTree>
    <p:extLst>
      <p:ext uri="{BB962C8B-B14F-4D97-AF65-F5344CB8AC3E}">
        <p14:creationId xmlns:p14="http://schemas.microsoft.com/office/powerpoint/2010/main" val="281957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86774" cy="5013960"/>
          </a:xfrm>
        </p:spPr>
        <p:txBody>
          <a:bodyPr/>
          <a:lstStyle/>
          <a:p>
            <a:pPr marL="457200" indent="-457200">
              <a:buFont typeface="+mj-lt"/>
              <a:buAutoNum type="arabicPeriod"/>
            </a:pPr>
            <a:r>
              <a:rPr lang="en-US" sz="2200" dirty="0" smtClean="0"/>
              <a:t>One version is not as good as another</a:t>
            </a:r>
          </a:p>
          <a:p>
            <a:pPr marL="457200" indent="-457200">
              <a:buFont typeface="+mj-lt"/>
              <a:buAutoNum type="arabicPeriod"/>
            </a:pPr>
            <a:endParaRPr lang="en-US" sz="2200" dirty="0" smtClean="0"/>
          </a:p>
          <a:p>
            <a:pPr marL="457200" indent="-457200">
              <a:buFont typeface="+mj-lt"/>
              <a:buAutoNum type="arabicPeriod"/>
            </a:pPr>
            <a:r>
              <a:rPr lang="en-US" sz="2200" dirty="0" smtClean="0"/>
              <a:t>Use software programs to study multiple versions together</a:t>
            </a:r>
          </a:p>
          <a:p>
            <a:pPr marL="457200" indent="-457200">
              <a:buFont typeface="+mj-lt"/>
              <a:buAutoNum type="arabicPeriod"/>
            </a:pPr>
            <a:endParaRPr lang="en-US" sz="2200" dirty="0" smtClean="0"/>
          </a:p>
          <a:p>
            <a:pPr marL="457200" indent="-457200">
              <a:buFont typeface="+mj-lt"/>
              <a:buAutoNum type="arabicPeriod"/>
            </a:pPr>
            <a:r>
              <a:rPr lang="en-US" sz="2200" dirty="0" smtClean="0"/>
              <a:t>“Dynamic Equivalence” translations are slippery slopes</a:t>
            </a:r>
          </a:p>
          <a:p>
            <a:pPr marL="457200" indent="-457200">
              <a:buFont typeface="+mj-lt"/>
              <a:buAutoNum type="arabicPeriod"/>
            </a:pPr>
            <a:endParaRPr lang="en-US" sz="2200" dirty="0" smtClean="0"/>
          </a:p>
          <a:p>
            <a:pPr marL="457200" indent="-457200">
              <a:buFont typeface="+mj-lt"/>
              <a:buAutoNum type="arabicPeriod"/>
            </a:pPr>
            <a:r>
              <a:rPr lang="en-US" sz="2200" dirty="0" smtClean="0"/>
              <a:t>“Dynamic Equivalence” translations have “some” profit</a:t>
            </a:r>
          </a:p>
          <a:p>
            <a:pPr marL="457200" indent="-457200">
              <a:buFont typeface="+mj-lt"/>
              <a:buAutoNum type="arabicPeriod"/>
            </a:pPr>
            <a:endParaRPr lang="en-US" sz="2200" dirty="0" smtClean="0"/>
          </a:p>
          <a:p>
            <a:pPr marL="457200" indent="-457200">
              <a:buFont typeface="+mj-lt"/>
              <a:buAutoNum type="arabicPeriod"/>
            </a:pPr>
            <a:r>
              <a:rPr lang="en-US" sz="2200" dirty="0" smtClean="0"/>
              <a:t>“Essentially Literal” translations faithfully preserve the native text</a:t>
            </a:r>
          </a:p>
          <a:p>
            <a:pPr marL="285750" indent="-285750">
              <a:buFont typeface="Arial" panose="020B0604020202020204" pitchFamily="34" charset="0"/>
              <a:buChar char="•"/>
            </a:pPr>
            <a:endParaRPr lang="en-US" dirty="0"/>
          </a:p>
        </p:txBody>
      </p:sp>
      <p:sp>
        <p:nvSpPr>
          <p:cNvPr id="3" name="Title 2"/>
          <p:cNvSpPr>
            <a:spLocks noGrp="1"/>
          </p:cNvSpPr>
          <p:nvPr>
            <p:ph type="title"/>
          </p:nvPr>
        </p:nvSpPr>
        <p:spPr/>
        <p:txBody>
          <a:bodyPr>
            <a:normAutofit/>
          </a:bodyPr>
          <a:lstStyle/>
          <a:p>
            <a:r>
              <a:rPr lang="en-US" sz="5200" b="1" dirty="0" smtClean="0"/>
              <a:t>Practical Applications</a:t>
            </a:r>
            <a:endParaRPr lang="en-US" sz="5200" b="1" dirty="0"/>
          </a:p>
        </p:txBody>
      </p:sp>
    </p:spTree>
    <p:extLst>
      <p:ext uri="{BB962C8B-B14F-4D97-AF65-F5344CB8AC3E}">
        <p14:creationId xmlns:p14="http://schemas.microsoft.com/office/powerpoint/2010/main" val="129993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p.patheos.com.s3.amazonaws.com/blogs/getreligion/files/2013/12/bible-transla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10879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52426" y="1143000"/>
            <a:ext cx="8410574" cy="5410200"/>
          </a:xfrm>
        </p:spPr>
        <p:txBody>
          <a:bodyPr>
            <a:normAutofit lnSpcReduction="10000"/>
          </a:bodyPr>
          <a:lstStyle/>
          <a:p>
            <a:pPr marL="742950" indent="-742950">
              <a:buFont typeface="+mj-lt"/>
              <a:buAutoNum type="alphaUcPeriod"/>
            </a:pPr>
            <a:r>
              <a:rPr lang="en-US" sz="3800" u="sng" dirty="0" smtClean="0"/>
              <a:t>Essentially Literal</a:t>
            </a:r>
          </a:p>
          <a:p>
            <a:pPr marL="914400" lvl="1" indent="-742950"/>
            <a:r>
              <a:rPr lang="en-US" sz="2400" dirty="0" smtClean="0"/>
              <a:t>“The </a:t>
            </a:r>
            <a:r>
              <a:rPr lang="en-US" sz="2400" dirty="0"/>
              <a:t>goal of such translation is to render the original text in the receptor language as much as possible, and to make the receptor text as transparent to the syntax, imagery, word usage, ambiguities, </a:t>
            </a:r>
            <a:r>
              <a:rPr lang="en-US" sz="2400" dirty="0" smtClean="0"/>
              <a:t>etc. </a:t>
            </a:r>
            <a:r>
              <a:rPr lang="en-US" sz="2400" dirty="0"/>
              <a:t>as possible</a:t>
            </a:r>
            <a:r>
              <a:rPr lang="en-US" sz="2400" dirty="0" smtClean="0"/>
              <a:t>.”</a:t>
            </a:r>
          </a:p>
          <a:p>
            <a:pPr marL="914400" lvl="1" indent="-742950"/>
            <a:endParaRPr lang="en-US" sz="1300" dirty="0" smtClean="0"/>
          </a:p>
          <a:p>
            <a:pPr marL="742950" indent="-742950">
              <a:buFont typeface="+mj-lt"/>
              <a:buAutoNum type="alphaUcPeriod"/>
            </a:pPr>
            <a:r>
              <a:rPr lang="en-US" sz="3800" u="sng" dirty="0" smtClean="0"/>
              <a:t>Dynamic Equivalence</a:t>
            </a:r>
          </a:p>
          <a:p>
            <a:pPr marL="914400" lvl="1" indent="-742950"/>
            <a:r>
              <a:rPr lang="en-US" sz="2500" dirty="0" smtClean="0"/>
              <a:t>“Emphasizes </a:t>
            </a:r>
            <a:r>
              <a:rPr lang="en-US" sz="2500" dirty="0"/>
              <a:t>the reaction of the reader to the translated text, rather than the translation of the words and phrases themselves. In simplest terms, dynamic equivalence is often referred to as thought for thought, translation as compared to essentially </a:t>
            </a:r>
            <a:r>
              <a:rPr lang="en-US" sz="2500" dirty="0" smtClean="0"/>
              <a:t>literal translation.”</a:t>
            </a:r>
          </a:p>
          <a:p>
            <a:pPr marL="914400" lvl="1" indent="-742950">
              <a:buFont typeface="+mj-lt"/>
              <a:buAutoNum type="alphaUcPeriod"/>
            </a:pPr>
            <a:endParaRPr lang="en-US" sz="3400" dirty="0"/>
          </a:p>
        </p:txBody>
      </p:sp>
      <p:sp>
        <p:nvSpPr>
          <p:cNvPr id="2" name="Title 1"/>
          <p:cNvSpPr>
            <a:spLocks noGrp="1"/>
          </p:cNvSpPr>
          <p:nvPr>
            <p:ph type="title"/>
          </p:nvPr>
        </p:nvSpPr>
        <p:spPr>
          <a:xfrm>
            <a:off x="381000" y="0"/>
            <a:ext cx="7680960" cy="1066800"/>
          </a:xfrm>
        </p:spPr>
        <p:txBody>
          <a:bodyPr>
            <a:noAutofit/>
          </a:bodyPr>
          <a:lstStyle/>
          <a:p>
            <a:r>
              <a:rPr lang="en-US" sz="5200" b="1" dirty="0" smtClean="0"/>
              <a:t>Bible Version Philosophies</a:t>
            </a:r>
            <a:endParaRPr lang="en-US" sz="5200" b="1" dirty="0"/>
          </a:p>
        </p:txBody>
      </p:sp>
    </p:spTree>
    <p:extLst>
      <p:ext uri="{BB962C8B-B14F-4D97-AF65-F5344CB8AC3E}">
        <p14:creationId xmlns:p14="http://schemas.microsoft.com/office/powerpoint/2010/main" val="83213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28" name="Picture 4" descr="http://www.chapelworshipcenter.com/wp-content/uploads/2012/07/Bible-Translation-Comparison-Ch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14" y="1143000"/>
            <a:ext cx="9144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4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barn(outVertical)">
                                      <p:cBhvr>
                                        <p:cTn id="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990600"/>
            <a:ext cx="8334374" cy="5715000"/>
          </a:xfrm>
        </p:spPr>
        <p:txBody>
          <a:bodyPr>
            <a:noAutofit/>
          </a:bodyPr>
          <a:lstStyle/>
          <a:p>
            <a:pPr marL="285750" indent="-285750">
              <a:buFont typeface="Arial" panose="020B0604020202020204" pitchFamily="34" charset="0"/>
              <a:buChar char="•"/>
            </a:pPr>
            <a:r>
              <a:rPr lang="en-US" sz="1900" b="1" dirty="0"/>
              <a:t>Matt 10:19-20</a:t>
            </a:r>
            <a:r>
              <a:rPr lang="en-US" sz="1900" dirty="0"/>
              <a:t> – “But when they hand you over, do not worry about how or what you are to say; for </a:t>
            </a:r>
            <a:r>
              <a:rPr lang="en-US" sz="1900" u="sng" dirty="0"/>
              <a:t>it will be given you in that hour what you are to say</a:t>
            </a:r>
            <a:r>
              <a:rPr lang="en-US" sz="1900" dirty="0"/>
              <a:t>. For it is not you who speak, but </a:t>
            </a:r>
            <a:r>
              <a:rPr lang="en-US" sz="1900" u="sng" dirty="0"/>
              <a:t>it is the Spirit of your Father who speaks in you</a:t>
            </a:r>
            <a:r>
              <a:rPr lang="en-US" sz="1900" dirty="0" smtClean="0"/>
              <a:t>.”</a:t>
            </a:r>
            <a:endParaRPr lang="en-US" sz="1900" dirty="0"/>
          </a:p>
          <a:p>
            <a:pPr marL="285750" indent="-285750">
              <a:buFont typeface="Arial" panose="020B0604020202020204" pitchFamily="34" charset="0"/>
              <a:buChar char="•"/>
            </a:pPr>
            <a:r>
              <a:rPr lang="en-US" sz="1900" b="1" dirty="0"/>
              <a:t>1 </a:t>
            </a:r>
            <a:r>
              <a:rPr lang="en-US" sz="1900" b="1" dirty="0" smtClean="0"/>
              <a:t>Cor 2:10-13</a:t>
            </a:r>
            <a:r>
              <a:rPr lang="en-US" sz="1900" dirty="0" smtClean="0"/>
              <a:t> </a:t>
            </a:r>
            <a:r>
              <a:rPr lang="en-US" sz="1900" dirty="0"/>
              <a:t>– “For to us God revealed them through the Spirit; for the Spirit searches all things, even the depths of God. For who among men knows the thoughts of a man except the spirit of the man which is in him? Even so the thoughts of God no one knows except the Spirit of God. Now we have received, not the spirit of the world, but the Spirit who is from God, so that we may know the things freely given to us by </a:t>
            </a:r>
            <a:r>
              <a:rPr lang="en-US" sz="1900" dirty="0" smtClean="0"/>
              <a:t>God, </a:t>
            </a:r>
            <a:r>
              <a:rPr lang="en-US" sz="1900" dirty="0"/>
              <a:t>which things we also speak, </a:t>
            </a:r>
            <a:r>
              <a:rPr lang="en-US" sz="1900" u="sng" dirty="0"/>
              <a:t>not in words taught by human wisdom, but in those taught by the Spirit, combining spiritual thoughts with spiritual words</a:t>
            </a:r>
            <a:r>
              <a:rPr lang="en-US" sz="1900" dirty="0" smtClean="0"/>
              <a:t>.”</a:t>
            </a:r>
          </a:p>
          <a:p>
            <a:pPr marL="285750" indent="-285750">
              <a:buFont typeface="Arial" panose="020B0604020202020204" pitchFamily="34" charset="0"/>
              <a:buChar char="•"/>
            </a:pPr>
            <a:r>
              <a:rPr lang="en-US" sz="1900" b="1" dirty="0" smtClean="0"/>
              <a:t>2 </a:t>
            </a:r>
            <a:r>
              <a:rPr lang="en-US" sz="1900" b="1" dirty="0"/>
              <a:t>Tim 3:16-17</a:t>
            </a:r>
            <a:r>
              <a:rPr lang="en-US" sz="1900" dirty="0"/>
              <a:t> – “All Scripture is </a:t>
            </a:r>
            <a:r>
              <a:rPr lang="en-US" sz="1900" u="sng" dirty="0"/>
              <a:t>inspired by God</a:t>
            </a:r>
            <a:r>
              <a:rPr lang="en-US" sz="1900" dirty="0"/>
              <a:t> and profitable for teaching, for reproof, for correction, for training in righteousness; so that the man of God may be adequate, equipped for every good work</a:t>
            </a:r>
            <a:r>
              <a:rPr lang="en-US" sz="1900" dirty="0" smtClean="0"/>
              <a:t>.”</a:t>
            </a:r>
          </a:p>
          <a:p>
            <a:pPr marL="285750" indent="-285750">
              <a:buFont typeface="Arial" panose="020B0604020202020204" pitchFamily="34" charset="0"/>
              <a:buChar char="•"/>
            </a:pPr>
            <a:r>
              <a:rPr lang="en-US" sz="1900" b="1" dirty="0"/>
              <a:t>1 Pet 1:20-21</a:t>
            </a:r>
            <a:r>
              <a:rPr lang="en-US" sz="1900" dirty="0"/>
              <a:t> – “But know this first of all, that no prophecy of Scripture is a matter of one’s own interpretation, for no prophecy was ever made by an act of human will, but </a:t>
            </a:r>
            <a:r>
              <a:rPr lang="en-US" sz="1900" u="sng" dirty="0"/>
              <a:t>men moved by the Holy Spirit spoke from God</a:t>
            </a:r>
            <a:r>
              <a:rPr lang="en-US" sz="1900" dirty="0"/>
              <a:t>.”</a:t>
            </a:r>
          </a:p>
        </p:txBody>
      </p:sp>
      <p:sp>
        <p:nvSpPr>
          <p:cNvPr id="3" name="Title 2"/>
          <p:cNvSpPr>
            <a:spLocks noGrp="1"/>
          </p:cNvSpPr>
          <p:nvPr>
            <p:ph type="title"/>
          </p:nvPr>
        </p:nvSpPr>
        <p:spPr>
          <a:xfrm>
            <a:off x="381000" y="0"/>
            <a:ext cx="7680960" cy="1066800"/>
          </a:xfrm>
        </p:spPr>
        <p:txBody>
          <a:bodyPr>
            <a:normAutofit/>
          </a:bodyPr>
          <a:lstStyle/>
          <a:p>
            <a:r>
              <a:rPr lang="en-US" sz="5200" b="1" dirty="0" smtClean="0"/>
              <a:t>God’s Words</a:t>
            </a:r>
            <a:endParaRPr lang="en-US" sz="5200" b="1" dirty="0"/>
          </a:p>
        </p:txBody>
      </p:sp>
    </p:spTree>
    <p:extLst>
      <p:ext uri="{BB962C8B-B14F-4D97-AF65-F5344CB8AC3E}">
        <p14:creationId xmlns:p14="http://schemas.microsoft.com/office/powerpoint/2010/main" val="16231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990600"/>
            <a:ext cx="8763000" cy="5867400"/>
          </a:xfrm>
        </p:spPr>
        <p:txBody>
          <a:bodyPr>
            <a:noAutofit/>
          </a:bodyPr>
          <a:lstStyle/>
          <a:p>
            <a:pPr marL="285750" indent="-285750">
              <a:buFont typeface="Arial" panose="020B0604020202020204" pitchFamily="34" charset="0"/>
              <a:buChar char="•"/>
            </a:pPr>
            <a:r>
              <a:rPr lang="en-US" sz="2000" b="1" u="sng" dirty="0" smtClean="0"/>
              <a:t>Greek to English</a:t>
            </a:r>
            <a:r>
              <a:rPr lang="en-US" sz="2000" b="1" dirty="0" smtClean="0"/>
              <a:t> </a:t>
            </a:r>
            <a:r>
              <a:rPr lang="en-US" sz="2000" dirty="0" smtClean="0"/>
              <a:t>– “</a:t>
            </a:r>
            <a:r>
              <a:rPr lang="en-US" sz="2000" dirty="0"/>
              <a:t>Which also we speak not in taught of human wisdom words but in [those] taught of [the] Spirit by spiritual [means] spiritual thing </a:t>
            </a:r>
            <a:r>
              <a:rPr lang="en-US" sz="2000" dirty="0" smtClean="0"/>
              <a:t>communicating”</a:t>
            </a:r>
            <a:endParaRPr lang="en-US" sz="600" dirty="0" smtClean="0"/>
          </a:p>
          <a:p>
            <a:pPr marL="285750" indent="-285750">
              <a:buFont typeface="Arial" panose="020B0604020202020204" pitchFamily="34" charset="0"/>
              <a:buChar char="•"/>
            </a:pPr>
            <a:r>
              <a:rPr lang="en-US" sz="2000" b="1" u="sng" dirty="0" smtClean="0"/>
              <a:t>Essentially Literal</a:t>
            </a:r>
          </a:p>
          <a:p>
            <a:pPr marL="457200" lvl="1" indent="-285750"/>
            <a:r>
              <a:rPr lang="en-US" b="1" u="sng" dirty="0"/>
              <a:t>NKJV</a:t>
            </a:r>
            <a:r>
              <a:rPr lang="en-US" dirty="0"/>
              <a:t> – “These things we also speak, not in words which man’s wisdom teaches but which the Holy Spirit teaches, </a:t>
            </a:r>
            <a:r>
              <a:rPr lang="en-US" u="sng" dirty="0">
                <a:solidFill>
                  <a:srgbClr val="FFFF00"/>
                </a:solidFill>
              </a:rPr>
              <a:t>comparing</a:t>
            </a:r>
            <a:r>
              <a:rPr lang="en-US" u="sng" dirty="0"/>
              <a:t> spiritual </a:t>
            </a:r>
            <a:r>
              <a:rPr lang="en-US" u="sng" dirty="0">
                <a:solidFill>
                  <a:srgbClr val="FF0000"/>
                </a:solidFill>
              </a:rPr>
              <a:t>things</a:t>
            </a:r>
            <a:r>
              <a:rPr lang="en-US" u="sng" dirty="0"/>
              <a:t> with spiritual</a:t>
            </a:r>
            <a:r>
              <a:rPr lang="en-US" dirty="0"/>
              <a:t>.”</a:t>
            </a:r>
          </a:p>
          <a:p>
            <a:pPr marL="457200" lvl="1" indent="-285750"/>
            <a:r>
              <a:rPr lang="en-US" b="1" u="sng" dirty="0"/>
              <a:t>NASB</a:t>
            </a:r>
            <a:r>
              <a:rPr lang="en-US" dirty="0"/>
              <a:t> – “Which things we also speak, not in words taught by human wisdom, but in those taught by the Spirit, </a:t>
            </a:r>
            <a:r>
              <a:rPr lang="en-US" u="sng" dirty="0">
                <a:solidFill>
                  <a:srgbClr val="FFFF00"/>
                </a:solidFill>
              </a:rPr>
              <a:t>combining</a:t>
            </a:r>
            <a:r>
              <a:rPr lang="en-US" u="sng" dirty="0"/>
              <a:t> spiritual </a:t>
            </a:r>
            <a:r>
              <a:rPr lang="en-US" u="sng" dirty="0">
                <a:solidFill>
                  <a:srgbClr val="FF0000"/>
                </a:solidFill>
              </a:rPr>
              <a:t>thoughts</a:t>
            </a:r>
            <a:r>
              <a:rPr lang="en-US" u="sng" dirty="0"/>
              <a:t> with spiritual words</a:t>
            </a:r>
            <a:r>
              <a:rPr lang="en-US" dirty="0"/>
              <a:t>.”</a:t>
            </a:r>
          </a:p>
          <a:p>
            <a:pPr marL="457200" lvl="1" indent="-285750"/>
            <a:r>
              <a:rPr lang="en-US" b="1" u="sng" dirty="0"/>
              <a:t>ESV</a:t>
            </a:r>
            <a:r>
              <a:rPr lang="en-US" dirty="0"/>
              <a:t> – “And we impart this in words not taught by human wisdom but taught by the Spirit, </a:t>
            </a:r>
            <a:r>
              <a:rPr lang="en-US" u="sng" dirty="0">
                <a:solidFill>
                  <a:srgbClr val="FFFF00"/>
                </a:solidFill>
              </a:rPr>
              <a:t>interpreting</a:t>
            </a:r>
            <a:r>
              <a:rPr lang="en-US" u="sng" dirty="0"/>
              <a:t> spiritual </a:t>
            </a:r>
            <a:r>
              <a:rPr lang="en-US" u="sng" dirty="0">
                <a:solidFill>
                  <a:srgbClr val="FF0000"/>
                </a:solidFill>
              </a:rPr>
              <a:t>truths</a:t>
            </a:r>
            <a:r>
              <a:rPr lang="en-US" u="sng" dirty="0"/>
              <a:t> to those who are spiritual</a:t>
            </a:r>
            <a:r>
              <a:rPr lang="en-US" dirty="0" smtClean="0"/>
              <a:t>.”</a:t>
            </a:r>
            <a:endParaRPr lang="en-US" sz="600" dirty="0" smtClean="0"/>
          </a:p>
          <a:p>
            <a:pPr marL="285750" indent="-285750">
              <a:buFont typeface="Arial" panose="020B0604020202020204" pitchFamily="34" charset="0"/>
              <a:buChar char="•"/>
            </a:pPr>
            <a:r>
              <a:rPr lang="en-US" sz="2000" b="1" u="sng" dirty="0" smtClean="0"/>
              <a:t>Dynamic Equivalence</a:t>
            </a:r>
          </a:p>
          <a:p>
            <a:pPr marL="457200" lvl="1" indent="-285750"/>
            <a:r>
              <a:rPr lang="en-US" b="1" u="sng" dirty="0"/>
              <a:t>NIV</a:t>
            </a:r>
            <a:r>
              <a:rPr lang="en-US" dirty="0"/>
              <a:t> – “This is what we speak, not in words taught us by human wisdom but in words taught by the Spirit, </a:t>
            </a:r>
            <a:r>
              <a:rPr lang="en-US" u="sng" dirty="0">
                <a:solidFill>
                  <a:srgbClr val="FFFF00"/>
                </a:solidFill>
              </a:rPr>
              <a:t>explaining</a:t>
            </a:r>
            <a:r>
              <a:rPr lang="en-US" u="sng" dirty="0"/>
              <a:t> spiritual </a:t>
            </a:r>
            <a:r>
              <a:rPr lang="en-US" u="sng" dirty="0">
                <a:solidFill>
                  <a:srgbClr val="FF0000"/>
                </a:solidFill>
              </a:rPr>
              <a:t>realities</a:t>
            </a:r>
            <a:r>
              <a:rPr lang="en-US" u="sng" dirty="0"/>
              <a:t> with Spirit-taught words</a:t>
            </a:r>
            <a:r>
              <a:rPr lang="en-US" dirty="0"/>
              <a:t>.”</a:t>
            </a:r>
          </a:p>
          <a:p>
            <a:pPr marL="457200" lvl="1" indent="-285750"/>
            <a:r>
              <a:rPr lang="en-US" b="1" u="sng" dirty="0"/>
              <a:t>CEV</a:t>
            </a:r>
            <a:r>
              <a:rPr lang="en-US" dirty="0"/>
              <a:t> – “Every word we speak was taught to us by God’s Spirit, not by human wisdom. </a:t>
            </a:r>
            <a:r>
              <a:rPr lang="en-US" u="sng" dirty="0"/>
              <a:t>And this same Spirit </a:t>
            </a:r>
            <a:r>
              <a:rPr lang="en-US" u="sng" dirty="0">
                <a:solidFill>
                  <a:srgbClr val="FFFF00"/>
                </a:solidFill>
              </a:rPr>
              <a:t>helps us teach</a:t>
            </a:r>
            <a:r>
              <a:rPr lang="en-US" u="sng" dirty="0"/>
              <a:t> spiritual </a:t>
            </a:r>
            <a:r>
              <a:rPr lang="en-US" u="sng" dirty="0">
                <a:solidFill>
                  <a:srgbClr val="FF0000"/>
                </a:solidFill>
              </a:rPr>
              <a:t>things </a:t>
            </a:r>
            <a:r>
              <a:rPr lang="en-US" u="sng" dirty="0"/>
              <a:t>to spiritual people</a:t>
            </a:r>
            <a:r>
              <a:rPr lang="en-US" dirty="0" smtClean="0"/>
              <a:t>.”</a:t>
            </a:r>
            <a:endParaRPr lang="en-US" sz="600" b="1" u="sng" dirty="0" smtClean="0"/>
          </a:p>
          <a:p>
            <a:pPr marL="285750" indent="-285750">
              <a:buFont typeface="Arial" panose="020B0604020202020204" pitchFamily="34" charset="0"/>
              <a:buChar char="•"/>
            </a:pPr>
            <a:r>
              <a:rPr lang="en-US" sz="2000" b="1" u="sng" dirty="0" smtClean="0"/>
              <a:t>Point #1:</a:t>
            </a:r>
            <a:r>
              <a:rPr lang="en-US" sz="2000" b="1" dirty="0" smtClean="0"/>
              <a:t> Not all versions are equal</a:t>
            </a:r>
          </a:p>
        </p:txBody>
      </p:sp>
      <p:sp>
        <p:nvSpPr>
          <p:cNvPr id="3" name="Title 2"/>
          <p:cNvSpPr>
            <a:spLocks noGrp="1"/>
          </p:cNvSpPr>
          <p:nvPr>
            <p:ph type="title"/>
          </p:nvPr>
        </p:nvSpPr>
        <p:spPr>
          <a:xfrm>
            <a:off x="381000" y="0"/>
            <a:ext cx="7680960" cy="990600"/>
          </a:xfrm>
        </p:spPr>
        <p:txBody>
          <a:bodyPr>
            <a:normAutofit/>
          </a:bodyPr>
          <a:lstStyle/>
          <a:p>
            <a:r>
              <a:rPr lang="en-US" sz="5200" b="1" dirty="0" smtClean="0"/>
              <a:t>Comparisons – 1 Cor 2:13</a:t>
            </a:r>
            <a:endParaRPr lang="en-US" sz="5200" b="1" dirty="0"/>
          </a:p>
        </p:txBody>
      </p:sp>
    </p:spTree>
    <p:extLst>
      <p:ext uri="{BB962C8B-B14F-4D97-AF65-F5344CB8AC3E}">
        <p14:creationId xmlns:p14="http://schemas.microsoft.com/office/powerpoint/2010/main" val="302217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990600"/>
            <a:ext cx="8763000" cy="5867400"/>
          </a:xfrm>
        </p:spPr>
        <p:txBody>
          <a:bodyPr>
            <a:noAutofit/>
          </a:bodyPr>
          <a:lstStyle/>
          <a:p>
            <a:pPr marL="285750" indent="-285750">
              <a:buFont typeface="Arial" panose="020B0604020202020204" pitchFamily="34" charset="0"/>
              <a:buChar char="•"/>
            </a:pPr>
            <a:r>
              <a:rPr lang="en-US" sz="2000" b="1" u="sng" dirty="0" smtClean="0"/>
              <a:t>Greek to English</a:t>
            </a:r>
            <a:r>
              <a:rPr lang="en-US" sz="2000" b="1" dirty="0" smtClean="0"/>
              <a:t> </a:t>
            </a:r>
            <a:r>
              <a:rPr lang="en-US" sz="2000" dirty="0" smtClean="0"/>
              <a:t>– “</a:t>
            </a:r>
            <a:r>
              <a:rPr lang="en-US" sz="2000" dirty="0"/>
              <a:t>Every Scripture [is] God-breathed and profitable for teaching for reproof for correction [and] for training in righteousness</a:t>
            </a:r>
            <a:r>
              <a:rPr lang="en-US" sz="2000" dirty="0" smtClean="0"/>
              <a:t>”</a:t>
            </a:r>
            <a:endParaRPr lang="en-US" sz="600" dirty="0" smtClean="0"/>
          </a:p>
          <a:p>
            <a:pPr marL="285750" indent="-285750">
              <a:buFont typeface="Arial" panose="020B0604020202020204" pitchFamily="34" charset="0"/>
              <a:buChar char="•"/>
            </a:pPr>
            <a:r>
              <a:rPr lang="en-US" sz="2000" b="1" u="sng" dirty="0" smtClean="0"/>
              <a:t>Essentially Literal</a:t>
            </a:r>
          </a:p>
          <a:p>
            <a:pPr marL="457200" lvl="1" indent="-285750"/>
            <a:r>
              <a:rPr lang="en-US" b="1" u="sng" dirty="0" smtClean="0"/>
              <a:t>NKJV</a:t>
            </a:r>
            <a:r>
              <a:rPr lang="en-US" dirty="0" smtClean="0"/>
              <a:t> – “</a:t>
            </a:r>
            <a:r>
              <a:rPr lang="en-US" dirty="0"/>
              <a:t>All Scripture is given by </a:t>
            </a:r>
            <a:r>
              <a:rPr lang="en-US" dirty="0">
                <a:solidFill>
                  <a:srgbClr val="FF0000"/>
                </a:solidFill>
              </a:rPr>
              <a:t>inspiration of God</a:t>
            </a:r>
            <a:r>
              <a:rPr lang="en-US" dirty="0"/>
              <a:t>, and is profitable for doctrine, for reproof, for correction, for </a:t>
            </a:r>
            <a:r>
              <a:rPr lang="en-US" dirty="0">
                <a:solidFill>
                  <a:srgbClr val="FFFF00"/>
                </a:solidFill>
              </a:rPr>
              <a:t>instruction in righteousness</a:t>
            </a:r>
            <a:r>
              <a:rPr lang="en-US" dirty="0" smtClean="0"/>
              <a:t>”</a:t>
            </a:r>
          </a:p>
          <a:p>
            <a:pPr marL="457200" lvl="1" indent="-285750"/>
            <a:r>
              <a:rPr lang="en-US" b="1" u="sng" dirty="0" smtClean="0"/>
              <a:t>NASB</a:t>
            </a:r>
            <a:r>
              <a:rPr lang="en-US" dirty="0" smtClean="0"/>
              <a:t> </a:t>
            </a:r>
            <a:r>
              <a:rPr lang="en-US" dirty="0"/>
              <a:t>– “All Scripture </a:t>
            </a:r>
            <a:r>
              <a:rPr lang="en-US" dirty="0" smtClean="0"/>
              <a:t>is </a:t>
            </a:r>
            <a:r>
              <a:rPr lang="en-US" dirty="0" smtClean="0">
                <a:solidFill>
                  <a:srgbClr val="FF0000"/>
                </a:solidFill>
              </a:rPr>
              <a:t>inspired </a:t>
            </a:r>
            <a:r>
              <a:rPr lang="en-US" dirty="0">
                <a:solidFill>
                  <a:srgbClr val="FF0000"/>
                </a:solidFill>
              </a:rPr>
              <a:t>by God</a:t>
            </a:r>
            <a:r>
              <a:rPr lang="en-US" dirty="0"/>
              <a:t> and profitable for teaching, for reproof, for correction, </a:t>
            </a:r>
            <a:r>
              <a:rPr lang="en-US" dirty="0" smtClean="0"/>
              <a:t>for </a:t>
            </a:r>
            <a:r>
              <a:rPr lang="en-US" dirty="0" smtClean="0">
                <a:solidFill>
                  <a:srgbClr val="FFFF00"/>
                </a:solidFill>
              </a:rPr>
              <a:t>training </a:t>
            </a:r>
            <a:r>
              <a:rPr lang="en-US" dirty="0">
                <a:solidFill>
                  <a:srgbClr val="FFFF00"/>
                </a:solidFill>
              </a:rPr>
              <a:t>in righteousness</a:t>
            </a:r>
            <a:r>
              <a:rPr lang="en-US" dirty="0"/>
              <a:t>”</a:t>
            </a:r>
            <a:endParaRPr lang="en-US" dirty="0" smtClean="0"/>
          </a:p>
          <a:p>
            <a:pPr marL="457200" lvl="1" indent="-285750"/>
            <a:r>
              <a:rPr lang="en-US" b="1" u="sng" dirty="0" smtClean="0"/>
              <a:t>ESV</a:t>
            </a:r>
            <a:r>
              <a:rPr lang="en-US" dirty="0" smtClean="0"/>
              <a:t> – “</a:t>
            </a:r>
            <a:r>
              <a:rPr lang="en-US" dirty="0"/>
              <a:t>All Scripture is </a:t>
            </a:r>
            <a:r>
              <a:rPr lang="en-US" dirty="0">
                <a:solidFill>
                  <a:srgbClr val="FF0000"/>
                </a:solidFill>
              </a:rPr>
              <a:t>breathed out by God</a:t>
            </a:r>
            <a:r>
              <a:rPr lang="en-US" dirty="0"/>
              <a:t> and profitable for teaching, for reproof, for correction, and for </a:t>
            </a:r>
            <a:r>
              <a:rPr lang="en-US" dirty="0">
                <a:solidFill>
                  <a:srgbClr val="FFFF00"/>
                </a:solidFill>
              </a:rPr>
              <a:t>training in righteousness</a:t>
            </a:r>
            <a:r>
              <a:rPr lang="en-US" dirty="0" smtClean="0"/>
              <a:t>”</a:t>
            </a:r>
            <a:endParaRPr lang="en-US" sz="600" dirty="0" smtClean="0"/>
          </a:p>
          <a:p>
            <a:pPr marL="285750" indent="-285750">
              <a:buFont typeface="Arial" panose="020B0604020202020204" pitchFamily="34" charset="0"/>
              <a:buChar char="•"/>
            </a:pPr>
            <a:r>
              <a:rPr lang="en-US" sz="2000" u="sng" dirty="0" smtClean="0"/>
              <a:t>Dynamic Equivalence</a:t>
            </a:r>
          </a:p>
          <a:p>
            <a:pPr marL="457200" lvl="1" indent="-285750"/>
            <a:r>
              <a:rPr lang="en-US" b="1" u="sng" dirty="0" smtClean="0"/>
              <a:t>NIV</a:t>
            </a:r>
            <a:r>
              <a:rPr lang="en-US" dirty="0" smtClean="0"/>
              <a:t> – “</a:t>
            </a:r>
            <a:r>
              <a:rPr lang="en-US" dirty="0"/>
              <a:t>All Scripture is </a:t>
            </a:r>
            <a:r>
              <a:rPr lang="en-US" dirty="0">
                <a:solidFill>
                  <a:srgbClr val="FF0000"/>
                </a:solidFill>
              </a:rPr>
              <a:t>God-breathed</a:t>
            </a:r>
            <a:r>
              <a:rPr lang="en-US" dirty="0"/>
              <a:t> and is useful for teaching, rebuking, correcting and </a:t>
            </a:r>
            <a:r>
              <a:rPr lang="en-US" dirty="0">
                <a:solidFill>
                  <a:srgbClr val="FFFF00"/>
                </a:solidFill>
              </a:rPr>
              <a:t>training in righteousness</a:t>
            </a:r>
            <a:r>
              <a:rPr lang="en-US" dirty="0" smtClean="0"/>
              <a:t>”</a:t>
            </a:r>
          </a:p>
          <a:p>
            <a:pPr marL="457200" lvl="1" indent="-285750"/>
            <a:r>
              <a:rPr lang="en-US" b="1" u="sng" dirty="0" smtClean="0"/>
              <a:t>CEV</a:t>
            </a:r>
            <a:r>
              <a:rPr lang="en-US" dirty="0" smtClean="0"/>
              <a:t> – “</a:t>
            </a:r>
            <a:r>
              <a:rPr lang="en-US" dirty="0"/>
              <a:t>Everything in the Scriptures is </a:t>
            </a:r>
            <a:r>
              <a:rPr lang="en-US" dirty="0">
                <a:solidFill>
                  <a:srgbClr val="FF0000"/>
                </a:solidFill>
              </a:rPr>
              <a:t>God’s Word</a:t>
            </a:r>
            <a:r>
              <a:rPr lang="en-US" dirty="0"/>
              <a:t>. All of it is useful for teaching and helping people and for correcting them and </a:t>
            </a:r>
            <a:r>
              <a:rPr lang="en-US" dirty="0">
                <a:solidFill>
                  <a:srgbClr val="FFFF00"/>
                </a:solidFill>
              </a:rPr>
              <a:t>showing them how to live</a:t>
            </a:r>
            <a:r>
              <a:rPr lang="en-US" dirty="0" smtClean="0"/>
              <a:t>”</a:t>
            </a:r>
            <a:endParaRPr lang="en-US" sz="600" dirty="0" smtClean="0"/>
          </a:p>
          <a:p>
            <a:pPr marL="285750" indent="-285750">
              <a:buFont typeface="Arial" panose="020B0604020202020204" pitchFamily="34" charset="0"/>
              <a:buChar char="•"/>
            </a:pPr>
            <a:r>
              <a:rPr lang="en-US" sz="2000" b="1" u="sng" dirty="0" smtClean="0"/>
              <a:t>Point #2:</a:t>
            </a:r>
            <a:r>
              <a:rPr lang="en-US" sz="2000" b="1" dirty="0" smtClean="0"/>
              <a:t> Watch out for translators that add commentary</a:t>
            </a:r>
          </a:p>
        </p:txBody>
      </p:sp>
      <p:sp>
        <p:nvSpPr>
          <p:cNvPr id="3" name="Title 2"/>
          <p:cNvSpPr>
            <a:spLocks noGrp="1"/>
          </p:cNvSpPr>
          <p:nvPr>
            <p:ph type="title"/>
          </p:nvPr>
        </p:nvSpPr>
        <p:spPr>
          <a:xfrm>
            <a:off x="381000" y="0"/>
            <a:ext cx="7680960" cy="990600"/>
          </a:xfrm>
        </p:spPr>
        <p:txBody>
          <a:bodyPr>
            <a:normAutofit/>
          </a:bodyPr>
          <a:lstStyle/>
          <a:p>
            <a:r>
              <a:rPr lang="en-US" sz="5200" b="1" dirty="0" smtClean="0"/>
              <a:t>Comparisons – 2 Tim 3:16</a:t>
            </a:r>
            <a:endParaRPr lang="en-US" sz="5200" b="1" dirty="0"/>
          </a:p>
        </p:txBody>
      </p:sp>
    </p:spTree>
    <p:extLst>
      <p:ext uri="{BB962C8B-B14F-4D97-AF65-F5344CB8AC3E}">
        <p14:creationId xmlns:p14="http://schemas.microsoft.com/office/powerpoint/2010/main" val="175421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990600"/>
            <a:ext cx="9144000" cy="5867400"/>
          </a:xfrm>
        </p:spPr>
        <p:txBody>
          <a:bodyPr>
            <a:noAutofit/>
          </a:bodyPr>
          <a:lstStyle/>
          <a:p>
            <a:pPr marL="285750" indent="-285750">
              <a:buFont typeface="Arial" panose="020B0604020202020204" pitchFamily="34" charset="0"/>
              <a:buChar char="•"/>
            </a:pPr>
            <a:r>
              <a:rPr lang="en-US" sz="2000" b="1" u="sng" dirty="0" smtClean="0"/>
              <a:t>Greek to English</a:t>
            </a:r>
            <a:r>
              <a:rPr lang="en-US" sz="2000" b="1" dirty="0" smtClean="0"/>
              <a:t> </a:t>
            </a:r>
            <a:r>
              <a:rPr lang="en-US" sz="2000" dirty="0" smtClean="0"/>
              <a:t>– “</a:t>
            </a:r>
            <a:r>
              <a:rPr lang="en-US" sz="2000" dirty="0"/>
              <a:t>this first knowing that any prophecy of Scripture of its own interpretation not is not indeed by [the] will of man was brought prophecy at any time but by [the] Spirit Holy being carried spoke from God men</a:t>
            </a:r>
            <a:r>
              <a:rPr lang="en-US" sz="2000" dirty="0" smtClean="0"/>
              <a:t>”</a:t>
            </a:r>
            <a:endParaRPr lang="en-US" sz="200" dirty="0" smtClean="0"/>
          </a:p>
          <a:p>
            <a:pPr marL="285750" indent="-285750">
              <a:buFont typeface="Arial" panose="020B0604020202020204" pitchFamily="34" charset="0"/>
              <a:buChar char="•"/>
            </a:pPr>
            <a:r>
              <a:rPr lang="en-US" sz="2000" b="1" u="sng" dirty="0" smtClean="0"/>
              <a:t>Essentially Literal</a:t>
            </a:r>
          </a:p>
          <a:p>
            <a:pPr marL="457200" lvl="1" indent="-285750"/>
            <a:r>
              <a:rPr lang="en-US" sz="1550" b="1" u="sng" dirty="0" smtClean="0"/>
              <a:t>NKJV</a:t>
            </a:r>
            <a:r>
              <a:rPr lang="en-US" sz="1550" dirty="0" smtClean="0"/>
              <a:t> – “</a:t>
            </a:r>
            <a:r>
              <a:rPr lang="en-US" sz="1550" dirty="0"/>
              <a:t>knowing this first, that </a:t>
            </a:r>
            <a:r>
              <a:rPr lang="en-US" sz="1550" dirty="0">
                <a:solidFill>
                  <a:srgbClr val="FF0000"/>
                </a:solidFill>
              </a:rPr>
              <a:t>no prophecy of Scripture is of any private interpretation</a:t>
            </a:r>
            <a:r>
              <a:rPr lang="en-US" sz="1550" dirty="0"/>
              <a:t>,</a:t>
            </a:r>
            <a:r>
              <a:rPr lang="en-US" sz="1550" baseline="30000" dirty="0"/>
              <a:t> </a:t>
            </a:r>
            <a:r>
              <a:rPr lang="en-US" sz="1550" dirty="0"/>
              <a:t>for prophecy never came by the will of man, but holy men of God</a:t>
            </a:r>
            <a:r>
              <a:rPr lang="en-US" sz="1550" baseline="30000" dirty="0"/>
              <a:t> </a:t>
            </a:r>
            <a:r>
              <a:rPr lang="en-US" sz="1550" dirty="0"/>
              <a:t>spoke as they were moved by the Holy Spirit</a:t>
            </a:r>
            <a:r>
              <a:rPr lang="en-US" sz="1550" dirty="0" smtClean="0"/>
              <a:t>”</a:t>
            </a:r>
          </a:p>
          <a:p>
            <a:pPr marL="457200" lvl="1" indent="-285750"/>
            <a:r>
              <a:rPr lang="en-US" sz="1550" b="1" u="sng" dirty="0" smtClean="0"/>
              <a:t>NASB</a:t>
            </a:r>
            <a:r>
              <a:rPr lang="en-US" sz="1550" dirty="0" smtClean="0"/>
              <a:t> </a:t>
            </a:r>
            <a:r>
              <a:rPr lang="en-US" sz="1550" dirty="0"/>
              <a:t>– </a:t>
            </a:r>
            <a:r>
              <a:rPr lang="en-US" sz="1550" dirty="0" smtClean="0"/>
              <a:t>“</a:t>
            </a:r>
            <a:r>
              <a:rPr lang="en-US" sz="1550" dirty="0"/>
              <a:t>b</a:t>
            </a:r>
            <a:r>
              <a:rPr lang="en-US" sz="1550" dirty="0" smtClean="0"/>
              <a:t>ut </a:t>
            </a:r>
            <a:r>
              <a:rPr lang="en-US" sz="1550" dirty="0"/>
              <a:t>know this first of all, that </a:t>
            </a:r>
            <a:r>
              <a:rPr lang="en-US" sz="1550" dirty="0">
                <a:solidFill>
                  <a:srgbClr val="FF0000"/>
                </a:solidFill>
              </a:rPr>
              <a:t>no prophecy of Scripture is a matter of one’s own interpretation</a:t>
            </a:r>
            <a:r>
              <a:rPr lang="en-US" sz="1550" dirty="0"/>
              <a:t>, for no prophecy was ever made by an act of human will, but men moved by the Holy Spirit spoke from </a:t>
            </a:r>
            <a:r>
              <a:rPr lang="en-US" sz="1550" dirty="0" smtClean="0"/>
              <a:t>God”</a:t>
            </a:r>
          </a:p>
          <a:p>
            <a:pPr marL="457200" lvl="1" indent="-285750"/>
            <a:r>
              <a:rPr lang="en-US" sz="1550" b="1" u="sng" dirty="0" smtClean="0"/>
              <a:t>ESV</a:t>
            </a:r>
            <a:r>
              <a:rPr lang="en-US" sz="1550" dirty="0" smtClean="0"/>
              <a:t> – “</a:t>
            </a:r>
            <a:r>
              <a:rPr lang="en-US" sz="1550" dirty="0"/>
              <a:t>knowing this first of all, that </a:t>
            </a:r>
            <a:r>
              <a:rPr lang="en-US" sz="1550" dirty="0">
                <a:solidFill>
                  <a:srgbClr val="FF0000"/>
                </a:solidFill>
              </a:rPr>
              <a:t>no prophecy of Scripture comes from someone's own interpretation</a:t>
            </a:r>
            <a:r>
              <a:rPr lang="en-US" sz="1550" dirty="0"/>
              <a:t>. For no prophecy was ever produced by the will of man, but men spoke from God as they were carried along by the Holy Spirit</a:t>
            </a:r>
            <a:r>
              <a:rPr lang="en-US" sz="1550" dirty="0" smtClean="0"/>
              <a:t>”</a:t>
            </a:r>
          </a:p>
          <a:p>
            <a:pPr marL="285750" indent="-285750">
              <a:buFont typeface="Arial" panose="020B0604020202020204" pitchFamily="34" charset="0"/>
              <a:buChar char="•"/>
            </a:pPr>
            <a:r>
              <a:rPr lang="en-US" sz="2000" u="sng" dirty="0" smtClean="0"/>
              <a:t>Dynamic Equivalence</a:t>
            </a:r>
          </a:p>
          <a:p>
            <a:pPr marL="457200" lvl="1" indent="-285750"/>
            <a:r>
              <a:rPr lang="en-US" sz="1550" b="1" u="sng" dirty="0" smtClean="0"/>
              <a:t>NIV</a:t>
            </a:r>
            <a:r>
              <a:rPr lang="en-US" sz="1550" dirty="0" smtClean="0"/>
              <a:t> – “</a:t>
            </a:r>
            <a:r>
              <a:rPr lang="en-US" sz="1550" dirty="0"/>
              <a:t>Above all, you must understand that </a:t>
            </a:r>
            <a:r>
              <a:rPr lang="en-US" sz="1550" dirty="0">
                <a:solidFill>
                  <a:srgbClr val="FF0000"/>
                </a:solidFill>
              </a:rPr>
              <a:t>no prophecy of Scripture came about by the prophet’s own interpretation of things</a:t>
            </a:r>
            <a:r>
              <a:rPr lang="en-US" sz="1550" dirty="0"/>
              <a:t>. For prophecy never had its origin in the human will, but prophets, though human, spoke from God as they were carried along by the Holy </a:t>
            </a:r>
            <a:r>
              <a:rPr lang="en-US" sz="1550" dirty="0" smtClean="0"/>
              <a:t>Spirit”</a:t>
            </a:r>
          </a:p>
          <a:p>
            <a:pPr marL="457200" lvl="1" indent="-285750"/>
            <a:r>
              <a:rPr lang="en-US" sz="1550" b="1" u="sng" dirty="0" smtClean="0"/>
              <a:t>CEV</a:t>
            </a:r>
            <a:r>
              <a:rPr lang="en-US" sz="1550" dirty="0" smtClean="0"/>
              <a:t> – “</a:t>
            </a:r>
            <a:r>
              <a:rPr lang="en-US" sz="1550" dirty="0"/>
              <a:t>But you need to realize that </a:t>
            </a:r>
            <a:r>
              <a:rPr lang="en-US" sz="1550" dirty="0">
                <a:solidFill>
                  <a:srgbClr val="FF0000"/>
                </a:solidFill>
              </a:rPr>
              <a:t>no one alone can understand any of the prophecies in the Scriptures</a:t>
            </a:r>
            <a:r>
              <a:rPr lang="en-US" sz="1550" dirty="0"/>
              <a:t>. The prophets did not think these things up on their own, but they were guided by the Spirit of God</a:t>
            </a:r>
            <a:r>
              <a:rPr lang="en-US" sz="1550" dirty="0" smtClean="0"/>
              <a:t>”</a:t>
            </a:r>
          </a:p>
          <a:p>
            <a:pPr marL="285750" indent="-285750">
              <a:buFont typeface="Arial" panose="020B0604020202020204" pitchFamily="34" charset="0"/>
              <a:buChar char="•"/>
            </a:pPr>
            <a:r>
              <a:rPr lang="en-US" sz="2000" b="1" u="sng" dirty="0" smtClean="0"/>
              <a:t>Point #3:</a:t>
            </a:r>
            <a:r>
              <a:rPr lang="en-US" sz="2000" dirty="0" smtClean="0"/>
              <a:t> False teachers take advantage of </a:t>
            </a:r>
            <a:r>
              <a:rPr lang="en-US" sz="2000" dirty="0" smtClean="0"/>
              <a:t>bad</a:t>
            </a:r>
            <a:r>
              <a:rPr lang="en-US" sz="2000" dirty="0" smtClean="0"/>
              <a:t> </a:t>
            </a:r>
            <a:r>
              <a:rPr lang="en-US" sz="2000" dirty="0" smtClean="0"/>
              <a:t>translations</a:t>
            </a:r>
            <a:endParaRPr lang="en-US" sz="2000" b="1" dirty="0" smtClean="0"/>
          </a:p>
        </p:txBody>
      </p:sp>
      <p:sp>
        <p:nvSpPr>
          <p:cNvPr id="3" name="Title 2"/>
          <p:cNvSpPr>
            <a:spLocks noGrp="1"/>
          </p:cNvSpPr>
          <p:nvPr>
            <p:ph type="title"/>
          </p:nvPr>
        </p:nvSpPr>
        <p:spPr>
          <a:xfrm>
            <a:off x="381000" y="0"/>
            <a:ext cx="8382000" cy="990600"/>
          </a:xfrm>
        </p:spPr>
        <p:txBody>
          <a:bodyPr>
            <a:normAutofit/>
          </a:bodyPr>
          <a:lstStyle/>
          <a:p>
            <a:r>
              <a:rPr lang="en-US" sz="5200" b="1" dirty="0" smtClean="0"/>
              <a:t>Comparisons – 2 Pet 1:20-21</a:t>
            </a:r>
            <a:endParaRPr lang="en-US" sz="5200" b="1" dirty="0"/>
          </a:p>
        </p:txBody>
      </p:sp>
    </p:spTree>
    <p:extLst>
      <p:ext uri="{BB962C8B-B14F-4D97-AF65-F5344CB8AC3E}">
        <p14:creationId xmlns:p14="http://schemas.microsoft.com/office/powerpoint/2010/main" val="215700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990600"/>
            <a:ext cx="9144000" cy="5867400"/>
          </a:xfrm>
        </p:spPr>
        <p:txBody>
          <a:bodyPr>
            <a:noAutofit/>
          </a:bodyPr>
          <a:lstStyle/>
          <a:p>
            <a:pPr marL="285750" indent="-285750">
              <a:buFont typeface="Arial" panose="020B0604020202020204" pitchFamily="34" charset="0"/>
              <a:buChar char="•"/>
            </a:pPr>
            <a:r>
              <a:rPr lang="en-US" sz="2000" b="1" u="sng" dirty="0" smtClean="0"/>
              <a:t>Greek to English</a:t>
            </a:r>
            <a:r>
              <a:rPr lang="en-US" sz="2000" b="1" dirty="0" smtClean="0"/>
              <a:t> </a:t>
            </a:r>
            <a:r>
              <a:rPr lang="en-US" sz="2000" dirty="0" smtClean="0"/>
              <a:t>– “</a:t>
            </a:r>
            <a:r>
              <a:rPr lang="en-US" sz="2000" dirty="0"/>
              <a:t>I think indeed God us apostles last has exhibited as appointed to death that a spectacle we have become to the world both to angels and to men</a:t>
            </a:r>
            <a:r>
              <a:rPr lang="en-US" sz="2000" dirty="0" smtClean="0"/>
              <a:t>”</a:t>
            </a:r>
            <a:endParaRPr lang="en-US" sz="200" dirty="0" smtClean="0"/>
          </a:p>
          <a:p>
            <a:pPr marL="285750" indent="-285750">
              <a:buFont typeface="Arial" panose="020B0604020202020204" pitchFamily="34" charset="0"/>
              <a:buChar char="•"/>
            </a:pPr>
            <a:r>
              <a:rPr lang="en-US" sz="2000" b="1" u="sng" dirty="0" smtClean="0"/>
              <a:t>Essentially Literal</a:t>
            </a:r>
          </a:p>
          <a:p>
            <a:pPr marL="457200" lvl="1" indent="-285750"/>
            <a:r>
              <a:rPr lang="en-US" b="1" u="sng" dirty="0" smtClean="0"/>
              <a:t>NKJV</a:t>
            </a:r>
            <a:r>
              <a:rPr lang="en-US" dirty="0" smtClean="0"/>
              <a:t> – “</a:t>
            </a:r>
            <a:r>
              <a:rPr lang="en-US" dirty="0"/>
              <a:t>For I think that God has displayed us, the apostles, last, </a:t>
            </a:r>
            <a:r>
              <a:rPr lang="en-US" dirty="0">
                <a:solidFill>
                  <a:srgbClr val="FF0000"/>
                </a:solidFill>
              </a:rPr>
              <a:t>as men condemned to death</a:t>
            </a:r>
            <a:r>
              <a:rPr lang="en-US" dirty="0"/>
              <a:t>; for we have been made a </a:t>
            </a:r>
            <a:r>
              <a:rPr lang="en-US" dirty="0">
                <a:solidFill>
                  <a:srgbClr val="FFFF00"/>
                </a:solidFill>
              </a:rPr>
              <a:t>spectacle to the world</a:t>
            </a:r>
            <a:r>
              <a:rPr lang="en-US" dirty="0"/>
              <a:t>, both to angels and to men</a:t>
            </a:r>
            <a:r>
              <a:rPr lang="en-US" dirty="0" smtClean="0"/>
              <a:t>”</a:t>
            </a:r>
          </a:p>
          <a:p>
            <a:pPr marL="457200" lvl="1" indent="-285750"/>
            <a:r>
              <a:rPr lang="en-US" b="1" u="sng" dirty="0" smtClean="0"/>
              <a:t>NASB</a:t>
            </a:r>
            <a:r>
              <a:rPr lang="en-US" dirty="0" smtClean="0"/>
              <a:t> </a:t>
            </a:r>
            <a:r>
              <a:rPr lang="en-US" dirty="0"/>
              <a:t>– </a:t>
            </a:r>
            <a:r>
              <a:rPr lang="en-US" dirty="0" smtClean="0"/>
              <a:t>“</a:t>
            </a:r>
            <a:r>
              <a:rPr lang="en-US" dirty="0"/>
              <a:t>For, I think, God has exhibited us apostles last of all, </a:t>
            </a:r>
            <a:r>
              <a:rPr lang="en-US" dirty="0">
                <a:solidFill>
                  <a:srgbClr val="FF0000"/>
                </a:solidFill>
              </a:rPr>
              <a:t>as men condemned to death</a:t>
            </a:r>
            <a:r>
              <a:rPr lang="en-US" dirty="0"/>
              <a:t>; because we have become a </a:t>
            </a:r>
            <a:r>
              <a:rPr lang="en-US" dirty="0">
                <a:solidFill>
                  <a:srgbClr val="FFFF00"/>
                </a:solidFill>
              </a:rPr>
              <a:t>spectacle to the world</a:t>
            </a:r>
            <a:r>
              <a:rPr lang="en-US" dirty="0"/>
              <a:t>, both to angels and to men</a:t>
            </a:r>
            <a:r>
              <a:rPr lang="en-US" dirty="0" smtClean="0"/>
              <a:t>”</a:t>
            </a:r>
          </a:p>
          <a:p>
            <a:pPr marL="457200" lvl="1" indent="-285750"/>
            <a:r>
              <a:rPr lang="en-US" b="1" u="sng" dirty="0" smtClean="0"/>
              <a:t>ESV</a:t>
            </a:r>
            <a:r>
              <a:rPr lang="en-US" dirty="0" smtClean="0"/>
              <a:t> – “</a:t>
            </a:r>
            <a:r>
              <a:rPr lang="en-US" dirty="0"/>
              <a:t>For I think that God has exhibited us apostles as last of all, </a:t>
            </a:r>
            <a:r>
              <a:rPr lang="en-US" dirty="0">
                <a:solidFill>
                  <a:srgbClr val="FF0000"/>
                </a:solidFill>
              </a:rPr>
              <a:t>like men sentenced to death</a:t>
            </a:r>
            <a:r>
              <a:rPr lang="en-US" dirty="0"/>
              <a:t>, because we have become a </a:t>
            </a:r>
            <a:r>
              <a:rPr lang="en-US" dirty="0">
                <a:solidFill>
                  <a:srgbClr val="FFFF00"/>
                </a:solidFill>
              </a:rPr>
              <a:t>spectacle to the world</a:t>
            </a:r>
            <a:r>
              <a:rPr lang="en-US" dirty="0"/>
              <a:t>, to angels, and to men</a:t>
            </a:r>
            <a:r>
              <a:rPr lang="en-US" dirty="0" smtClean="0"/>
              <a:t>”</a:t>
            </a:r>
          </a:p>
          <a:p>
            <a:pPr marL="285750" indent="-285750">
              <a:buFont typeface="Arial" panose="020B0604020202020204" pitchFamily="34" charset="0"/>
              <a:buChar char="•"/>
            </a:pPr>
            <a:r>
              <a:rPr lang="en-US" sz="2000" u="sng" dirty="0" smtClean="0"/>
              <a:t>Dynamic Equivalence</a:t>
            </a:r>
          </a:p>
          <a:p>
            <a:pPr marL="457200" lvl="1" indent="-285750"/>
            <a:r>
              <a:rPr lang="en-US" b="1" u="sng" dirty="0" smtClean="0"/>
              <a:t>NIV</a:t>
            </a:r>
            <a:r>
              <a:rPr lang="en-US" dirty="0" smtClean="0"/>
              <a:t> – “</a:t>
            </a:r>
            <a:r>
              <a:rPr lang="en-US" dirty="0"/>
              <a:t>For it seems to me that God has put us apostles on display at the end of the procession, </a:t>
            </a:r>
            <a:r>
              <a:rPr lang="en-US" dirty="0">
                <a:solidFill>
                  <a:srgbClr val="FF0000"/>
                </a:solidFill>
              </a:rPr>
              <a:t>like those condemned to die in the arena</a:t>
            </a:r>
            <a:r>
              <a:rPr lang="en-US" dirty="0"/>
              <a:t>. We have been made a </a:t>
            </a:r>
            <a:r>
              <a:rPr lang="en-US" dirty="0">
                <a:solidFill>
                  <a:srgbClr val="FFFF00"/>
                </a:solidFill>
              </a:rPr>
              <a:t>spectacle to the whole universe</a:t>
            </a:r>
            <a:r>
              <a:rPr lang="en-US" dirty="0"/>
              <a:t>, to angels as well as to human beings</a:t>
            </a:r>
            <a:r>
              <a:rPr lang="en-US" dirty="0" smtClean="0"/>
              <a:t>”</a:t>
            </a:r>
          </a:p>
          <a:p>
            <a:pPr marL="457200" lvl="1" indent="-285750"/>
            <a:r>
              <a:rPr lang="en-US" b="1" u="sng" dirty="0" smtClean="0"/>
              <a:t>CEV</a:t>
            </a:r>
            <a:r>
              <a:rPr lang="en-US" dirty="0" smtClean="0"/>
              <a:t> – “</a:t>
            </a:r>
            <a:r>
              <a:rPr lang="en-US" dirty="0"/>
              <a:t>It seems to me that God has put us apostles in the worst possible place. </a:t>
            </a:r>
            <a:r>
              <a:rPr lang="en-US" dirty="0">
                <a:solidFill>
                  <a:srgbClr val="FF0000"/>
                </a:solidFill>
              </a:rPr>
              <a:t>We are like prisoners on their way to death</a:t>
            </a:r>
            <a:r>
              <a:rPr lang="en-US" dirty="0"/>
              <a:t>. </a:t>
            </a:r>
            <a:r>
              <a:rPr lang="en-US" dirty="0">
                <a:solidFill>
                  <a:srgbClr val="FFFF00"/>
                </a:solidFill>
              </a:rPr>
              <a:t>Angels and the people of this world just laugh at us</a:t>
            </a:r>
            <a:r>
              <a:rPr lang="en-US" dirty="0" smtClean="0"/>
              <a:t>”</a:t>
            </a:r>
          </a:p>
          <a:p>
            <a:pPr marL="285750" indent="-285750">
              <a:buFont typeface="Arial" panose="020B0604020202020204" pitchFamily="34" charset="0"/>
              <a:buChar char="•"/>
            </a:pPr>
            <a:r>
              <a:rPr lang="en-US" sz="2000" b="1" u="sng" dirty="0" smtClean="0"/>
              <a:t>Point #4:</a:t>
            </a:r>
            <a:r>
              <a:rPr lang="en-US" sz="2000" dirty="0" smtClean="0"/>
              <a:t> Translators can add commentary that exaggerates/minimizes</a:t>
            </a:r>
            <a:endParaRPr lang="en-US" sz="2000" b="1" dirty="0" smtClean="0"/>
          </a:p>
        </p:txBody>
      </p:sp>
      <p:sp>
        <p:nvSpPr>
          <p:cNvPr id="3" name="Title 2"/>
          <p:cNvSpPr>
            <a:spLocks noGrp="1"/>
          </p:cNvSpPr>
          <p:nvPr>
            <p:ph type="title"/>
          </p:nvPr>
        </p:nvSpPr>
        <p:spPr>
          <a:xfrm>
            <a:off x="381000" y="0"/>
            <a:ext cx="8382000" cy="990600"/>
          </a:xfrm>
        </p:spPr>
        <p:txBody>
          <a:bodyPr>
            <a:normAutofit/>
          </a:bodyPr>
          <a:lstStyle/>
          <a:p>
            <a:r>
              <a:rPr lang="en-US" sz="5200" b="1" dirty="0" smtClean="0"/>
              <a:t>Comparisons – 1 Cor 4:9</a:t>
            </a:r>
            <a:endParaRPr lang="en-US" sz="5200" b="1" dirty="0"/>
          </a:p>
        </p:txBody>
      </p:sp>
    </p:spTree>
    <p:extLst>
      <p:ext uri="{BB962C8B-B14F-4D97-AF65-F5344CB8AC3E}">
        <p14:creationId xmlns:p14="http://schemas.microsoft.com/office/powerpoint/2010/main" val="378913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1538</TotalTime>
  <Words>1625</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Mylar</vt:lpstr>
      <vt:lpstr>PowerPoint Presentation</vt:lpstr>
      <vt:lpstr>PowerPoint Presentation</vt:lpstr>
      <vt:lpstr>Bible Version Philosophies</vt:lpstr>
      <vt:lpstr>PowerPoint Presentation</vt:lpstr>
      <vt:lpstr>God’s Words</vt:lpstr>
      <vt:lpstr>Comparisons – 1 Cor 2:13</vt:lpstr>
      <vt:lpstr>Comparisons – 2 Tim 3:16</vt:lpstr>
      <vt:lpstr>Comparisons – 2 Pet 1:20-21</vt:lpstr>
      <vt:lpstr>Comparisons – 1 Cor 4:9</vt:lpstr>
      <vt:lpstr>Comparisons – Rom 7:18</vt:lpstr>
      <vt:lpstr>Practical Applications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Hasty</dc:creator>
  <cp:lastModifiedBy>Ryan Hasty</cp:lastModifiedBy>
  <cp:revision>61</cp:revision>
  <dcterms:created xsi:type="dcterms:W3CDTF">2017-02-21T17:06:47Z</dcterms:created>
  <dcterms:modified xsi:type="dcterms:W3CDTF">2017-03-05T22:17:04Z</dcterms:modified>
</cp:coreProperties>
</file>