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71" r:id="rId7"/>
    <p:sldId id="261" r:id="rId8"/>
    <p:sldId id="262" r:id="rId9"/>
    <p:sldId id="263" r:id="rId10"/>
    <p:sldId id="264" r:id="rId11"/>
    <p:sldId id="268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8.wdp"/><Relationship Id="rId4" Type="http://schemas.openxmlformats.org/officeDocument/2006/relationships/image" Target="../media/image12.jpeg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ahUKEwju-oalo4XVAhXKPiYKHUfKDbsQjRwIBw&amp;url=http://www.biblestudytools.com/blogs/ron-edmondson/10-indications-a-church-is-making-disciples.html&amp;psig=AFQjCNFtIVvz_MfyBYCPzmu0qFDnxqZGOA&amp;ust=1500001480287160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importance of local church worshi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739"/>
            <a:ext cx="9144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may contain: indo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9660"/>
            <a:ext cx="9144000" cy="52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254" y="0"/>
            <a:ext cx="9161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Rockwell" panose="02060603020205020403" pitchFamily="18" charset="0"/>
              </a:rPr>
              <a:t>Heb 10:24-25</a:t>
            </a:r>
            <a:r>
              <a:rPr lang="en-US" sz="2400" dirty="0">
                <a:latin typeface="Rockwell" panose="02060603020205020403" pitchFamily="18" charset="0"/>
              </a:rPr>
              <a:t> – “and let us consider how to stimulate one another to love and good deeds, not forsaking our own assembling together, as is the habit of some, but encouraging one another; and all the more as you see the day drawing near.”</a:t>
            </a:r>
          </a:p>
        </p:txBody>
      </p:sp>
    </p:spTree>
    <p:extLst>
      <p:ext uri="{BB962C8B-B14F-4D97-AF65-F5344CB8AC3E}">
        <p14:creationId xmlns:p14="http://schemas.microsoft.com/office/powerpoint/2010/main" val="5676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hurch building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1504950" cy="11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064" y="0"/>
            <a:ext cx="915406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Rockwell" panose="02060603020205020403" pitchFamily="18" charset="0"/>
              </a:rPr>
              <a:t>The Assembly of the Local Church</a:t>
            </a:r>
            <a:endParaRPr lang="en-US" sz="4200" b="1" dirty="0">
              <a:latin typeface="Rockwell" panose="02060603020205020403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906524">
            <a:off x="1725229" y="2498431"/>
            <a:ext cx="20679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642972"/>
            <a:ext cx="408240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Rockwell" panose="02060603020205020403" pitchFamily="18" charset="0"/>
              </a:rPr>
              <a:t>Lord’s Supper</a:t>
            </a:r>
            <a:r>
              <a:rPr lang="en-US" sz="1600" dirty="0" smtClean="0">
                <a:latin typeface="Rockwell" panose="02060603020205020403" pitchFamily="18" charset="0"/>
              </a:rPr>
              <a:t> (1 Cor 11:23-34; Acts 20:7)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8515249">
            <a:off x="4843627" y="2295738"/>
            <a:ext cx="20243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1319675"/>
            <a:ext cx="4007059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Rockwell" panose="02060603020205020403" pitchFamily="18" charset="0"/>
              </a:rPr>
              <a:t>Singing</a:t>
            </a:r>
            <a:r>
              <a:rPr lang="en-US" sz="1600" dirty="0" smtClean="0">
                <a:latin typeface="Rockwell" panose="02060603020205020403" pitchFamily="18" charset="0"/>
              </a:rPr>
              <a:t> (Eph 5:19; Col 3:16; 1 Cor 14:15)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096000"/>
            <a:ext cx="334822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Rockwell" panose="02060603020205020403" pitchFamily="18" charset="0"/>
              </a:rPr>
              <a:t>Prayer</a:t>
            </a:r>
            <a:r>
              <a:rPr lang="en-US" sz="1600" dirty="0" smtClean="0">
                <a:latin typeface="Rockwell" panose="02060603020205020403" pitchFamily="18" charset="0"/>
              </a:rPr>
              <a:t> (1 Cor 14:15; Acts 12:5,12)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866167">
            <a:off x="3319739" y="4832666"/>
            <a:ext cx="16195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47173" y="5040903"/>
            <a:ext cx="3752849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>
                <a:latin typeface="Rockwell" panose="02060603020205020403" pitchFamily="18" charset="0"/>
              </a:rPr>
              <a:t>T</a:t>
            </a:r>
            <a:r>
              <a:rPr lang="en-US" sz="1600" b="1" u="sng" dirty="0" smtClean="0">
                <a:latin typeface="Rockwell" panose="02060603020205020403" pitchFamily="18" charset="0"/>
              </a:rPr>
              <a:t>eaching</a:t>
            </a:r>
            <a:r>
              <a:rPr lang="en-US" sz="1600" dirty="0" smtClean="0">
                <a:latin typeface="Rockwell" panose="02060603020205020403" pitchFamily="18" charset="0"/>
              </a:rPr>
              <a:t> (Acts 20:7,28; 1 Cor 14:26 )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2672032">
            <a:off x="5128948" y="4055467"/>
            <a:ext cx="2200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2086" y="4736428"/>
            <a:ext cx="3041025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Rockwell" panose="02060603020205020403" pitchFamily="18" charset="0"/>
              </a:rPr>
              <a:t>Lay By In Store</a:t>
            </a:r>
            <a:r>
              <a:rPr lang="en-US" sz="1600" dirty="0" smtClean="0">
                <a:latin typeface="Rockwell" panose="02060603020205020403" pitchFamily="18" charset="0"/>
              </a:rPr>
              <a:t> (1 Cor 16:1-2)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20343291">
            <a:off x="1387732" y="3924491"/>
            <a:ext cx="21034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064" y="0"/>
            <a:ext cx="915406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/>
              <a:t>Heb 3:12-13</a:t>
            </a:r>
            <a:r>
              <a:rPr lang="en-US" sz="2200" dirty="0"/>
              <a:t> – “Take care, brethren, that there not be in any one of you an evil, unbelieving heart that falls away from the living God. </a:t>
            </a:r>
            <a:r>
              <a:rPr lang="en-US" sz="2200" u="sng" dirty="0"/>
              <a:t>But encourage one another day after day</a:t>
            </a:r>
            <a:r>
              <a:rPr lang="en-US" sz="2200" dirty="0"/>
              <a:t>, as long as it is still called “Today,” so that none of you will be hardened by the deceitfulness of sin.”</a:t>
            </a:r>
            <a:endParaRPr lang="en-US" sz="2200" b="1" dirty="0">
              <a:latin typeface="Rockwell" panose="02060603020205020403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-10064" y="1446550"/>
            <a:ext cx="9154064" cy="5411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/>
              <a:t>Beware/Take Care – “To see, watch out for, pay very close attention”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b="1" dirty="0" smtClean="0"/>
              <a:t>Gal 6:1</a:t>
            </a:r>
            <a:r>
              <a:rPr lang="en-US" sz="1800" dirty="0" smtClean="0"/>
              <a:t> – “…</a:t>
            </a:r>
            <a:r>
              <a:rPr lang="en-US" sz="1800" dirty="0"/>
              <a:t>if anyone is caught in any trespass, you who are spiritual, restore such a one in a spirit of gentleness</a:t>
            </a:r>
            <a:r>
              <a:rPr lang="en-US" sz="1800" dirty="0" smtClean="0"/>
              <a:t>…”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u="sng" dirty="0" smtClean="0"/>
              <a:t>Active</a:t>
            </a:r>
            <a:r>
              <a:rPr lang="en-US" sz="1800" dirty="0" smtClean="0"/>
              <a:t> vs. </a:t>
            </a:r>
            <a:r>
              <a:rPr lang="en-US" sz="1800" u="sng" dirty="0" smtClean="0"/>
              <a:t>Preventative</a:t>
            </a:r>
            <a:r>
              <a:rPr lang="en-US" sz="1800" dirty="0" smtClean="0"/>
              <a:t> Edification</a:t>
            </a:r>
          </a:p>
          <a:p>
            <a:pPr marL="400050" lvl="1" indent="0">
              <a:buNone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/>
              <a:t>The danger of developing an evil, unbelieving, hardened heart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Begins long before it appears on the surface</a:t>
            </a:r>
          </a:p>
          <a:p>
            <a:pPr marL="400050" lvl="1" indent="0">
              <a:buNone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/>
              <a:t>Must be daily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b="1" dirty="0" smtClean="0"/>
              <a:t>Heb 3:7a</a:t>
            </a:r>
            <a:r>
              <a:rPr lang="en-US" sz="1800" dirty="0" smtClean="0"/>
              <a:t> – “</a:t>
            </a:r>
            <a:r>
              <a:rPr lang="en-US" sz="1800" dirty="0"/>
              <a:t>Therefore, just as the Holy Spirit </a:t>
            </a:r>
            <a:r>
              <a:rPr lang="en-US" sz="1800" dirty="0" smtClean="0"/>
              <a:t>says, ‘</a:t>
            </a:r>
            <a:r>
              <a:rPr lang="en-US" sz="1800" u="sng" cap="small" dirty="0" smtClean="0"/>
              <a:t>Today</a:t>
            </a:r>
            <a:r>
              <a:rPr lang="en-US" sz="1800" cap="small" dirty="0" smtClean="0"/>
              <a:t> </a:t>
            </a:r>
            <a:r>
              <a:rPr lang="en-US" sz="1800" cap="small" dirty="0"/>
              <a:t>if you hear His </a:t>
            </a:r>
            <a:r>
              <a:rPr lang="en-US" sz="1800" cap="small" dirty="0" smtClean="0"/>
              <a:t>voice’”</a:t>
            </a:r>
          </a:p>
          <a:p>
            <a:pPr marL="400050" lvl="1" indent="0">
              <a:buNone/>
            </a:pPr>
            <a:endParaRPr lang="en-US" sz="600" cap="small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/>
              <a:t>Listen when someone is concerned for me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We’re often the last ones to notice that we’re drifting (Prov 8:33)</a:t>
            </a:r>
          </a:p>
          <a:p>
            <a:pPr marL="400050" lvl="1" indent="0">
              <a:buNone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/>
              <a:t>Brethren can mistakenly hurt one another when trying to help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Emotion often usurps judgment (Jer 17:9)</a:t>
            </a:r>
          </a:p>
          <a:p>
            <a:pPr marL="400050" lvl="1" indent="0">
              <a:buNone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/>
              <a:t>Give priority toward your local church family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Gal 6:10</a:t>
            </a:r>
            <a:r>
              <a:rPr lang="en-US" sz="1800" dirty="0"/>
              <a:t> – “So </a:t>
            </a:r>
            <a:r>
              <a:rPr lang="en-US" sz="1800" dirty="0" smtClean="0"/>
              <a:t>then, while </a:t>
            </a:r>
            <a:r>
              <a:rPr lang="en-US" sz="1800" dirty="0"/>
              <a:t>we have opportunity, let us do good to all people, and especially to those who are of the household of the faith.”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6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uxton Sketch" panose="03080500000500000004" pitchFamily="66" charset="0"/>
              </a:rPr>
              <a:t>Edification</a:t>
            </a:r>
            <a:endParaRPr lang="en-US" sz="66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uxton Sketch" panose="03080500000500000004" pitchFamily="66" charset="0"/>
            </a:endParaRPr>
          </a:p>
        </p:txBody>
      </p:sp>
      <p:sp>
        <p:nvSpPr>
          <p:cNvPr id="3" name="Not Equal 2"/>
          <p:cNvSpPr/>
          <p:nvPr/>
        </p:nvSpPr>
        <p:spPr>
          <a:xfrm>
            <a:off x="3485072" y="120565"/>
            <a:ext cx="1239327" cy="866865"/>
          </a:xfrm>
          <a:prstGeom prst="mathNotEqual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b="1" cap="all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-3872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uxton Sketch" panose="03080500000500000004" pitchFamily="66" charset="0"/>
              </a:rPr>
              <a:t>Entertainment</a:t>
            </a:r>
            <a:endParaRPr lang="en-US" sz="66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uxton Sketch" panose="030805000005000000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219200"/>
            <a:ext cx="4428226" cy="26776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Rockwell" panose="02060603020205020403" pitchFamily="18" charset="0"/>
              </a:rPr>
              <a:t>1 Tim 5:16</a:t>
            </a:r>
            <a:r>
              <a:rPr lang="en-US" sz="2400" dirty="0" smtClean="0">
                <a:latin typeface="Rockwell" panose="02060603020205020403" pitchFamily="18" charset="0"/>
              </a:rPr>
              <a:t> – “If </a:t>
            </a:r>
            <a:r>
              <a:rPr lang="en-US" sz="2400" dirty="0">
                <a:latin typeface="Rockwell" panose="02060603020205020403" pitchFamily="18" charset="0"/>
              </a:rPr>
              <a:t>any woman who is a believer has dependent widows, she must assist them and </a:t>
            </a:r>
            <a:r>
              <a:rPr lang="en-US" sz="2400" u="sng" dirty="0">
                <a:latin typeface="Rockwell" panose="02060603020205020403" pitchFamily="18" charset="0"/>
              </a:rPr>
              <a:t>the church must not be burdened</a:t>
            </a:r>
            <a:r>
              <a:rPr lang="en-US" sz="2400" dirty="0">
                <a:latin typeface="Rockwell" panose="02060603020205020403" pitchFamily="18" charset="0"/>
              </a:rPr>
              <a:t>, so that it may assist those who are widows indeed</a:t>
            </a:r>
            <a:r>
              <a:rPr lang="en-US" sz="2400" dirty="0" smtClean="0">
                <a:latin typeface="Rockwell" panose="02060603020205020403" pitchFamily="18" charset="0"/>
              </a:rPr>
              <a:t>.”</a:t>
            </a:r>
            <a:endParaRPr lang="en-US" sz="2400" dirty="0">
              <a:latin typeface="Rockwell" panose="02060603020205020403" pitchFamily="18" charset="0"/>
            </a:endParaRPr>
          </a:p>
        </p:txBody>
      </p:sp>
      <p:pic>
        <p:nvPicPr>
          <p:cNvPr id="10242" name="Picture 2" descr="Image result for rock too heav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54"/>
          <a:stretch/>
        </p:blipFill>
        <p:spPr bwMode="auto">
          <a:xfrm>
            <a:off x="4572000" y="1219200"/>
            <a:ext cx="44196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575" y="4031410"/>
            <a:ext cx="3056625" cy="163121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Elders</a:t>
            </a:r>
          </a:p>
          <a:p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shepherd </a:t>
            </a:r>
            <a:r>
              <a:rPr lang="en-US" sz="1600" dirty="0"/>
              <a:t>the </a:t>
            </a:r>
            <a:r>
              <a:rPr lang="en-US" sz="1600" dirty="0" smtClean="0"/>
              <a:t>flock (1 Pet 5:2a)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exercise oversight (1 Pet 5:2b)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guard </a:t>
            </a:r>
            <a:r>
              <a:rPr lang="en-US" sz="1600" dirty="0"/>
              <a:t>the </a:t>
            </a:r>
            <a:r>
              <a:rPr lang="en-US" sz="1600" dirty="0" smtClean="0"/>
              <a:t>flock (Acts 20:28a)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keeping alert (Acts 20:31a</a:t>
            </a:r>
            <a:r>
              <a:rPr lang="en-US" dirty="0" smtClean="0"/>
              <a:t>)</a:t>
            </a:r>
          </a:p>
        </p:txBody>
      </p:sp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2" r="9357"/>
          <a:stretch/>
        </p:blipFill>
        <p:spPr bwMode="auto">
          <a:xfrm>
            <a:off x="645544" y="5729068"/>
            <a:ext cx="3525328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0400" y="4038599"/>
            <a:ext cx="4191000" cy="160043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Preachers</a:t>
            </a:r>
          </a:p>
          <a:p>
            <a:endParaRPr lang="en-US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Pay close attention to the word (1 Tim 4:16)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Reprove, rebuke, exhort (2 Tim 4:2)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Do the work of an evangelist (2 Tim 4:5)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Reading, exhortation, teaching (1 Tim 4:13)</a:t>
            </a:r>
            <a:endParaRPr lang="en-US" dirty="0" smtClean="0"/>
          </a:p>
        </p:txBody>
      </p:sp>
      <p:pic>
        <p:nvPicPr>
          <p:cNvPr id="10246" name="Picture 6" descr="Image result for burnt out pas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32" y="5688505"/>
            <a:ext cx="1633268" cy="11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astoral burnou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599"/>
            <a:ext cx="1676400" cy="16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garden of ed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77" y="246813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xton Sketch" panose="03080500000500000004" pitchFamily="66" charset="0"/>
              </a:rPr>
              <a:t>Gen 1:26a </a:t>
            </a:r>
            <a:r>
              <a:rPr lang="en-US" sz="80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xton Sketch" panose="03080500000500000004" pitchFamily="66" charset="0"/>
              </a:rPr>
              <a:t>– </a:t>
            </a:r>
            <a:r>
              <a:rPr lang="en-US" sz="80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xton Sketch" panose="03080500000500000004" pitchFamily="66" charset="0"/>
              </a:rPr>
              <a:t>Then </a:t>
            </a:r>
            <a:r>
              <a:rPr lang="en-US" sz="80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xton Sketch" panose="03080500000500000004" pitchFamily="66" charset="0"/>
              </a:rPr>
              <a:t>God said, “Let </a:t>
            </a:r>
            <a:r>
              <a:rPr lang="en-US" sz="8000" b="1" u="sng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xton Sketch" panose="03080500000500000004" pitchFamily="66" charset="0"/>
              </a:rPr>
              <a:t>Us</a:t>
            </a:r>
            <a:r>
              <a:rPr lang="en-US" sz="80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xton Sketch" panose="03080500000500000004" pitchFamily="66" charset="0"/>
              </a:rPr>
              <a:t> make man in </a:t>
            </a:r>
            <a:r>
              <a:rPr lang="en-US" sz="8000" b="1" u="sng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xton Sketch" panose="03080500000500000004" pitchFamily="66" charset="0"/>
              </a:rPr>
              <a:t>Our</a:t>
            </a:r>
            <a:r>
              <a:rPr lang="en-US" sz="80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xton Sketch" panose="03080500000500000004" pitchFamily="66" charset="0"/>
              </a:rPr>
              <a:t> </a:t>
            </a:r>
            <a:r>
              <a:rPr lang="en-US" sz="80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uxton Sketch" panose="03080500000500000004" pitchFamily="66" charset="0"/>
              </a:rPr>
              <a:t>image…”</a:t>
            </a:r>
            <a:endParaRPr lang="en-US" sz="80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2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uxton Sketch" panose="03080500000500000004" pitchFamily="66" charset="0"/>
              </a:rPr>
              <a:t>Gen 2:18 – </a:t>
            </a:r>
            <a:r>
              <a:rPr lang="en-US" sz="6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uxton Sketch" panose="03080500000500000004" pitchFamily="66" charset="0"/>
              </a:rPr>
              <a:t>Then </a:t>
            </a:r>
            <a:r>
              <a:rPr lang="en-US" sz="62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uxton Sketch" panose="03080500000500000004" pitchFamily="66" charset="0"/>
              </a:rPr>
              <a:t>the Lord God said, </a:t>
            </a:r>
            <a:r>
              <a:rPr lang="en-US" sz="6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uxton Sketch" panose="03080500000500000004" pitchFamily="66" charset="0"/>
              </a:rPr>
              <a:t>“It </a:t>
            </a:r>
            <a:r>
              <a:rPr lang="en-US" sz="62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uxton Sketch" panose="03080500000500000004" pitchFamily="66" charset="0"/>
              </a:rPr>
              <a:t>is not good for the man to be alone; I will make him a helper suitable for him</a:t>
            </a:r>
            <a:r>
              <a:rPr lang="en-US" sz="6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uxton Sketch" panose="03080500000500000004" pitchFamily="66" charset="0"/>
              </a:rPr>
              <a:t>.”</a:t>
            </a:r>
            <a:endParaRPr lang="en-US" sz="62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 t="37730" r="1"/>
          <a:stretch/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70" y="37757"/>
            <a:ext cx="9023230" cy="19851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100" b="1" dirty="0">
                <a:latin typeface="Buxton Sketch" panose="03080500000500000004" pitchFamily="66" charset="0"/>
              </a:rPr>
              <a:t>Matt 16:18</a:t>
            </a:r>
            <a:r>
              <a:rPr lang="en-US" sz="4100" dirty="0">
                <a:latin typeface="Buxton Sketch" panose="03080500000500000004" pitchFamily="66" charset="0"/>
              </a:rPr>
              <a:t> – </a:t>
            </a:r>
            <a:r>
              <a:rPr lang="en-US" sz="4100" dirty="0" smtClean="0">
                <a:latin typeface="Buxton Sketch" panose="03080500000500000004" pitchFamily="66" charset="0"/>
              </a:rPr>
              <a:t>“I </a:t>
            </a:r>
            <a:r>
              <a:rPr lang="en-US" sz="4100" dirty="0">
                <a:latin typeface="Buxton Sketch" panose="03080500000500000004" pitchFamily="66" charset="0"/>
              </a:rPr>
              <a:t>also say to you that you are Peter, and upon this rock </a:t>
            </a:r>
            <a:r>
              <a:rPr lang="en-US" sz="4100" b="1" u="sng" dirty="0">
                <a:latin typeface="Buxton Sketch" panose="03080500000500000004" pitchFamily="66" charset="0"/>
              </a:rPr>
              <a:t>I will build My church</a:t>
            </a:r>
            <a:r>
              <a:rPr lang="en-US" sz="4100" dirty="0">
                <a:latin typeface="Buxton Sketch" panose="03080500000500000004" pitchFamily="66" charset="0"/>
              </a:rPr>
              <a:t>; and the gates of Hades will not overpower it.”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70" y="2438400"/>
            <a:ext cx="44196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100" b="1" dirty="0">
                <a:latin typeface="Buxton Sketch" panose="03080500000500000004" pitchFamily="66" charset="0"/>
              </a:rPr>
              <a:t>2</a:t>
            </a:r>
            <a:r>
              <a:rPr lang="en-US" sz="4100" b="1" dirty="0" smtClean="0">
                <a:latin typeface="Buxton Sketch" panose="03080500000500000004" pitchFamily="66" charset="0"/>
              </a:rPr>
              <a:t> Thes 2:14</a:t>
            </a:r>
            <a:r>
              <a:rPr lang="en-US" sz="4100" dirty="0" smtClean="0">
                <a:latin typeface="Buxton Sketch" panose="03080500000500000004" pitchFamily="66" charset="0"/>
              </a:rPr>
              <a:t> – “</a:t>
            </a:r>
            <a:r>
              <a:rPr lang="en-US" sz="4100" baseline="30000" dirty="0">
                <a:latin typeface="Buxton Sketch" panose="03080500000500000004" pitchFamily="66" charset="0"/>
              </a:rPr>
              <a:t> </a:t>
            </a:r>
            <a:r>
              <a:rPr lang="en-US" sz="4100" dirty="0">
                <a:latin typeface="Buxton Sketch" panose="03080500000500000004" pitchFamily="66" charset="0"/>
              </a:rPr>
              <a:t>It was for this He </a:t>
            </a:r>
            <a:r>
              <a:rPr lang="en-US" sz="4100" b="1" u="sng" dirty="0">
                <a:latin typeface="Buxton Sketch" panose="03080500000500000004" pitchFamily="66" charset="0"/>
              </a:rPr>
              <a:t>called you through our </a:t>
            </a:r>
            <a:r>
              <a:rPr lang="en-US" sz="4100" b="1" u="sng" dirty="0" smtClean="0">
                <a:latin typeface="Buxton Sketch" panose="03080500000500000004" pitchFamily="66" charset="0"/>
              </a:rPr>
              <a:t>gospel</a:t>
            </a:r>
            <a:r>
              <a:rPr lang="en-US" sz="4100" dirty="0" smtClean="0">
                <a:latin typeface="Buxton Sketch" panose="03080500000500000004" pitchFamily="66" charset="0"/>
              </a:rPr>
              <a:t>, that </a:t>
            </a:r>
            <a:r>
              <a:rPr lang="en-US" sz="4100" dirty="0">
                <a:latin typeface="Buxton Sketch" panose="03080500000500000004" pitchFamily="66" charset="0"/>
              </a:rPr>
              <a:t>you may gain the glory of our Lord Jesus Christ.</a:t>
            </a:r>
            <a:r>
              <a:rPr lang="en-US" sz="4100" dirty="0" smtClean="0">
                <a:latin typeface="Buxton Sketch" panose="03080500000500000004" pitchFamily="66" charset="0"/>
              </a:rPr>
              <a:t>”</a:t>
            </a:r>
            <a:endParaRPr lang="en-US" sz="4100" dirty="0"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7400" y="304800"/>
            <a:ext cx="3129383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The</a:t>
            </a:r>
          </a:p>
          <a:p>
            <a:pPr>
              <a:lnSpc>
                <a:spcPct val="150000"/>
              </a:lnSpc>
            </a:pPr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Work </a:t>
            </a:r>
          </a:p>
          <a:p>
            <a:pPr>
              <a:lnSpc>
                <a:spcPct val="150000"/>
              </a:lnSpc>
            </a:pPr>
            <a:r>
              <a:rPr lang="en-US" sz="5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 </a:t>
            </a:r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  of </a:t>
            </a:r>
          </a:p>
          <a:p>
            <a:pPr>
              <a:lnSpc>
                <a:spcPct val="150000"/>
              </a:lnSpc>
            </a:pPr>
            <a:r>
              <a:rPr lang="en-US" sz="5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 </a:t>
            </a:r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 the </a:t>
            </a:r>
          </a:p>
          <a:p>
            <a:pPr>
              <a:lnSpc>
                <a:spcPct val="150000"/>
              </a:lnSpc>
            </a:pPr>
            <a:r>
              <a:rPr lang="en-US" sz="5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 panose="03010101010101010101" pitchFamily="66" charset="0"/>
              </a:rPr>
              <a:t>Church</a:t>
            </a:r>
            <a:endParaRPr lang="en-US" sz="5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9100" y="429027"/>
            <a:ext cx="3276600" cy="3200400"/>
            <a:chOff x="419100" y="429027"/>
            <a:chExt cx="3276600" cy="3200400"/>
          </a:xfrm>
        </p:grpSpPr>
        <p:sp>
          <p:nvSpPr>
            <p:cNvPr id="4" name="Oval 3"/>
            <p:cNvSpPr/>
            <p:nvPr/>
          </p:nvSpPr>
          <p:spPr>
            <a:xfrm>
              <a:off x="419100" y="429027"/>
              <a:ext cx="3276600" cy="3200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6665" y="1713756"/>
              <a:ext cx="232146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latin typeface="Segoe Print" panose="02000600000000000000" pitchFamily="2" charset="0"/>
                </a:rPr>
                <a:t>Evangelism</a:t>
              </a:r>
              <a:endParaRPr lang="en-US" sz="3000" b="1" dirty="0">
                <a:latin typeface="Segoe Print" panose="020006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1922" y="429027"/>
            <a:ext cx="3276600" cy="3200400"/>
            <a:chOff x="5371922" y="429027"/>
            <a:chExt cx="3276600" cy="3200400"/>
          </a:xfrm>
        </p:grpSpPr>
        <p:sp>
          <p:nvSpPr>
            <p:cNvPr id="6" name="Oval 5"/>
            <p:cNvSpPr/>
            <p:nvPr/>
          </p:nvSpPr>
          <p:spPr>
            <a:xfrm>
              <a:off x="5371922" y="429027"/>
              <a:ext cx="3276600" cy="3200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59719" y="1713756"/>
              <a:ext cx="25010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latin typeface="Segoe Print" panose="02000600000000000000" pitchFamily="2" charset="0"/>
                </a:rPr>
                <a:t>Benevolence</a:t>
              </a:r>
              <a:endParaRPr lang="en-US" sz="3000" b="1" dirty="0">
                <a:latin typeface="Segoe Print" panose="020006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95600" y="3581400"/>
            <a:ext cx="3276600" cy="3200400"/>
            <a:chOff x="2895600" y="3581400"/>
            <a:chExt cx="3276600" cy="3200400"/>
          </a:xfrm>
        </p:grpSpPr>
        <p:sp>
          <p:nvSpPr>
            <p:cNvPr id="10" name="Oval 9"/>
            <p:cNvSpPr/>
            <p:nvPr/>
          </p:nvSpPr>
          <p:spPr>
            <a:xfrm>
              <a:off x="2895600" y="3581400"/>
              <a:ext cx="3276600" cy="3200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11637" y="4904601"/>
              <a:ext cx="22445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latin typeface="Segoe Print" panose="02000600000000000000" pitchFamily="2" charset="0"/>
                </a:rPr>
                <a:t>Edification</a:t>
              </a:r>
              <a:endParaRPr lang="en-US" sz="3000" b="1" dirty="0"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11667 0.004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0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25 0.00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2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0417 -0.1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8" y="7911"/>
            <a:ext cx="9142562" cy="754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300" dirty="0" smtClean="0">
                <a:latin typeface="Rockwell" panose="02060603020205020403" pitchFamily="18" charset="0"/>
              </a:rPr>
              <a:t>“Edification” – </a:t>
            </a:r>
            <a:r>
              <a:rPr lang="el-GR" sz="4300" dirty="0" smtClean="0"/>
              <a:t>οἰκοδομή</a:t>
            </a:r>
            <a:r>
              <a:rPr lang="en-US" sz="4300" dirty="0" smtClean="0">
                <a:latin typeface="Rockwell" panose="02060603020205020403" pitchFamily="18" charset="0"/>
              </a:rPr>
              <a:t> (</a:t>
            </a:r>
            <a:r>
              <a:rPr lang="en-US" sz="4300" dirty="0" err="1" smtClean="0">
                <a:latin typeface="Rockwell" panose="02060603020205020403" pitchFamily="18" charset="0"/>
              </a:rPr>
              <a:t>oikodomé</a:t>
            </a:r>
            <a:r>
              <a:rPr lang="en-US" sz="4300" dirty="0" smtClean="0">
                <a:latin typeface="Rockwell" panose="02060603020205020403" pitchFamily="18" charset="0"/>
              </a:rPr>
              <a:t>)</a:t>
            </a:r>
            <a:endParaRPr lang="en-US" sz="4300" dirty="0"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066800"/>
            <a:ext cx="894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Rockwell" panose="02060603020205020403" pitchFamily="18" charset="0"/>
              </a:rPr>
              <a:t>Thayer’s Greek Lexicon</a:t>
            </a:r>
            <a:r>
              <a:rPr lang="en-US" sz="2400" dirty="0" smtClean="0">
                <a:latin typeface="Rockwell" panose="02060603020205020403" pitchFamily="18" charset="0"/>
              </a:rPr>
              <a:t> – “(the </a:t>
            </a:r>
            <a:r>
              <a:rPr lang="en-US" sz="2400" dirty="0">
                <a:latin typeface="Rockwell" panose="02060603020205020403" pitchFamily="18" charset="0"/>
              </a:rPr>
              <a:t>act of) building, building </a:t>
            </a:r>
            <a:r>
              <a:rPr lang="en-US" sz="2400" dirty="0" smtClean="0">
                <a:latin typeface="Rockwell" panose="02060603020205020403" pitchFamily="18" charset="0"/>
              </a:rPr>
              <a:t>up”</a:t>
            </a: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752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Rockwell" panose="02060603020205020403" pitchFamily="18" charset="0"/>
              </a:rPr>
              <a:t>Vine’s Greek Dictionary</a:t>
            </a: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– </a:t>
            </a:r>
            <a:r>
              <a:rPr lang="en-US" sz="2400" dirty="0">
                <a:latin typeface="Rockwell" panose="02060603020205020403" pitchFamily="18" charset="0"/>
              </a:rPr>
              <a:t>“spiritual growth and development of character of believers, by teaching or by example, suggesting such spiritual progress as the result of patient labor.”</a:t>
            </a:r>
          </a:p>
        </p:txBody>
      </p:sp>
      <p:pic>
        <p:nvPicPr>
          <p:cNvPr id="4098" name="Picture 2" descr="Image result for hand me another b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905000"/>
            <a:ext cx="8839200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Rom 14:19</a:t>
            </a:r>
            <a:r>
              <a:rPr lang="en-US" sz="3200" dirty="0"/>
              <a:t> – “So then we pursue the things which make for peace and the building up of </a:t>
            </a:r>
            <a:r>
              <a:rPr lang="en-US" sz="3200" b="1" u="sng" dirty="0"/>
              <a:t>one another</a:t>
            </a:r>
            <a:r>
              <a:rPr lang="en-US" sz="3200" dirty="0"/>
              <a:t>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1 Thes 5:11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en-US" sz="3200" dirty="0" smtClean="0"/>
              <a:t>“</a:t>
            </a:r>
            <a:r>
              <a:rPr lang="en-US" sz="3200" dirty="0" smtClean="0">
                <a:latin typeface="Rockwell" panose="02060603020205020403" pitchFamily="18" charset="0"/>
              </a:rPr>
              <a:t>Therefore </a:t>
            </a:r>
            <a:r>
              <a:rPr lang="en-US" sz="3200" dirty="0">
                <a:latin typeface="Rockwell" panose="02060603020205020403" pitchFamily="18" charset="0"/>
              </a:rPr>
              <a:t>encourage </a:t>
            </a:r>
            <a:r>
              <a:rPr lang="en-US" sz="3200" b="1" u="sng" dirty="0">
                <a:latin typeface="Rockwell" panose="02060603020205020403" pitchFamily="18" charset="0"/>
              </a:rPr>
              <a:t>one another</a:t>
            </a:r>
            <a:r>
              <a:rPr lang="en-US" sz="3200" dirty="0">
                <a:latin typeface="Rockwell" panose="02060603020205020403" pitchFamily="18" charset="0"/>
              </a:rPr>
              <a:t> and build up </a:t>
            </a:r>
            <a:r>
              <a:rPr lang="en-US" sz="3200" b="1" u="sng" dirty="0">
                <a:latin typeface="Rockwell" panose="02060603020205020403" pitchFamily="18" charset="0"/>
              </a:rPr>
              <a:t>one another</a:t>
            </a:r>
            <a:r>
              <a:rPr lang="en-US" sz="3200" dirty="0">
                <a:latin typeface="Rockwell" panose="02060603020205020403" pitchFamily="18" charset="0"/>
              </a:rPr>
              <a:t>, just as you also are doing</a:t>
            </a:r>
            <a:r>
              <a:rPr lang="en-US" sz="3200" dirty="0" smtClean="0">
                <a:latin typeface="Rockwell" panose="02060603020205020403" pitchFamily="18" charset="0"/>
              </a:rPr>
              <a:t>.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08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et all things be done for edif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 bwMode="auto">
          <a:xfrm>
            <a:off x="1438" y="0"/>
            <a:ext cx="9142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568</TotalTime>
  <Words>644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BubbaHasty</dc:creator>
  <cp:lastModifiedBy>Projector</cp:lastModifiedBy>
  <cp:revision>108</cp:revision>
  <dcterms:created xsi:type="dcterms:W3CDTF">2006-08-16T00:00:00Z</dcterms:created>
  <dcterms:modified xsi:type="dcterms:W3CDTF">2017-07-23T23:10:44Z</dcterms:modified>
</cp:coreProperties>
</file>