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10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11/17/2017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27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r>
              <a:rPr lang="en-US" sz="6600" dirty="0" smtClean="0"/>
              <a:t>What Is Resentment?</a:t>
            </a:r>
            <a:endParaRPr lang="en-US" sz="6600" dirty="0"/>
          </a:p>
        </p:txBody>
      </p:sp>
      <p:sp>
        <p:nvSpPr>
          <p:cNvPr id="3" name="Content Placeholder 2"/>
          <p:cNvSpPr>
            <a:spLocks noGrp="1"/>
          </p:cNvSpPr>
          <p:nvPr>
            <p:ph idx="1"/>
          </p:nvPr>
        </p:nvSpPr>
        <p:spPr>
          <a:xfrm>
            <a:off x="762000" y="457200"/>
            <a:ext cx="7543800" cy="4876800"/>
          </a:xfrm>
        </p:spPr>
        <p:txBody>
          <a:bodyPr>
            <a:normAutofit fontScale="92500" lnSpcReduction="10000"/>
          </a:bodyPr>
          <a:lstStyle/>
          <a:p>
            <a:r>
              <a:rPr lang="en-US" b="1" dirty="0" smtClean="0"/>
              <a:t>1 Cor 13:5d</a:t>
            </a:r>
            <a:r>
              <a:rPr lang="en-US" dirty="0" smtClean="0"/>
              <a:t> – </a:t>
            </a:r>
            <a:r>
              <a:rPr lang="en-US" dirty="0"/>
              <a:t>“[Love] does not </a:t>
            </a:r>
            <a:r>
              <a:rPr lang="en-US" u="sng" dirty="0"/>
              <a:t>take into account</a:t>
            </a:r>
            <a:r>
              <a:rPr lang="en-US" dirty="0"/>
              <a:t> a wrong suffered</a:t>
            </a:r>
            <a:r>
              <a:rPr lang="en-US" dirty="0" smtClean="0"/>
              <a:t>.”</a:t>
            </a:r>
          </a:p>
          <a:p>
            <a:pPr lvl="1"/>
            <a:r>
              <a:rPr lang="en-US" sz="1900" dirty="0" smtClean="0"/>
              <a:t>“</a:t>
            </a:r>
            <a:r>
              <a:rPr lang="en-US" sz="1900" dirty="0" err="1" smtClean="0"/>
              <a:t>Logizetai</a:t>
            </a:r>
            <a:r>
              <a:rPr lang="en-US" sz="1900" dirty="0" smtClean="0"/>
              <a:t>” – “to calculate, to reckon when you are figuring an entry into a journal”</a:t>
            </a:r>
          </a:p>
          <a:p>
            <a:pPr marL="0" indent="0">
              <a:buNone/>
            </a:pPr>
            <a:endParaRPr lang="en-US" sz="900" dirty="0" smtClean="0"/>
          </a:p>
          <a:p>
            <a:r>
              <a:rPr lang="en-US" b="1" dirty="0" smtClean="0"/>
              <a:t>Rom 4:8</a:t>
            </a:r>
            <a:r>
              <a:rPr lang="en-US" dirty="0" smtClean="0"/>
              <a:t> – “</a:t>
            </a:r>
            <a:r>
              <a:rPr lang="en-US" dirty="0"/>
              <a:t>Blessed is the man whose sin the Lord will not </a:t>
            </a:r>
            <a:r>
              <a:rPr lang="en-US" u="sng" dirty="0"/>
              <a:t>take into account</a:t>
            </a:r>
            <a:r>
              <a:rPr lang="en-US" dirty="0" smtClean="0"/>
              <a:t>”</a:t>
            </a:r>
          </a:p>
          <a:p>
            <a:pPr marL="0" indent="0">
              <a:buNone/>
            </a:pPr>
            <a:endParaRPr lang="en-US" sz="900" dirty="0" smtClean="0"/>
          </a:p>
          <a:p>
            <a:r>
              <a:rPr lang="en-US" b="1" dirty="0" smtClean="0"/>
              <a:t>2 Cor 5:19</a:t>
            </a:r>
            <a:r>
              <a:rPr lang="en-US" dirty="0" smtClean="0"/>
              <a:t> – “</a:t>
            </a:r>
            <a:r>
              <a:rPr lang="en-US" dirty="0"/>
              <a:t>namely, that God was in Christ reconciling the world to Himself, not </a:t>
            </a:r>
            <a:r>
              <a:rPr lang="en-US" u="sng" dirty="0"/>
              <a:t>counting</a:t>
            </a:r>
            <a:r>
              <a:rPr lang="en-US" dirty="0"/>
              <a:t> their trespasses against them, and He has committed to us the word of reconciliation</a:t>
            </a:r>
            <a:r>
              <a:rPr lang="en-US" dirty="0" smtClean="0"/>
              <a:t>”</a:t>
            </a:r>
          </a:p>
          <a:p>
            <a:pPr marL="0" indent="0">
              <a:buNone/>
            </a:pPr>
            <a:endParaRPr lang="en-US" sz="900" dirty="0" smtClean="0"/>
          </a:p>
          <a:p>
            <a:r>
              <a:rPr lang="en-US" b="1" dirty="0" smtClean="0"/>
              <a:t>Phil 4:8</a:t>
            </a:r>
            <a:r>
              <a:rPr lang="en-US" dirty="0" smtClean="0"/>
              <a:t> – “</a:t>
            </a:r>
            <a:r>
              <a:rPr lang="en-US" dirty="0"/>
              <a:t>Finally, brethren, whatever is true, whatever is honorable, whatever is right, whatever is pure, whatever is lovely, whatever is of good repute, if there is any excellence and if anything worthy of praise, </a:t>
            </a:r>
            <a:r>
              <a:rPr lang="en-US" u="sng" dirty="0"/>
              <a:t>dwell</a:t>
            </a:r>
            <a:r>
              <a:rPr lang="en-US" dirty="0"/>
              <a:t> on these things.</a:t>
            </a:r>
            <a:r>
              <a:rPr lang="en-US" dirty="0" smtClean="0"/>
              <a:t>”</a:t>
            </a:r>
            <a:endParaRPr lang="en-US" dirty="0"/>
          </a:p>
        </p:txBody>
      </p:sp>
    </p:spTree>
    <p:extLst>
      <p:ext uri="{BB962C8B-B14F-4D97-AF65-F5344CB8AC3E}">
        <p14:creationId xmlns:p14="http://schemas.microsoft.com/office/powerpoint/2010/main" val="256316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r>
              <a:rPr lang="en-US" sz="6600" dirty="0" smtClean="0"/>
              <a:t>Price of Resentment</a:t>
            </a:r>
            <a:endParaRPr lang="en-US" sz="6600" dirty="0"/>
          </a:p>
        </p:txBody>
      </p:sp>
      <p:sp>
        <p:nvSpPr>
          <p:cNvPr id="3" name="Content Placeholder 2"/>
          <p:cNvSpPr>
            <a:spLocks noGrp="1"/>
          </p:cNvSpPr>
          <p:nvPr>
            <p:ph idx="1"/>
          </p:nvPr>
        </p:nvSpPr>
        <p:spPr>
          <a:xfrm>
            <a:off x="762000" y="457200"/>
            <a:ext cx="7543800" cy="4876800"/>
          </a:xfrm>
        </p:spPr>
        <p:txBody>
          <a:bodyPr>
            <a:normAutofit fontScale="85000" lnSpcReduction="20000"/>
          </a:bodyPr>
          <a:lstStyle/>
          <a:p>
            <a:r>
              <a:rPr lang="en-US" sz="2600" b="1" u="sng" dirty="0" smtClean="0"/>
              <a:t>Hurts Us Physically</a:t>
            </a:r>
            <a:endParaRPr lang="en-US" sz="2600" b="1" u="sng" dirty="0" smtClean="0"/>
          </a:p>
          <a:p>
            <a:pPr lvl="1"/>
            <a:r>
              <a:rPr lang="en-US" sz="2100" b="1" dirty="0" smtClean="0"/>
              <a:t>Prov 17:22</a:t>
            </a:r>
            <a:r>
              <a:rPr lang="en-US" sz="2100" dirty="0" smtClean="0"/>
              <a:t> – “</a:t>
            </a:r>
            <a:r>
              <a:rPr lang="en-US" sz="2100" dirty="0"/>
              <a:t>A joyful heart is good medicine, but a broken spirit dries up the bones</a:t>
            </a:r>
            <a:r>
              <a:rPr lang="en-US" sz="2100" dirty="0" smtClean="0"/>
              <a:t>.”</a:t>
            </a:r>
          </a:p>
          <a:p>
            <a:r>
              <a:rPr lang="en-US" sz="2600" b="1" u="sng" dirty="0" smtClean="0"/>
              <a:t>Deceives </a:t>
            </a:r>
            <a:r>
              <a:rPr lang="en-US" sz="2600" b="1" u="sng" dirty="0" smtClean="0"/>
              <a:t>Us</a:t>
            </a:r>
            <a:endParaRPr lang="en-US" sz="2600" dirty="0" smtClean="0"/>
          </a:p>
          <a:p>
            <a:pPr lvl="1"/>
            <a:r>
              <a:rPr lang="en-US" sz="2100" b="1" dirty="0" smtClean="0"/>
              <a:t>1 Sam 19:9-10</a:t>
            </a:r>
            <a:r>
              <a:rPr lang="en-US" sz="2100" dirty="0" smtClean="0"/>
              <a:t> – “</a:t>
            </a:r>
            <a:r>
              <a:rPr lang="en-US" sz="2100" b="1" baseline="30000" dirty="0"/>
              <a:t>9</a:t>
            </a:r>
            <a:r>
              <a:rPr lang="en-US" sz="2100" dirty="0" smtClean="0"/>
              <a:t>Now </a:t>
            </a:r>
            <a:r>
              <a:rPr lang="en-US" sz="2100" dirty="0"/>
              <a:t>there was an evil spirit from the </a:t>
            </a:r>
            <a:r>
              <a:rPr lang="en-US" sz="2100" cap="small" dirty="0"/>
              <a:t>Lord</a:t>
            </a:r>
            <a:r>
              <a:rPr lang="en-US" sz="2100" dirty="0"/>
              <a:t> on Saul as he was sitting in his house with his spear in his hand, and David was playing </a:t>
            </a:r>
            <a:r>
              <a:rPr lang="en-US" sz="2100" dirty="0" smtClean="0"/>
              <a:t>the harp</a:t>
            </a:r>
            <a:r>
              <a:rPr lang="en-US" sz="2100" dirty="0"/>
              <a:t> with his hand. </a:t>
            </a:r>
            <a:r>
              <a:rPr lang="en-US" sz="2100" b="1" baseline="30000" dirty="0" smtClean="0"/>
              <a:t>10</a:t>
            </a:r>
            <a:r>
              <a:rPr lang="en-US" sz="2100" dirty="0" smtClean="0"/>
              <a:t>Saul </a:t>
            </a:r>
            <a:r>
              <a:rPr lang="en-US" sz="2100" dirty="0"/>
              <a:t>tried </a:t>
            </a:r>
            <a:r>
              <a:rPr lang="en-US" sz="2100" dirty="0" smtClean="0"/>
              <a:t>to</a:t>
            </a:r>
            <a:r>
              <a:rPr lang="en-US" sz="2100" dirty="0"/>
              <a:t> </a:t>
            </a:r>
            <a:r>
              <a:rPr lang="en-US" sz="2100" dirty="0" smtClean="0"/>
              <a:t>pin </a:t>
            </a:r>
            <a:r>
              <a:rPr lang="en-US" sz="2100" dirty="0"/>
              <a:t>David to the wall with the spear, but he slipped away out of Saul’s presence, so that </a:t>
            </a:r>
            <a:r>
              <a:rPr lang="en-US" sz="2100" dirty="0" smtClean="0"/>
              <a:t>he</a:t>
            </a:r>
            <a:r>
              <a:rPr lang="en-US" sz="2100" dirty="0"/>
              <a:t> </a:t>
            </a:r>
            <a:r>
              <a:rPr lang="en-US" sz="2100" dirty="0" smtClean="0"/>
              <a:t>stuck </a:t>
            </a:r>
            <a:r>
              <a:rPr lang="en-US" sz="2100" dirty="0"/>
              <a:t>the spear into the wall. And David fled and escaped that night.</a:t>
            </a:r>
            <a:r>
              <a:rPr lang="en-US" sz="2100" dirty="0" smtClean="0"/>
              <a:t>”</a:t>
            </a:r>
            <a:endParaRPr lang="en-US" sz="2100" b="1" dirty="0" smtClean="0"/>
          </a:p>
          <a:p>
            <a:r>
              <a:rPr lang="en-US" sz="2600" b="1" u="sng" dirty="0" smtClean="0"/>
              <a:t>Destroys </a:t>
            </a:r>
            <a:r>
              <a:rPr lang="en-US" sz="2600" b="1" u="sng" dirty="0" smtClean="0"/>
              <a:t>Our Family</a:t>
            </a:r>
            <a:endParaRPr lang="en-US" sz="2600" dirty="0" smtClean="0"/>
          </a:p>
          <a:p>
            <a:pPr lvl="1"/>
            <a:r>
              <a:rPr lang="en-US" sz="2100" b="1" dirty="0" smtClean="0"/>
              <a:t>Col 3:19</a:t>
            </a:r>
            <a:r>
              <a:rPr lang="en-US" sz="2100" dirty="0" smtClean="0"/>
              <a:t> – “</a:t>
            </a:r>
            <a:r>
              <a:rPr lang="en-US" sz="2100" dirty="0"/>
              <a:t>Husbands, love your wives and do not be embittered against them</a:t>
            </a:r>
            <a:r>
              <a:rPr lang="en-US" sz="2100" dirty="0" smtClean="0"/>
              <a:t>.”</a:t>
            </a:r>
          </a:p>
          <a:p>
            <a:pPr lvl="1"/>
            <a:r>
              <a:rPr lang="en-US" sz="2100" b="1" dirty="0" smtClean="0"/>
              <a:t>Col 3:21</a:t>
            </a:r>
            <a:r>
              <a:rPr lang="en-US" sz="2100" dirty="0" smtClean="0"/>
              <a:t> – “</a:t>
            </a:r>
            <a:r>
              <a:rPr lang="en-US" sz="2100" b="1" baseline="30000" dirty="0"/>
              <a:t> </a:t>
            </a:r>
            <a:r>
              <a:rPr lang="en-US" sz="2100" dirty="0"/>
              <a:t>Fathers, do not exasperate your children, so that they will not lose heart.</a:t>
            </a:r>
            <a:r>
              <a:rPr lang="en-US" sz="2100" dirty="0" smtClean="0"/>
              <a:t>”</a:t>
            </a:r>
          </a:p>
          <a:p>
            <a:r>
              <a:rPr lang="en-US" sz="2600" b="1" u="sng" dirty="0" smtClean="0"/>
              <a:t>Hinders Our Ability To Forgive</a:t>
            </a:r>
          </a:p>
          <a:p>
            <a:pPr lvl="1"/>
            <a:r>
              <a:rPr lang="en-US" sz="2100" b="1" dirty="0"/>
              <a:t>Psa 73:21-22</a:t>
            </a:r>
            <a:r>
              <a:rPr lang="en-US" sz="2100" dirty="0"/>
              <a:t> </a:t>
            </a:r>
            <a:r>
              <a:rPr lang="en-US" sz="2100" dirty="0" smtClean="0"/>
              <a:t>– </a:t>
            </a:r>
            <a:r>
              <a:rPr lang="en-US" sz="2100" dirty="0"/>
              <a:t>“When my heart was embittered and I was pierced within, then I was senseless and ignorant; I was like a beast before You</a:t>
            </a:r>
            <a:r>
              <a:rPr lang="en-US" sz="2100" dirty="0" smtClean="0"/>
              <a:t>.”</a:t>
            </a:r>
          </a:p>
          <a:p>
            <a:pPr marL="320040" lvl="1" indent="0">
              <a:buNone/>
            </a:pPr>
            <a:endParaRPr lang="en-US" sz="2100" dirty="0"/>
          </a:p>
        </p:txBody>
      </p:sp>
    </p:spTree>
    <p:extLst>
      <p:ext uri="{BB962C8B-B14F-4D97-AF65-F5344CB8AC3E}">
        <p14:creationId xmlns:p14="http://schemas.microsoft.com/office/powerpoint/2010/main" val="32233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sz="6600" dirty="0" smtClean="0"/>
              <a:t>Why Do We Do It?</a:t>
            </a:r>
            <a:endParaRPr lang="en-US" sz="6600" dirty="0"/>
          </a:p>
        </p:txBody>
      </p:sp>
      <p:sp>
        <p:nvSpPr>
          <p:cNvPr id="3" name="Content Placeholder 2"/>
          <p:cNvSpPr>
            <a:spLocks noGrp="1"/>
          </p:cNvSpPr>
          <p:nvPr>
            <p:ph idx="1"/>
          </p:nvPr>
        </p:nvSpPr>
        <p:spPr>
          <a:xfrm>
            <a:off x="762000" y="685800"/>
            <a:ext cx="7543800" cy="4343400"/>
          </a:xfrm>
        </p:spPr>
        <p:txBody>
          <a:bodyPr>
            <a:normAutofit/>
          </a:bodyPr>
          <a:lstStyle/>
          <a:p>
            <a:r>
              <a:rPr lang="en-US" sz="5200" dirty="0" smtClean="0"/>
              <a:t>Spiritual Pride</a:t>
            </a:r>
          </a:p>
          <a:p>
            <a:pPr marL="0" indent="0">
              <a:buNone/>
            </a:pPr>
            <a:endParaRPr lang="en-US" sz="1200" dirty="0" smtClean="0"/>
          </a:p>
          <a:p>
            <a:pPr marL="0" indent="0">
              <a:buNone/>
            </a:pPr>
            <a:endParaRPr lang="en-US" sz="1200" dirty="0" smtClean="0"/>
          </a:p>
          <a:p>
            <a:pPr marL="0" indent="0">
              <a:buNone/>
            </a:pPr>
            <a:endParaRPr lang="en-US" sz="1200" dirty="0" smtClean="0"/>
          </a:p>
          <a:p>
            <a:r>
              <a:rPr lang="en-US" sz="5200" dirty="0" smtClean="0"/>
              <a:t>Indulge In Plots</a:t>
            </a:r>
          </a:p>
          <a:p>
            <a:pPr marL="0" indent="0">
              <a:buNone/>
            </a:pPr>
            <a:endParaRPr lang="en-US" sz="1200" dirty="0" smtClean="0"/>
          </a:p>
          <a:p>
            <a:pPr marL="0" indent="0">
              <a:buNone/>
            </a:pPr>
            <a:endParaRPr lang="en-US" sz="1200" dirty="0" smtClean="0"/>
          </a:p>
          <a:p>
            <a:pPr marL="0" indent="0">
              <a:buNone/>
            </a:pPr>
            <a:endParaRPr lang="en-US" sz="1200" dirty="0" smtClean="0"/>
          </a:p>
          <a:p>
            <a:r>
              <a:rPr lang="en-US" sz="5200" dirty="0" smtClean="0"/>
              <a:t>To Hurt Ourselves</a:t>
            </a:r>
          </a:p>
          <a:p>
            <a:pPr marL="0" indent="0">
              <a:buNone/>
            </a:pPr>
            <a:endParaRPr lang="en-US" sz="1200" dirty="0" smtClean="0"/>
          </a:p>
          <a:p>
            <a:pPr lvl="1"/>
            <a:endParaRPr lang="en-US" dirty="0"/>
          </a:p>
        </p:txBody>
      </p:sp>
    </p:spTree>
    <p:extLst>
      <p:ext uri="{BB962C8B-B14F-4D97-AF65-F5344CB8AC3E}">
        <p14:creationId xmlns:p14="http://schemas.microsoft.com/office/powerpoint/2010/main" val="30628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sz="6600" dirty="0" smtClean="0"/>
              <a:t>How Do We Fix It?</a:t>
            </a:r>
            <a:endParaRPr lang="en-US" sz="6600" dirty="0"/>
          </a:p>
        </p:txBody>
      </p:sp>
      <p:sp>
        <p:nvSpPr>
          <p:cNvPr id="3" name="Content Placeholder 2"/>
          <p:cNvSpPr>
            <a:spLocks noGrp="1"/>
          </p:cNvSpPr>
          <p:nvPr>
            <p:ph idx="1"/>
          </p:nvPr>
        </p:nvSpPr>
        <p:spPr>
          <a:xfrm>
            <a:off x="762000" y="457200"/>
            <a:ext cx="7543800" cy="4572000"/>
          </a:xfrm>
        </p:spPr>
        <p:txBody>
          <a:bodyPr>
            <a:noAutofit/>
          </a:bodyPr>
          <a:lstStyle/>
          <a:p>
            <a:r>
              <a:rPr lang="en-US" sz="5200" dirty="0" smtClean="0"/>
              <a:t>Write It Down</a:t>
            </a:r>
          </a:p>
          <a:p>
            <a:pPr marL="0" indent="0">
              <a:buNone/>
            </a:pPr>
            <a:endParaRPr lang="en-US" sz="1200" dirty="0"/>
          </a:p>
          <a:p>
            <a:r>
              <a:rPr lang="en-US" sz="5200" dirty="0" smtClean="0"/>
              <a:t>Work It Out</a:t>
            </a:r>
          </a:p>
          <a:p>
            <a:pPr marL="0" indent="0">
              <a:buNone/>
            </a:pPr>
            <a:endParaRPr lang="en-US" sz="1200" dirty="0"/>
          </a:p>
          <a:p>
            <a:r>
              <a:rPr lang="en-US" sz="5200" dirty="0" smtClean="0"/>
              <a:t>Talk It Out</a:t>
            </a:r>
          </a:p>
          <a:p>
            <a:pPr marL="0" indent="0">
              <a:buNone/>
            </a:pPr>
            <a:endParaRPr lang="en-US" sz="1200" dirty="0"/>
          </a:p>
          <a:p>
            <a:r>
              <a:rPr lang="en-US" sz="5200" dirty="0" smtClean="0"/>
              <a:t>Let It Go</a:t>
            </a:r>
            <a:endParaRPr lang="en-US" sz="5200" dirty="0"/>
          </a:p>
        </p:txBody>
      </p:sp>
    </p:spTree>
    <p:extLst>
      <p:ext uri="{BB962C8B-B14F-4D97-AF65-F5344CB8AC3E}">
        <p14:creationId xmlns:p14="http://schemas.microsoft.com/office/powerpoint/2010/main" val="53568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265</TotalTime>
  <Words>109</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NewsPrint</vt:lpstr>
      <vt:lpstr>PowerPoint Presentation</vt:lpstr>
      <vt:lpstr>What Is Resentment?</vt:lpstr>
      <vt:lpstr>Price of Resentment</vt:lpstr>
      <vt:lpstr>Why Do We Do It?</vt:lpstr>
      <vt:lpstr>How Do We Fix 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Ryan Hasty</cp:lastModifiedBy>
  <cp:revision>31</cp:revision>
  <dcterms:created xsi:type="dcterms:W3CDTF">2006-08-16T00:00:00Z</dcterms:created>
  <dcterms:modified xsi:type="dcterms:W3CDTF">2017-11-17T23:50:31Z</dcterms:modified>
</cp:coreProperties>
</file>