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8" autoAdjust="0"/>
    <p:restoredTop sz="88038" autoAdjust="0"/>
  </p:normalViewPr>
  <p:slideViewPr>
    <p:cSldViewPr>
      <p:cViewPr varScale="1">
        <p:scale>
          <a:sx n="72" d="100"/>
          <a:sy n="72" d="100"/>
        </p:scale>
        <p:origin x="-6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5E9ACA-9185-4822-BA7D-70DA4085DF37}" type="datetimeFigureOut">
              <a:rPr lang="en-US" smtClean="0"/>
              <a:t>3/11/2018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6161D-2F01-416F-B00C-C6269483B863}" type="slidenum">
              <a:rPr lang="en-US" smtClean="0"/>
              <a:t>‹#›</a:t>
            </a:fld>
            <a:endParaRPr lang="en-US"/>
          </a:p>
        </p:txBody>
      </p:sp>
    </p:spTree>
    <p:extLst>
      <p:ext uri="{BB962C8B-B14F-4D97-AF65-F5344CB8AC3E}">
        <p14:creationId xmlns:p14="http://schemas.microsoft.com/office/powerpoint/2010/main" val="44731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6161D-2F01-416F-B00C-C6269483B863}" type="slidenum">
              <a:rPr lang="en-US" smtClean="0"/>
              <a:t>2</a:t>
            </a:fld>
            <a:endParaRPr lang="en-US"/>
          </a:p>
        </p:txBody>
      </p:sp>
    </p:spTree>
    <p:extLst>
      <p:ext uri="{BB962C8B-B14F-4D97-AF65-F5344CB8AC3E}">
        <p14:creationId xmlns:p14="http://schemas.microsoft.com/office/powerpoint/2010/main" val="4012605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11</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12</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13</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3</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4</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5</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6</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7</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8</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9</a:t>
            </a:fld>
            <a:endParaRPr lang="en-US"/>
          </a:p>
        </p:txBody>
      </p:sp>
    </p:spTree>
    <p:extLst>
      <p:ext uri="{BB962C8B-B14F-4D97-AF65-F5344CB8AC3E}">
        <p14:creationId xmlns:p14="http://schemas.microsoft.com/office/powerpoint/2010/main" val="396415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3B6161D-2F01-416F-B00C-C6269483B863}" type="slidenum">
              <a:rPr lang="en-US" smtClean="0"/>
              <a:t>10</a:t>
            </a:fld>
            <a:endParaRPr lang="en-US"/>
          </a:p>
        </p:txBody>
      </p:sp>
    </p:spTree>
    <p:extLst>
      <p:ext uri="{BB962C8B-B14F-4D97-AF65-F5344CB8AC3E}">
        <p14:creationId xmlns:p14="http://schemas.microsoft.com/office/powerpoint/2010/main" val="3964155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www.asa3.org/ASA/PSCF.htm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km6-68YfWAhXB6iYKHZUCAzYQjRwIBw&amp;url=https://dedewijaya.wordpress.com/tag/ruin-reconstruction-theory/&amp;psig=AFQjCNE75Fb7YbJsiVfbnijKrS78gJcHeQ&amp;ust=15044892778981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d_8a46PrVAhWCVyYKHfFeCasQjRwIBw&amp;url=https://www.youtube.com/watch?v%3DmQF9WRXEsH8&amp;psig=AFQjCNEodqXKhtqtfiZryxstvN0tEdn6Vg&amp;ust=150404016551843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google.com/url?sa=i&amp;rct=j&amp;q=&amp;esrc=s&amp;source=images&amp;cd=&amp;cad=rja&amp;uact=8&amp;ved=0ahUKEwjLwtz27IfWAhWKSiYKHWMcBkMQjRwIBw&amp;url=http://biologos.org/blogs/ted-davis-reading-the-book-of-nature/science-and-the-bible-concordism-part-1&amp;psig=AFQjCNE_5zqgJBB-0kb4jqtuG9CEeVSM5g&amp;ust=1504488055993938" TargetMode="Externa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6.png"/><Relationship Id="rId5" Type="http://schemas.openxmlformats.org/officeDocument/2006/relationships/hyperlink" Target="https://www.google.com/url?sa=i&amp;rct=j&amp;q=&amp;esrc=s&amp;source=images&amp;cd=&amp;cad=rja&amp;uact=8&amp;ved=0ahUKEwjRvMCw7ofWAhUHYiYKHeEjB4QQjRwIBw&amp;url=http://www.angelfire.com/mi/dinosaurs/gap.html&amp;psig=AFQjCNHLLGt7_Xcz3mdgqjx4iDH4k4oXuQ&amp;ust=1504488405446258" TargetMode="External"/><Relationship Id="rId10" Type="http://schemas.openxmlformats.org/officeDocument/2006/relationships/image" Target="../media/image5.png"/><Relationship Id="rId4" Type="http://schemas.openxmlformats.org/officeDocument/2006/relationships/image" Target="../media/image8.gif"/><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516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76199"/>
            <a:ext cx="8991600" cy="1209643"/>
          </a:xfrm>
          <a:prstGeom prst="rect">
            <a:avLst/>
          </a:prstGeom>
          <a:solidFill>
            <a:srgbClr val="FF0000"/>
          </a:solidFill>
          <a:ln w="571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solidFill>
                <a:latin typeface="Rockwell" panose="02060603020205020403" pitchFamily="18" charset="0"/>
              </a:rPr>
              <a:t>Framework Hypothesis</a:t>
            </a:r>
            <a:endParaRPr lang="en-US" sz="6000" b="1" dirty="0">
              <a:solidFill>
                <a:schemeClr val="bg1"/>
              </a:solidFill>
              <a:latin typeface="Rockwell" panose="02060603020205020403" pitchFamily="18" charset="0"/>
            </a:endParaRPr>
          </a:p>
        </p:txBody>
      </p:sp>
      <p:pic>
        <p:nvPicPr>
          <p:cNvPr id="6" name="Picture 5"/>
          <p:cNvPicPr>
            <a:picLocks noChangeAspect="1"/>
          </p:cNvPicPr>
          <p:nvPr/>
        </p:nvPicPr>
        <p:blipFill rotWithShape="1">
          <a:blip r:embed="rId3"/>
          <a:srcRect l="12973" t="6558" r="9189" b="8196"/>
          <a:stretch/>
        </p:blipFill>
        <p:spPr>
          <a:xfrm>
            <a:off x="93945" y="1329319"/>
            <a:ext cx="1420740" cy="894569"/>
          </a:xfrm>
          <a:prstGeom prst="rect">
            <a:avLst/>
          </a:prstGeom>
        </p:spPr>
      </p:pic>
      <p:pic>
        <p:nvPicPr>
          <p:cNvPr id="7" name="Picture 6"/>
          <p:cNvPicPr>
            <a:picLocks noChangeAspect="1"/>
          </p:cNvPicPr>
          <p:nvPr/>
        </p:nvPicPr>
        <p:blipFill rotWithShape="1">
          <a:blip r:embed="rId4"/>
          <a:srcRect l="10152" t="11052" r="12689" b="9367"/>
          <a:stretch/>
        </p:blipFill>
        <p:spPr>
          <a:xfrm>
            <a:off x="93945" y="2223889"/>
            <a:ext cx="1420740" cy="926927"/>
          </a:xfrm>
          <a:prstGeom prst="rect">
            <a:avLst/>
          </a:prstGeom>
        </p:spPr>
      </p:pic>
      <p:pic>
        <p:nvPicPr>
          <p:cNvPr id="8" name="Picture 7"/>
          <p:cNvPicPr>
            <a:picLocks noChangeAspect="1"/>
          </p:cNvPicPr>
          <p:nvPr/>
        </p:nvPicPr>
        <p:blipFill rotWithShape="1">
          <a:blip r:embed="rId5"/>
          <a:srcRect l="8534" t="12413" r="11154" b="9061"/>
          <a:stretch/>
        </p:blipFill>
        <p:spPr>
          <a:xfrm>
            <a:off x="93945" y="3150814"/>
            <a:ext cx="1420740" cy="922751"/>
          </a:xfrm>
          <a:prstGeom prst="rect">
            <a:avLst/>
          </a:prstGeom>
        </p:spPr>
      </p:pic>
      <p:pic>
        <p:nvPicPr>
          <p:cNvPr id="9" name="Picture 8"/>
          <p:cNvPicPr>
            <a:picLocks noChangeAspect="1"/>
          </p:cNvPicPr>
          <p:nvPr/>
        </p:nvPicPr>
        <p:blipFill rotWithShape="1">
          <a:blip r:embed="rId6"/>
          <a:srcRect l="12956" t="21786" r="9312" b="9556"/>
          <a:stretch/>
        </p:blipFill>
        <p:spPr>
          <a:xfrm>
            <a:off x="93945" y="4073566"/>
            <a:ext cx="1420740" cy="922751"/>
          </a:xfrm>
          <a:prstGeom prst="rect">
            <a:avLst/>
          </a:prstGeom>
        </p:spPr>
      </p:pic>
      <p:pic>
        <p:nvPicPr>
          <p:cNvPr id="10" name="Picture 9"/>
          <p:cNvPicPr>
            <a:picLocks noChangeAspect="1"/>
          </p:cNvPicPr>
          <p:nvPr/>
        </p:nvPicPr>
        <p:blipFill rotWithShape="1">
          <a:blip r:embed="rId7"/>
          <a:srcRect l="9304" t="11773" r="8425" b="9538"/>
          <a:stretch/>
        </p:blipFill>
        <p:spPr>
          <a:xfrm>
            <a:off x="93945" y="4996318"/>
            <a:ext cx="1420741" cy="922751"/>
          </a:xfrm>
          <a:prstGeom prst="rect">
            <a:avLst/>
          </a:prstGeom>
        </p:spPr>
      </p:pic>
      <p:pic>
        <p:nvPicPr>
          <p:cNvPr id="11" name="Picture 10"/>
          <p:cNvPicPr>
            <a:picLocks noChangeAspect="1"/>
          </p:cNvPicPr>
          <p:nvPr/>
        </p:nvPicPr>
        <p:blipFill rotWithShape="1">
          <a:blip r:embed="rId8"/>
          <a:srcRect l="11483" t="18124" r="15790" b="10045"/>
          <a:stretch/>
        </p:blipFill>
        <p:spPr>
          <a:xfrm>
            <a:off x="93945" y="5932117"/>
            <a:ext cx="1422432" cy="922751"/>
          </a:xfrm>
          <a:prstGeom prst="rect">
            <a:avLst/>
          </a:prstGeom>
        </p:spPr>
      </p:pic>
      <p:sp>
        <p:nvSpPr>
          <p:cNvPr id="12" name="TextBox 11"/>
          <p:cNvSpPr txBox="1"/>
          <p:nvPr/>
        </p:nvSpPr>
        <p:spPr>
          <a:xfrm>
            <a:off x="1066800" y="-152400"/>
            <a:ext cx="647098" cy="7786747"/>
          </a:xfrm>
          <a:prstGeom prst="rect">
            <a:avLst/>
          </a:prstGeom>
          <a:noFill/>
        </p:spPr>
        <p:txBody>
          <a:bodyPr wrap="square" rtlCol="0">
            <a:spAutoFit/>
          </a:bodyPr>
          <a:lstStyle/>
          <a:p>
            <a:r>
              <a:rPr lang="en-US" sz="50000" dirty="0" smtClean="0">
                <a:solidFill>
                  <a:srgbClr val="FF0000"/>
                </a:solidFill>
              </a:rPr>
              <a:t>}</a:t>
            </a:r>
            <a:endParaRPr lang="en-US" sz="50000" dirty="0">
              <a:solidFill>
                <a:srgbClr val="FF0000"/>
              </a:solidFill>
            </a:endParaRPr>
          </a:p>
        </p:txBody>
      </p:sp>
      <p:sp>
        <p:nvSpPr>
          <p:cNvPr id="13" name="TextBox 12"/>
          <p:cNvSpPr txBox="1"/>
          <p:nvPr/>
        </p:nvSpPr>
        <p:spPr>
          <a:xfrm>
            <a:off x="1514685" y="1790691"/>
            <a:ext cx="390315" cy="4708981"/>
          </a:xfrm>
          <a:prstGeom prst="rect">
            <a:avLst/>
          </a:prstGeom>
          <a:noFill/>
        </p:spPr>
        <p:txBody>
          <a:bodyPr wrap="square" rtlCol="0">
            <a:spAutoFit/>
          </a:bodyPr>
          <a:lstStyle/>
          <a:p>
            <a:pPr algn="ctr"/>
            <a:r>
              <a:rPr lang="en-US" sz="2000" b="1" dirty="0" smtClean="0">
                <a:solidFill>
                  <a:srgbClr val="FF0000"/>
                </a:solidFill>
              </a:rPr>
              <a:t>L</a:t>
            </a:r>
          </a:p>
          <a:p>
            <a:pPr algn="ctr"/>
            <a:r>
              <a:rPr lang="en-US" sz="2000" b="1" dirty="0" smtClean="0">
                <a:solidFill>
                  <a:srgbClr val="FF0000"/>
                </a:solidFill>
              </a:rPr>
              <a:t>I</a:t>
            </a:r>
          </a:p>
          <a:p>
            <a:pPr algn="ctr"/>
            <a:r>
              <a:rPr lang="en-US" sz="2000" b="1" dirty="0" smtClean="0">
                <a:solidFill>
                  <a:srgbClr val="FF0000"/>
                </a:solidFill>
              </a:rPr>
              <a:t>T</a:t>
            </a:r>
          </a:p>
          <a:p>
            <a:pPr algn="ctr"/>
            <a:r>
              <a:rPr lang="en-US" sz="2000" b="1" dirty="0" smtClean="0">
                <a:solidFill>
                  <a:srgbClr val="FF0000"/>
                </a:solidFill>
              </a:rPr>
              <a:t>E</a:t>
            </a:r>
          </a:p>
          <a:p>
            <a:pPr algn="ctr"/>
            <a:r>
              <a:rPr lang="en-US" sz="2000" b="1" dirty="0" smtClean="0">
                <a:solidFill>
                  <a:srgbClr val="FF0000"/>
                </a:solidFill>
              </a:rPr>
              <a:t>R</a:t>
            </a:r>
          </a:p>
          <a:p>
            <a:pPr algn="ctr"/>
            <a:r>
              <a:rPr lang="en-US" sz="2000" b="1" dirty="0" smtClean="0">
                <a:solidFill>
                  <a:srgbClr val="FF0000"/>
                </a:solidFill>
              </a:rPr>
              <a:t>A</a:t>
            </a:r>
          </a:p>
          <a:p>
            <a:pPr algn="ctr"/>
            <a:r>
              <a:rPr lang="en-US" sz="2000" b="1" dirty="0" smtClean="0">
                <a:solidFill>
                  <a:srgbClr val="FF0000"/>
                </a:solidFill>
              </a:rPr>
              <a:t>R</a:t>
            </a:r>
          </a:p>
          <a:p>
            <a:pPr algn="ctr"/>
            <a:r>
              <a:rPr lang="en-US" sz="2000" b="1" dirty="0" smtClean="0">
                <a:solidFill>
                  <a:srgbClr val="FF0000"/>
                </a:solidFill>
              </a:rPr>
              <a:t>Y</a:t>
            </a:r>
          </a:p>
          <a:p>
            <a:pPr algn="ctr"/>
            <a:endParaRPr lang="en-US" sz="2000" b="1" dirty="0">
              <a:solidFill>
                <a:srgbClr val="FF0000"/>
              </a:solidFill>
            </a:endParaRPr>
          </a:p>
          <a:p>
            <a:pPr algn="ctr"/>
            <a:r>
              <a:rPr lang="en-US" sz="2000" b="1" dirty="0" smtClean="0">
                <a:solidFill>
                  <a:srgbClr val="FF0000"/>
                </a:solidFill>
              </a:rPr>
              <a:t>D</a:t>
            </a:r>
          </a:p>
          <a:p>
            <a:pPr algn="ctr"/>
            <a:r>
              <a:rPr lang="en-US" sz="2000" b="1" dirty="0" smtClean="0">
                <a:solidFill>
                  <a:srgbClr val="FF0000"/>
                </a:solidFill>
              </a:rPr>
              <a:t>E</a:t>
            </a:r>
          </a:p>
          <a:p>
            <a:pPr algn="ctr"/>
            <a:r>
              <a:rPr lang="en-US" sz="2000" b="1" dirty="0" smtClean="0">
                <a:solidFill>
                  <a:srgbClr val="FF0000"/>
                </a:solidFill>
              </a:rPr>
              <a:t>V</a:t>
            </a:r>
          </a:p>
          <a:p>
            <a:pPr algn="ctr"/>
            <a:r>
              <a:rPr lang="en-US" sz="2000" b="1" dirty="0" smtClean="0">
                <a:solidFill>
                  <a:srgbClr val="FF0000"/>
                </a:solidFill>
              </a:rPr>
              <a:t>I</a:t>
            </a:r>
          </a:p>
          <a:p>
            <a:pPr algn="ctr"/>
            <a:r>
              <a:rPr lang="en-US" sz="2000" b="1" dirty="0" smtClean="0">
                <a:solidFill>
                  <a:srgbClr val="FF0000"/>
                </a:solidFill>
              </a:rPr>
              <a:t>C</a:t>
            </a:r>
          </a:p>
          <a:p>
            <a:pPr algn="ctr"/>
            <a:r>
              <a:rPr lang="en-US" sz="2000" b="1" dirty="0">
                <a:solidFill>
                  <a:srgbClr val="FF0000"/>
                </a:solidFill>
              </a:rPr>
              <a:t>E</a:t>
            </a:r>
          </a:p>
        </p:txBody>
      </p:sp>
      <p:sp>
        <p:nvSpPr>
          <p:cNvPr id="14" name="TextBox 13"/>
          <p:cNvSpPr txBox="1"/>
          <p:nvPr/>
        </p:nvSpPr>
        <p:spPr>
          <a:xfrm>
            <a:off x="3200399" y="1313924"/>
            <a:ext cx="5867399"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15" name="TextBox 14"/>
          <p:cNvSpPr txBox="1"/>
          <p:nvPr/>
        </p:nvSpPr>
        <p:spPr>
          <a:xfrm>
            <a:off x="3212431" y="5228091"/>
            <a:ext cx="5867399"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16" name="Rectangle 15"/>
          <p:cNvSpPr/>
          <p:nvPr/>
        </p:nvSpPr>
        <p:spPr>
          <a:xfrm>
            <a:off x="3200400" y="1979086"/>
            <a:ext cx="5867400" cy="3139321"/>
          </a:xfrm>
          <a:prstGeom prst="rect">
            <a:avLst/>
          </a:prstGeom>
          <a:solidFill>
            <a:schemeClr val="bg1">
              <a:lumMod val="85000"/>
            </a:schemeClr>
          </a:solidFill>
          <a:ln w="57150">
            <a:solidFill>
              <a:schemeClr val="tx1"/>
            </a:solidFill>
          </a:ln>
        </p:spPr>
        <p:txBody>
          <a:bodyPr wrap="square">
            <a:spAutoFit/>
          </a:bodyPr>
          <a:lstStyle/>
          <a:p>
            <a:pPr marL="285750" indent="-285750">
              <a:buFont typeface="Wingdings" panose="05000000000000000000" pitchFamily="2" charset="2"/>
              <a:buChar char="q"/>
            </a:pPr>
            <a:r>
              <a:rPr lang="en-US" b="1" u="sng" dirty="0" smtClean="0">
                <a:latin typeface="Rockwell" panose="02060603020205020403" pitchFamily="18" charset="0"/>
              </a:rPr>
              <a:t>Meredith Kline</a:t>
            </a:r>
            <a:r>
              <a:rPr lang="en-US" dirty="0" smtClean="0">
                <a:latin typeface="Rockwell" panose="02060603020205020403" pitchFamily="18" charset="0"/>
              </a:rPr>
              <a:t> – “To rebut the literalist interpretation of the Genesis creation week propounded by the young-earth theorists is a central concern of this article…The conclusion is that as far as the time frame is concerned, with respect to both the duration and sequence of events, the scientist is </a:t>
            </a:r>
            <a:r>
              <a:rPr lang="en-US" u="sng" dirty="0" smtClean="0">
                <a:latin typeface="Rockwell" panose="02060603020205020403" pitchFamily="18" charset="0"/>
              </a:rPr>
              <a:t>left free of biblical constraints</a:t>
            </a:r>
            <a:r>
              <a:rPr lang="en-US" dirty="0" smtClean="0">
                <a:latin typeface="Rockwell" panose="02060603020205020403" pitchFamily="18" charset="0"/>
              </a:rPr>
              <a:t> in hypothesizing about cosmic origins.”(Space and Time in the Genesis</a:t>
            </a:r>
            <a:br>
              <a:rPr lang="en-US" dirty="0" smtClean="0">
                <a:latin typeface="Rockwell" panose="02060603020205020403" pitchFamily="18" charset="0"/>
              </a:rPr>
            </a:br>
            <a:r>
              <a:rPr lang="en-US" dirty="0" smtClean="0">
                <a:latin typeface="Rockwell" panose="02060603020205020403" pitchFamily="18" charset="0"/>
              </a:rPr>
              <a:t>Cosmogony, </a:t>
            </a:r>
            <a:r>
              <a:rPr lang="en-US" i="1" dirty="0" smtClean="0">
                <a:latin typeface="Rockwell" panose="02060603020205020403" pitchFamily="18" charset="0"/>
              </a:rPr>
              <a:t>Perspectives on Science and Christian Faith,</a:t>
            </a:r>
            <a:r>
              <a:rPr lang="en-US" i="1" dirty="0" smtClean="0">
                <a:latin typeface="Rockwell" panose="02060603020205020403" pitchFamily="18" charset="0"/>
                <a:hlinkClick r:id="rId9"/>
              </a:rPr>
              <a:t> </a:t>
            </a:r>
            <a:r>
              <a:rPr lang="en-US" dirty="0" smtClean="0">
                <a:latin typeface="Rockwell" panose="02060603020205020403" pitchFamily="18" charset="0"/>
              </a:rPr>
              <a:t>48:2-15 (1996)</a:t>
            </a:r>
          </a:p>
        </p:txBody>
      </p:sp>
      <p:sp>
        <p:nvSpPr>
          <p:cNvPr id="17" name="Rectangle 16"/>
          <p:cNvSpPr/>
          <p:nvPr/>
        </p:nvSpPr>
        <p:spPr>
          <a:xfrm>
            <a:off x="3212431" y="5919069"/>
            <a:ext cx="5867401" cy="800219"/>
          </a:xfrm>
          <a:prstGeom prst="rect">
            <a:avLst/>
          </a:prstGeom>
          <a:solidFill>
            <a:srgbClr val="FFFF00"/>
          </a:solidFill>
          <a:ln w="57150">
            <a:solidFill>
              <a:schemeClr val="tx1"/>
            </a:solidFill>
          </a:ln>
        </p:spPr>
        <p:txBody>
          <a:bodyPr wrap="square">
            <a:spAutoFit/>
          </a:bodyPr>
          <a:lstStyle/>
          <a:p>
            <a:pPr marL="285750" indent="-285750">
              <a:buFont typeface="Wingdings" panose="05000000000000000000" pitchFamily="2" charset="2"/>
              <a:buChar char="q"/>
            </a:pPr>
            <a:r>
              <a:rPr lang="en-US" b="1" dirty="0" smtClean="0">
                <a:latin typeface="Rockwell" panose="02060603020205020403" pitchFamily="18" charset="0"/>
              </a:rPr>
              <a:t>Gen 1</a:t>
            </a:r>
            <a:r>
              <a:rPr lang="en-US" dirty="0" smtClean="0">
                <a:latin typeface="Rockwell" panose="02060603020205020403" pitchFamily="18" charset="0"/>
              </a:rPr>
              <a:t> (Preterit Verbs) vs. </a:t>
            </a:r>
            <a:r>
              <a:rPr lang="en-US" b="1" dirty="0" smtClean="0">
                <a:latin typeface="Rockwell" panose="02060603020205020403" pitchFamily="18" charset="0"/>
              </a:rPr>
              <a:t>Psa 104</a:t>
            </a:r>
            <a:r>
              <a:rPr lang="en-US" dirty="0" smtClean="0">
                <a:latin typeface="Rockwell" panose="02060603020205020403" pitchFamily="18" charset="0"/>
              </a:rPr>
              <a:t> (Perfect/Imperfect Verbs)</a:t>
            </a:r>
          </a:p>
          <a:p>
            <a:endParaRPr lang="en-US" sz="1000" dirty="0" smtClean="0">
              <a:latin typeface="Rockwell" panose="02060603020205020403" pitchFamily="18" charset="0"/>
            </a:endParaRPr>
          </a:p>
        </p:txBody>
      </p:sp>
    </p:spTree>
    <p:extLst>
      <p:ext uri="{BB962C8B-B14F-4D97-AF65-F5344CB8AC3E}">
        <p14:creationId xmlns:p14="http://schemas.microsoft.com/office/powerpoint/2010/main" val="209373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76199"/>
            <a:ext cx="8991600" cy="1043801"/>
          </a:xfrm>
          <a:prstGeom prst="rect">
            <a:avLst/>
          </a:prstGeom>
          <a:solidFill>
            <a:srgbClr val="FF0000"/>
          </a:solidFill>
          <a:ln w="571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100" b="1" dirty="0" smtClean="0">
                <a:solidFill>
                  <a:schemeClr val="bg1"/>
                </a:solidFill>
                <a:latin typeface="Rockwell" panose="02060603020205020403" pitchFamily="18" charset="0"/>
              </a:rPr>
              <a:t>Revelatory Day Theory</a:t>
            </a:r>
            <a:endParaRPr lang="en-US" sz="6100" b="1" dirty="0">
              <a:solidFill>
                <a:schemeClr val="bg1"/>
              </a:solidFill>
              <a:latin typeface="Rockwell" panose="02060603020205020403" pitchFamily="18" charset="0"/>
            </a:endParaRPr>
          </a:p>
        </p:txBody>
      </p:sp>
      <p:pic>
        <p:nvPicPr>
          <p:cNvPr id="7" name="Picture 6"/>
          <p:cNvPicPr>
            <a:picLocks noChangeAspect="1"/>
          </p:cNvPicPr>
          <p:nvPr/>
        </p:nvPicPr>
        <p:blipFill rotWithShape="1">
          <a:blip r:embed="rId3"/>
          <a:srcRect l="12973" t="6558" r="9189" b="8196"/>
          <a:stretch/>
        </p:blipFill>
        <p:spPr>
          <a:xfrm>
            <a:off x="93945" y="1329319"/>
            <a:ext cx="972855" cy="894569"/>
          </a:xfrm>
          <a:prstGeom prst="rect">
            <a:avLst/>
          </a:prstGeom>
        </p:spPr>
      </p:pic>
      <p:pic>
        <p:nvPicPr>
          <p:cNvPr id="8" name="Picture 7"/>
          <p:cNvPicPr>
            <a:picLocks noChangeAspect="1"/>
          </p:cNvPicPr>
          <p:nvPr/>
        </p:nvPicPr>
        <p:blipFill rotWithShape="1">
          <a:blip r:embed="rId4"/>
          <a:srcRect l="10152" t="11052" r="12689" b="9367"/>
          <a:stretch/>
        </p:blipFill>
        <p:spPr>
          <a:xfrm>
            <a:off x="93945" y="2223889"/>
            <a:ext cx="972855" cy="926927"/>
          </a:xfrm>
          <a:prstGeom prst="rect">
            <a:avLst/>
          </a:prstGeom>
        </p:spPr>
      </p:pic>
      <p:pic>
        <p:nvPicPr>
          <p:cNvPr id="9" name="Picture 8"/>
          <p:cNvPicPr>
            <a:picLocks noChangeAspect="1"/>
          </p:cNvPicPr>
          <p:nvPr/>
        </p:nvPicPr>
        <p:blipFill rotWithShape="1">
          <a:blip r:embed="rId5"/>
          <a:srcRect l="8534" t="12413" r="11154" b="9061"/>
          <a:stretch/>
        </p:blipFill>
        <p:spPr>
          <a:xfrm>
            <a:off x="93945" y="3150814"/>
            <a:ext cx="972855" cy="922751"/>
          </a:xfrm>
          <a:prstGeom prst="rect">
            <a:avLst/>
          </a:prstGeom>
        </p:spPr>
      </p:pic>
      <p:pic>
        <p:nvPicPr>
          <p:cNvPr id="10" name="Picture 9"/>
          <p:cNvPicPr>
            <a:picLocks noChangeAspect="1"/>
          </p:cNvPicPr>
          <p:nvPr/>
        </p:nvPicPr>
        <p:blipFill rotWithShape="1">
          <a:blip r:embed="rId6"/>
          <a:srcRect l="12956" t="21786" r="9312" b="9556"/>
          <a:stretch/>
        </p:blipFill>
        <p:spPr>
          <a:xfrm>
            <a:off x="76199" y="4073565"/>
            <a:ext cx="990601" cy="922751"/>
          </a:xfrm>
          <a:prstGeom prst="rect">
            <a:avLst/>
          </a:prstGeom>
        </p:spPr>
      </p:pic>
      <p:pic>
        <p:nvPicPr>
          <p:cNvPr id="11" name="Picture 10"/>
          <p:cNvPicPr>
            <a:picLocks noChangeAspect="1"/>
          </p:cNvPicPr>
          <p:nvPr/>
        </p:nvPicPr>
        <p:blipFill rotWithShape="1">
          <a:blip r:embed="rId7"/>
          <a:srcRect l="9304" t="11773" r="8425" b="9538"/>
          <a:stretch/>
        </p:blipFill>
        <p:spPr>
          <a:xfrm>
            <a:off x="93946" y="4996318"/>
            <a:ext cx="972854" cy="922751"/>
          </a:xfrm>
          <a:prstGeom prst="rect">
            <a:avLst/>
          </a:prstGeom>
        </p:spPr>
      </p:pic>
      <p:pic>
        <p:nvPicPr>
          <p:cNvPr id="12" name="Picture 11"/>
          <p:cNvPicPr>
            <a:picLocks noChangeAspect="1"/>
          </p:cNvPicPr>
          <p:nvPr/>
        </p:nvPicPr>
        <p:blipFill rotWithShape="1">
          <a:blip r:embed="rId8"/>
          <a:srcRect l="11483" t="18124" r="15790" b="10045"/>
          <a:stretch/>
        </p:blipFill>
        <p:spPr>
          <a:xfrm>
            <a:off x="93945" y="5932117"/>
            <a:ext cx="972855" cy="922751"/>
          </a:xfrm>
          <a:prstGeom prst="rect">
            <a:avLst/>
          </a:prstGeom>
        </p:spPr>
      </p:pic>
      <p:sp>
        <p:nvSpPr>
          <p:cNvPr id="13" name="TextBox 12"/>
          <p:cNvSpPr txBox="1"/>
          <p:nvPr/>
        </p:nvSpPr>
        <p:spPr>
          <a:xfrm>
            <a:off x="612987" y="-152400"/>
            <a:ext cx="647098" cy="7786747"/>
          </a:xfrm>
          <a:prstGeom prst="rect">
            <a:avLst/>
          </a:prstGeom>
          <a:noFill/>
        </p:spPr>
        <p:txBody>
          <a:bodyPr wrap="square" rtlCol="0">
            <a:spAutoFit/>
          </a:bodyPr>
          <a:lstStyle/>
          <a:p>
            <a:r>
              <a:rPr lang="en-US" sz="50000" dirty="0" smtClean="0">
                <a:solidFill>
                  <a:srgbClr val="FF0000"/>
                </a:solidFill>
              </a:rPr>
              <a:t>}</a:t>
            </a:r>
            <a:endParaRPr lang="en-US" sz="50000" dirty="0">
              <a:solidFill>
                <a:srgbClr val="FF0000"/>
              </a:solidFill>
            </a:endParaRPr>
          </a:p>
        </p:txBody>
      </p:sp>
      <p:sp>
        <p:nvSpPr>
          <p:cNvPr id="14" name="TextBox 13"/>
          <p:cNvSpPr txBox="1"/>
          <p:nvPr/>
        </p:nvSpPr>
        <p:spPr>
          <a:xfrm>
            <a:off x="1060268" y="2176451"/>
            <a:ext cx="466515" cy="3785652"/>
          </a:xfrm>
          <a:prstGeom prst="rect">
            <a:avLst/>
          </a:prstGeom>
          <a:noFill/>
        </p:spPr>
        <p:txBody>
          <a:bodyPr wrap="square" rtlCol="0">
            <a:spAutoFit/>
          </a:bodyPr>
          <a:lstStyle/>
          <a:p>
            <a:pPr algn="ctr"/>
            <a:r>
              <a:rPr lang="en-US" sz="4000" b="1" dirty="0" smtClean="0">
                <a:solidFill>
                  <a:srgbClr val="FF0000"/>
                </a:solidFill>
              </a:rPr>
              <a:t>V</a:t>
            </a:r>
          </a:p>
          <a:p>
            <a:pPr algn="ctr"/>
            <a:r>
              <a:rPr lang="en-US" sz="4000" b="1" dirty="0" smtClean="0">
                <a:solidFill>
                  <a:srgbClr val="FF0000"/>
                </a:solidFill>
              </a:rPr>
              <a:t>I</a:t>
            </a:r>
          </a:p>
          <a:p>
            <a:pPr algn="ctr"/>
            <a:r>
              <a:rPr lang="en-US" sz="4000" b="1" dirty="0" smtClean="0">
                <a:solidFill>
                  <a:srgbClr val="FF0000"/>
                </a:solidFill>
              </a:rPr>
              <a:t>S</a:t>
            </a:r>
          </a:p>
          <a:p>
            <a:pPr algn="ctr"/>
            <a:r>
              <a:rPr lang="en-US" sz="4000" b="1" dirty="0" smtClean="0">
                <a:solidFill>
                  <a:srgbClr val="FF0000"/>
                </a:solidFill>
              </a:rPr>
              <a:t>I</a:t>
            </a:r>
          </a:p>
          <a:p>
            <a:pPr algn="ctr"/>
            <a:r>
              <a:rPr lang="en-US" sz="4000" b="1" dirty="0" smtClean="0">
                <a:solidFill>
                  <a:srgbClr val="FF0000"/>
                </a:solidFill>
              </a:rPr>
              <a:t>O</a:t>
            </a:r>
          </a:p>
          <a:p>
            <a:pPr algn="ctr"/>
            <a:r>
              <a:rPr lang="en-US" sz="4000" b="1" dirty="0">
                <a:solidFill>
                  <a:srgbClr val="FF0000"/>
                </a:solidFill>
              </a:rPr>
              <a:t>N</a:t>
            </a:r>
          </a:p>
        </p:txBody>
      </p:sp>
      <p:sp>
        <p:nvSpPr>
          <p:cNvPr id="15" name="TextBox 14"/>
          <p:cNvSpPr txBox="1"/>
          <p:nvPr/>
        </p:nvSpPr>
        <p:spPr>
          <a:xfrm>
            <a:off x="2514600" y="1159163"/>
            <a:ext cx="6553198"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16" name="Rectangle 15"/>
          <p:cNvSpPr/>
          <p:nvPr/>
        </p:nvSpPr>
        <p:spPr>
          <a:xfrm>
            <a:off x="2514600" y="1780047"/>
            <a:ext cx="6553198" cy="1661993"/>
          </a:xfrm>
          <a:prstGeom prst="rect">
            <a:avLst/>
          </a:prstGeom>
          <a:solidFill>
            <a:schemeClr val="bg1">
              <a:lumMod val="85000"/>
            </a:schemeClr>
          </a:solidFill>
          <a:ln w="57150">
            <a:solidFill>
              <a:schemeClr val="tx1"/>
            </a:solidFill>
          </a:ln>
        </p:spPr>
        <p:txBody>
          <a:bodyPr wrap="square">
            <a:spAutoFit/>
          </a:bodyPr>
          <a:lstStyle/>
          <a:p>
            <a:r>
              <a:rPr lang="en-US" sz="1700" b="1" u="sng" dirty="0"/>
              <a:t>Bernard </a:t>
            </a:r>
            <a:r>
              <a:rPr lang="en-US" sz="1700" b="1" u="sng" dirty="0" err="1"/>
              <a:t>Ramm</a:t>
            </a:r>
            <a:r>
              <a:rPr lang="en-US" sz="1700" dirty="0"/>
              <a:t> – “We believe…that creation was revealed in six days, not performed in six days. We believe that the six days are pictorial-revelatory days, not literal days nor age-days. The days are means of communicating to man the great fact that God is Creator, and that He is Creator of all” </a:t>
            </a:r>
            <a:r>
              <a:rPr lang="en-US" sz="1700" dirty="0" smtClean="0"/>
              <a:t>(A </a:t>
            </a:r>
            <a:r>
              <a:rPr lang="en-US" sz="1700" dirty="0"/>
              <a:t>Christian View Of Science And Scripture, Grand Rapids, Eerdmans, 1954, p. 151).</a:t>
            </a:r>
          </a:p>
        </p:txBody>
      </p:sp>
      <p:sp>
        <p:nvSpPr>
          <p:cNvPr id="17" name="TextBox 16"/>
          <p:cNvSpPr txBox="1"/>
          <p:nvPr/>
        </p:nvSpPr>
        <p:spPr>
          <a:xfrm>
            <a:off x="2514599" y="3391220"/>
            <a:ext cx="6553199"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18" name="Rectangle 17"/>
          <p:cNvSpPr/>
          <p:nvPr/>
        </p:nvSpPr>
        <p:spPr>
          <a:xfrm>
            <a:off x="2514600" y="4037551"/>
            <a:ext cx="6553198" cy="2631490"/>
          </a:xfrm>
          <a:prstGeom prst="rect">
            <a:avLst/>
          </a:prstGeom>
          <a:solidFill>
            <a:srgbClr val="FFFF00"/>
          </a:solidFill>
          <a:ln w="57150">
            <a:solidFill>
              <a:schemeClr val="tx1"/>
            </a:solidFill>
          </a:ln>
        </p:spPr>
        <p:txBody>
          <a:bodyPr wrap="square">
            <a:spAutoFit/>
          </a:bodyPr>
          <a:lstStyle/>
          <a:p>
            <a:pPr marL="285750" indent="-285750">
              <a:buFont typeface="Wingdings" panose="05000000000000000000" pitchFamily="2" charset="2"/>
              <a:buChar char="q"/>
            </a:pPr>
            <a:r>
              <a:rPr lang="en-US" sz="1700" b="1" dirty="0" smtClean="0">
                <a:latin typeface="Rockwell" panose="02060603020205020403" pitchFamily="18" charset="0"/>
              </a:rPr>
              <a:t>Gen 1</a:t>
            </a:r>
            <a:r>
              <a:rPr lang="en-US" sz="1700" dirty="0" smtClean="0">
                <a:latin typeface="Rockwell" panose="02060603020205020403" pitchFamily="18" charset="0"/>
              </a:rPr>
              <a:t>’s natural reading is historical narrative</a:t>
            </a:r>
          </a:p>
          <a:p>
            <a:pPr marL="285750" indent="-285750">
              <a:buFont typeface="Wingdings" panose="05000000000000000000" pitchFamily="2" charset="2"/>
              <a:buChar char="q"/>
            </a:pPr>
            <a:endParaRPr lang="en-US" sz="600" dirty="0" smtClean="0">
              <a:latin typeface="Rockwell" panose="02060603020205020403" pitchFamily="18" charset="0"/>
            </a:endParaRPr>
          </a:p>
          <a:p>
            <a:pPr marL="285750" indent="-285750">
              <a:buFont typeface="Wingdings" panose="05000000000000000000" pitchFamily="2" charset="2"/>
              <a:buChar char="q"/>
            </a:pPr>
            <a:r>
              <a:rPr lang="en-US" sz="1700" dirty="0" smtClean="0">
                <a:latin typeface="Rockwell" panose="02060603020205020403" pitchFamily="18" charset="0"/>
              </a:rPr>
              <a:t>Hebrew “</a:t>
            </a:r>
            <a:r>
              <a:rPr lang="en-US" sz="1700" dirty="0" err="1" smtClean="0">
                <a:latin typeface="Rockwell" panose="02060603020205020403" pitchFamily="18" charset="0"/>
              </a:rPr>
              <a:t>asah</a:t>
            </a:r>
            <a:r>
              <a:rPr lang="en-US" sz="1700" dirty="0" smtClean="0">
                <a:latin typeface="Rockwell" panose="02060603020205020403" pitchFamily="18" charset="0"/>
              </a:rPr>
              <a:t>” = “made”, not “reveal/show”</a:t>
            </a:r>
          </a:p>
          <a:p>
            <a:pPr marL="285750" indent="-285750">
              <a:buFont typeface="Wingdings" panose="05000000000000000000" pitchFamily="2" charset="2"/>
              <a:buChar char="q"/>
            </a:pPr>
            <a:endParaRPr lang="en-US" sz="600" dirty="0" smtClean="0">
              <a:latin typeface="Rockwell" panose="02060603020205020403" pitchFamily="18" charset="0"/>
            </a:endParaRPr>
          </a:p>
          <a:p>
            <a:pPr marL="285750" indent="-285750">
              <a:buFont typeface="Wingdings" panose="05000000000000000000" pitchFamily="2" charset="2"/>
              <a:buChar char="q"/>
            </a:pPr>
            <a:r>
              <a:rPr lang="en-US" sz="1700" b="1" u="sng" dirty="0" err="1" smtClean="0">
                <a:latin typeface="Rockwell" panose="02060603020205020403" pitchFamily="18" charset="0"/>
              </a:rPr>
              <a:t>Num</a:t>
            </a:r>
            <a:r>
              <a:rPr lang="en-US" sz="1700" b="1" u="sng" dirty="0" smtClean="0">
                <a:latin typeface="Rockwell" panose="02060603020205020403" pitchFamily="18" charset="0"/>
              </a:rPr>
              <a:t> 12:6-8</a:t>
            </a:r>
            <a:r>
              <a:rPr lang="en-US" sz="1700" dirty="0" smtClean="0">
                <a:latin typeface="Rockwell" panose="02060603020205020403" pitchFamily="18" charset="0"/>
              </a:rPr>
              <a:t> – “</a:t>
            </a:r>
            <a:r>
              <a:rPr lang="en-US" sz="1700" dirty="0">
                <a:latin typeface="Rockwell" panose="02060603020205020403" pitchFamily="18" charset="0"/>
              </a:rPr>
              <a:t>Hear now My words: if there is a prophet among you, I, the </a:t>
            </a:r>
            <a:r>
              <a:rPr lang="en-US" sz="1700" cap="small" dirty="0">
                <a:latin typeface="Rockwell" panose="02060603020205020403" pitchFamily="18" charset="0"/>
              </a:rPr>
              <a:t>Lord</a:t>
            </a:r>
            <a:r>
              <a:rPr lang="en-US" sz="1700" dirty="0">
                <a:latin typeface="Rockwell" panose="02060603020205020403" pitchFamily="18" charset="0"/>
              </a:rPr>
              <a:t>, shall make Myself known to him in a vision. I shall speak with him in a dream. Not so, with My servant Moses, he is faithful in all My household; with him I speak mouth to mouth, even openly, and not in dark sayings, and he beholds the form of the </a:t>
            </a:r>
            <a:r>
              <a:rPr lang="en-US" sz="1700" cap="small" dirty="0">
                <a:latin typeface="Rockwell" panose="02060603020205020403" pitchFamily="18" charset="0"/>
              </a:rPr>
              <a:t>Lord</a:t>
            </a:r>
            <a:r>
              <a:rPr lang="en-US" sz="1700" dirty="0">
                <a:latin typeface="Rockwell" panose="02060603020205020403" pitchFamily="18" charset="0"/>
              </a:rPr>
              <a:t>. Why then were you not afraid to speak against My servant, against Moses</a:t>
            </a:r>
            <a:r>
              <a:rPr lang="en-US" sz="1700" dirty="0" smtClean="0">
                <a:latin typeface="Rockwell" panose="02060603020205020403" pitchFamily="18" charset="0"/>
              </a:rPr>
              <a:t>?”</a:t>
            </a:r>
          </a:p>
        </p:txBody>
      </p:sp>
    </p:spTree>
    <p:extLst>
      <p:ext uri="{BB962C8B-B14F-4D97-AF65-F5344CB8AC3E}">
        <p14:creationId xmlns:p14="http://schemas.microsoft.com/office/powerpoint/2010/main" val="7017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xEl>
                                              <p:pRg st="2" end="2"/>
                                            </p:txEl>
                                          </p:spTgt>
                                        </p:tgtEl>
                                        <p:attrNameLst>
                                          <p:attrName>style.visibility</p:attrName>
                                        </p:attrNameLst>
                                      </p:cBhvr>
                                      <p:to>
                                        <p:strVal val="visible"/>
                                      </p:to>
                                    </p:set>
                                    <p:animEffect transition="in" filter="fade">
                                      <p:cBhvr>
                                        <p:cTn id="28" dur="500"/>
                                        <p:tgtEl>
                                          <p:spTgt spid="1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xEl>
                                              <p:pRg st="4" end="4"/>
                                            </p:txEl>
                                          </p:spTgt>
                                        </p:tgtEl>
                                        <p:attrNameLst>
                                          <p:attrName>style.visibility</p:attrName>
                                        </p:attrNameLst>
                                      </p:cBhvr>
                                      <p:to>
                                        <p:strVal val="visible"/>
                                      </p:to>
                                    </p:set>
                                    <p:animEffect transition="in" filter="fade">
                                      <p:cBhvr>
                                        <p:cTn id="33"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1159163"/>
            <a:ext cx="3124198" cy="569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3200400" y="1824970"/>
            <a:ext cx="5943600" cy="259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76200" y="76199"/>
            <a:ext cx="8991600" cy="1066801"/>
          </a:xfrm>
          <a:prstGeom prst="rect">
            <a:avLst/>
          </a:prstGeom>
          <a:solidFill>
            <a:srgbClr val="FF0000"/>
          </a:solidFill>
          <a:ln w="571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600" b="1" dirty="0" smtClean="0">
                <a:solidFill>
                  <a:schemeClr val="bg1"/>
                </a:solidFill>
                <a:latin typeface="Rockwell" panose="02060603020205020403" pitchFamily="18" charset="0"/>
              </a:rPr>
              <a:t>Progressive Creationism</a:t>
            </a:r>
            <a:endParaRPr lang="en-US" sz="5600" b="1" dirty="0">
              <a:solidFill>
                <a:schemeClr val="bg1"/>
              </a:solidFill>
              <a:latin typeface="Rockwell" panose="02060603020205020403" pitchFamily="18" charset="0"/>
            </a:endParaRPr>
          </a:p>
        </p:txBody>
      </p:sp>
      <p:sp>
        <p:nvSpPr>
          <p:cNvPr id="6" name="TextBox 5"/>
          <p:cNvSpPr txBox="1"/>
          <p:nvPr/>
        </p:nvSpPr>
        <p:spPr>
          <a:xfrm>
            <a:off x="3200400" y="1159163"/>
            <a:ext cx="5867398"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7" name="TextBox 6"/>
          <p:cNvSpPr txBox="1"/>
          <p:nvPr/>
        </p:nvSpPr>
        <p:spPr>
          <a:xfrm flipH="1">
            <a:off x="3185937" y="5036114"/>
            <a:ext cx="5907917" cy="1754326"/>
          </a:xfrm>
          <a:prstGeom prst="rect">
            <a:avLst/>
          </a:prstGeom>
          <a:solidFill>
            <a:srgbClr val="FFFF00"/>
          </a:solidFill>
          <a:ln w="57150">
            <a:solidFill>
              <a:schemeClr val="tx1"/>
            </a:solidFill>
          </a:ln>
        </p:spPr>
        <p:txBody>
          <a:bodyPr wrap="square" rtlCol="0">
            <a:spAutoFit/>
          </a:bodyPr>
          <a:lstStyle/>
          <a:p>
            <a:pPr marL="285750" indent="-285750">
              <a:buFont typeface="Wingdings" panose="05000000000000000000" pitchFamily="2" charset="2"/>
              <a:buChar char="q"/>
            </a:pPr>
            <a:r>
              <a:rPr lang="en-US" b="1" dirty="0"/>
              <a:t>Rom 8:20-22</a:t>
            </a:r>
            <a:r>
              <a:rPr lang="en-US" dirty="0"/>
              <a:t> – “For the creation was subjected to futility, not willingly, but because of Him who subjected it, in hope that the creation itself also will be set free from its slavery to corruption into the freedom of the glory of the children of God. For we know that the whole creation groans and suffers the pains of childbirth together until now.”</a:t>
            </a:r>
            <a:endParaRPr lang="en-US" b="1" dirty="0">
              <a:latin typeface="Rockwell" panose="02060603020205020403" pitchFamily="18" charset="0"/>
            </a:endParaRPr>
          </a:p>
        </p:txBody>
      </p:sp>
      <p:sp>
        <p:nvSpPr>
          <p:cNvPr id="8" name="TextBox 7"/>
          <p:cNvSpPr txBox="1"/>
          <p:nvPr/>
        </p:nvSpPr>
        <p:spPr>
          <a:xfrm>
            <a:off x="3185938" y="4389783"/>
            <a:ext cx="5896323"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Tree>
    <p:extLst>
      <p:ext uri="{BB962C8B-B14F-4D97-AF65-F5344CB8AC3E}">
        <p14:creationId xmlns:p14="http://schemas.microsoft.com/office/powerpoint/2010/main" val="7017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500"/>
                                        <p:tgtEl>
                                          <p:spTgt spid="819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9000" b="1" dirty="0" smtClean="0">
                <a:latin typeface="Rockwell" panose="02060603020205020403" pitchFamily="18" charset="0"/>
              </a:rPr>
              <a:t>Conclusion</a:t>
            </a:r>
            <a:endParaRPr lang="en-US" sz="9000" b="1" dirty="0">
              <a:latin typeface="Rockwell" panose="02060603020205020403" pitchFamily="18" charset="0"/>
            </a:endParaRPr>
          </a:p>
        </p:txBody>
      </p:sp>
      <p:pic>
        <p:nvPicPr>
          <p:cNvPr id="3" name="Picture 2" descr="Image result for ruin-reconstruction theory compromis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405" b="6758"/>
          <a:stretch/>
        </p:blipFill>
        <p:spPr bwMode="auto">
          <a:xfrm>
            <a:off x="4343400" y="2057400"/>
            <a:ext cx="4800600" cy="4787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447800"/>
            <a:ext cx="9144000" cy="433965"/>
          </a:xfrm>
          <a:prstGeom prst="rect">
            <a:avLst/>
          </a:prstGeom>
        </p:spPr>
        <p:txBody>
          <a:bodyPr wrap="square">
            <a:spAutoFit/>
          </a:bodyPr>
          <a:lstStyle/>
          <a:p>
            <a:pPr>
              <a:lnSpc>
                <a:spcPct val="115000"/>
              </a:lnSpc>
              <a:spcAft>
                <a:spcPts val="1000"/>
              </a:spcAft>
            </a:pPr>
            <a:r>
              <a:rPr lang="en-US" sz="2100" b="1" dirty="0">
                <a:latin typeface="Rockwell" panose="02060603020205020403" pitchFamily="18" charset="0"/>
                <a:ea typeface="Calibri" panose="020F0502020204030204" pitchFamily="34" charset="0"/>
                <a:cs typeface="Times New Roman" panose="02020603050405020304" pitchFamily="18" charset="0"/>
              </a:rPr>
              <a:t>Psa 11:3</a:t>
            </a:r>
            <a:r>
              <a:rPr lang="en-US" sz="2100" dirty="0">
                <a:latin typeface="Rockwell" panose="02060603020205020403" pitchFamily="18" charset="0"/>
                <a:ea typeface="Calibri" panose="020F0502020204030204" pitchFamily="34" charset="0"/>
                <a:cs typeface="Times New Roman" panose="02020603050405020304" pitchFamily="18" charset="0"/>
              </a:rPr>
              <a:t> – “If the foundations are destroyed, what can the righteous do?”</a:t>
            </a:r>
            <a:endParaRPr lang="en-US" sz="2100" dirty="0">
              <a:effectLst/>
              <a:latin typeface="Rockwell" panose="02060603020205020403"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0" y="2057400"/>
            <a:ext cx="4343400" cy="4787899"/>
          </a:xfrm>
          <a:prstGeom prst="rect">
            <a:avLst/>
          </a:prstGeom>
        </p:spPr>
      </p:pic>
    </p:spTree>
    <p:extLst>
      <p:ext uri="{BB962C8B-B14F-4D97-AF65-F5344CB8AC3E}">
        <p14:creationId xmlns:p14="http://schemas.microsoft.com/office/powerpoint/2010/main" val="70173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istic evolution">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79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199"/>
            <a:ext cx="8991600" cy="1209643"/>
          </a:xfrm>
          <a:solidFill>
            <a:srgbClr val="FF0000"/>
          </a:solidFill>
          <a:ln w="57150">
            <a:solidFill>
              <a:schemeClr val="tx1"/>
            </a:solidFill>
          </a:ln>
        </p:spPr>
        <p:txBody>
          <a:bodyPr anchor="t">
            <a:noAutofit/>
          </a:bodyPr>
          <a:lstStyle/>
          <a:p>
            <a:r>
              <a:rPr lang="en-US" sz="7200" b="1" dirty="0" smtClean="0">
                <a:solidFill>
                  <a:schemeClr val="bg1"/>
                </a:solidFill>
                <a:latin typeface="Rockwell" panose="02060603020205020403" pitchFamily="18" charset="0"/>
              </a:rPr>
              <a:t>Day Age Theory</a:t>
            </a:r>
            <a:endParaRPr lang="en-US" sz="7200" b="1" dirty="0">
              <a:solidFill>
                <a:schemeClr val="bg1"/>
              </a:solidFill>
              <a:latin typeface="Rockwell" panose="02060603020205020403" pitchFamily="18" charset="0"/>
            </a:endParaRPr>
          </a:p>
        </p:txBody>
      </p:sp>
      <p:pic>
        <p:nvPicPr>
          <p:cNvPr id="4" name="Picture 3"/>
          <p:cNvPicPr>
            <a:picLocks noChangeAspect="1"/>
          </p:cNvPicPr>
          <p:nvPr/>
        </p:nvPicPr>
        <p:blipFill rotWithShape="1">
          <a:blip r:embed="rId3"/>
          <a:srcRect l="12973" t="6558" r="9189" b="8196"/>
          <a:stretch/>
        </p:blipFill>
        <p:spPr>
          <a:xfrm>
            <a:off x="93945" y="1329319"/>
            <a:ext cx="1420740" cy="894569"/>
          </a:xfrm>
          <a:prstGeom prst="rect">
            <a:avLst/>
          </a:prstGeom>
        </p:spPr>
      </p:pic>
      <p:pic>
        <p:nvPicPr>
          <p:cNvPr id="5" name="Picture 4"/>
          <p:cNvPicPr>
            <a:picLocks noChangeAspect="1"/>
          </p:cNvPicPr>
          <p:nvPr/>
        </p:nvPicPr>
        <p:blipFill rotWithShape="1">
          <a:blip r:embed="rId4"/>
          <a:srcRect l="10152" t="11052" r="12689" b="9367"/>
          <a:stretch/>
        </p:blipFill>
        <p:spPr>
          <a:xfrm>
            <a:off x="93945" y="2223889"/>
            <a:ext cx="1420740" cy="926927"/>
          </a:xfrm>
          <a:prstGeom prst="rect">
            <a:avLst/>
          </a:prstGeom>
        </p:spPr>
      </p:pic>
      <p:pic>
        <p:nvPicPr>
          <p:cNvPr id="6" name="Picture 5"/>
          <p:cNvPicPr>
            <a:picLocks noChangeAspect="1"/>
          </p:cNvPicPr>
          <p:nvPr/>
        </p:nvPicPr>
        <p:blipFill rotWithShape="1">
          <a:blip r:embed="rId5"/>
          <a:srcRect l="8534" t="12413" r="11154" b="9061"/>
          <a:stretch/>
        </p:blipFill>
        <p:spPr>
          <a:xfrm>
            <a:off x="93945" y="3150814"/>
            <a:ext cx="1420740" cy="922751"/>
          </a:xfrm>
          <a:prstGeom prst="rect">
            <a:avLst/>
          </a:prstGeom>
        </p:spPr>
      </p:pic>
      <p:pic>
        <p:nvPicPr>
          <p:cNvPr id="7" name="Picture 6"/>
          <p:cNvPicPr>
            <a:picLocks noChangeAspect="1"/>
          </p:cNvPicPr>
          <p:nvPr/>
        </p:nvPicPr>
        <p:blipFill rotWithShape="1">
          <a:blip r:embed="rId6"/>
          <a:srcRect l="12956" t="21786" r="9312" b="9556"/>
          <a:stretch/>
        </p:blipFill>
        <p:spPr>
          <a:xfrm>
            <a:off x="93945" y="4073566"/>
            <a:ext cx="1420740" cy="922751"/>
          </a:xfrm>
          <a:prstGeom prst="rect">
            <a:avLst/>
          </a:prstGeom>
        </p:spPr>
      </p:pic>
      <p:pic>
        <p:nvPicPr>
          <p:cNvPr id="9" name="Picture 8"/>
          <p:cNvPicPr>
            <a:picLocks noChangeAspect="1"/>
          </p:cNvPicPr>
          <p:nvPr/>
        </p:nvPicPr>
        <p:blipFill rotWithShape="1">
          <a:blip r:embed="rId7"/>
          <a:srcRect l="9304" t="11773" r="8425" b="9538"/>
          <a:stretch/>
        </p:blipFill>
        <p:spPr>
          <a:xfrm>
            <a:off x="93945" y="4996318"/>
            <a:ext cx="1420741" cy="922751"/>
          </a:xfrm>
          <a:prstGeom prst="rect">
            <a:avLst/>
          </a:prstGeom>
        </p:spPr>
      </p:pic>
      <p:pic>
        <p:nvPicPr>
          <p:cNvPr id="10" name="Picture 9"/>
          <p:cNvPicPr>
            <a:picLocks noChangeAspect="1"/>
          </p:cNvPicPr>
          <p:nvPr/>
        </p:nvPicPr>
        <p:blipFill rotWithShape="1">
          <a:blip r:embed="rId8"/>
          <a:srcRect l="11483" t="18124" r="15790" b="10045"/>
          <a:stretch/>
        </p:blipFill>
        <p:spPr>
          <a:xfrm>
            <a:off x="93945" y="5932117"/>
            <a:ext cx="1422432" cy="922751"/>
          </a:xfrm>
          <a:prstGeom prst="rect">
            <a:avLst/>
          </a:prstGeom>
        </p:spPr>
      </p:pic>
      <p:grpSp>
        <p:nvGrpSpPr>
          <p:cNvPr id="13" name="Group 12"/>
          <p:cNvGrpSpPr/>
          <p:nvPr/>
        </p:nvGrpSpPr>
        <p:grpSpPr>
          <a:xfrm>
            <a:off x="1539737" y="1414128"/>
            <a:ext cx="1575148" cy="724950"/>
            <a:chOff x="1445792" y="1417260"/>
            <a:chExt cx="1575148" cy="724950"/>
          </a:xfrm>
        </p:grpSpPr>
        <p:sp>
          <p:nvSpPr>
            <p:cNvPr id="11" name="Left Arrow 10"/>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grpSp>
        <p:nvGrpSpPr>
          <p:cNvPr id="15" name="Group 14"/>
          <p:cNvGrpSpPr/>
          <p:nvPr/>
        </p:nvGrpSpPr>
        <p:grpSpPr>
          <a:xfrm>
            <a:off x="1539737" y="2324877"/>
            <a:ext cx="1575148" cy="724950"/>
            <a:chOff x="1445792" y="1417260"/>
            <a:chExt cx="1575148" cy="724950"/>
          </a:xfrm>
        </p:grpSpPr>
        <p:sp>
          <p:nvSpPr>
            <p:cNvPr id="16" name="Left Arrow 15"/>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grpSp>
        <p:nvGrpSpPr>
          <p:cNvPr id="18" name="Group 17"/>
          <p:cNvGrpSpPr/>
          <p:nvPr/>
        </p:nvGrpSpPr>
        <p:grpSpPr>
          <a:xfrm>
            <a:off x="1539737" y="3249714"/>
            <a:ext cx="1575148" cy="724950"/>
            <a:chOff x="1445792" y="1417260"/>
            <a:chExt cx="1575148" cy="724950"/>
          </a:xfrm>
        </p:grpSpPr>
        <p:sp>
          <p:nvSpPr>
            <p:cNvPr id="19" name="Left Arrow 18"/>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grpSp>
        <p:nvGrpSpPr>
          <p:cNvPr id="21" name="Group 20"/>
          <p:cNvGrpSpPr/>
          <p:nvPr/>
        </p:nvGrpSpPr>
        <p:grpSpPr>
          <a:xfrm>
            <a:off x="1539737" y="4151063"/>
            <a:ext cx="1575148" cy="724950"/>
            <a:chOff x="1445792" y="1417260"/>
            <a:chExt cx="1575148" cy="724950"/>
          </a:xfrm>
        </p:grpSpPr>
        <p:sp>
          <p:nvSpPr>
            <p:cNvPr id="22" name="Left Arrow 21"/>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grpSp>
        <p:nvGrpSpPr>
          <p:cNvPr id="24" name="Group 23"/>
          <p:cNvGrpSpPr/>
          <p:nvPr/>
        </p:nvGrpSpPr>
        <p:grpSpPr>
          <a:xfrm>
            <a:off x="1539737" y="5095218"/>
            <a:ext cx="1575148" cy="724950"/>
            <a:chOff x="1445792" y="1417260"/>
            <a:chExt cx="1575148" cy="724950"/>
          </a:xfrm>
        </p:grpSpPr>
        <p:sp>
          <p:nvSpPr>
            <p:cNvPr id="25" name="Left Arrow 24"/>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grpSp>
        <p:nvGrpSpPr>
          <p:cNvPr id="30" name="Group 29"/>
          <p:cNvGrpSpPr/>
          <p:nvPr/>
        </p:nvGrpSpPr>
        <p:grpSpPr>
          <a:xfrm>
            <a:off x="1539737" y="6019934"/>
            <a:ext cx="1575148" cy="724950"/>
            <a:chOff x="1445792" y="1417260"/>
            <a:chExt cx="1575148" cy="724950"/>
          </a:xfrm>
        </p:grpSpPr>
        <p:sp>
          <p:nvSpPr>
            <p:cNvPr id="31" name="Left Arrow 30"/>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sp>
        <p:nvSpPr>
          <p:cNvPr id="14" name="TextBox 13"/>
          <p:cNvSpPr txBox="1"/>
          <p:nvPr/>
        </p:nvSpPr>
        <p:spPr>
          <a:xfrm flipH="1">
            <a:off x="3162612" y="2139078"/>
            <a:ext cx="5919512" cy="1708160"/>
          </a:xfrm>
          <a:prstGeom prst="rect">
            <a:avLst/>
          </a:prstGeom>
          <a:solidFill>
            <a:schemeClr val="bg1">
              <a:lumMod val="85000"/>
            </a:schemeClr>
          </a:solidFill>
          <a:ln w="57150">
            <a:solidFill>
              <a:schemeClr val="tx1"/>
            </a:solidFill>
          </a:ln>
        </p:spPr>
        <p:txBody>
          <a:bodyPr wrap="square" rtlCol="0">
            <a:spAutoFit/>
          </a:bodyPr>
          <a:lstStyle/>
          <a:p>
            <a:pPr marL="285750" indent="-285750">
              <a:buFont typeface="Wingdings" panose="05000000000000000000" pitchFamily="2" charset="2"/>
              <a:buChar char="q"/>
            </a:pPr>
            <a:r>
              <a:rPr lang="en-US" sz="2700" dirty="0" smtClean="0">
                <a:latin typeface="Rockwell" panose="02060603020205020403" pitchFamily="18" charset="0"/>
              </a:rPr>
              <a:t>Days Are Long Periods of Time</a:t>
            </a:r>
          </a:p>
          <a:p>
            <a:pPr marL="285750" indent="-285750">
              <a:buFont typeface="Wingdings" panose="05000000000000000000" pitchFamily="2" charset="2"/>
              <a:buChar char="q"/>
            </a:pPr>
            <a:endParaRPr lang="en-US" sz="1200" dirty="0">
              <a:latin typeface="Rockwell" panose="02060603020205020403" pitchFamily="18" charset="0"/>
            </a:endParaRPr>
          </a:p>
          <a:p>
            <a:pPr marL="285750" indent="-285750">
              <a:buFont typeface="Wingdings" panose="05000000000000000000" pitchFamily="2" charset="2"/>
              <a:buChar char="q"/>
            </a:pPr>
            <a:r>
              <a:rPr lang="en-US" sz="2700" dirty="0" smtClean="0">
                <a:latin typeface="Rockwell" panose="02060603020205020403" pitchFamily="18" charset="0"/>
              </a:rPr>
              <a:t>Animals Created Before Humans</a:t>
            </a:r>
          </a:p>
          <a:p>
            <a:pPr marL="285750" indent="-285750">
              <a:buFont typeface="Wingdings" panose="05000000000000000000" pitchFamily="2" charset="2"/>
              <a:buChar char="q"/>
            </a:pPr>
            <a:endParaRPr lang="en-US" sz="1200" dirty="0">
              <a:latin typeface="Rockwell" panose="02060603020205020403" pitchFamily="18" charset="0"/>
            </a:endParaRPr>
          </a:p>
          <a:p>
            <a:pPr marL="285750" indent="-285750">
              <a:buFont typeface="Wingdings" panose="05000000000000000000" pitchFamily="2" charset="2"/>
              <a:buChar char="q"/>
            </a:pPr>
            <a:r>
              <a:rPr lang="en-US" sz="2700" dirty="0" smtClean="0">
                <a:latin typeface="Rockwell" panose="02060603020205020403" pitchFamily="18" charset="0"/>
              </a:rPr>
              <a:t>Suffering &amp; Death Before First </a:t>
            </a:r>
            <a:r>
              <a:rPr lang="en-US" sz="2700" dirty="0">
                <a:latin typeface="Rockwell" panose="02060603020205020403" pitchFamily="18" charset="0"/>
              </a:rPr>
              <a:t>S</a:t>
            </a:r>
            <a:r>
              <a:rPr lang="en-US" sz="2700" dirty="0" smtClean="0">
                <a:latin typeface="Rockwell" panose="02060603020205020403" pitchFamily="18" charset="0"/>
              </a:rPr>
              <a:t>in</a:t>
            </a:r>
            <a:endParaRPr lang="en-US" sz="2700" dirty="0">
              <a:latin typeface="Rockwell" panose="02060603020205020403" pitchFamily="18" charset="0"/>
            </a:endParaRPr>
          </a:p>
        </p:txBody>
      </p:sp>
      <p:sp>
        <p:nvSpPr>
          <p:cNvPr id="28" name="TextBox 27"/>
          <p:cNvSpPr txBox="1"/>
          <p:nvPr/>
        </p:nvSpPr>
        <p:spPr>
          <a:xfrm flipH="1">
            <a:off x="3166787" y="5036724"/>
            <a:ext cx="5919512" cy="1708160"/>
          </a:xfrm>
          <a:prstGeom prst="rect">
            <a:avLst/>
          </a:prstGeom>
          <a:solidFill>
            <a:srgbClr val="FFFF00"/>
          </a:solidFill>
          <a:ln w="57150">
            <a:solidFill>
              <a:schemeClr val="tx1"/>
            </a:solidFill>
          </a:ln>
        </p:spPr>
        <p:txBody>
          <a:bodyPr wrap="square" rtlCol="0">
            <a:spAutoFit/>
          </a:bodyPr>
          <a:lstStyle/>
          <a:p>
            <a:pPr marL="285750" indent="-285750">
              <a:buFont typeface="Wingdings" panose="05000000000000000000" pitchFamily="2" charset="2"/>
              <a:buChar char="q"/>
            </a:pPr>
            <a:r>
              <a:rPr lang="en-US" sz="2700" dirty="0" smtClean="0">
                <a:latin typeface="Rockwell" panose="02060603020205020403" pitchFamily="18" charset="0"/>
              </a:rPr>
              <a:t>Hebrew word for day: “</a:t>
            </a:r>
            <a:r>
              <a:rPr lang="en-US" sz="2700" dirty="0" err="1" smtClean="0">
                <a:latin typeface="Rockwell" panose="02060603020205020403" pitchFamily="18" charset="0"/>
              </a:rPr>
              <a:t>yom</a:t>
            </a:r>
            <a:r>
              <a:rPr lang="en-US" sz="2700" dirty="0" smtClean="0">
                <a:latin typeface="Rockwell" panose="02060603020205020403" pitchFamily="18" charset="0"/>
              </a:rPr>
              <a:t>”</a:t>
            </a:r>
          </a:p>
          <a:p>
            <a:pPr marL="285750" indent="-285750">
              <a:buFont typeface="Wingdings" panose="05000000000000000000" pitchFamily="2" charset="2"/>
              <a:buChar char="q"/>
            </a:pPr>
            <a:endParaRPr lang="en-US" sz="1200" dirty="0" smtClean="0">
              <a:latin typeface="Rockwell" panose="02060603020205020403" pitchFamily="18" charset="0"/>
            </a:endParaRPr>
          </a:p>
          <a:p>
            <a:pPr marL="285750" indent="-285750">
              <a:buFont typeface="Wingdings" panose="05000000000000000000" pitchFamily="2" charset="2"/>
              <a:buChar char="q"/>
            </a:pPr>
            <a:r>
              <a:rPr lang="en-US" sz="2700" dirty="0" smtClean="0">
                <a:latin typeface="Rockwell" panose="02060603020205020403" pitchFamily="18" charset="0"/>
              </a:rPr>
              <a:t>Qualifiers (“Morning/Evening”)</a:t>
            </a:r>
          </a:p>
          <a:p>
            <a:pPr marL="285750" indent="-285750">
              <a:buFont typeface="Wingdings" panose="05000000000000000000" pitchFamily="2" charset="2"/>
              <a:buChar char="q"/>
            </a:pPr>
            <a:endParaRPr lang="en-US" sz="1200" dirty="0" smtClean="0">
              <a:latin typeface="Rockwell" panose="02060603020205020403" pitchFamily="18" charset="0"/>
            </a:endParaRPr>
          </a:p>
          <a:p>
            <a:pPr marL="285750" indent="-285750">
              <a:buFont typeface="Wingdings" panose="05000000000000000000" pitchFamily="2" charset="2"/>
              <a:buChar char="q"/>
            </a:pPr>
            <a:r>
              <a:rPr lang="en-US" sz="2700" b="1" dirty="0" smtClean="0">
                <a:latin typeface="Rockwell" panose="02060603020205020403" pitchFamily="18" charset="0"/>
              </a:rPr>
              <a:t>Gen 1:29; Rom 8:20-22</a:t>
            </a:r>
            <a:endParaRPr lang="en-US" sz="2700" b="1" dirty="0">
              <a:latin typeface="Rockwell" panose="02060603020205020403" pitchFamily="18" charset="0"/>
            </a:endParaRPr>
          </a:p>
        </p:txBody>
      </p:sp>
      <p:sp>
        <p:nvSpPr>
          <p:cNvPr id="3" name="TextBox 2"/>
          <p:cNvSpPr txBox="1"/>
          <p:nvPr/>
        </p:nvSpPr>
        <p:spPr>
          <a:xfrm>
            <a:off x="3114885" y="4289528"/>
            <a:ext cx="5952915"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33" name="TextBox 32"/>
          <p:cNvSpPr txBox="1"/>
          <p:nvPr/>
        </p:nvSpPr>
        <p:spPr>
          <a:xfrm>
            <a:off x="3129209" y="1397469"/>
            <a:ext cx="5952915"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Tree>
    <p:extLst>
      <p:ext uri="{BB962C8B-B14F-4D97-AF65-F5344CB8AC3E}">
        <p14:creationId xmlns:p14="http://schemas.microsoft.com/office/powerpoint/2010/main" val="15029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3">
                                            <p:txEl>
                                              <p:pRg st="0" end="0"/>
                                            </p:txEl>
                                          </p:spTgt>
                                        </p:tgtEl>
                                        <p:attrNameLst>
                                          <p:attrName>style.visibility</p:attrName>
                                        </p:attrNameLst>
                                      </p:cBhvr>
                                      <p:to>
                                        <p:strVal val="visible"/>
                                      </p:to>
                                    </p:set>
                                    <p:animEffect transition="in" filter="fade">
                                      <p:cBhvr>
                                        <p:cTn id="55" dur="500"/>
                                        <p:tgtEl>
                                          <p:spTgt spid="33">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nodeType="with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fade">
                                      <p:cBhvr>
                                        <p:cTn id="62" dur="500"/>
                                        <p:tgtEl>
                                          <p:spTgt spid="14">
                                            <p:txEl>
                                              <p:pRg st="0" end="0"/>
                                            </p:txEl>
                                          </p:spTgt>
                                        </p:tgtEl>
                                      </p:cBhvr>
                                    </p:animEffect>
                                  </p:childTnLst>
                                </p:cTn>
                              </p:par>
                            </p:childTnLst>
                          </p:cTn>
                        </p:par>
                        <p:par>
                          <p:cTn id="63" fill="hold">
                            <p:stCondLst>
                              <p:cond delay="7000"/>
                            </p:stCondLst>
                            <p:childTnLst>
                              <p:par>
                                <p:cTn id="64" presetID="10" presetClass="entr" presetSubtype="0" fill="hold" nodeType="afterEffect">
                                  <p:stCondLst>
                                    <p:cond delay="0"/>
                                  </p:stCondLst>
                                  <p:childTnLst>
                                    <p:set>
                                      <p:cBhvr>
                                        <p:cTn id="65" dur="1" fill="hold">
                                          <p:stCondLst>
                                            <p:cond delay="0"/>
                                          </p:stCondLst>
                                        </p:cTn>
                                        <p:tgtEl>
                                          <p:spTgt spid="14">
                                            <p:txEl>
                                              <p:pRg st="2" end="2"/>
                                            </p:txEl>
                                          </p:spTgt>
                                        </p:tgtEl>
                                        <p:attrNameLst>
                                          <p:attrName>style.visibility</p:attrName>
                                        </p:attrNameLst>
                                      </p:cBhvr>
                                      <p:to>
                                        <p:strVal val="visible"/>
                                      </p:to>
                                    </p:set>
                                    <p:animEffect transition="in" filter="fade">
                                      <p:cBhvr>
                                        <p:cTn id="66" dur="500"/>
                                        <p:tgtEl>
                                          <p:spTgt spid="14">
                                            <p:txEl>
                                              <p:pRg st="2" end="2"/>
                                            </p:txEl>
                                          </p:spTgt>
                                        </p:tgtEl>
                                      </p:cBhvr>
                                    </p:animEffect>
                                  </p:childTnLst>
                                </p:cTn>
                              </p:par>
                            </p:childTnLst>
                          </p:cTn>
                        </p:par>
                        <p:par>
                          <p:cTn id="67" fill="hold">
                            <p:stCondLst>
                              <p:cond delay="7500"/>
                            </p:stCondLst>
                            <p:childTnLst>
                              <p:par>
                                <p:cTn id="68" presetID="10" presetClass="entr" presetSubtype="0" fill="hold" nodeType="afterEffect">
                                  <p:stCondLst>
                                    <p:cond delay="0"/>
                                  </p:stCondLst>
                                  <p:childTnLst>
                                    <p:set>
                                      <p:cBhvr>
                                        <p:cTn id="69" dur="1" fill="hold">
                                          <p:stCondLst>
                                            <p:cond delay="0"/>
                                          </p:stCondLst>
                                        </p:cTn>
                                        <p:tgtEl>
                                          <p:spTgt spid="14">
                                            <p:txEl>
                                              <p:pRg st="4" end="4"/>
                                            </p:txEl>
                                          </p:spTgt>
                                        </p:tgtEl>
                                        <p:attrNameLst>
                                          <p:attrName>style.visibility</p:attrName>
                                        </p:attrNameLst>
                                      </p:cBhvr>
                                      <p:to>
                                        <p:strVal val="visible"/>
                                      </p:to>
                                    </p:set>
                                    <p:animEffect transition="in" filter="fade">
                                      <p:cBhvr>
                                        <p:cTn id="70" dur="500"/>
                                        <p:tgtEl>
                                          <p:spTgt spid="14">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
                                            <p:txEl>
                                              <p:pRg st="0" end="0"/>
                                            </p:txEl>
                                          </p:spTgt>
                                        </p:tgtEl>
                                        <p:attrNameLst>
                                          <p:attrName>style.visibility</p:attrName>
                                        </p:attrNameLst>
                                      </p:cBhvr>
                                      <p:to>
                                        <p:strVal val="visible"/>
                                      </p:to>
                                    </p:set>
                                    <p:animEffect transition="in" filter="fade">
                                      <p:cBhvr>
                                        <p:cTn id="75" dur="500"/>
                                        <p:tgtEl>
                                          <p:spTgt spid="3">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ntr" presetSubtype="0" fill="hold" nodeType="withEffect">
                                  <p:stCondLst>
                                    <p:cond delay="0"/>
                                  </p:stCondLst>
                                  <p:childTnLst>
                                    <p:set>
                                      <p:cBhvr>
                                        <p:cTn id="82" dur="1" fill="hold">
                                          <p:stCondLst>
                                            <p:cond delay="0"/>
                                          </p:stCondLst>
                                        </p:cTn>
                                        <p:tgtEl>
                                          <p:spTgt spid="28">
                                            <p:txEl>
                                              <p:pRg st="0" end="0"/>
                                            </p:txEl>
                                          </p:spTgt>
                                        </p:tgtEl>
                                        <p:attrNameLst>
                                          <p:attrName>style.visibility</p:attrName>
                                        </p:attrNameLst>
                                      </p:cBhvr>
                                      <p:to>
                                        <p:strVal val="visible"/>
                                      </p:to>
                                    </p:set>
                                    <p:animEffect transition="in" filter="fade">
                                      <p:cBhvr>
                                        <p:cTn id="83" dur="500"/>
                                        <p:tgtEl>
                                          <p:spTgt spid="28">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8">
                                            <p:txEl>
                                              <p:pRg st="2" end="2"/>
                                            </p:txEl>
                                          </p:spTgt>
                                        </p:tgtEl>
                                        <p:attrNameLst>
                                          <p:attrName>style.visibility</p:attrName>
                                        </p:attrNameLst>
                                      </p:cBhvr>
                                      <p:to>
                                        <p:strVal val="visible"/>
                                      </p:to>
                                    </p:set>
                                    <p:animEffect transition="in" filter="fade">
                                      <p:cBhvr>
                                        <p:cTn id="88" dur="500"/>
                                        <p:tgtEl>
                                          <p:spTgt spid="28">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8">
                                            <p:txEl>
                                              <p:pRg st="4" end="4"/>
                                            </p:txEl>
                                          </p:spTgt>
                                        </p:tgtEl>
                                        <p:attrNameLst>
                                          <p:attrName>style.visibility</p:attrName>
                                        </p:attrNameLst>
                                      </p:cBhvr>
                                      <p:to>
                                        <p:strVal val="visible"/>
                                      </p:to>
                                    </p:set>
                                    <p:animEffect transition="in" filter="fade">
                                      <p:cBhvr>
                                        <p:cTn id="93"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0658" y="4511314"/>
            <a:ext cx="6883052" cy="2231380"/>
          </a:xfrm>
          <a:prstGeom prst="rect">
            <a:avLst/>
          </a:prstGeom>
          <a:solidFill>
            <a:srgbClr val="FFFF00"/>
          </a:solidFill>
          <a:ln w="57150">
            <a:solidFill>
              <a:schemeClr val="tx1"/>
            </a:solidFill>
          </a:ln>
        </p:spPr>
        <p:txBody>
          <a:bodyPr wrap="square">
            <a:spAutoFit/>
          </a:bodyPr>
          <a:lstStyle/>
          <a:p>
            <a:pPr marL="342900" indent="-342900">
              <a:buFont typeface="Wingdings" panose="05000000000000000000" pitchFamily="2" charset="2"/>
              <a:buChar char="q"/>
            </a:pPr>
            <a:r>
              <a:rPr lang="en-US" sz="1900" b="1" u="sng" dirty="0" smtClean="0">
                <a:latin typeface="Rockwell" panose="02060603020205020403" pitchFamily="18" charset="0"/>
              </a:rPr>
              <a:t>Gen 1:1-2</a:t>
            </a:r>
            <a:r>
              <a:rPr lang="en-US" sz="1900" b="1" dirty="0" smtClean="0">
                <a:latin typeface="Rockwell" panose="02060603020205020403" pitchFamily="18" charset="0"/>
              </a:rPr>
              <a:t> (NASB)</a:t>
            </a:r>
            <a:r>
              <a:rPr lang="en-US" sz="1900" dirty="0" smtClean="0">
                <a:latin typeface="Rockwell" panose="02060603020205020403" pitchFamily="18" charset="0"/>
              </a:rPr>
              <a:t> – “In </a:t>
            </a:r>
            <a:r>
              <a:rPr lang="en-US" sz="1900" dirty="0">
                <a:latin typeface="Rockwell" panose="02060603020205020403" pitchFamily="18" charset="0"/>
              </a:rPr>
              <a:t>the beginning God created the heavens and the </a:t>
            </a:r>
            <a:r>
              <a:rPr lang="en-US" sz="1900" dirty="0" smtClean="0">
                <a:latin typeface="Rockwell" panose="02060603020205020403" pitchFamily="18" charset="0"/>
              </a:rPr>
              <a:t>earth. </a:t>
            </a:r>
            <a:r>
              <a:rPr lang="en-US" sz="1900" baseline="30000" dirty="0" smtClean="0">
                <a:latin typeface="Rockwell" panose="02060603020205020403" pitchFamily="18" charset="0"/>
              </a:rPr>
              <a:t>2</a:t>
            </a:r>
            <a:r>
              <a:rPr lang="en-US" sz="1900" dirty="0" smtClean="0">
                <a:latin typeface="Rockwell" panose="02060603020205020403" pitchFamily="18" charset="0"/>
              </a:rPr>
              <a:t>The </a:t>
            </a:r>
            <a:r>
              <a:rPr lang="en-US" sz="1900" dirty="0">
                <a:latin typeface="Rockwell" panose="02060603020205020403" pitchFamily="18" charset="0"/>
              </a:rPr>
              <a:t>earth </a:t>
            </a:r>
            <a:r>
              <a:rPr lang="en-US" sz="1900" dirty="0" smtClean="0">
                <a:latin typeface="Rockwell" panose="02060603020205020403" pitchFamily="18" charset="0"/>
              </a:rPr>
              <a:t>was formless </a:t>
            </a:r>
            <a:r>
              <a:rPr lang="en-US" sz="1900" dirty="0">
                <a:latin typeface="Rockwell" panose="02060603020205020403" pitchFamily="18" charset="0"/>
              </a:rPr>
              <a:t>and void, and darkness was over </a:t>
            </a:r>
            <a:r>
              <a:rPr lang="en-US" sz="1900" dirty="0" smtClean="0">
                <a:latin typeface="Rockwell" panose="02060603020205020403" pitchFamily="18" charset="0"/>
              </a:rPr>
              <a:t>the surface </a:t>
            </a:r>
            <a:r>
              <a:rPr lang="en-US" sz="1900" dirty="0">
                <a:latin typeface="Rockwell" panose="02060603020205020403" pitchFamily="18" charset="0"/>
              </a:rPr>
              <a:t>of the deep, and the Spirit of God </a:t>
            </a:r>
            <a:r>
              <a:rPr lang="en-US" sz="1900" dirty="0" smtClean="0">
                <a:latin typeface="Rockwell" panose="02060603020205020403" pitchFamily="18" charset="0"/>
              </a:rPr>
              <a:t>was moving </a:t>
            </a:r>
            <a:r>
              <a:rPr lang="en-US" sz="1900" dirty="0">
                <a:latin typeface="Rockwell" panose="02060603020205020403" pitchFamily="18" charset="0"/>
              </a:rPr>
              <a:t>over </a:t>
            </a:r>
            <a:r>
              <a:rPr lang="en-US" sz="1900" dirty="0" smtClean="0">
                <a:latin typeface="Rockwell" panose="02060603020205020403" pitchFamily="18" charset="0"/>
              </a:rPr>
              <a:t>the surface </a:t>
            </a:r>
            <a:r>
              <a:rPr lang="en-US" sz="1900" dirty="0">
                <a:latin typeface="Rockwell" panose="02060603020205020403" pitchFamily="18" charset="0"/>
              </a:rPr>
              <a:t>of the waters</a:t>
            </a:r>
            <a:r>
              <a:rPr lang="en-US" sz="1900" dirty="0" smtClean="0">
                <a:latin typeface="Rockwell" panose="02060603020205020403" pitchFamily="18" charset="0"/>
              </a:rPr>
              <a:t>.”</a:t>
            </a:r>
          </a:p>
          <a:p>
            <a:pPr marL="342900" indent="-342900">
              <a:buFont typeface="Wingdings" panose="05000000000000000000" pitchFamily="2" charset="2"/>
              <a:buChar char="q"/>
            </a:pPr>
            <a:endParaRPr lang="en-US" sz="600" b="1" dirty="0">
              <a:latin typeface="Rockwell" panose="02060603020205020403" pitchFamily="18" charset="0"/>
            </a:endParaRPr>
          </a:p>
          <a:p>
            <a:pPr marL="342900" indent="-342900">
              <a:buFont typeface="Wingdings" panose="05000000000000000000" pitchFamily="2" charset="2"/>
              <a:buChar char="q"/>
            </a:pPr>
            <a:r>
              <a:rPr lang="en-US" sz="1900" b="1" u="sng" dirty="0" smtClean="0">
                <a:latin typeface="Rockwell" panose="02060603020205020403" pitchFamily="18" charset="0"/>
              </a:rPr>
              <a:t>Rom 6:23a</a:t>
            </a:r>
            <a:r>
              <a:rPr lang="en-US" sz="1900" dirty="0" smtClean="0">
                <a:latin typeface="Rockwell" panose="02060603020205020403" pitchFamily="18" charset="0"/>
              </a:rPr>
              <a:t> – “</a:t>
            </a:r>
            <a:r>
              <a:rPr lang="en-US" sz="1900" dirty="0">
                <a:latin typeface="Rockwell" panose="02060603020205020403" pitchFamily="18" charset="0"/>
              </a:rPr>
              <a:t>For the wages of sin is death</a:t>
            </a:r>
            <a:r>
              <a:rPr lang="en-US" sz="1900" dirty="0" smtClean="0">
                <a:latin typeface="Rockwell" panose="02060603020205020403" pitchFamily="18" charset="0"/>
              </a:rPr>
              <a:t>…”</a:t>
            </a:r>
            <a:endParaRPr lang="en-US" sz="1900" b="1" dirty="0" smtClean="0">
              <a:latin typeface="Rockwell" panose="02060603020205020403" pitchFamily="18" charset="0"/>
            </a:endParaRPr>
          </a:p>
          <a:p>
            <a:pPr marL="342900" indent="-342900">
              <a:buFont typeface="Wingdings" panose="05000000000000000000" pitchFamily="2" charset="2"/>
              <a:buChar char="q"/>
            </a:pPr>
            <a:r>
              <a:rPr lang="en-US" sz="1900" b="1" u="sng" dirty="0" smtClean="0">
                <a:latin typeface="Rockwell" panose="02060603020205020403" pitchFamily="18" charset="0"/>
              </a:rPr>
              <a:t>Rom 5:14a</a:t>
            </a:r>
            <a:r>
              <a:rPr lang="en-US" sz="1900" dirty="0" smtClean="0">
                <a:latin typeface="Rockwell" panose="02060603020205020403" pitchFamily="18" charset="0"/>
              </a:rPr>
              <a:t> – “</a:t>
            </a:r>
            <a:r>
              <a:rPr lang="en-US" sz="1900" dirty="0">
                <a:latin typeface="Rockwell" panose="02060603020205020403" pitchFamily="18" charset="0"/>
              </a:rPr>
              <a:t>Nevertheless death reigned from Adam until </a:t>
            </a:r>
            <a:r>
              <a:rPr lang="en-US" sz="1900" dirty="0" smtClean="0">
                <a:latin typeface="Rockwell" panose="02060603020205020403" pitchFamily="18" charset="0"/>
              </a:rPr>
              <a:t>Moses…”</a:t>
            </a:r>
            <a:endParaRPr lang="en-US" sz="1900" b="1" dirty="0">
              <a:latin typeface="Rockwell" panose="02060603020205020403" pitchFamily="18" charset="0"/>
            </a:endParaRPr>
          </a:p>
        </p:txBody>
      </p:sp>
      <p:sp>
        <p:nvSpPr>
          <p:cNvPr id="6" name="Rectangle 5"/>
          <p:cNvSpPr/>
          <p:nvPr/>
        </p:nvSpPr>
        <p:spPr>
          <a:xfrm>
            <a:off x="2133600" y="1964545"/>
            <a:ext cx="6895578" cy="1938992"/>
          </a:xfrm>
          <a:prstGeom prst="rect">
            <a:avLst/>
          </a:prstGeom>
          <a:solidFill>
            <a:schemeClr val="bg1">
              <a:lumMod val="85000"/>
            </a:schemeClr>
          </a:solidFill>
          <a:ln w="57150">
            <a:solidFill>
              <a:schemeClr val="tx1"/>
            </a:solidFill>
          </a:ln>
        </p:spPr>
        <p:txBody>
          <a:bodyPr wrap="square">
            <a:spAutoFit/>
          </a:bodyPr>
          <a:lstStyle/>
          <a:p>
            <a:pPr marL="342900" indent="-342900">
              <a:buFont typeface="Wingdings" panose="05000000000000000000" pitchFamily="2" charset="2"/>
              <a:buChar char="q"/>
            </a:pPr>
            <a:r>
              <a:rPr lang="en-US" sz="2000" b="1" u="sng" dirty="0" smtClean="0">
                <a:latin typeface="Rockwell" panose="02060603020205020403" pitchFamily="18" charset="0"/>
              </a:rPr>
              <a:t>Gen 1:1-2</a:t>
            </a:r>
            <a:r>
              <a:rPr lang="en-US" sz="2000" b="1" dirty="0" smtClean="0">
                <a:latin typeface="Rockwell" panose="02060603020205020403" pitchFamily="18" charset="0"/>
              </a:rPr>
              <a:t> (NATEB)</a:t>
            </a:r>
            <a:r>
              <a:rPr lang="en-US" sz="2000" dirty="0" smtClean="0">
                <a:latin typeface="Rockwell" panose="02060603020205020403" pitchFamily="18" charset="0"/>
              </a:rPr>
              <a:t> – “In </a:t>
            </a:r>
            <a:r>
              <a:rPr lang="en-US" sz="2000" dirty="0">
                <a:latin typeface="Rockwell" panose="02060603020205020403" pitchFamily="18" charset="0"/>
              </a:rPr>
              <a:t>the beginning God created the heavens and the </a:t>
            </a:r>
            <a:r>
              <a:rPr lang="en-US" sz="2000" dirty="0" smtClean="0">
                <a:latin typeface="Rockwell" panose="02060603020205020403" pitchFamily="18" charset="0"/>
              </a:rPr>
              <a:t>earth. </a:t>
            </a:r>
            <a:r>
              <a:rPr lang="en-US" sz="2000" baseline="30000" dirty="0" smtClean="0">
                <a:latin typeface="Rockwell" panose="02060603020205020403" pitchFamily="18" charset="0"/>
              </a:rPr>
              <a:t>2</a:t>
            </a:r>
            <a:r>
              <a:rPr lang="en-US" sz="2000" b="1" u="sng" dirty="0" smtClean="0">
                <a:latin typeface="Rockwell" panose="02060603020205020403" pitchFamily="18" charset="0"/>
              </a:rPr>
              <a:t>[Then billions and billions of years pass and]</a:t>
            </a:r>
            <a:r>
              <a:rPr lang="en-US" sz="2000" dirty="0" smtClean="0">
                <a:latin typeface="Rockwell" panose="02060603020205020403" pitchFamily="18" charset="0"/>
              </a:rPr>
              <a:t> the </a:t>
            </a:r>
            <a:r>
              <a:rPr lang="en-US" sz="2000" dirty="0">
                <a:latin typeface="Rockwell" panose="02060603020205020403" pitchFamily="18" charset="0"/>
              </a:rPr>
              <a:t>earth </a:t>
            </a:r>
            <a:r>
              <a:rPr lang="en-US" sz="2000" dirty="0" smtClean="0">
                <a:latin typeface="Rockwell" panose="02060603020205020403" pitchFamily="18" charset="0"/>
              </a:rPr>
              <a:t>was formless </a:t>
            </a:r>
            <a:r>
              <a:rPr lang="en-US" sz="2000" dirty="0">
                <a:latin typeface="Rockwell" panose="02060603020205020403" pitchFamily="18" charset="0"/>
              </a:rPr>
              <a:t>and void, and darkness was over </a:t>
            </a:r>
            <a:r>
              <a:rPr lang="en-US" sz="2000" dirty="0" smtClean="0">
                <a:latin typeface="Rockwell" panose="02060603020205020403" pitchFamily="18" charset="0"/>
              </a:rPr>
              <a:t>the surface </a:t>
            </a:r>
            <a:r>
              <a:rPr lang="en-US" sz="2000" dirty="0">
                <a:latin typeface="Rockwell" panose="02060603020205020403" pitchFamily="18" charset="0"/>
              </a:rPr>
              <a:t>of the deep, and the Spirit of God </a:t>
            </a:r>
            <a:r>
              <a:rPr lang="en-US" sz="2000" dirty="0" smtClean="0">
                <a:latin typeface="Rockwell" panose="02060603020205020403" pitchFamily="18" charset="0"/>
              </a:rPr>
              <a:t>was moving </a:t>
            </a:r>
            <a:r>
              <a:rPr lang="en-US" sz="2000" dirty="0">
                <a:latin typeface="Rockwell" panose="02060603020205020403" pitchFamily="18" charset="0"/>
              </a:rPr>
              <a:t>over </a:t>
            </a:r>
            <a:r>
              <a:rPr lang="en-US" sz="2000" dirty="0" smtClean="0">
                <a:latin typeface="Rockwell" panose="02060603020205020403" pitchFamily="18" charset="0"/>
              </a:rPr>
              <a:t>the surface </a:t>
            </a:r>
            <a:r>
              <a:rPr lang="en-US" sz="2000" dirty="0">
                <a:latin typeface="Rockwell" panose="02060603020205020403" pitchFamily="18" charset="0"/>
              </a:rPr>
              <a:t>of the waters.”</a:t>
            </a:r>
          </a:p>
        </p:txBody>
      </p:sp>
      <p:sp>
        <p:nvSpPr>
          <p:cNvPr id="8" name="Title 1"/>
          <p:cNvSpPr>
            <a:spLocks noGrp="1"/>
          </p:cNvSpPr>
          <p:nvPr>
            <p:ph type="title"/>
          </p:nvPr>
        </p:nvSpPr>
        <p:spPr>
          <a:xfrm>
            <a:off x="76200" y="76199"/>
            <a:ext cx="8991600" cy="1209643"/>
          </a:xfrm>
          <a:solidFill>
            <a:srgbClr val="FF0000"/>
          </a:solidFill>
          <a:ln w="57150">
            <a:solidFill>
              <a:schemeClr val="tx1"/>
            </a:solidFill>
          </a:ln>
        </p:spPr>
        <p:txBody>
          <a:bodyPr anchor="t">
            <a:noAutofit/>
          </a:bodyPr>
          <a:lstStyle/>
          <a:p>
            <a:r>
              <a:rPr lang="en-US" sz="6900" b="1" dirty="0" smtClean="0">
                <a:solidFill>
                  <a:schemeClr val="bg1"/>
                </a:solidFill>
                <a:latin typeface="Rockwell" panose="02060603020205020403" pitchFamily="18" charset="0"/>
              </a:rPr>
              <a:t>General Gap Theory</a:t>
            </a:r>
            <a:endParaRPr lang="en-US" sz="6900" b="1" dirty="0">
              <a:solidFill>
                <a:schemeClr val="bg1"/>
              </a:solidFill>
              <a:latin typeface="Rockwell" panose="02060603020205020403" pitchFamily="18" charset="0"/>
            </a:endParaRPr>
          </a:p>
        </p:txBody>
      </p:sp>
      <p:grpSp>
        <p:nvGrpSpPr>
          <p:cNvPr id="17" name="Group 16"/>
          <p:cNvGrpSpPr/>
          <p:nvPr/>
        </p:nvGrpSpPr>
        <p:grpSpPr>
          <a:xfrm>
            <a:off x="1543913" y="1340460"/>
            <a:ext cx="1575148" cy="724950"/>
            <a:chOff x="1445792" y="1417260"/>
            <a:chExt cx="1575148" cy="724950"/>
          </a:xfrm>
        </p:grpSpPr>
        <p:sp>
          <p:nvSpPr>
            <p:cNvPr id="18" name="Left Arrow 17"/>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pic>
        <p:nvPicPr>
          <p:cNvPr id="26" name="Picture 25"/>
          <p:cNvPicPr>
            <a:picLocks noChangeAspect="1"/>
          </p:cNvPicPr>
          <p:nvPr/>
        </p:nvPicPr>
        <p:blipFill rotWithShape="1">
          <a:blip r:embed="rId3"/>
          <a:srcRect l="12973" t="6558" r="9189" b="8196"/>
          <a:stretch/>
        </p:blipFill>
        <p:spPr>
          <a:xfrm>
            <a:off x="114195" y="1787098"/>
            <a:ext cx="1420740" cy="853331"/>
          </a:xfrm>
          <a:prstGeom prst="rect">
            <a:avLst/>
          </a:prstGeom>
        </p:spPr>
      </p:pic>
      <p:pic>
        <p:nvPicPr>
          <p:cNvPr id="27" name="Picture 26"/>
          <p:cNvPicPr>
            <a:picLocks noChangeAspect="1"/>
          </p:cNvPicPr>
          <p:nvPr/>
        </p:nvPicPr>
        <p:blipFill rotWithShape="1">
          <a:blip r:embed="rId4"/>
          <a:srcRect l="10152" t="11052" r="12689" b="9367"/>
          <a:stretch/>
        </p:blipFill>
        <p:spPr>
          <a:xfrm>
            <a:off x="123173" y="2639870"/>
            <a:ext cx="1420740" cy="840805"/>
          </a:xfrm>
          <a:prstGeom prst="rect">
            <a:avLst/>
          </a:prstGeom>
        </p:spPr>
      </p:pic>
      <p:pic>
        <p:nvPicPr>
          <p:cNvPr id="28" name="Picture 27"/>
          <p:cNvPicPr>
            <a:picLocks noChangeAspect="1"/>
          </p:cNvPicPr>
          <p:nvPr/>
        </p:nvPicPr>
        <p:blipFill rotWithShape="1">
          <a:blip r:embed="rId5"/>
          <a:srcRect l="8534" t="12413" r="11154" b="9061"/>
          <a:stretch/>
        </p:blipFill>
        <p:spPr>
          <a:xfrm>
            <a:off x="101253" y="3493201"/>
            <a:ext cx="1420740" cy="840805"/>
          </a:xfrm>
          <a:prstGeom prst="rect">
            <a:avLst/>
          </a:prstGeom>
        </p:spPr>
      </p:pic>
      <p:pic>
        <p:nvPicPr>
          <p:cNvPr id="29" name="Picture 28"/>
          <p:cNvPicPr>
            <a:picLocks noChangeAspect="1"/>
          </p:cNvPicPr>
          <p:nvPr/>
        </p:nvPicPr>
        <p:blipFill rotWithShape="1">
          <a:blip r:embed="rId6"/>
          <a:srcRect l="12956" t="21786" r="9312" b="9556"/>
          <a:stretch/>
        </p:blipFill>
        <p:spPr>
          <a:xfrm>
            <a:off x="101253" y="4335050"/>
            <a:ext cx="1420740" cy="836112"/>
          </a:xfrm>
          <a:prstGeom prst="rect">
            <a:avLst/>
          </a:prstGeom>
        </p:spPr>
      </p:pic>
      <p:pic>
        <p:nvPicPr>
          <p:cNvPr id="30" name="Picture 29"/>
          <p:cNvPicPr>
            <a:picLocks noChangeAspect="1"/>
          </p:cNvPicPr>
          <p:nvPr/>
        </p:nvPicPr>
        <p:blipFill rotWithShape="1">
          <a:blip r:embed="rId7"/>
          <a:srcRect l="9304" t="11773" r="8425" b="9538"/>
          <a:stretch/>
        </p:blipFill>
        <p:spPr>
          <a:xfrm>
            <a:off x="101252" y="5183688"/>
            <a:ext cx="1420741" cy="835068"/>
          </a:xfrm>
          <a:prstGeom prst="rect">
            <a:avLst/>
          </a:prstGeom>
        </p:spPr>
      </p:pic>
      <p:pic>
        <p:nvPicPr>
          <p:cNvPr id="31" name="Picture 30"/>
          <p:cNvPicPr>
            <a:picLocks noChangeAspect="1"/>
          </p:cNvPicPr>
          <p:nvPr/>
        </p:nvPicPr>
        <p:blipFill rotWithShape="1">
          <a:blip r:embed="rId8"/>
          <a:srcRect l="11483" t="18124" r="15790" b="10045"/>
          <a:stretch/>
        </p:blipFill>
        <p:spPr>
          <a:xfrm>
            <a:off x="93945" y="6019800"/>
            <a:ext cx="1422432" cy="835068"/>
          </a:xfrm>
          <a:prstGeom prst="rect">
            <a:avLst/>
          </a:prstGeom>
        </p:spPr>
      </p:pic>
      <p:sp>
        <p:nvSpPr>
          <p:cNvPr id="32" name="TextBox 31"/>
          <p:cNvSpPr txBox="1"/>
          <p:nvPr/>
        </p:nvSpPr>
        <p:spPr>
          <a:xfrm>
            <a:off x="2133600" y="1288342"/>
            <a:ext cx="6934200"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33" name="TextBox 32"/>
          <p:cNvSpPr txBox="1"/>
          <p:nvPr/>
        </p:nvSpPr>
        <p:spPr>
          <a:xfrm>
            <a:off x="2120658" y="3884260"/>
            <a:ext cx="6895578"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Tree>
    <p:extLst>
      <p:ext uri="{BB962C8B-B14F-4D97-AF65-F5344CB8AC3E}">
        <p14:creationId xmlns:p14="http://schemas.microsoft.com/office/powerpoint/2010/main" val="73907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
                                            <p:txEl>
                                              <p:pRg st="0" end="0"/>
                                            </p:txEl>
                                          </p:spTgt>
                                        </p:tgtEl>
                                        <p:attrNameLst>
                                          <p:attrName>style.visibility</p:attrName>
                                        </p:attrNameLst>
                                      </p:cBhvr>
                                      <p:to>
                                        <p:strVal val="visible"/>
                                      </p:to>
                                    </p:set>
                                    <p:animEffect transition="in" filter="fade">
                                      <p:cBhvr>
                                        <p:cTn id="20" dur="500"/>
                                        <p:tgtEl>
                                          <p:spTgt spid="33">
                                            <p:txEl>
                                              <p:pRg st="0" end="0"/>
                                            </p:txEl>
                                          </p:spTgt>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4830234"/>
            <a:ext cx="7238999" cy="1846659"/>
          </a:xfrm>
          <a:prstGeom prst="rect">
            <a:avLst/>
          </a:prstGeom>
          <a:solidFill>
            <a:srgbClr val="FFFF00"/>
          </a:solidFill>
          <a:ln w="57150">
            <a:solidFill>
              <a:schemeClr val="tx1"/>
            </a:solidFill>
          </a:ln>
        </p:spPr>
        <p:txBody>
          <a:bodyPr wrap="square">
            <a:spAutoFit/>
          </a:bodyPr>
          <a:lstStyle/>
          <a:p>
            <a:pPr marL="285750" indent="-285750">
              <a:buFont typeface="Wingdings" panose="05000000000000000000" pitchFamily="2" charset="2"/>
              <a:buChar char="q"/>
            </a:pPr>
            <a:r>
              <a:rPr lang="en-US" sz="1700" b="1" u="sng" dirty="0" smtClean="0">
                <a:latin typeface="Rockwell" panose="02060603020205020403" pitchFamily="18" charset="0"/>
              </a:rPr>
              <a:t>Gen 1:2-3</a:t>
            </a:r>
            <a:r>
              <a:rPr lang="en-US" sz="1700" b="1" dirty="0" smtClean="0">
                <a:latin typeface="Rockwell" panose="02060603020205020403" pitchFamily="18" charset="0"/>
              </a:rPr>
              <a:t> (NASB)</a:t>
            </a:r>
            <a:r>
              <a:rPr lang="en-US" sz="1700" dirty="0" smtClean="0">
                <a:latin typeface="Rockwell" panose="02060603020205020403" pitchFamily="18" charset="0"/>
              </a:rPr>
              <a:t> – “</a:t>
            </a:r>
            <a:r>
              <a:rPr lang="en-US" sz="1700" baseline="30000" dirty="0" smtClean="0">
                <a:latin typeface="Rockwell" panose="02060603020205020403" pitchFamily="18" charset="0"/>
              </a:rPr>
              <a:t>2</a:t>
            </a:r>
            <a:r>
              <a:rPr lang="en-US" sz="1700" dirty="0" smtClean="0">
                <a:latin typeface="Rockwell" panose="02060603020205020403" pitchFamily="18" charset="0"/>
              </a:rPr>
              <a:t>The </a:t>
            </a:r>
            <a:r>
              <a:rPr lang="en-US" sz="1700" dirty="0">
                <a:latin typeface="Rockwell" panose="02060603020205020403" pitchFamily="18" charset="0"/>
              </a:rPr>
              <a:t>earth </a:t>
            </a:r>
            <a:r>
              <a:rPr lang="en-US" sz="1700" dirty="0" smtClean="0">
                <a:latin typeface="Rockwell" panose="02060603020205020403" pitchFamily="18" charset="0"/>
              </a:rPr>
              <a:t>was formless </a:t>
            </a:r>
            <a:r>
              <a:rPr lang="en-US" sz="1700" dirty="0">
                <a:latin typeface="Rockwell" panose="02060603020205020403" pitchFamily="18" charset="0"/>
              </a:rPr>
              <a:t>and void, and darkness was over </a:t>
            </a:r>
            <a:r>
              <a:rPr lang="en-US" sz="1700" dirty="0" smtClean="0">
                <a:latin typeface="Rockwell" panose="02060603020205020403" pitchFamily="18" charset="0"/>
              </a:rPr>
              <a:t>the surface </a:t>
            </a:r>
            <a:r>
              <a:rPr lang="en-US" sz="1700" dirty="0">
                <a:latin typeface="Rockwell" panose="02060603020205020403" pitchFamily="18" charset="0"/>
              </a:rPr>
              <a:t>of the deep, and the Spirit of God </a:t>
            </a:r>
            <a:r>
              <a:rPr lang="en-US" sz="1700" dirty="0" smtClean="0">
                <a:latin typeface="Rockwell" panose="02060603020205020403" pitchFamily="18" charset="0"/>
              </a:rPr>
              <a:t>was moving </a:t>
            </a:r>
            <a:r>
              <a:rPr lang="en-US" sz="1700" dirty="0">
                <a:latin typeface="Rockwell" panose="02060603020205020403" pitchFamily="18" charset="0"/>
              </a:rPr>
              <a:t>over </a:t>
            </a:r>
            <a:r>
              <a:rPr lang="en-US" sz="1700" dirty="0" smtClean="0">
                <a:latin typeface="Rockwell" panose="02060603020205020403" pitchFamily="18" charset="0"/>
              </a:rPr>
              <a:t>the surface </a:t>
            </a:r>
            <a:r>
              <a:rPr lang="en-US" sz="1700" dirty="0">
                <a:latin typeface="Rockwell" panose="02060603020205020403" pitchFamily="18" charset="0"/>
              </a:rPr>
              <a:t>of the waters</a:t>
            </a:r>
            <a:r>
              <a:rPr lang="en-US" sz="1700" dirty="0" smtClean="0">
                <a:latin typeface="Rockwell" panose="02060603020205020403" pitchFamily="18" charset="0"/>
              </a:rPr>
              <a:t>. </a:t>
            </a:r>
            <a:r>
              <a:rPr lang="en-US" sz="1700" baseline="30000" dirty="0" smtClean="0">
                <a:latin typeface="Rockwell" panose="02060603020205020403" pitchFamily="18" charset="0"/>
              </a:rPr>
              <a:t>3</a:t>
            </a:r>
            <a:r>
              <a:rPr lang="en-US" sz="1700" dirty="0" smtClean="0">
                <a:latin typeface="Rockwell" panose="02060603020205020403" pitchFamily="18" charset="0"/>
              </a:rPr>
              <a:t>Then </a:t>
            </a:r>
            <a:r>
              <a:rPr lang="en-US" sz="1700" dirty="0">
                <a:latin typeface="Rockwell" panose="02060603020205020403" pitchFamily="18" charset="0"/>
              </a:rPr>
              <a:t>God said, </a:t>
            </a:r>
            <a:r>
              <a:rPr lang="en-US" sz="1700" dirty="0" smtClean="0">
                <a:latin typeface="Rockwell" panose="02060603020205020403" pitchFamily="18" charset="0"/>
              </a:rPr>
              <a:t>‘Let </a:t>
            </a:r>
            <a:r>
              <a:rPr lang="en-US" sz="1700" dirty="0">
                <a:latin typeface="Rockwell" panose="02060603020205020403" pitchFamily="18" charset="0"/>
              </a:rPr>
              <a:t>there be </a:t>
            </a:r>
            <a:r>
              <a:rPr lang="en-US" sz="1700" dirty="0" smtClean="0">
                <a:latin typeface="Rockwell" panose="02060603020205020403" pitchFamily="18" charset="0"/>
              </a:rPr>
              <a:t>light’; </a:t>
            </a:r>
            <a:r>
              <a:rPr lang="en-US" sz="1700" dirty="0">
                <a:latin typeface="Rockwell" panose="02060603020205020403" pitchFamily="18" charset="0"/>
              </a:rPr>
              <a:t>and there was light</a:t>
            </a:r>
            <a:r>
              <a:rPr lang="en-US" sz="1700" dirty="0" smtClean="0">
                <a:latin typeface="Rockwell" panose="02060603020205020403" pitchFamily="18" charset="0"/>
              </a:rPr>
              <a:t>.”</a:t>
            </a:r>
          </a:p>
          <a:p>
            <a:pPr marL="285750" indent="-285750">
              <a:buFont typeface="Wingdings" panose="05000000000000000000" pitchFamily="2" charset="2"/>
              <a:buChar char="q"/>
            </a:pPr>
            <a:endParaRPr lang="en-US" sz="600" dirty="0" smtClean="0">
              <a:latin typeface="Rockwell" panose="02060603020205020403" pitchFamily="18" charset="0"/>
            </a:endParaRPr>
          </a:p>
          <a:p>
            <a:pPr marL="285750" indent="-285750">
              <a:buFont typeface="Wingdings" panose="05000000000000000000" pitchFamily="2" charset="2"/>
              <a:buChar char="q"/>
            </a:pPr>
            <a:r>
              <a:rPr lang="en-US" sz="1700" dirty="0" smtClean="0">
                <a:latin typeface="Rockwell" panose="02060603020205020403" pitchFamily="18" charset="0"/>
              </a:rPr>
              <a:t>Differences in God creating vs. sustaining universe</a:t>
            </a:r>
          </a:p>
          <a:p>
            <a:pPr marL="285750" indent="-285750">
              <a:buFont typeface="Wingdings" panose="05000000000000000000" pitchFamily="2" charset="2"/>
              <a:buChar char="q"/>
            </a:pPr>
            <a:endParaRPr lang="en-US" sz="600" dirty="0" smtClean="0">
              <a:latin typeface="Rockwell" panose="02060603020205020403" pitchFamily="18" charset="0"/>
            </a:endParaRPr>
          </a:p>
          <a:p>
            <a:pPr marL="285750" indent="-285750">
              <a:buFont typeface="Wingdings" panose="05000000000000000000" pitchFamily="2" charset="2"/>
              <a:buChar char="q"/>
            </a:pPr>
            <a:r>
              <a:rPr lang="en-US" sz="1700" dirty="0" smtClean="0">
                <a:latin typeface="Rockwell" panose="02060603020205020403" pitchFamily="18" charset="0"/>
              </a:rPr>
              <a:t>Theory is based on unsubstantiated assumptions</a:t>
            </a:r>
            <a:endParaRPr lang="en-US" sz="1700" dirty="0">
              <a:latin typeface="Rockwell" panose="02060603020205020403" pitchFamily="18" charset="0"/>
            </a:endParaRPr>
          </a:p>
        </p:txBody>
      </p:sp>
      <p:sp>
        <p:nvSpPr>
          <p:cNvPr id="5" name="Rectangle 4"/>
          <p:cNvSpPr/>
          <p:nvPr/>
        </p:nvSpPr>
        <p:spPr>
          <a:xfrm>
            <a:off x="1828800" y="2005622"/>
            <a:ext cx="7239002" cy="2154436"/>
          </a:xfrm>
          <a:prstGeom prst="rect">
            <a:avLst/>
          </a:prstGeom>
          <a:solidFill>
            <a:schemeClr val="bg1">
              <a:lumMod val="85000"/>
            </a:schemeClr>
          </a:solidFill>
          <a:ln w="57150">
            <a:solidFill>
              <a:schemeClr val="tx1"/>
            </a:solidFill>
          </a:ln>
        </p:spPr>
        <p:txBody>
          <a:bodyPr wrap="square">
            <a:spAutoFit/>
          </a:bodyPr>
          <a:lstStyle/>
          <a:p>
            <a:pPr marL="285750" indent="-285750">
              <a:buFont typeface="Wingdings" panose="05000000000000000000" pitchFamily="2" charset="2"/>
              <a:buChar char="q"/>
            </a:pPr>
            <a:r>
              <a:rPr lang="en-US" sz="1600" b="1" u="sng" dirty="0" smtClean="0">
                <a:latin typeface="Rockwell" panose="02060603020205020403" pitchFamily="18" charset="0"/>
              </a:rPr>
              <a:t>Gen 1:2-3</a:t>
            </a:r>
            <a:r>
              <a:rPr lang="en-US" sz="1600" b="1" dirty="0" smtClean="0">
                <a:latin typeface="Rockwell" panose="02060603020205020403" pitchFamily="18" charset="0"/>
              </a:rPr>
              <a:t> (NATEB)</a:t>
            </a:r>
            <a:r>
              <a:rPr lang="en-US" sz="1600" dirty="0" smtClean="0">
                <a:latin typeface="Rockwell" panose="02060603020205020403" pitchFamily="18" charset="0"/>
              </a:rPr>
              <a:t> – “</a:t>
            </a:r>
            <a:r>
              <a:rPr lang="en-US" sz="1600" baseline="30000" dirty="0" smtClean="0">
                <a:latin typeface="Rockwell" panose="02060603020205020403" pitchFamily="18" charset="0"/>
              </a:rPr>
              <a:t>2</a:t>
            </a:r>
            <a:r>
              <a:rPr lang="en-US" sz="1600" dirty="0" smtClean="0">
                <a:latin typeface="Rockwell" panose="02060603020205020403" pitchFamily="18" charset="0"/>
              </a:rPr>
              <a:t>The </a:t>
            </a:r>
            <a:r>
              <a:rPr lang="en-US" sz="1600" dirty="0">
                <a:latin typeface="Rockwell" panose="02060603020205020403" pitchFamily="18" charset="0"/>
              </a:rPr>
              <a:t>earth </a:t>
            </a:r>
            <a:r>
              <a:rPr lang="en-US" sz="1600" dirty="0" smtClean="0">
                <a:latin typeface="Rockwell" panose="02060603020205020403" pitchFamily="18" charset="0"/>
              </a:rPr>
              <a:t>was formless </a:t>
            </a:r>
            <a:r>
              <a:rPr lang="en-US" sz="1600" dirty="0">
                <a:latin typeface="Rockwell" panose="02060603020205020403" pitchFamily="18" charset="0"/>
              </a:rPr>
              <a:t>and void, and darkness was over </a:t>
            </a:r>
            <a:r>
              <a:rPr lang="en-US" sz="1600" dirty="0" smtClean="0">
                <a:latin typeface="Rockwell" panose="02060603020205020403" pitchFamily="18" charset="0"/>
              </a:rPr>
              <a:t>the surface </a:t>
            </a:r>
            <a:r>
              <a:rPr lang="en-US" sz="1600" dirty="0">
                <a:latin typeface="Rockwell" panose="02060603020205020403" pitchFamily="18" charset="0"/>
              </a:rPr>
              <a:t>of the deep, and the Spirit of God </a:t>
            </a:r>
            <a:r>
              <a:rPr lang="en-US" sz="1600" dirty="0" smtClean="0">
                <a:latin typeface="Rockwell" panose="02060603020205020403" pitchFamily="18" charset="0"/>
              </a:rPr>
              <a:t>was moving </a:t>
            </a:r>
            <a:r>
              <a:rPr lang="en-US" sz="1600" dirty="0">
                <a:latin typeface="Rockwell" panose="02060603020205020403" pitchFamily="18" charset="0"/>
              </a:rPr>
              <a:t>over </a:t>
            </a:r>
            <a:r>
              <a:rPr lang="en-US" sz="1600" dirty="0" smtClean="0">
                <a:latin typeface="Rockwell" panose="02060603020205020403" pitchFamily="18" charset="0"/>
              </a:rPr>
              <a:t>the surface </a:t>
            </a:r>
            <a:r>
              <a:rPr lang="en-US" sz="1600" dirty="0">
                <a:latin typeface="Rockwell" panose="02060603020205020403" pitchFamily="18" charset="0"/>
              </a:rPr>
              <a:t>of the waters</a:t>
            </a:r>
            <a:r>
              <a:rPr lang="en-US" sz="1600" dirty="0" smtClean="0">
                <a:latin typeface="Rockwell" panose="02060603020205020403" pitchFamily="18" charset="0"/>
              </a:rPr>
              <a:t>. </a:t>
            </a:r>
            <a:r>
              <a:rPr lang="en-US" sz="1600" baseline="30000" dirty="0" smtClean="0">
                <a:latin typeface="Rockwell" panose="02060603020205020403" pitchFamily="18" charset="0"/>
              </a:rPr>
              <a:t>3</a:t>
            </a:r>
            <a:r>
              <a:rPr lang="en-US" sz="1600" dirty="0" smtClean="0">
                <a:latin typeface="Rockwell" panose="02060603020205020403" pitchFamily="18" charset="0"/>
              </a:rPr>
              <a:t>Then </a:t>
            </a:r>
            <a:r>
              <a:rPr lang="en-US" sz="1600" b="1" u="sng" dirty="0" smtClean="0">
                <a:latin typeface="Rockwell" panose="02060603020205020403" pitchFamily="18" charset="0"/>
              </a:rPr>
              <a:t>[billions and billions of years later,]</a:t>
            </a:r>
            <a:r>
              <a:rPr lang="en-US" sz="1600" dirty="0" smtClean="0">
                <a:latin typeface="Rockwell" panose="02060603020205020403" pitchFamily="18" charset="0"/>
              </a:rPr>
              <a:t> </a:t>
            </a:r>
            <a:r>
              <a:rPr lang="en-US" sz="1600" dirty="0">
                <a:latin typeface="Rockwell" panose="02060603020205020403" pitchFamily="18" charset="0"/>
              </a:rPr>
              <a:t>God said, </a:t>
            </a:r>
            <a:r>
              <a:rPr lang="en-US" sz="1600" dirty="0" smtClean="0">
                <a:latin typeface="Rockwell" panose="02060603020205020403" pitchFamily="18" charset="0"/>
              </a:rPr>
              <a:t>‘Let </a:t>
            </a:r>
            <a:r>
              <a:rPr lang="en-US" sz="1600" dirty="0">
                <a:latin typeface="Rockwell" panose="02060603020205020403" pitchFamily="18" charset="0"/>
              </a:rPr>
              <a:t>there be </a:t>
            </a:r>
            <a:r>
              <a:rPr lang="en-US" sz="1600" dirty="0" smtClean="0">
                <a:latin typeface="Rockwell" panose="02060603020205020403" pitchFamily="18" charset="0"/>
              </a:rPr>
              <a:t>light’; </a:t>
            </a:r>
            <a:r>
              <a:rPr lang="en-US" sz="1600" dirty="0">
                <a:latin typeface="Rockwell" panose="02060603020205020403" pitchFamily="18" charset="0"/>
              </a:rPr>
              <a:t>and there was light</a:t>
            </a:r>
            <a:r>
              <a:rPr lang="en-US" sz="1600" dirty="0" smtClean="0">
                <a:latin typeface="Rockwell" panose="02060603020205020403" pitchFamily="18" charset="0"/>
              </a:rPr>
              <a:t>.”</a:t>
            </a:r>
          </a:p>
          <a:p>
            <a:pPr marL="285750" indent="-285750">
              <a:buFont typeface="Wingdings" panose="05000000000000000000" pitchFamily="2" charset="2"/>
              <a:buChar char="q"/>
            </a:pPr>
            <a:endParaRPr lang="en-US" sz="600" dirty="0" smtClean="0">
              <a:latin typeface="Rockwell" panose="02060603020205020403" pitchFamily="18" charset="0"/>
            </a:endParaRPr>
          </a:p>
          <a:p>
            <a:pPr marL="285750" indent="-285750">
              <a:buFont typeface="Wingdings" panose="05000000000000000000" pitchFamily="2" charset="2"/>
              <a:buChar char="q"/>
            </a:pPr>
            <a:r>
              <a:rPr lang="en-US" sz="1600" b="1" u="sng" dirty="0" smtClean="0">
                <a:latin typeface="Rockwell" panose="02060603020205020403" pitchFamily="18" charset="0"/>
              </a:rPr>
              <a:t>Gorman Gray</a:t>
            </a:r>
            <a:r>
              <a:rPr lang="en-US" sz="1600" dirty="0" smtClean="0">
                <a:latin typeface="Rockwell" panose="02060603020205020403" pitchFamily="18" charset="0"/>
              </a:rPr>
              <a:t> – “</a:t>
            </a:r>
            <a:r>
              <a:rPr lang="en-US" sz="1600" dirty="0">
                <a:latin typeface="Rockwell" panose="02060603020205020403" pitchFamily="18" charset="0"/>
              </a:rPr>
              <a:t>Earth lay in total </a:t>
            </a:r>
            <a:r>
              <a:rPr lang="en-US" sz="1600" dirty="0" smtClean="0">
                <a:latin typeface="Rockwell" panose="02060603020205020403" pitchFamily="18" charset="0"/>
              </a:rPr>
              <a:t>darkness…for </a:t>
            </a:r>
            <a:r>
              <a:rPr lang="en-US" sz="1600" dirty="0">
                <a:latin typeface="Rockwell" panose="02060603020205020403" pitchFamily="18" charset="0"/>
              </a:rPr>
              <a:t>an undefined length of time before the first day until God began to clear the envelope of thick darkness</a:t>
            </a:r>
            <a:r>
              <a:rPr lang="en-US" sz="1600" dirty="0" smtClean="0">
                <a:latin typeface="Rockwell" panose="02060603020205020403" pitchFamily="18" charset="0"/>
              </a:rPr>
              <a:t>” (</a:t>
            </a:r>
            <a:r>
              <a:rPr lang="en-US" sz="1600" i="1" dirty="0">
                <a:latin typeface="Rockwell" panose="02060603020205020403" pitchFamily="18" charset="0"/>
              </a:rPr>
              <a:t>A biblical solution to starlight and other problems</a:t>
            </a:r>
            <a:r>
              <a:rPr lang="en-US" sz="1600" dirty="0">
                <a:latin typeface="Rockwell" panose="02060603020205020403" pitchFamily="18" charset="0"/>
              </a:rPr>
              <a:t>, hal-pc.org, 22 January 2004</a:t>
            </a:r>
            <a:r>
              <a:rPr lang="en-US" sz="1600" dirty="0" smtClean="0">
                <a:latin typeface="Rockwell" panose="02060603020205020403" pitchFamily="18" charset="0"/>
              </a:rPr>
              <a:t>.)</a:t>
            </a:r>
            <a:endParaRPr lang="en-US" sz="1600" dirty="0">
              <a:latin typeface="Rockwell" panose="02060603020205020403" pitchFamily="18" charset="0"/>
            </a:endParaRPr>
          </a:p>
        </p:txBody>
      </p:sp>
      <p:grpSp>
        <p:nvGrpSpPr>
          <p:cNvPr id="6" name="Group 5"/>
          <p:cNvGrpSpPr/>
          <p:nvPr/>
        </p:nvGrpSpPr>
        <p:grpSpPr>
          <a:xfrm>
            <a:off x="1371600" y="1322102"/>
            <a:ext cx="1648172" cy="724950"/>
            <a:chOff x="1445792" y="1417260"/>
            <a:chExt cx="1575148" cy="724950"/>
          </a:xfrm>
        </p:grpSpPr>
        <p:sp>
          <p:nvSpPr>
            <p:cNvPr id="7" name="Left Arrow 6"/>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pic>
        <p:nvPicPr>
          <p:cNvPr id="9" name="Picture 8"/>
          <p:cNvPicPr>
            <a:picLocks noChangeAspect="1"/>
          </p:cNvPicPr>
          <p:nvPr/>
        </p:nvPicPr>
        <p:blipFill rotWithShape="1">
          <a:blip r:embed="rId3"/>
          <a:srcRect l="12973" t="6558" r="9189" b="8196"/>
          <a:stretch/>
        </p:blipFill>
        <p:spPr>
          <a:xfrm>
            <a:off x="23884" y="1792838"/>
            <a:ext cx="1420740" cy="853331"/>
          </a:xfrm>
          <a:prstGeom prst="rect">
            <a:avLst/>
          </a:prstGeom>
        </p:spPr>
      </p:pic>
      <p:pic>
        <p:nvPicPr>
          <p:cNvPr id="10" name="Picture 9"/>
          <p:cNvPicPr>
            <a:picLocks noChangeAspect="1"/>
          </p:cNvPicPr>
          <p:nvPr/>
        </p:nvPicPr>
        <p:blipFill rotWithShape="1">
          <a:blip r:embed="rId4"/>
          <a:srcRect l="10152" t="11052" r="12689" b="9367"/>
          <a:stretch/>
        </p:blipFill>
        <p:spPr>
          <a:xfrm>
            <a:off x="25867" y="2657797"/>
            <a:ext cx="1420740" cy="840805"/>
          </a:xfrm>
          <a:prstGeom prst="rect">
            <a:avLst/>
          </a:prstGeom>
        </p:spPr>
      </p:pic>
      <p:pic>
        <p:nvPicPr>
          <p:cNvPr id="11" name="Picture 10"/>
          <p:cNvPicPr>
            <a:picLocks noChangeAspect="1"/>
          </p:cNvPicPr>
          <p:nvPr/>
        </p:nvPicPr>
        <p:blipFill rotWithShape="1">
          <a:blip r:embed="rId5"/>
          <a:srcRect l="8534" t="12413" r="11154" b="9061"/>
          <a:stretch/>
        </p:blipFill>
        <p:spPr>
          <a:xfrm>
            <a:off x="32983" y="3495733"/>
            <a:ext cx="1420740" cy="840805"/>
          </a:xfrm>
          <a:prstGeom prst="rect">
            <a:avLst/>
          </a:prstGeom>
        </p:spPr>
      </p:pic>
      <p:pic>
        <p:nvPicPr>
          <p:cNvPr id="12" name="Picture 11"/>
          <p:cNvPicPr>
            <a:picLocks noChangeAspect="1"/>
          </p:cNvPicPr>
          <p:nvPr/>
        </p:nvPicPr>
        <p:blipFill rotWithShape="1">
          <a:blip r:embed="rId6"/>
          <a:srcRect l="12956" t="21786" r="9312" b="9556"/>
          <a:stretch/>
        </p:blipFill>
        <p:spPr>
          <a:xfrm>
            <a:off x="25867" y="4339767"/>
            <a:ext cx="1420740" cy="836112"/>
          </a:xfrm>
          <a:prstGeom prst="rect">
            <a:avLst/>
          </a:prstGeom>
        </p:spPr>
      </p:pic>
      <p:pic>
        <p:nvPicPr>
          <p:cNvPr id="13" name="Picture 12"/>
          <p:cNvPicPr>
            <a:picLocks noChangeAspect="1"/>
          </p:cNvPicPr>
          <p:nvPr/>
        </p:nvPicPr>
        <p:blipFill rotWithShape="1">
          <a:blip r:embed="rId7"/>
          <a:srcRect l="9304" t="11773" r="8425" b="9538"/>
          <a:stretch/>
        </p:blipFill>
        <p:spPr>
          <a:xfrm>
            <a:off x="32982" y="5182336"/>
            <a:ext cx="1420741" cy="835068"/>
          </a:xfrm>
          <a:prstGeom prst="rect">
            <a:avLst/>
          </a:prstGeom>
        </p:spPr>
      </p:pic>
      <p:pic>
        <p:nvPicPr>
          <p:cNvPr id="14" name="Picture 13"/>
          <p:cNvPicPr>
            <a:picLocks noChangeAspect="1"/>
          </p:cNvPicPr>
          <p:nvPr/>
        </p:nvPicPr>
        <p:blipFill rotWithShape="1">
          <a:blip r:embed="rId8"/>
          <a:srcRect l="11483" t="18124" r="15790" b="10045"/>
          <a:stretch/>
        </p:blipFill>
        <p:spPr>
          <a:xfrm>
            <a:off x="29570" y="6017404"/>
            <a:ext cx="1422432" cy="835068"/>
          </a:xfrm>
          <a:prstGeom prst="rect">
            <a:avLst/>
          </a:prstGeom>
        </p:spPr>
      </p:pic>
      <p:sp>
        <p:nvSpPr>
          <p:cNvPr id="16" name="Title 1"/>
          <p:cNvSpPr>
            <a:spLocks noGrp="1"/>
          </p:cNvSpPr>
          <p:nvPr>
            <p:ph type="title"/>
          </p:nvPr>
        </p:nvSpPr>
        <p:spPr>
          <a:xfrm>
            <a:off x="76200" y="76199"/>
            <a:ext cx="8991600" cy="1209643"/>
          </a:xfrm>
          <a:solidFill>
            <a:srgbClr val="FF0000"/>
          </a:solidFill>
          <a:ln w="57150">
            <a:solidFill>
              <a:schemeClr val="tx1"/>
            </a:solidFill>
          </a:ln>
        </p:spPr>
        <p:txBody>
          <a:bodyPr anchor="t">
            <a:noAutofit/>
          </a:bodyPr>
          <a:lstStyle/>
          <a:p>
            <a:r>
              <a:rPr lang="en-US" sz="6900" b="1" dirty="0" smtClean="0">
                <a:solidFill>
                  <a:schemeClr val="bg1"/>
                </a:solidFill>
                <a:latin typeface="Rockwell" panose="02060603020205020403" pitchFamily="18" charset="0"/>
              </a:rPr>
              <a:t>Soft Gap Theory</a:t>
            </a:r>
            <a:endParaRPr lang="en-US" sz="6900" b="1" dirty="0">
              <a:solidFill>
                <a:schemeClr val="bg1"/>
              </a:solidFill>
              <a:latin typeface="Rockwell" panose="02060603020205020403" pitchFamily="18" charset="0"/>
            </a:endParaRPr>
          </a:p>
        </p:txBody>
      </p:sp>
      <p:sp>
        <p:nvSpPr>
          <p:cNvPr id="17" name="TextBox 16"/>
          <p:cNvSpPr txBox="1"/>
          <p:nvPr/>
        </p:nvSpPr>
        <p:spPr>
          <a:xfrm>
            <a:off x="1828800" y="1340460"/>
            <a:ext cx="7239001"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18" name="TextBox 17"/>
          <p:cNvSpPr txBox="1"/>
          <p:nvPr/>
        </p:nvSpPr>
        <p:spPr>
          <a:xfrm>
            <a:off x="1835916" y="4183903"/>
            <a:ext cx="7231883"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God/Logic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Tree>
    <p:extLst>
      <p:ext uri="{BB962C8B-B14F-4D97-AF65-F5344CB8AC3E}">
        <p14:creationId xmlns:p14="http://schemas.microsoft.com/office/powerpoint/2010/main" val="161128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fade">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 y="76199"/>
            <a:ext cx="8991600" cy="1209643"/>
          </a:xfrm>
          <a:solidFill>
            <a:srgbClr val="FF0000"/>
          </a:solidFill>
          <a:ln w="57150">
            <a:solidFill>
              <a:schemeClr val="tx1"/>
            </a:solidFill>
          </a:ln>
        </p:spPr>
        <p:txBody>
          <a:bodyPr anchor="t">
            <a:noAutofit/>
          </a:bodyPr>
          <a:lstStyle/>
          <a:p>
            <a:r>
              <a:rPr lang="en-US" sz="6500" b="1" dirty="0" smtClean="0">
                <a:solidFill>
                  <a:schemeClr val="bg1"/>
                </a:solidFill>
                <a:latin typeface="Rockwell" panose="02060603020205020403" pitchFamily="18" charset="0"/>
              </a:rPr>
              <a:t>Modified Gap Theory</a:t>
            </a:r>
            <a:endParaRPr lang="en-US" sz="6500" b="1" dirty="0">
              <a:solidFill>
                <a:schemeClr val="bg1"/>
              </a:solidFill>
              <a:latin typeface="Rockwell" panose="02060603020205020403" pitchFamily="18" charset="0"/>
            </a:endParaRPr>
          </a:p>
        </p:txBody>
      </p:sp>
      <p:pic>
        <p:nvPicPr>
          <p:cNvPr id="7" name="Picture 6"/>
          <p:cNvPicPr>
            <a:picLocks noChangeAspect="1"/>
          </p:cNvPicPr>
          <p:nvPr/>
        </p:nvPicPr>
        <p:blipFill rotWithShape="1">
          <a:blip r:embed="rId3"/>
          <a:srcRect l="12973" t="6558" r="9189" b="8196"/>
          <a:stretch/>
        </p:blipFill>
        <p:spPr>
          <a:xfrm>
            <a:off x="1" y="2592898"/>
            <a:ext cx="1420740" cy="769292"/>
          </a:xfrm>
          <a:prstGeom prst="rect">
            <a:avLst/>
          </a:prstGeom>
        </p:spPr>
      </p:pic>
      <p:pic>
        <p:nvPicPr>
          <p:cNvPr id="8" name="Picture 7"/>
          <p:cNvPicPr>
            <a:picLocks noChangeAspect="1"/>
          </p:cNvPicPr>
          <p:nvPr/>
        </p:nvPicPr>
        <p:blipFill rotWithShape="1">
          <a:blip r:embed="rId4"/>
          <a:srcRect l="10152" t="11052" r="12689" b="9367"/>
          <a:stretch/>
        </p:blipFill>
        <p:spPr>
          <a:xfrm>
            <a:off x="1" y="3386555"/>
            <a:ext cx="1420740" cy="689965"/>
          </a:xfrm>
          <a:prstGeom prst="rect">
            <a:avLst/>
          </a:prstGeom>
        </p:spPr>
      </p:pic>
      <p:pic>
        <p:nvPicPr>
          <p:cNvPr id="9" name="Picture 8"/>
          <p:cNvPicPr>
            <a:picLocks noChangeAspect="1"/>
          </p:cNvPicPr>
          <p:nvPr/>
        </p:nvPicPr>
        <p:blipFill rotWithShape="1">
          <a:blip r:embed="rId5"/>
          <a:srcRect l="8534" t="12413" r="11154" b="9061"/>
          <a:stretch/>
        </p:blipFill>
        <p:spPr>
          <a:xfrm>
            <a:off x="1" y="4074437"/>
            <a:ext cx="1420740" cy="700812"/>
          </a:xfrm>
          <a:prstGeom prst="rect">
            <a:avLst/>
          </a:prstGeom>
        </p:spPr>
      </p:pic>
      <p:pic>
        <p:nvPicPr>
          <p:cNvPr id="10" name="Picture 9"/>
          <p:cNvPicPr>
            <a:picLocks noChangeAspect="1"/>
          </p:cNvPicPr>
          <p:nvPr/>
        </p:nvPicPr>
        <p:blipFill rotWithShape="1">
          <a:blip r:embed="rId6"/>
          <a:srcRect l="12956" t="21786" r="9312" b="9556"/>
          <a:stretch/>
        </p:blipFill>
        <p:spPr>
          <a:xfrm>
            <a:off x="5219" y="4767743"/>
            <a:ext cx="1420740" cy="706986"/>
          </a:xfrm>
          <a:prstGeom prst="rect">
            <a:avLst/>
          </a:prstGeom>
        </p:spPr>
      </p:pic>
      <p:pic>
        <p:nvPicPr>
          <p:cNvPr id="11" name="Picture 10"/>
          <p:cNvPicPr>
            <a:picLocks noChangeAspect="1"/>
          </p:cNvPicPr>
          <p:nvPr/>
        </p:nvPicPr>
        <p:blipFill rotWithShape="1">
          <a:blip r:embed="rId7"/>
          <a:srcRect l="9304" t="11773" r="8425" b="9538"/>
          <a:stretch/>
        </p:blipFill>
        <p:spPr>
          <a:xfrm>
            <a:off x="0" y="5491928"/>
            <a:ext cx="1420741" cy="685800"/>
          </a:xfrm>
          <a:prstGeom prst="rect">
            <a:avLst/>
          </a:prstGeom>
        </p:spPr>
      </p:pic>
      <p:pic>
        <p:nvPicPr>
          <p:cNvPr id="12" name="Picture 11"/>
          <p:cNvPicPr>
            <a:picLocks noChangeAspect="1"/>
          </p:cNvPicPr>
          <p:nvPr/>
        </p:nvPicPr>
        <p:blipFill rotWithShape="1">
          <a:blip r:embed="rId8"/>
          <a:srcRect l="11483" t="18124" r="15790" b="10045"/>
          <a:stretch/>
        </p:blipFill>
        <p:spPr>
          <a:xfrm>
            <a:off x="0" y="6177728"/>
            <a:ext cx="1422432" cy="680272"/>
          </a:xfrm>
          <a:prstGeom prst="rect">
            <a:avLst/>
          </a:prstGeom>
        </p:spPr>
      </p:pic>
      <p:grpSp>
        <p:nvGrpSpPr>
          <p:cNvPr id="13" name="Group 12"/>
          <p:cNvGrpSpPr/>
          <p:nvPr/>
        </p:nvGrpSpPr>
        <p:grpSpPr>
          <a:xfrm>
            <a:off x="1440574" y="2202395"/>
            <a:ext cx="1531226" cy="724950"/>
            <a:chOff x="1445792" y="1417260"/>
            <a:chExt cx="1575148" cy="724950"/>
          </a:xfrm>
        </p:grpSpPr>
        <p:sp>
          <p:nvSpPr>
            <p:cNvPr id="14" name="Left Arrow 13"/>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pic>
        <p:nvPicPr>
          <p:cNvPr id="22" name="Picture 21"/>
          <p:cNvPicPr>
            <a:picLocks noChangeAspect="1"/>
          </p:cNvPicPr>
          <p:nvPr/>
        </p:nvPicPr>
        <p:blipFill rotWithShape="1">
          <a:blip r:embed="rId7">
            <a:duotone>
              <a:schemeClr val="bg2">
                <a:shade val="45000"/>
                <a:satMod val="135000"/>
              </a:schemeClr>
              <a:prstClr val="white"/>
            </a:duotone>
          </a:blip>
          <a:srcRect l="9304" t="11773" r="8425" b="9538"/>
          <a:stretch/>
        </p:blipFill>
        <p:spPr>
          <a:xfrm>
            <a:off x="0" y="1439370"/>
            <a:ext cx="1420741" cy="570201"/>
          </a:xfrm>
          <a:prstGeom prst="rect">
            <a:avLst/>
          </a:prstGeom>
        </p:spPr>
      </p:pic>
      <p:pic>
        <p:nvPicPr>
          <p:cNvPr id="23" name="Picture 22"/>
          <p:cNvPicPr>
            <a:picLocks noChangeAspect="1"/>
          </p:cNvPicPr>
          <p:nvPr/>
        </p:nvPicPr>
        <p:blipFill rotWithShape="1">
          <a:blip r:embed="rId8">
            <a:duotone>
              <a:schemeClr val="bg2">
                <a:shade val="45000"/>
                <a:satMod val="135000"/>
              </a:schemeClr>
              <a:prstClr val="white"/>
            </a:duotone>
          </a:blip>
          <a:srcRect l="11483" t="18124" r="15790" b="10045"/>
          <a:stretch/>
        </p:blipFill>
        <p:spPr>
          <a:xfrm>
            <a:off x="0" y="2026770"/>
            <a:ext cx="1422432" cy="538100"/>
          </a:xfrm>
          <a:prstGeom prst="rect">
            <a:avLst/>
          </a:prstGeom>
        </p:spPr>
      </p:pic>
      <p:sp>
        <p:nvSpPr>
          <p:cNvPr id="24" name="Rectangle 23"/>
          <p:cNvSpPr/>
          <p:nvPr/>
        </p:nvSpPr>
        <p:spPr>
          <a:xfrm>
            <a:off x="2819400" y="1979086"/>
            <a:ext cx="6248400" cy="1800493"/>
          </a:xfrm>
          <a:prstGeom prst="rect">
            <a:avLst/>
          </a:prstGeom>
          <a:solidFill>
            <a:schemeClr val="bg1">
              <a:lumMod val="85000"/>
            </a:schemeClr>
          </a:solidFill>
          <a:ln w="57150">
            <a:solidFill>
              <a:schemeClr val="tx1"/>
            </a:solidFill>
          </a:ln>
        </p:spPr>
        <p:txBody>
          <a:bodyPr wrap="square">
            <a:spAutoFit/>
          </a:bodyPr>
          <a:lstStyle/>
          <a:p>
            <a:pPr marL="285750" indent="-285750">
              <a:buFont typeface="Wingdings" panose="05000000000000000000" pitchFamily="2" charset="2"/>
              <a:buChar char="q"/>
            </a:pPr>
            <a:r>
              <a:rPr lang="en-US" sz="2100" b="1" u="sng" dirty="0" smtClean="0">
                <a:latin typeface="Rockwell" panose="02060603020205020403" pitchFamily="18" charset="0"/>
              </a:rPr>
              <a:t>Gen 1:3</a:t>
            </a:r>
            <a:r>
              <a:rPr lang="en-US" sz="2100" b="1" dirty="0" smtClean="0">
                <a:latin typeface="Rockwell" panose="02060603020205020403" pitchFamily="18" charset="0"/>
              </a:rPr>
              <a:t> (NATEB)</a:t>
            </a:r>
            <a:r>
              <a:rPr lang="en-US" sz="2100" dirty="0" smtClean="0">
                <a:latin typeface="Rockwell" panose="02060603020205020403" pitchFamily="18" charset="0"/>
              </a:rPr>
              <a:t> – “Then </a:t>
            </a:r>
            <a:r>
              <a:rPr lang="en-US" sz="2100" b="1" u="sng" dirty="0" smtClean="0">
                <a:latin typeface="Rockwell" panose="02060603020205020403" pitchFamily="18" charset="0"/>
              </a:rPr>
              <a:t>[billions and billions of years later, after cold blooded animals were dead and the geologic column was full of fossil fuels,]</a:t>
            </a:r>
            <a:r>
              <a:rPr lang="en-US" sz="2100" dirty="0" smtClean="0">
                <a:latin typeface="Rockwell" panose="02060603020205020403" pitchFamily="18" charset="0"/>
              </a:rPr>
              <a:t> God said, ‘Let there be light’; and there was light.”</a:t>
            </a:r>
          </a:p>
          <a:p>
            <a:pPr marL="285750" indent="-285750">
              <a:buFont typeface="Wingdings" panose="05000000000000000000" pitchFamily="2" charset="2"/>
              <a:buChar char="q"/>
            </a:pPr>
            <a:endParaRPr lang="en-US" sz="600" dirty="0" smtClean="0">
              <a:latin typeface="Rockwell" panose="02060603020205020403" pitchFamily="18" charset="0"/>
            </a:endParaRPr>
          </a:p>
        </p:txBody>
      </p:sp>
      <p:sp>
        <p:nvSpPr>
          <p:cNvPr id="25" name="TextBox 24"/>
          <p:cNvSpPr txBox="1"/>
          <p:nvPr/>
        </p:nvSpPr>
        <p:spPr>
          <a:xfrm>
            <a:off x="2817709" y="1313924"/>
            <a:ext cx="6250090"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26" name="Rectangle 25"/>
          <p:cNvSpPr/>
          <p:nvPr/>
        </p:nvSpPr>
        <p:spPr>
          <a:xfrm>
            <a:off x="2817709" y="4638845"/>
            <a:ext cx="6248399" cy="1785104"/>
          </a:xfrm>
          <a:prstGeom prst="rect">
            <a:avLst/>
          </a:prstGeom>
          <a:solidFill>
            <a:srgbClr val="FFFF00"/>
          </a:solidFill>
          <a:ln w="57150">
            <a:solidFill>
              <a:schemeClr val="tx1"/>
            </a:solidFill>
          </a:ln>
        </p:spPr>
        <p:txBody>
          <a:bodyPr wrap="square">
            <a:spAutoFit/>
          </a:bodyPr>
          <a:lstStyle/>
          <a:p>
            <a:pPr marL="285750" indent="-285750">
              <a:buFont typeface="Wingdings" panose="05000000000000000000" pitchFamily="2" charset="2"/>
              <a:buChar char="q"/>
            </a:pPr>
            <a:r>
              <a:rPr lang="en-US" sz="2100" b="1" u="sng" dirty="0" smtClean="0">
                <a:latin typeface="Rockwell" panose="02060603020205020403" pitchFamily="18" charset="0"/>
              </a:rPr>
              <a:t>Gen 1:3</a:t>
            </a:r>
            <a:r>
              <a:rPr lang="en-US" sz="2100" b="1" dirty="0" smtClean="0">
                <a:latin typeface="Rockwell" panose="02060603020205020403" pitchFamily="18" charset="0"/>
              </a:rPr>
              <a:t> (NASB)</a:t>
            </a:r>
            <a:r>
              <a:rPr lang="en-US" sz="2100" dirty="0" smtClean="0">
                <a:latin typeface="Rockwell" panose="02060603020205020403" pitchFamily="18" charset="0"/>
              </a:rPr>
              <a:t> – “God </a:t>
            </a:r>
            <a:r>
              <a:rPr lang="en-US" sz="2100" dirty="0">
                <a:latin typeface="Rockwell" panose="02060603020205020403" pitchFamily="18" charset="0"/>
              </a:rPr>
              <a:t>said, </a:t>
            </a:r>
            <a:r>
              <a:rPr lang="en-US" sz="2100" dirty="0" smtClean="0">
                <a:latin typeface="Rockwell" panose="02060603020205020403" pitchFamily="18" charset="0"/>
              </a:rPr>
              <a:t>‘Let </a:t>
            </a:r>
            <a:r>
              <a:rPr lang="en-US" sz="2100" dirty="0">
                <a:latin typeface="Rockwell" panose="02060603020205020403" pitchFamily="18" charset="0"/>
              </a:rPr>
              <a:t>there be </a:t>
            </a:r>
            <a:r>
              <a:rPr lang="en-US" sz="2100" dirty="0" smtClean="0">
                <a:latin typeface="Rockwell" panose="02060603020205020403" pitchFamily="18" charset="0"/>
              </a:rPr>
              <a:t>light’; </a:t>
            </a:r>
            <a:r>
              <a:rPr lang="en-US" sz="2100" dirty="0">
                <a:latin typeface="Rockwell" panose="02060603020205020403" pitchFamily="18" charset="0"/>
              </a:rPr>
              <a:t>and there was light</a:t>
            </a:r>
            <a:r>
              <a:rPr lang="en-US" sz="2100" dirty="0" smtClean="0">
                <a:latin typeface="Rockwell" panose="02060603020205020403" pitchFamily="18" charset="0"/>
              </a:rPr>
              <a:t>.”</a:t>
            </a:r>
          </a:p>
          <a:p>
            <a:pPr marL="285750" indent="-285750">
              <a:buFont typeface="Wingdings" panose="05000000000000000000" pitchFamily="2" charset="2"/>
              <a:buChar char="q"/>
            </a:pPr>
            <a:endParaRPr lang="en-US" sz="1000" dirty="0" smtClean="0">
              <a:latin typeface="Rockwell" panose="02060603020205020403" pitchFamily="18" charset="0"/>
            </a:endParaRPr>
          </a:p>
          <a:p>
            <a:pPr marL="285750" indent="-285750">
              <a:buFont typeface="Wingdings" panose="05000000000000000000" pitchFamily="2" charset="2"/>
              <a:buChar char="q"/>
            </a:pPr>
            <a:r>
              <a:rPr lang="en-US" sz="2100" dirty="0" smtClean="0">
                <a:latin typeface="Rockwell" panose="02060603020205020403" pitchFamily="18" charset="0"/>
              </a:rPr>
              <a:t>Fish were created on Day 5 – </a:t>
            </a:r>
            <a:r>
              <a:rPr lang="en-US" sz="2100" b="1" dirty="0" smtClean="0">
                <a:latin typeface="Rockwell" panose="02060603020205020403" pitchFamily="18" charset="0"/>
              </a:rPr>
              <a:t>Gen 1:20-21</a:t>
            </a:r>
            <a:endParaRPr lang="en-US" sz="2100" dirty="0" smtClean="0">
              <a:latin typeface="Rockwell" panose="02060603020205020403" pitchFamily="18" charset="0"/>
            </a:endParaRPr>
          </a:p>
          <a:p>
            <a:pPr marL="285750" indent="-285750">
              <a:buFont typeface="Wingdings" panose="05000000000000000000" pitchFamily="2" charset="2"/>
              <a:buChar char="q"/>
            </a:pPr>
            <a:endParaRPr lang="en-US" sz="1000" b="1" dirty="0" smtClean="0">
              <a:latin typeface="Rockwell" panose="02060603020205020403" pitchFamily="18" charset="0"/>
            </a:endParaRPr>
          </a:p>
          <a:p>
            <a:pPr marL="285750" indent="-285750">
              <a:buFont typeface="Wingdings" panose="05000000000000000000" pitchFamily="2" charset="2"/>
              <a:buChar char="q"/>
            </a:pPr>
            <a:r>
              <a:rPr lang="en-US" sz="2100" dirty="0" smtClean="0">
                <a:latin typeface="Rockwell" panose="02060603020205020403" pitchFamily="18" charset="0"/>
              </a:rPr>
              <a:t>Reptiles were created on Day 6 – </a:t>
            </a:r>
            <a:r>
              <a:rPr lang="en-US" sz="2100" b="1" dirty="0" smtClean="0">
                <a:latin typeface="Rockwell" panose="02060603020205020403" pitchFamily="18" charset="0"/>
              </a:rPr>
              <a:t>Gen 1:24-25</a:t>
            </a:r>
          </a:p>
          <a:p>
            <a:pPr marL="285750" indent="-285750">
              <a:buFont typeface="Wingdings" panose="05000000000000000000" pitchFamily="2" charset="2"/>
              <a:buChar char="q"/>
            </a:pPr>
            <a:endParaRPr lang="en-US" sz="600" dirty="0" smtClean="0">
              <a:latin typeface="Rockwell" panose="02060603020205020403" pitchFamily="18" charset="0"/>
            </a:endParaRPr>
          </a:p>
        </p:txBody>
      </p:sp>
      <p:sp>
        <p:nvSpPr>
          <p:cNvPr id="27" name="TextBox 26"/>
          <p:cNvSpPr txBox="1"/>
          <p:nvPr/>
        </p:nvSpPr>
        <p:spPr>
          <a:xfrm>
            <a:off x="2817709" y="3992514"/>
            <a:ext cx="6248399"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Tree>
    <p:extLst>
      <p:ext uri="{BB962C8B-B14F-4D97-AF65-F5344CB8AC3E}">
        <p14:creationId xmlns:p14="http://schemas.microsoft.com/office/powerpoint/2010/main" val="312985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Effect transition="in" filter="fade">
                                      <p:cBhvr>
                                        <p:cTn id="14" dur="500"/>
                                        <p:tgtEl>
                                          <p:spTgt spid="2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fade">
                                      <p:cBhvr>
                                        <p:cTn id="26" dur="500"/>
                                        <p:tgtEl>
                                          <p:spTgt spid="26">
                                            <p:txEl>
                                              <p:pRg st="0" end="0"/>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6">
                                            <p:txEl>
                                              <p:pRg st="2" end="2"/>
                                            </p:txEl>
                                          </p:spTgt>
                                        </p:tgtEl>
                                        <p:attrNameLst>
                                          <p:attrName>style.visibility</p:attrName>
                                        </p:attrNameLst>
                                      </p:cBhvr>
                                      <p:to>
                                        <p:strVal val="visible"/>
                                      </p:to>
                                    </p:set>
                                    <p:animEffect transition="in" filter="fade">
                                      <p:cBhvr>
                                        <p:cTn id="30" dur="500"/>
                                        <p:tgtEl>
                                          <p:spTgt spid="26">
                                            <p:txEl>
                                              <p:pRg st="2" end="2"/>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6">
                                            <p:txEl>
                                              <p:pRg st="4" end="4"/>
                                            </p:txEl>
                                          </p:spTgt>
                                        </p:tgtEl>
                                        <p:attrNameLst>
                                          <p:attrName>style.visibility</p:attrName>
                                        </p:attrNameLst>
                                      </p:cBhvr>
                                      <p:to>
                                        <p:strVal val="visible"/>
                                      </p:to>
                                    </p:set>
                                    <p:animEffect transition="in" filter="fade">
                                      <p:cBhvr>
                                        <p:cTn id="34" dur="500"/>
                                        <p:tgtEl>
                                          <p:spTgt spid="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late gap theory">
            <a:hlinkClick r:id="rId3"/>
          </p:cNvPr>
          <p:cNvPicPr>
            <a:picLocks noChangeAspect="1" noChangeArrowheads="1"/>
          </p:cNvPicPr>
          <p:nvPr/>
        </p:nvPicPr>
        <p:blipFill>
          <a:blip r:embed="rId4">
            <a:duotone>
              <a:prstClr val="black"/>
              <a:schemeClr val="bg1">
                <a:lumMod val="85000"/>
                <a:tint val="45000"/>
                <a:satMod val="400000"/>
              </a:schemeClr>
            </a:duotone>
            <a:extLst>
              <a:ext uri="{28A0092B-C50C-407E-A947-70E740481C1C}">
                <a14:useLocalDpi xmlns:a14="http://schemas.microsoft.com/office/drawing/2010/main" val="0"/>
              </a:ext>
            </a:extLst>
          </a:blip>
          <a:srcRect/>
          <a:stretch>
            <a:fillRect/>
          </a:stretch>
        </p:blipFill>
        <p:spPr bwMode="auto">
          <a:xfrm>
            <a:off x="3203407" y="1614125"/>
            <a:ext cx="5853956" cy="219587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pic>
        <p:nvPicPr>
          <p:cNvPr id="4104" name="Picture 8" descr="Image result for gap theorie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006341"/>
            <a:ext cx="1420741" cy="158655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76200" y="76200"/>
            <a:ext cx="8991600" cy="838478"/>
          </a:xfrm>
          <a:prstGeom prst="rect">
            <a:avLst/>
          </a:prstGeom>
          <a:solidFill>
            <a:srgbClr val="FF0000"/>
          </a:solidFill>
          <a:ln w="571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solidFill>
                  <a:schemeClr val="bg1"/>
                </a:solidFill>
                <a:latin typeface="Rockwell" panose="02060603020205020403" pitchFamily="18" charset="0"/>
              </a:rPr>
              <a:t>Ruin Reconstruction Theory</a:t>
            </a:r>
            <a:endParaRPr lang="en-US" sz="5000" b="1" dirty="0">
              <a:solidFill>
                <a:schemeClr val="bg1"/>
              </a:solidFill>
              <a:latin typeface="Rockwell" panose="02060603020205020403" pitchFamily="18" charset="0"/>
            </a:endParaRPr>
          </a:p>
        </p:txBody>
      </p:sp>
      <p:pic>
        <p:nvPicPr>
          <p:cNvPr id="9" name="Picture 8"/>
          <p:cNvPicPr>
            <a:picLocks noChangeAspect="1"/>
          </p:cNvPicPr>
          <p:nvPr/>
        </p:nvPicPr>
        <p:blipFill rotWithShape="1">
          <a:blip r:embed="rId7"/>
          <a:srcRect l="12973" t="6558" r="9189" b="8196"/>
          <a:stretch/>
        </p:blipFill>
        <p:spPr>
          <a:xfrm>
            <a:off x="1" y="2592898"/>
            <a:ext cx="1420740" cy="769292"/>
          </a:xfrm>
          <a:prstGeom prst="rect">
            <a:avLst/>
          </a:prstGeom>
        </p:spPr>
      </p:pic>
      <p:pic>
        <p:nvPicPr>
          <p:cNvPr id="10" name="Picture 9"/>
          <p:cNvPicPr>
            <a:picLocks noChangeAspect="1"/>
          </p:cNvPicPr>
          <p:nvPr/>
        </p:nvPicPr>
        <p:blipFill rotWithShape="1">
          <a:blip r:embed="rId8"/>
          <a:srcRect l="10152" t="11052" r="12689" b="9367"/>
          <a:stretch/>
        </p:blipFill>
        <p:spPr>
          <a:xfrm>
            <a:off x="1" y="3386555"/>
            <a:ext cx="1420740" cy="689965"/>
          </a:xfrm>
          <a:prstGeom prst="rect">
            <a:avLst/>
          </a:prstGeom>
        </p:spPr>
      </p:pic>
      <p:pic>
        <p:nvPicPr>
          <p:cNvPr id="11" name="Picture 10"/>
          <p:cNvPicPr>
            <a:picLocks noChangeAspect="1"/>
          </p:cNvPicPr>
          <p:nvPr/>
        </p:nvPicPr>
        <p:blipFill rotWithShape="1">
          <a:blip r:embed="rId9"/>
          <a:srcRect l="8534" t="12413" r="11154" b="9061"/>
          <a:stretch/>
        </p:blipFill>
        <p:spPr>
          <a:xfrm>
            <a:off x="1" y="4074437"/>
            <a:ext cx="1420740" cy="700812"/>
          </a:xfrm>
          <a:prstGeom prst="rect">
            <a:avLst/>
          </a:prstGeom>
        </p:spPr>
      </p:pic>
      <p:pic>
        <p:nvPicPr>
          <p:cNvPr id="12" name="Picture 11"/>
          <p:cNvPicPr>
            <a:picLocks noChangeAspect="1"/>
          </p:cNvPicPr>
          <p:nvPr/>
        </p:nvPicPr>
        <p:blipFill rotWithShape="1">
          <a:blip r:embed="rId10"/>
          <a:srcRect l="12956" t="21786" r="9312" b="9556"/>
          <a:stretch/>
        </p:blipFill>
        <p:spPr>
          <a:xfrm>
            <a:off x="5219" y="4767743"/>
            <a:ext cx="1420740" cy="706986"/>
          </a:xfrm>
          <a:prstGeom prst="rect">
            <a:avLst/>
          </a:prstGeom>
        </p:spPr>
      </p:pic>
      <p:pic>
        <p:nvPicPr>
          <p:cNvPr id="13" name="Picture 12"/>
          <p:cNvPicPr>
            <a:picLocks noChangeAspect="1"/>
          </p:cNvPicPr>
          <p:nvPr/>
        </p:nvPicPr>
        <p:blipFill rotWithShape="1">
          <a:blip r:embed="rId11"/>
          <a:srcRect l="9304" t="11773" r="8425" b="9538"/>
          <a:stretch/>
        </p:blipFill>
        <p:spPr>
          <a:xfrm>
            <a:off x="0" y="5491928"/>
            <a:ext cx="1420741" cy="685800"/>
          </a:xfrm>
          <a:prstGeom prst="rect">
            <a:avLst/>
          </a:prstGeom>
        </p:spPr>
      </p:pic>
      <p:pic>
        <p:nvPicPr>
          <p:cNvPr id="14" name="Picture 13"/>
          <p:cNvPicPr>
            <a:picLocks noChangeAspect="1"/>
          </p:cNvPicPr>
          <p:nvPr/>
        </p:nvPicPr>
        <p:blipFill rotWithShape="1">
          <a:blip r:embed="rId12"/>
          <a:srcRect l="11483" t="18124" r="15790" b="10045"/>
          <a:stretch/>
        </p:blipFill>
        <p:spPr>
          <a:xfrm>
            <a:off x="0" y="6177728"/>
            <a:ext cx="1422432" cy="680272"/>
          </a:xfrm>
          <a:prstGeom prst="rect">
            <a:avLst/>
          </a:prstGeom>
        </p:spPr>
      </p:pic>
      <p:sp>
        <p:nvSpPr>
          <p:cNvPr id="4" name="TextBox 3"/>
          <p:cNvSpPr txBox="1"/>
          <p:nvPr/>
        </p:nvSpPr>
        <p:spPr>
          <a:xfrm>
            <a:off x="1410303" y="678422"/>
            <a:ext cx="647098" cy="2015936"/>
          </a:xfrm>
          <a:prstGeom prst="rect">
            <a:avLst/>
          </a:prstGeom>
          <a:noFill/>
        </p:spPr>
        <p:txBody>
          <a:bodyPr wrap="square" rtlCol="0">
            <a:spAutoFit/>
          </a:bodyPr>
          <a:lstStyle/>
          <a:p>
            <a:r>
              <a:rPr lang="en-US" sz="12500" b="1" dirty="0" smtClean="0">
                <a:solidFill>
                  <a:srgbClr val="FF0000"/>
                </a:solidFill>
              </a:rPr>
              <a:t>}</a:t>
            </a:r>
            <a:endParaRPr lang="en-US" sz="7500" b="1" dirty="0">
              <a:solidFill>
                <a:srgbClr val="FF0000"/>
              </a:solidFill>
            </a:endParaRPr>
          </a:p>
        </p:txBody>
      </p:sp>
      <p:sp>
        <p:nvSpPr>
          <p:cNvPr id="5" name="Rectangle 4"/>
          <p:cNvSpPr/>
          <p:nvPr/>
        </p:nvSpPr>
        <p:spPr>
          <a:xfrm>
            <a:off x="2057401" y="1553397"/>
            <a:ext cx="1146006" cy="492443"/>
          </a:xfrm>
          <a:prstGeom prst="rect">
            <a:avLst/>
          </a:prstGeom>
        </p:spPr>
        <p:txBody>
          <a:bodyPr wrap="square">
            <a:spAutoFit/>
          </a:bodyPr>
          <a:lstStyle/>
          <a:p>
            <a:r>
              <a:rPr lang="en-US" sz="2600" b="1" dirty="0">
                <a:solidFill>
                  <a:srgbClr val="FF0000"/>
                </a:solidFill>
                <a:latin typeface="Rockwell" panose="02060603020205020403" pitchFamily="18" charset="0"/>
              </a:rPr>
              <a:t>EONS</a:t>
            </a:r>
          </a:p>
        </p:txBody>
      </p:sp>
      <p:sp>
        <p:nvSpPr>
          <p:cNvPr id="17" name="TextBox 16"/>
          <p:cNvSpPr txBox="1"/>
          <p:nvPr/>
        </p:nvSpPr>
        <p:spPr>
          <a:xfrm>
            <a:off x="3180333" y="941236"/>
            <a:ext cx="5907300"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18" name="TextBox 17"/>
          <p:cNvSpPr txBox="1"/>
          <p:nvPr/>
        </p:nvSpPr>
        <p:spPr>
          <a:xfrm>
            <a:off x="1524001" y="3844909"/>
            <a:ext cx="7563632"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19" name="Rectangle 18"/>
          <p:cNvSpPr/>
          <p:nvPr/>
        </p:nvSpPr>
        <p:spPr>
          <a:xfrm>
            <a:off x="1524001" y="4491240"/>
            <a:ext cx="7543800" cy="2308324"/>
          </a:xfrm>
          <a:prstGeom prst="rect">
            <a:avLst/>
          </a:prstGeom>
          <a:solidFill>
            <a:srgbClr val="FFFF00"/>
          </a:solidFill>
          <a:ln w="57150">
            <a:solidFill>
              <a:schemeClr val="tx1"/>
            </a:solidFill>
          </a:ln>
        </p:spPr>
        <p:txBody>
          <a:bodyPr wrap="square">
            <a:spAutoFit/>
          </a:bodyPr>
          <a:lstStyle/>
          <a:p>
            <a:pPr marL="285750" indent="-285750">
              <a:buFont typeface="Wingdings" panose="05000000000000000000" pitchFamily="2" charset="2"/>
              <a:buChar char="q"/>
            </a:pPr>
            <a:r>
              <a:rPr lang="en-US" sz="1600" b="1" u="sng" dirty="0">
                <a:latin typeface="Rockwell" panose="02060603020205020403" pitchFamily="18" charset="0"/>
              </a:rPr>
              <a:t>Rom 5:12</a:t>
            </a:r>
            <a:r>
              <a:rPr lang="en-US" sz="1600" dirty="0">
                <a:latin typeface="Rockwell" panose="02060603020205020403" pitchFamily="18" charset="0"/>
              </a:rPr>
              <a:t> – “Therefore, just as through one </a:t>
            </a:r>
            <a:r>
              <a:rPr lang="en-US" sz="1600" dirty="0" smtClean="0">
                <a:latin typeface="Rockwell" panose="02060603020205020403" pitchFamily="18" charset="0"/>
              </a:rPr>
              <a:t>man sin </a:t>
            </a:r>
            <a:r>
              <a:rPr lang="en-US" sz="1600" dirty="0">
                <a:latin typeface="Rockwell" panose="02060603020205020403" pitchFamily="18" charset="0"/>
              </a:rPr>
              <a:t>entered the world, and death through sin, and thus death spread to all men, because all sinned</a:t>
            </a:r>
            <a:r>
              <a:rPr lang="en-US" sz="1600" dirty="0" smtClean="0">
                <a:latin typeface="Rockwell" panose="02060603020205020403" pitchFamily="18" charset="0"/>
              </a:rPr>
              <a:t>.”</a:t>
            </a:r>
          </a:p>
          <a:p>
            <a:pPr marL="285750" indent="-285750">
              <a:buFont typeface="Wingdings" panose="05000000000000000000" pitchFamily="2" charset="2"/>
              <a:buChar char="q"/>
            </a:pPr>
            <a:r>
              <a:rPr lang="en-US" sz="1600" b="1" u="sng" dirty="0" smtClean="0">
                <a:latin typeface="Rockwell" panose="02060603020205020403" pitchFamily="18" charset="0"/>
              </a:rPr>
              <a:t>1 Cor 15:45</a:t>
            </a:r>
            <a:r>
              <a:rPr lang="en-US" sz="1600" dirty="0" smtClean="0">
                <a:latin typeface="Rockwell" panose="02060603020205020403" pitchFamily="18" charset="0"/>
              </a:rPr>
              <a:t> – “</a:t>
            </a:r>
            <a:r>
              <a:rPr lang="en-US" sz="1600" dirty="0">
                <a:latin typeface="Rockwell" panose="02060603020205020403" pitchFamily="18" charset="0"/>
              </a:rPr>
              <a:t>So also it is written, </a:t>
            </a:r>
            <a:r>
              <a:rPr lang="en-US" sz="1600" dirty="0" smtClean="0">
                <a:latin typeface="Rockwell" panose="02060603020205020403" pitchFamily="18" charset="0"/>
              </a:rPr>
              <a:t>‘The </a:t>
            </a:r>
            <a:r>
              <a:rPr lang="en-US" sz="1600" dirty="0">
                <a:latin typeface="Rockwell" panose="02060603020205020403" pitchFamily="18" charset="0"/>
              </a:rPr>
              <a:t>first </a:t>
            </a:r>
            <a:r>
              <a:rPr lang="en-US" sz="1600" cap="small" dirty="0">
                <a:latin typeface="Rockwell" panose="02060603020205020403" pitchFamily="18" charset="0"/>
              </a:rPr>
              <a:t>man</a:t>
            </a:r>
            <a:r>
              <a:rPr lang="en-US" sz="1600" dirty="0">
                <a:latin typeface="Rockwell" panose="02060603020205020403" pitchFamily="18" charset="0"/>
              </a:rPr>
              <a:t>, Adam, </a:t>
            </a:r>
            <a:r>
              <a:rPr lang="en-US" sz="1600" cap="small" dirty="0">
                <a:latin typeface="Rockwell" panose="02060603020205020403" pitchFamily="18" charset="0"/>
              </a:rPr>
              <a:t>became a </a:t>
            </a:r>
            <a:r>
              <a:rPr lang="en-US" sz="1600" cap="small" dirty="0" smtClean="0">
                <a:latin typeface="Rockwell" panose="02060603020205020403" pitchFamily="18" charset="0"/>
              </a:rPr>
              <a:t>living </a:t>
            </a:r>
            <a:r>
              <a:rPr lang="en-US" sz="1600" cap="small" dirty="0">
                <a:latin typeface="Rockwell" panose="02060603020205020403" pitchFamily="18" charset="0"/>
              </a:rPr>
              <a:t>soul</a:t>
            </a:r>
            <a:r>
              <a:rPr lang="en-US" sz="1600" dirty="0" smtClean="0">
                <a:latin typeface="Rockwell" panose="02060603020205020403" pitchFamily="18" charset="0"/>
              </a:rPr>
              <a:t>.’”</a:t>
            </a:r>
          </a:p>
          <a:p>
            <a:pPr marL="285750" indent="-285750">
              <a:buFont typeface="Wingdings" panose="05000000000000000000" pitchFamily="2" charset="2"/>
              <a:buChar char="q"/>
            </a:pPr>
            <a:r>
              <a:rPr lang="en-US" sz="1600" b="1" u="sng" dirty="0" smtClean="0">
                <a:latin typeface="Rockwell" panose="02060603020205020403" pitchFamily="18" charset="0"/>
              </a:rPr>
              <a:t>Gen 1:29-30</a:t>
            </a:r>
            <a:r>
              <a:rPr lang="en-US" sz="1600" dirty="0" smtClean="0">
                <a:latin typeface="Rockwell" panose="02060603020205020403" pitchFamily="18" charset="0"/>
              </a:rPr>
              <a:t> – “</a:t>
            </a:r>
            <a:r>
              <a:rPr lang="en-US" sz="1600" b="1" baseline="30000" dirty="0" smtClean="0">
                <a:latin typeface="Rockwell" panose="02060603020205020403" pitchFamily="18" charset="0"/>
              </a:rPr>
              <a:t>29</a:t>
            </a:r>
            <a:r>
              <a:rPr lang="en-US" sz="1600" dirty="0" smtClean="0">
                <a:latin typeface="Rockwell" panose="02060603020205020403" pitchFamily="18" charset="0"/>
              </a:rPr>
              <a:t>Then </a:t>
            </a:r>
            <a:r>
              <a:rPr lang="en-US" sz="1600" dirty="0">
                <a:latin typeface="Rockwell" panose="02060603020205020403" pitchFamily="18" charset="0"/>
              </a:rPr>
              <a:t>God said, </a:t>
            </a:r>
            <a:r>
              <a:rPr lang="en-US" sz="1600" dirty="0" smtClean="0">
                <a:latin typeface="Rockwell" panose="02060603020205020403" pitchFamily="18" charset="0"/>
              </a:rPr>
              <a:t>‘Behold</a:t>
            </a:r>
            <a:r>
              <a:rPr lang="en-US" sz="1600" dirty="0">
                <a:latin typeface="Rockwell" panose="02060603020205020403" pitchFamily="18" charset="0"/>
              </a:rPr>
              <a:t>, I have given you every plant yielding seed that is on </a:t>
            </a:r>
            <a:r>
              <a:rPr lang="en-US" sz="1600" dirty="0" smtClean="0">
                <a:latin typeface="Rockwell" panose="02060603020205020403" pitchFamily="18" charset="0"/>
              </a:rPr>
              <a:t>the</a:t>
            </a:r>
            <a:r>
              <a:rPr lang="en-US" sz="1600" dirty="0">
                <a:latin typeface="Rockwell" panose="02060603020205020403" pitchFamily="18" charset="0"/>
              </a:rPr>
              <a:t> </a:t>
            </a:r>
            <a:r>
              <a:rPr lang="en-US" sz="1600" dirty="0" smtClean="0">
                <a:latin typeface="Rockwell" panose="02060603020205020403" pitchFamily="18" charset="0"/>
              </a:rPr>
              <a:t>surface </a:t>
            </a:r>
            <a:r>
              <a:rPr lang="en-US" sz="1600" dirty="0">
                <a:latin typeface="Rockwell" panose="02060603020205020403" pitchFamily="18" charset="0"/>
              </a:rPr>
              <a:t>of all the earth, and every </a:t>
            </a:r>
            <a:r>
              <a:rPr lang="en-US" sz="1600" dirty="0" smtClean="0">
                <a:latin typeface="Rockwell" panose="02060603020205020403" pitchFamily="18" charset="0"/>
              </a:rPr>
              <a:t>tree</a:t>
            </a:r>
            <a:r>
              <a:rPr lang="en-US" sz="1600" dirty="0">
                <a:latin typeface="Rockwell" panose="02060603020205020403" pitchFamily="18" charset="0"/>
              </a:rPr>
              <a:t> </a:t>
            </a:r>
            <a:r>
              <a:rPr lang="en-US" sz="1600" dirty="0" smtClean="0">
                <a:latin typeface="Rockwell" panose="02060603020205020403" pitchFamily="18" charset="0"/>
              </a:rPr>
              <a:t>which </a:t>
            </a:r>
            <a:r>
              <a:rPr lang="en-US" sz="1600" dirty="0">
                <a:latin typeface="Rockwell" panose="02060603020205020403" pitchFamily="18" charset="0"/>
              </a:rPr>
              <a:t>has fruit yielding seed; it shall be food for </a:t>
            </a:r>
            <a:r>
              <a:rPr lang="en-US" sz="1600" dirty="0" smtClean="0">
                <a:latin typeface="Rockwell" panose="02060603020205020403" pitchFamily="18" charset="0"/>
              </a:rPr>
              <a:t>you; </a:t>
            </a:r>
            <a:r>
              <a:rPr lang="en-US" sz="1600" b="1" baseline="30000" dirty="0" smtClean="0">
                <a:latin typeface="Rockwell" panose="02060603020205020403" pitchFamily="18" charset="0"/>
              </a:rPr>
              <a:t>30</a:t>
            </a:r>
            <a:r>
              <a:rPr lang="en-US" sz="1600" dirty="0" smtClean="0">
                <a:latin typeface="Rockwell" panose="02060603020205020403" pitchFamily="18" charset="0"/>
              </a:rPr>
              <a:t>and</a:t>
            </a:r>
            <a:r>
              <a:rPr lang="en-US" sz="1600" dirty="0">
                <a:latin typeface="Rockwell" panose="02060603020205020403" pitchFamily="18" charset="0"/>
              </a:rPr>
              <a:t> to every beast of the earth and to every bird of </a:t>
            </a:r>
            <a:r>
              <a:rPr lang="en-US" sz="1600" dirty="0" smtClean="0">
                <a:latin typeface="Rockwell" panose="02060603020205020403" pitchFamily="18" charset="0"/>
              </a:rPr>
              <a:t>the</a:t>
            </a:r>
            <a:r>
              <a:rPr lang="en-US" sz="1600" dirty="0">
                <a:latin typeface="Rockwell" panose="02060603020205020403" pitchFamily="18" charset="0"/>
              </a:rPr>
              <a:t> </a:t>
            </a:r>
            <a:r>
              <a:rPr lang="en-US" sz="1600" dirty="0" smtClean="0">
                <a:latin typeface="Rockwell" panose="02060603020205020403" pitchFamily="18" charset="0"/>
              </a:rPr>
              <a:t>sky </a:t>
            </a:r>
            <a:r>
              <a:rPr lang="en-US" sz="1600" dirty="0">
                <a:latin typeface="Rockwell" panose="02060603020205020403" pitchFamily="18" charset="0"/>
              </a:rPr>
              <a:t>and to every thing </a:t>
            </a:r>
            <a:r>
              <a:rPr lang="en-US" sz="1600" dirty="0" smtClean="0">
                <a:latin typeface="Rockwell" panose="02060603020205020403" pitchFamily="18" charset="0"/>
              </a:rPr>
              <a:t>that</a:t>
            </a:r>
            <a:r>
              <a:rPr lang="en-US" sz="1600" dirty="0">
                <a:latin typeface="Rockwell" panose="02060603020205020403" pitchFamily="18" charset="0"/>
              </a:rPr>
              <a:t> </a:t>
            </a:r>
            <a:r>
              <a:rPr lang="en-US" sz="1600" dirty="0" smtClean="0">
                <a:latin typeface="Rockwell" panose="02060603020205020403" pitchFamily="18" charset="0"/>
              </a:rPr>
              <a:t>moves </a:t>
            </a:r>
            <a:r>
              <a:rPr lang="en-US" sz="1600" dirty="0">
                <a:latin typeface="Rockwell" panose="02060603020205020403" pitchFamily="18" charset="0"/>
              </a:rPr>
              <a:t>on the </a:t>
            </a:r>
            <a:r>
              <a:rPr lang="en-US" sz="1600" dirty="0" smtClean="0">
                <a:latin typeface="Rockwell" panose="02060603020205020403" pitchFamily="18" charset="0"/>
              </a:rPr>
              <a:t>earth</a:t>
            </a:r>
            <a:r>
              <a:rPr lang="en-US" sz="1600" dirty="0">
                <a:latin typeface="Rockwell" panose="02060603020205020403" pitchFamily="18" charset="0"/>
              </a:rPr>
              <a:t> </a:t>
            </a:r>
            <a:r>
              <a:rPr lang="en-US" sz="1600" dirty="0" smtClean="0">
                <a:latin typeface="Rockwell" panose="02060603020205020403" pitchFamily="18" charset="0"/>
              </a:rPr>
              <a:t>which </a:t>
            </a:r>
            <a:r>
              <a:rPr lang="en-US" sz="1600" dirty="0">
                <a:latin typeface="Rockwell" panose="02060603020205020403" pitchFamily="18" charset="0"/>
              </a:rPr>
              <a:t>has life, I have </a:t>
            </a:r>
            <a:r>
              <a:rPr lang="en-US" sz="1600" dirty="0" smtClean="0">
                <a:latin typeface="Rockwell" panose="02060603020205020403" pitchFamily="18" charset="0"/>
              </a:rPr>
              <a:t>given every </a:t>
            </a:r>
            <a:r>
              <a:rPr lang="en-US" sz="1600" dirty="0">
                <a:latin typeface="Rockwell" panose="02060603020205020403" pitchFamily="18" charset="0"/>
              </a:rPr>
              <a:t>green plant for </a:t>
            </a:r>
            <a:r>
              <a:rPr lang="en-US" sz="1600" dirty="0" smtClean="0">
                <a:latin typeface="Rockwell" panose="02060603020205020403" pitchFamily="18" charset="0"/>
              </a:rPr>
              <a:t>food’; </a:t>
            </a:r>
            <a:r>
              <a:rPr lang="en-US" sz="1600" dirty="0">
                <a:latin typeface="Rockwell" panose="02060603020205020403" pitchFamily="18" charset="0"/>
              </a:rPr>
              <a:t>and it was so.</a:t>
            </a:r>
            <a:r>
              <a:rPr lang="en-US" sz="1600" dirty="0" smtClean="0">
                <a:latin typeface="Rockwell" panose="02060603020205020403" pitchFamily="18" charset="0"/>
              </a:rPr>
              <a:t>”</a:t>
            </a:r>
          </a:p>
        </p:txBody>
      </p:sp>
    </p:spTree>
    <p:extLst>
      <p:ext uri="{BB962C8B-B14F-4D97-AF65-F5344CB8AC3E}">
        <p14:creationId xmlns:p14="http://schemas.microsoft.com/office/powerpoint/2010/main" val="30102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500"/>
                                        <p:tgtEl>
                                          <p:spTgt spid="410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Effect transition="in" filter="fade">
                                      <p:cBhvr>
                                        <p:cTn id="28" dur="500"/>
                                        <p:tgtEl>
                                          <p:spTgt spid="1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xEl>
                                              <p:pRg st="2" end="2"/>
                                            </p:txEl>
                                          </p:spTgt>
                                        </p:tgtEl>
                                        <p:attrNameLst>
                                          <p:attrName>style.visibility</p:attrName>
                                        </p:attrNameLst>
                                      </p:cBhvr>
                                      <p:to>
                                        <p:strVal val="visible"/>
                                      </p:to>
                                    </p:set>
                                    <p:animEffect transition="in" filter="fade">
                                      <p:cBhvr>
                                        <p:cTn id="3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14102" y="4913489"/>
            <a:ext cx="1648172" cy="724950"/>
            <a:chOff x="1445792" y="1417260"/>
            <a:chExt cx="1575148" cy="724950"/>
          </a:xfrm>
        </p:grpSpPr>
        <p:sp>
          <p:nvSpPr>
            <p:cNvPr id="5" name="Left Arrow 4"/>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pic>
        <p:nvPicPr>
          <p:cNvPr id="7" name="Picture 6"/>
          <p:cNvPicPr>
            <a:picLocks noChangeAspect="1"/>
          </p:cNvPicPr>
          <p:nvPr/>
        </p:nvPicPr>
        <p:blipFill rotWithShape="1">
          <a:blip r:embed="rId3"/>
          <a:srcRect l="12973" t="6558" r="9189" b="8196"/>
          <a:stretch/>
        </p:blipFill>
        <p:spPr>
          <a:xfrm>
            <a:off x="-2088" y="1371600"/>
            <a:ext cx="1420740" cy="617424"/>
          </a:xfrm>
          <a:prstGeom prst="rect">
            <a:avLst/>
          </a:prstGeom>
        </p:spPr>
      </p:pic>
      <p:pic>
        <p:nvPicPr>
          <p:cNvPr id="8" name="Picture 7"/>
          <p:cNvPicPr>
            <a:picLocks noChangeAspect="1"/>
          </p:cNvPicPr>
          <p:nvPr/>
        </p:nvPicPr>
        <p:blipFill rotWithShape="1">
          <a:blip r:embed="rId4"/>
          <a:srcRect l="10152" t="11052" r="12689" b="9367"/>
          <a:stretch/>
        </p:blipFill>
        <p:spPr>
          <a:xfrm>
            <a:off x="-2088" y="1988906"/>
            <a:ext cx="1420740" cy="615887"/>
          </a:xfrm>
          <a:prstGeom prst="rect">
            <a:avLst/>
          </a:prstGeom>
        </p:spPr>
      </p:pic>
      <p:pic>
        <p:nvPicPr>
          <p:cNvPr id="9" name="Picture 8"/>
          <p:cNvPicPr>
            <a:picLocks noChangeAspect="1"/>
          </p:cNvPicPr>
          <p:nvPr/>
        </p:nvPicPr>
        <p:blipFill rotWithShape="1">
          <a:blip r:embed="rId5"/>
          <a:srcRect l="8534" t="12413" r="11154" b="9061"/>
          <a:stretch/>
        </p:blipFill>
        <p:spPr>
          <a:xfrm>
            <a:off x="2461" y="2611250"/>
            <a:ext cx="1411641" cy="618637"/>
          </a:xfrm>
          <a:prstGeom prst="rect">
            <a:avLst/>
          </a:prstGeom>
        </p:spPr>
      </p:pic>
      <p:pic>
        <p:nvPicPr>
          <p:cNvPr id="10" name="Picture 9"/>
          <p:cNvPicPr>
            <a:picLocks noChangeAspect="1"/>
          </p:cNvPicPr>
          <p:nvPr/>
        </p:nvPicPr>
        <p:blipFill rotWithShape="1">
          <a:blip r:embed="rId6"/>
          <a:srcRect l="12956" t="21786" r="9312" b="9556"/>
          <a:stretch/>
        </p:blipFill>
        <p:spPr>
          <a:xfrm>
            <a:off x="-2088" y="3229887"/>
            <a:ext cx="1420740" cy="625094"/>
          </a:xfrm>
          <a:prstGeom prst="rect">
            <a:avLst/>
          </a:prstGeom>
        </p:spPr>
      </p:pic>
      <p:pic>
        <p:nvPicPr>
          <p:cNvPr id="11" name="Picture 10"/>
          <p:cNvPicPr>
            <a:picLocks noChangeAspect="1"/>
          </p:cNvPicPr>
          <p:nvPr/>
        </p:nvPicPr>
        <p:blipFill rotWithShape="1">
          <a:blip r:embed="rId7"/>
          <a:srcRect l="9304" t="11773" r="8425" b="9538"/>
          <a:stretch/>
        </p:blipFill>
        <p:spPr>
          <a:xfrm>
            <a:off x="-2088" y="3861439"/>
            <a:ext cx="1420741" cy="632882"/>
          </a:xfrm>
          <a:prstGeom prst="rect">
            <a:avLst/>
          </a:prstGeom>
        </p:spPr>
      </p:pic>
      <p:pic>
        <p:nvPicPr>
          <p:cNvPr id="12" name="Picture 11"/>
          <p:cNvPicPr>
            <a:picLocks noChangeAspect="1"/>
          </p:cNvPicPr>
          <p:nvPr/>
        </p:nvPicPr>
        <p:blipFill rotWithShape="1">
          <a:blip r:embed="rId8"/>
          <a:srcRect l="11483" t="18124" r="15790" b="10045"/>
          <a:stretch/>
        </p:blipFill>
        <p:spPr>
          <a:xfrm>
            <a:off x="-8330" y="4487792"/>
            <a:ext cx="1422432" cy="645797"/>
          </a:xfrm>
          <a:prstGeom prst="rect">
            <a:avLst/>
          </a:prstGeom>
        </p:spPr>
      </p:pic>
      <p:sp>
        <p:nvSpPr>
          <p:cNvPr id="18" name="Title 1"/>
          <p:cNvSpPr>
            <a:spLocks noGrp="1"/>
          </p:cNvSpPr>
          <p:nvPr>
            <p:ph type="title"/>
          </p:nvPr>
        </p:nvSpPr>
        <p:spPr>
          <a:xfrm>
            <a:off x="76200" y="76199"/>
            <a:ext cx="8991600" cy="1209643"/>
          </a:xfrm>
          <a:solidFill>
            <a:srgbClr val="FF0000"/>
          </a:solidFill>
          <a:ln w="57150">
            <a:solidFill>
              <a:schemeClr val="tx1"/>
            </a:solidFill>
          </a:ln>
        </p:spPr>
        <p:txBody>
          <a:bodyPr anchor="t">
            <a:noAutofit/>
          </a:bodyPr>
          <a:lstStyle/>
          <a:p>
            <a:r>
              <a:rPr lang="en-US" sz="6500" b="1" dirty="0" smtClean="0">
                <a:solidFill>
                  <a:schemeClr val="bg1"/>
                </a:solidFill>
                <a:latin typeface="Rockwell" panose="02060603020205020403" pitchFamily="18" charset="0"/>
              </a:rPr>
              <a:t>Late Gap Theory</a:t>
            </a:r>
            <a:endParaRPr lang="en-US" sz="6500" b="1" dirty="0">
              <a:solidFill>
                <a:schemeClr val="bg1"/>
              </a:solidFill>
              <a:latin typeface="Rockwell" panose="02060603020205020403" pitchFamily="18" charset="0"/>
            </a:endParaRPr>
          </a:p>
        </p:txBody>
      </p:sp>
      <p:pic>
        <p:nvPicPr>
          <p:cNvPr id="1026" name="Picture 2" descr="Image result for bible eve sins"/>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2461" y="5410201"/>
            <a:ext cx="1411641" cy="14478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895600" y="1979086"/>
            <a:ext cx="6172200" cy="1538883"/>
          </a:xfrm>
          <a:prstGeom prst="rect">
            <a:avLst/>
          </a:prstGeom>
          <a:solidFill>
            <a:schemeClr val="bg1">
              <a:lumMod val="85000"/>
            </a:schemeClr>
          </a:solidFill>
          <a:ln w="57150">
            <a:solidFill>
              <a:schemeClr val="tx1"/>
            </a:solidFill>
          </a:ln>
        </p:spPr>
        <p:txBody>
          <a:bodyPr wrap="square">
            <a:spAutoFit/>
          </a:bodyPr>
          <a:lstStyle/>
          <a:p>
            <a:pPr marL="285750" indent="-285750">
              <a:buFont typeface="Wingdings" panose="05000000000000000000" pitchFamily="2" charset="2"/>
              <a:buChar char="q"/>
            </a:pPr>
            <a:r>
              <a:rPr lang="en-US" sz="2200" b="1" u="sng" dirty="0" smtClean="0">
                <a:latin typeface="Rockwell" panose="02060603020205020403" pitchFamily="18" charset="0"/>
              </a:rPr>
              <a:t>Gen 5:5</a:t>
            </a:r>
            <a:r>
              <a:rPr lang="en-US" sz="2200" b="1" dirty="0" smtClean="0">
                <a:latin typeface="Rockwell" panose="02060603020205020403" pitchFamily="18" charset="0"/>
              </a:rPr>
              <a:t> (NATEB)</a:t>
            </a:r>
            <a:r>
              <a:rPr lang="en-US" sz="2200" dirty="0" smtClean="0">
                <a:latin typeface="Rockwell" panose="02060603020205020403" pitchFamily="18" charset="0"/>
              </a:rPr>
              <a:t> – “</a:t>
            </a:r>
            <a:r>
              <a:rPr lang="en-US" sz="2200" dirty="0">
                <a:latin typeface="Rockwell" panose="02060603020205020403" pitchFamily="18" charset="0"/>
              </a:rPr>
              <a:t>So all the days that Adam lived </a:t>
            </a:r>
            <a:r>
              <a:rPr lang="en-US" sz="2200" b="1" u="sng" dirty="0" smtClean="0">
                <a:latin typeface="Rockwell" panose="02060603020205020403" pitchFamily="18" charset="0"/>
              </a:rPr>
              <a:t>[after he had already lived billions of years]</a:t>
            </a:r>
            <a:r>
              <a:rPr lang="en-US" sz="2200" dirty="0" smtClean="0">
                <a:latin typeface="Rockwell" panose="02060603020205020403" pitchFamily="18" charset="0"/>
              </a:rPr>
              <a:t> were </a:t>
            </a:r>
            <a:r>
              <a:rPr lang="en-US" sz="2200" dirty="0">
                <a:latin typeface="Rockwell" panose="02060603020205020403" pitchFamily="18" charset="0"/>
              </a:rPr>
              <a:t>nine hundred and thirty years, and he died.</a:t>
            </a:r>
            <a:endParaRPr lang="en-US" sz="2200" dirty="0" smtClean="0">
              <a:latin typeface="Rockwell" panose="02060603020205020403" pitchFamily="18" charset="0"/>
            </a:endParaRPr>
          </a:p>
          <a:p>
            <a:pPr marL="285750" indent="-285750">
              <a:buFont typeface="Wingdings" panose="05000000000000000000" pitchFamily="2" charset="2"/>
              <a:buChar char="q"/>
            </a:pPr>
            <a:endParaRPr lang="en-US" sz="600" dirty="0" smtClean="0">
              <a:latin typeface="Rockwell" panose="02060603020205020403" pitchFamily="18" charset="0"/>
            </a:endParaRPr>
          </a:p>
        </p:txBody>
      </p:sp>
      <p:sp>
        <p:nvSpPr>
          <p:cNvPr id="21" name="TextBox 20"/>
          <p:cNvSpPr txBox="1"/>
          <p:nvPr/>
        </p:nvSpPr>
        <p:spPr>
          <a:xfrm>
            <a:off x="2895599" y="1313924"/>
            <a:ext cx="6172199"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22" name="Rectangle 21"/>
          <p:cNvSpPr/>
          <p:nvPr/>
        </p:nvSpPr>
        <p:spPr>
          <a:xfrm>
            <a:off x="2897290" y="4343400"/>
            <a:ext cx="6170508" cy="1938992"/>
          </a:xfrm>
          <a:prstGeom prst="rect">
            <a:avLst/>
          </a:prstGeom>
          <a:solidFill>
            <a:srgbClr val="FFFF00"/>
          </a:solidFill>
          <a:ln w="57150">
            <a:solidFill>
              <a:schemeClr val="tx1"/>
            </a:solidFill>
          </a:ln>
        </p:spPr>
        <p:txBody>
          <a:bodyPr wrap="square">
            <a:spAutoFit/>
          </a:bodyPr>
          <a:lstStyle/>
          <a:p>
            <a:pPr marL="285750" indent="-285750">
              <a:buFont typeface="Wingdings" panose="05000000000000000000" pitchFamily="2" charset="2"/>
              <a:buChar char="q"/>
            </a:pPr>
            <a:r>
              <a:rPr lang="en-US" sz="2200" b="1" u="sng" dirty="0" smtClean="0">
                <a:latin typeface="Rockwell" panose="02060603020205020403" pitchFamily="18" charset="0"/>
              </a:rPr>
              <a:t>Gen 5:5</a:t>
            </a:r>
            <a:r>
              <a:rPr lang="en-US" sz="2200" b="1" dirty="0" smtClean="0">
                <a:latin typeface="Rockwell" panose="02060603020205020403" pitchFamily="18" charset="0"/>
              </a:rPr>
              <a:t> (NASB)</a:t>
            </a:r>
            <a:r>
              <a:rPr lang="en-US" sz="2200" dirty="0" smtClean="0">
                <a:latin typeface="Rockwell" panose="02060603020205020403" pitchFamily="18" charset="0"/>
              </a:rPr>
              <a:t> – “</a:t>
            </a:r>
            <a:r>
              <a:rPr lang="en-US" sz="2200" dirty="0">
                <a:latin typeface="Rockwell" panose="02060603020205020403" pitchFamily="18" charset="0"/>
              </a:rPr>
              <a:t>So </a:t>
            </a:r>
            <a:r>
              <a:rPr lang="en-US" sz="2200" u="sng" dirty="0">
                <a:latin typeface="Rockwell" panose="02060603020205020403" pitchFamily="18" charset="0"/>
              </a:rPr>
              <a:t>all the days that Adam lived</a:t>
            </a:r>
            <a:r>
              <a:rPr lang="en-US" sz="2200" dirty="0">
                <a:latin typeface="Rockwell" panose="02060603020205020403" pitchFamily="18" charset="0"/>
              </a:rPr>
              <a:t> were </a:t>
            </a:r>
            <a:r>
              <a:rPr lang="en-US" sz="2200" u="sng" dirty="0">
                <a:latin typeface="Rockwell" panose="02060603020205020403" pitchFamily="18" charset="0"/>
              </a:rPr>
              <a:t>nine hundred and thirty years</a:t>
            </a:r>
            <a:r>
              <a:rPr lang="en-US" sz="2200" dirty="0">
                <a:latin typeface="Rockwell" panose="02060603020205020403" pitchFamily="18" charset="0"/>
              </a:rPr>
              <a:t>, and he died</a:t>
            </a:r>
            <a:r>
              <a:rPr lang="en-US" sz="2200" dirty="0" smtClean="0">
                <a:latin typeface="Rockwell" panose="02060603020205020403" pitchFamily="18" charset="0"/>
              </a:rPr>
              <a:t>.”</a:t>
            </a:r>
          </a:p>
          <a:p>
            <a:pPr marL="285750" indent="-285750">
              <a:buFont typeface="Wingdings" panose="05000000000000000000" pitchFamily="2" charset="2"/>
              <a:buChar char="q"/>
            </a:pPr>
            <a:endParaRPr lang="en-US" sz="1000" dirty="0">
              <a:latin typeface="Rockwell" panose="02060603020205020403" pitchFamily="18" charset="0"/>
            </a:endParaRPr>
          </a:p>
          <a:p>
            <a:pPr marL="285750" indent="-285750">
              <a:buFont typeface="Wingdings" panose="05000000000000000000" pitchFamily="2" charset="2"/>
              <a:buChar char="q"/>
            </a:pPr>
            <a:r>
              <a:rPr lang="en-US" sz="2200" dirty="0" smtClean="0">
                <a:latin typeface="Rockwell" panose="02060603020205020403" pitchFamily="18" charset="0"/>
              </a:rPr>
              <a:t>“Be fruitful and multiply (</a:t>
            </a:r>
            <a:r>
              <a:rPr lang="en-US" sz="2200" b="1" dirty="0" smtClean="0">
                <a:latin typeface="Rockwell" panose="02060603020205020403" pitchFamily="18" charset="0"/>
              </a:rPr>
              <a:t>Gen 1:28) </a:t>
            </a:r>
            <a:r>
              <a:rPr lang="en-US" sz="2200" dirty="0" smtClean="0">
                <a:latin typeface="Rockwell" panose="02060603020205020403" pitchFamily="18" charset="0"/>
              </a:rPr>
              <a:t>vs.  </a:t>
            </a:r>
            <a:r>
              <a:rPr lang="en-US" sz="2200" dirty="0">
                <a:latin typeface="Rockwell" panose="02060603020205020403" pitchFamily="18" charset="0"/>
              </a:rPr>
              <a:t>f</a:t>
            </a:r>
            <a:r>
              <a:rPr lang="en-US" sz="2200" dirty="0" smtClean="0">
                <a:latin typeface="Rockwell" panose="02060603020205020403" pitchFamily="18" charset="0"/>
              </a:rPr>
              <a:t>irst child (</a:t>
            </a:r>
            <a:r>
              <a:rPr lang="en-US" sz="2200" b="1" dirty="0" smtClean="0">
                <a:latin typeface="Rockwell" panose="02060603020205020403" pitchFamily="18" charset="0"/>
              </a:rPr>
              <a:t>Gen 4:1; 5:3)</a:t>
            </a:r>
            <a:endParaRPr lang="en-US" sz="2200" dirty="0" smtClean="0">
              <a:latin typeface="Rockwell" panose="02060603020205020403" pitchFamily="18" charset="0"/>
            </a:endParaRPr>
          </a:p>
        </p:txBody>
      </p:sp>
      <p:sp>
        <p:nvSpPr>
          <p:cNvPr id="23" name="TextBox 22"/>
          <p:cNvSpPr txBox="1"/>
          <p:nvPr/>
        </p:nvSpPr>
        <p:spPr>
          <a:xfrm>
            <a:off x="2897289" y="3666291"/>
            <a:ext cx="6170509"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Tree>
    <p:extLst>
      <p:ext uri="{BB962C8B-B14F-4D97-AF65-F5344CB8AC3E}">
        <p14:creationId xmlns:p14="http://schemas.microsoft.com/office/powerpoint/2010/main" val="144003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fade">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animEffect transition="in" filter="fade">
                                      <p:cBhvr>
                                        <p:cTn id="28"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76199"/>
            <a:ext cx="8991600" cy="1209643"/>
          </a:xfrm>
          <a:prstGeom prst="rect">
            <a:avLst/>
          </a:prstGeom>
          <a:solidFill>
            <a:srgbClr val="FF0000"/>
          </a:solidFill>
          <a:ln w="57150">
            <a:solidFill>
              <a:schemeClr val="tx1"/>
            </a:solidFill>
          </a:ln>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200" b="1" dirty="0" smtClean="0">
                <a:solidFill>
                  <a:schemeClr val="bg1"/>
                </a:solidFill>
                <a:latin typeface="Rockwell" panose="02060603020205020403" pitchFamily="18" charset="0"/>
              </a:rPr>
              <a:t>Litera</a:t>
            </a:r>
            <a:r>
              <a:rPr lang="en-US" sz="6200" b="1" dirty="0">
                <a:solidFill>
                  <a:schemeClr val="bg1"/>
                </a:solidFill>
                <a:latin typeface="Rockwell" panose="02060603020205020403" pitchFamily="18" charset="0"/>
              </a:rPr>
              <a:t>l</a:t>
            </a:r>
            <a:r>
              <a:rPr lang="en-US" sz="6200" b="1" dirty="0" smtClean="0">
                <a:solidFill>
                  <a:schemeClr val="bg1"/>
                </a:solidFill>
                <a:latin typeface="Rockwell" panose="02060603020205020403" pitchFamily="18" charset="0"/>
              </a:rPr>
              <a:t> w/Gaps Theory</a:t>
            </a:r>
            <a:endParaRPr lang="en-US" sz="6200" b="1" dirty="0">
              <a:solidFill>
                <a:schemeClr val="bg1"/>
              </a:solidFill>
              <a:latin typeface="Rockwell" panose="02060603020205020403" pitchFamily="18" charset="0"/>
            </a:endParaRPr>
          </a:p>
        </p:txBody>
      </p:sp>
      <p:grpSp>
        <p:nvGrpSpPr>
          <p:cNvPr id="7" name="Group 6"/>
          <p:cNvGrpSpPr/>
          <p:nvPr/>
        </p:nvGrpSpPr>
        <p:grpSpPr>
          <a:xfrm>
            <a:off x="1420740" y="1911344"/>
            <a:ext cx="1648172" cy="724950"/>
            <a:chOff x="1445792" y="1417260"/>
            <a:chExt cx="1575148" cy="724950"/>
          </a:xfrm>
        </p:grpSpPr>
        <p:sp>
          <p:nvSpPr>
            <p:cNvPr id="8" name="Left Arrow 7"/>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pic>
        <p:nvPicPr>
          <p:cNvPr id="10" name="Picture 9"/>
          <p:cNvPicPr>
            <a:picLocks noChangeAspect="1"/>
          </p:cNvPicPr>
          <p:nvPr/>
        </p:nvPicPr>
        <p:blipFill rotWithShape="1">
          <a:blip r:embed="rId3"/>
          <a:srcRect l="12973" t="6558" r="9189" b="8196"/>
          <a:stretch/>
        </p:blipFill>
        <p:spPr>
          <a:xfrm>
            <a:off x="0" y="1370817"/>
            <a:ext cx="1420740" cy="853331"/>
          </a:xfrm>
          <a:prstGeom prst="rect">
            <a:avLst/>
          </a:prstGeom>
        </p:spPr>
      </p:pic>
      <p:pic>
        <p:nvPicPr>
          <p:cNvPr id="11" name="Picture 10"/>
          <p:cNvPicPr>
            <a:picLocks noChangeAspect="1"/>
          </p:cNvPicPr>
          <p:nvPr/>
        </p:nvPicPr>
        <p:blipFill rotWithShape="1">
          <a:blip r:embed="rId4"/>
          <a:srcRect l="10152" t="11052" r="12689" b="9367"/>
          <a:stretch/>
        </p:blipFill>
        <p:spPr>
          <a:xfrm>
            <a:off x="0" y="2309123"/>
            <a:ext cx="1420740" cy="840805"/>
          </a:xfrm>
          <a:prstGeom prst="rect">
            <a:avLst/>
          </a:prstGeom>
        </p:spPr>
      </p:pic>
      <p:pic>
        <p:nvPicPr>
          <p:cNvPr id="12" name="Picture 11"/>
          <p:cNvPicPr>
            <a:picLocks noChangeAspect="1"/>
          </p:cNvPicPr>
          <p:nvPr/>
        </p:nvPicPr>
        <p:blipFill rotWithShape="1">
          <a:blip r:embed="rId5"/>
          <a:srcRect l="8534" t="12413" r="11154" b="9061"/>
          <a:stretch/>
        </p:blipFill>
        <p:spPr>
          <a:xfrm>
            <a:off x="0" y="3231220"/>
            <a:ext cx="1420740" cy="840805"/>
          </a:xfrm>
          <a:prstGeom prst="rect">
            <a:avLst/>
          </a:prstGeom>
        </p:spPr>
      </p:pic>
      <p:pic>
        <p:nvPicPr>
          <p:cNvPr id="13" name="Picture 12"/>
          <p:cNvPicPr>
            <a:picLocks noChangeAspect="1"/>
          </p:cNvPicPr>
          <p:nvPr/>
        </p:nvPicPr>
        <p:blipFill rotWithShape="1">
          <a:blip r:embed="rId6"/>
          <a:srcRect l="12956" t="21786" r="9312" b="9556"/>
          <a:stretch/>
        </p:blipFill>
        <p:spPr>
          <a:xfrm>
            <a:off x="0" y="4149860"/>
            <a:ext cx="1420740" cy="836112"/>
          </a:xfrm>
          <a:prstGeom prst="rect">
            <a:avLst/>
          </a:prstGeom>
        </p:spPr>
      </p:pic>
      <p:pic>
        <p:nvPicPr>
          <p:cNvPr id="14" name="Picture 13"/>
          <p:cNvPicPr>
            <a:picLocks noChangeAspect="1"/>
          </p:cNvPicPr>
          <p:nvPr/>
        </p:nvPicPr>
        <p:blipFill rotWithShape="1">
          <a:blip r:embed="rId7"/>
          <a:srcRect l="9304" t="11773" r="8425" b="9538"/>
          <a:stretch/>
        </p:blipFill>
        <p:spPr>
          <a:xfrm>
            <a:off x="-1" y="5063277"/>
            <a:ext cx="1420741" cy="835068"/>
          </a:xfrm>
          <a:prstGeom prst="rect">
            <a:avLst/>
          </a:prstGeom>
        </p:spPr>
      </p:pic>
      <p:pic>
        <p:nvPicPr>
          <p:cNvPr id="15" name="Picture 14"/>
          <p:cNvPicPr>
            <a:picLocks noChangeAspect="1"/>
          </p:cNvPicPr>
          <p:nvPr/>
        </p:nvPicPr>
        <p:blipFill rotWithShape="1">
          <a:blip r:embed="rId8"/>
          <a:srcRect l="11483" t="18124" r="15790" b="10045"/>
          <a:stretch/>
        </p:blipFill>
        <p:spPr>
          <a:xfrm>
            <a:off x="-1692" y="5975650"/>
            <a:ext cx="1422432" cy="835068"/>
          </a:xfrm>
          <a:prstGeom prst="rect">
            <a:avLst/>
          </a:prstGeom>
        </p:spPr>
      </p:pic>
      <p:grpSp>
        <p:nvGrpSpPr>
          <p:cNvPr id="16" name="Group 15"/>
          <p:cNvGrpSpPr/>
          <p:nvPr/>
        </p:nvGrpSpPr>
        <p:grpSpPr>
          <a:xfrm>
            <a:off x="1418812" y="2826992"/>
            <a:ext cx="1648172" cy="724950"/>
            <a:chOff x="1445792" y="1417260"/>
            <a:chExt cx="1575148" cy="724950"/>
          </a:xfrm>
        </p:grpSpPr>
        <p:sp>
          <p:nvSpPr>
            <p:cNvPr id="17" name="Left Arrow 16"/>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grpSp>
        <p:nvGrpSpPr>
          <p:cNvPr id="22" name="Group 21"/>
          <p:cNvGrpSpPr/>
          <p:nvPr/>
        </p:nvGrpSpPr>
        <p:grpSpPr>
          <a:xfrm>
            <a:off x="1418812" y="3723828"/>
            <a:ext cx="1648172" cy="724950"/>
            <a:chOff x="1445792" y="1417260"/>
            <a:chExt cx="1575148" cy="724950"/>
          </a:xfrm>
        </p:grpSpPr>
        <p:sp>
          <p:nvSpPr>
            <p:cNvPr id="23" name="Left Arrow 22"/>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grpSp>
        <p:nvGrpSpPr>
          <p:cNvPr id="25" name="Group 24"/>
          <p:cNvGrpSpPr/>
          <p:nvPr/>
        </p:nvGrpSpPr>
        <p:grpSpPr>
          <a:xfrm>
            <a:off x="1418812" y="4674869"/>
            <a:ext cx="1648172" cy="724950"/>
            <a:chOff x="1445792" y="1417260"/>
            <a:chExt cx="1575148" cy="724950"/>
          </a:xfrm>
        </p:grpSpPr>
        <p:sp>
          <p:nvSpPr>
            <p:cNvPr id="26" name="Left Arrow 25"/>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grpSp>
        <p:nvGrpSpPr>
          <p:cNvPr id="28" name="Group 27"/>
          <p:cNvGrpSpPr/>
          <p:nvPr/>
        </p:nvGrpSpPr>
        <p:grpSpPr>
          <a:xfrm>
            <a:off x="1418812" y="5571290"/>
            <a:ext cx="1648172" cy="724950"/>
            <a:chOff x="1445792" y="1417260"/>
            <a:chExt cx="1575148" cy="724950"/>
          </a:xfrm>
        </p:grpSpPr>
        <p:sp>
          <p:nvSpPr>
            <p:cNvPr id="29" name="Left Arrow 28"/>
            <p:cNvSpPr/>
            <p:nvPr/>
          </p:nvSpPr>
          <p:spPr>
            <a:xfrm>
              <a:off x="1445792" y="1417260"/>
              <a:ext cx="1297408" cy="724950"/>
            </a:xfrm>
            <a:prstGeom prst="left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flipH="1">
              <a:off x="1771259" y="1518125"/>
              <a:ext cx="1249681" cy="523220"/>
            </a:xfrm>
            <a:prstGeom prst="rect">
              <a:avLst/>
            </a:prstGeom>
            <a:noFill/>
          </p:spPr>
          <p:txBody>
            <a:bodyPr wrap="square" rtlCol="0">
              <a:spAutoFit/>
            </a:bodyPr>
            <a:lstStyle/>
            <a:p>
              <a:r>
                <a:rPr lang="en-US" sz="2800" b="1" dirty="0" smtClean="0">
                  <a:solidFill>
                    <a:srgbClr val="FF0000"/>
                  </a:solidFill>
                  <a:latin typeface="Rockwell" panose="02060603020205020403" pitchFamily="18" charset="0"/>
                </a:rPr>
                <a:t>EON</a:t>
              </a:r>
              <a:endParaRPr lang="en-US" sz="2800" b="1" dirty="0">
                <a:solidFill>
                  <a:srgbClr val="FF0000"/>
                </a:solidFill>
                <a:latin typeface="Rockwell" panose="02060603020205020403" pitchFamily="18" charset="0"/>
              </a:endParaRPr>
            </a:p>
          </p:txBody>
        </p:sp>
      </p:grpSp>
      <p:sp>
        <p:nvSpPr>
          <p:cNvPr id="32" name="TextBox 31"/>
          <p:cNvSpPr txBox="1"/>
          <p:nvPr/>
        </p:nvSpPr>
        <p:spPr>
          <a:xfrm>
            <a:off x="2971801" y="1313924"/>
            <a:ext cx="6095998"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Man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
        <p:nvSpPr>
          <p:cNvPr id="33" name="Rectangle 32"/>
          <p:cNvSpPr/>
          <p:nvPr/>
        </p:nvSpPr>
        <p:spPr>
          <a:xfrm>
            <a:off x="2971800" y="1979086"/>
            <a:ext cx="6096000" cy="1938992"/>
          </a:xfrm>
          <a:prstGeom prst="rect">
            <a:avLst/>
          </a:prstGeom>
          <a:solidFill>
            <a:schemeClr val="bg1">
              <a:lumMod val="85000"/>
            </a:schemeClr>
          </a:solidFill>
          <a:ln w="57150">
            <a:solidFill>
              <a:schemeClr val="tx1"/>
            </a:solidFill>
          </a:ln>
        </p:spPr>
        <p:txBody>
          <a:bodyPr wrap="square">
            <a:spAutoFit/>
          </a:bodyPr>
          <a:lstStyle/>
          <a:p>
            <a:pPr marL="285750" indent="-285750">
              <a:buFont typeface="Wingdings" panose="05000000000000000000" pitchFamily="2" charset="2"/>
              <a:buChar char="q"/>
            </a:pPr>
            <a:r>
              <a:rPr lang="en-US" sz="2000" b="1" u="sng" dirty="0" smtClean="0">
                <a:latin typeface="Rockwell" panose="02060603020205020403" pitchFamily="18" charset="0"/>
              </a:rPr>
              <a:t>Donald England</a:t>
            </a:r>
            <a:r>
              <a:rPr lang="en-US" sz="2000" dirty="0" smtClean="0">
                <a:latin typeface="Rockwell" panose="02060603020205020403" pitchFamily="18" charset="0"/>
              </a:rPr>
              <a:t> – “</a:t>
            </a:r>
            <a:r>
              <a:rPr lang="en-US" sz="2000" dirty="0">
                <a:latin typeface="Rockwell" panose="02060603020205020403" pitchFamily="18" charset="0"/>
              </a:rPr>
              <a:t>The days could easily have been 24-hour days and the earth still date to great antiquity provided that indefinite periods of time separated six creation days</a:t>
            </a:r>
            <a:r>
              <a:rPr lang="en-US" sz="2000" dirty="0" smtClean="0">
                <a:latin typeface="Rockwell" panose="02060603020205020403" pitchFamily="18" charset="0"/>
              </a:rPr>
              <a:t>.” (</a:t>
            </a:r>
            <a:r>
              <a:rPr lang="en-US" sz="2000" i="1" dirty="0">
                <a:latin typeface="Rockwell" panose="02060603020205020403" pitchFamily="18" charset="0"/>
              </a:rPr>
              <a:t>A Christian View of </a:t>
            </a:r>
            <a:r>
              <a:rPr lang="en-US" sz="2000" i="1" dirty="0" smtClean="0">
                <a:latin typeface="Rockwell" panose="02060603020205020403" pitchFamily="18" charset="0"/>
              </a:rPr>
              <a:t>Origins</a:t>
            </a:r>
            <a:r>
              <a:rPr lang="en-US" sz="2000" dirty="0" smtClean="0">
                <a:latin typeface="Rockwell" panose="02060603020205020403" pitchFamily="18" charset="0"/>
              </a:rPr>
              <a:t>, Grand </a:t>
            </a:r>
            <a:r>
              <a:rPr lang="en-US" sz="2000" dirty="0">
                <a:latin typeface="Rockwell" panose="02060603020205020403" pitchFamily="18" charset="0"/>
              </a:rPr>
              <a:t>Rapids, MI: Baker Books, </a:t>
            </a:r>
            <a:r>
              <a:rPr lang="en-US" sz="2000" dirty="0" smtClean="0">
                <a:latin typeface="Rockwell" panose="02060603020205020403" pitchFamily="18" charset="0"/>
              </a:rPr>
              <a:t>1972, </a:t>
            </a:r>
            <a:r>
              <a:rPr lang="en-US" sz="2000" dirty="0">
                <a:latin typeface="Rockwell" panose="02060603020205020403" pitchFamily="18" charset="0"/>
              </a:rPr>
              <a:t>111</a:t>
            </a:r>
            <a:r>
              <a:rPr lang="en-US" sz="2000" dirty="0" smtClean="0">
                <a:latin typeface="Rockwell" panose="02060603020205020403" pitchFamily="18" charset="0"/>
              </a:rPr>
              <a:t>.)</a:t>
            </a:r>
          </a:p>
        </p:txBody>
      </p:sp>
      <p:sp>
        <p:nvSpPr>
          <p:cNvPr id="34" name="Rectangle 33"/>
          <p:cNvSpPr/>
          <p:nvPr/>
        </p:nvSpPr>
        <p:spPr>
          <a:xfrm>
            <a:off x="2897291" y="4620664"/>
            <a:ext cx="6170508" cy="1938992"/>
          </a:xfrm>
          <a:prstGeom prst="rect">
            <a:avLst/>
          </a:prstGeom>
          <a:solidFill>
            <a:srgbClr val="FFFF00"/>
          </a:solidFill>
          <a:ln w="57150">
            <a:solidFill>
              <a:schemeClr val="tx1"/>
            </a:solidFill>
          </a:ln>
        </p:spPr>
        <p:txBody>
          <a:bodyPr wrap="square">
            <a:spAutoFit/>
          </a:bodyPr>
          <a:lstStyle/>
          <a:p>
            <a:pPr marL="285750" indent="-285750">
              <a:buFont typeface="Wingdings" panose="05000000000000000000" pitchFamily="2" charset="2"/>
              <a:buChar char="q"/>
            </a:pPr>
            <a:r>
              <a:rPr lang="en-US" sz="2000" dirty="0" smtClean="0">
                <a:latin typeface="Rockwell" panose="02060603020205020403" pitchFamily="18" charset="0"/>
              </a:rPr>
              <a:t>Biblical Narrative </a:t>
            </a:r>
            <a:r>
              <a:rPr lang="en-US" sz="2000" dirty="0">
                <a:latin typeface="Rockwell" panose="02060603020205020403" pitchFamily="18" charset="0"/>
              </a:rPr>
              <a:t>S</a:t>
            </a:r>
            <a:r>
              <a:rPr lang="en-US" sz="2000" dirty="0" smtClean="0">
                <a:latin typeface="Rockwell" panose="02060603020205020403" pitchFamily="18" charset="0"/>
              </a:rPr>
              <a:t>uggests Continuity</a:t>
            </a:r>
          </a:p>
          <a:p>
            <a:pPr marL="285750" indent="-285750">
              <a:buFont typeface="Wingdings" panose="05000000000000000000" pitchFamily="2" charset="2"/>
              <a:buChar char="q"/>
            </a:pPr>
            <a:endParaRPr lang="en-US" sz="1000" dirty="0" smtClean="0">
              <a:latin typeface="Rockwell" panose="02060603020205020403" pitchFamily="18" charset="0"/>
            </a:endParaRPr>
          </a:p>
          <a:p>
            <a:pPr marL="285750" indent="-285750">
              <a:buFont typeface="Wingdings" panose="05000000000000000000" pitchFamily="2" charset="2"/>
              <a:buChar char="q"/>
            </a:pPr>
            <a:r>
              <a:rPr lang="en-US" sz="2000" dirty="0" smtClean="0">
                <a:latin typeface="Rockwell" panose="02060603020205020403" pitchFamily="18" charset="0"/>
              </a:rPr>
              <a:t>Gen Sequence ≠ Orthodox Geology Sequence</a:t>
            </a:r>
          </a:p>
          <a:p>
            <a:pPr marL="285750" indent="-285750">
              <a:buFont typeface="Wingdings" panose="05000000000000000000" pitchFamily="2" charset="2"/>
              <a:buChar char="q"/>
            </a:pPr>
            <a:endParaRPr lang="en-US" sz="1000" dirty="0" smtClean="0">
              <a:latin typeface="Rockwell" panose="02060603020205020403" pitchFamily="18" charset="0"/>
            </a:endParaRPr>
          </a:p>
          <a:p>
            <a:pPr marL="285750" indent="-285750">
              <a:buFont typeface="Wingdings" panose="05000000000000000000" pitchFamily="2" charset="2"/>
              <a:buChar char="q"/>
            </a:pPr>
            <a:r>
              <a:rPr lang="en-US" sz="2000" b="1" dirty="0" smtClean="0">
                <a:latin typeface="Rockwell" panose="02060603020205020403" pitchFamily="18" charset="0"/>
              </a:rPr>
              <a:t>Ex 20:11a</a:t>
            </a:r>
            <a:r>
              <a:rPr lang="en-US" sz="2000" dirty="0" smtClean="0">
                <a:latin typeface="Rockwell" panose="02060603020205020403" pitchFamily="18" charset="0"/>
              </a:rPr>
              <a:t> – “</a:t>
            </a:r>
            <a:r>
              <a:rPr lang="en-US" sz="2000" dirty="0">
                <a:latin typeface="Rockwell" panose="02060603020205020403" pitchFamily="18" charset="0"/>
              </a:rPr>
              <a:t>For in six days the </a:t>
            </a:r>
            <a:r>
              <a:rPr lang="en-US" sz="2000" cap="small" dirty="0">
                <a:latin typeface="Rockwell" panose="02060603020205020403" pitchFamily="18" charset="0"/>
              </a:rPr>
              <a:t>Lord</a:t>
            </a:r>
            <a:r>
              <a:rPr lang="en-US" sz="2000" dirty="0">
                <a:latin typeface="Rockwell" panose="02060603020205020403" pitchFamily="18" charset="0"/>
              </a:rPr>
              <a:t> made the heavens and the earth, the sea and </a:t>
            </a:r>
            <a:r>
              <a:rPr lang="en-US" sz="2000" u="sng" dirty="0">
                <a:latin typeface="Rockwell" panose="02060603020205020403" pitchFamily="18" charset="0"/>
              </a:rPr>
              <a:t>all</a:t>
            </a:r>
            <a:r>
              <a:rPr lang="en-US" sz="2000" dirty="0">
                <a:latin typeface="Rockwell" panose="02060603020205020403" pitchFamily="18" charset="0"/>
              </a:rPr>
              <a:t> that is in them, and rested on the seventh </a:t>
            </a:r>
            <a:r>
              <a:rPr lang="en-US" sz="2000" dirty="0" smtClean="0">
                <a:latin typeface="Rockwell" panose="02060603020205020403" pitchFamily="18" charset="0"/>
              </a:rPr>
              <a:t>day…”</a:t>
            </a:r>
          </a:p>
        </p:txBody>
      </p:sp>
      <p:sp>
        <p:nvSpPr>
          <p:cNvPr id="35" name="TextBox 34"/>
          <p:cNvSpPr txBox="1"/>
          <p:nvPr/>
        </p:nvSpPr>
        <p:spPr>
          <a:xfrm>
            <a:off x="2897290" y="3976736"/>
            <a:ext cx="6170509" cy="646331"/>
          </a:xfrm>
          <a:prstGeom prst="rect">
            <a:avLst/>
          </a:prstGeom>
          <a:noFill/>
        </p:spPr>
        <p:txBody>
          <a:bodyPr wrap="square" rtlCol="0">
            <a:spAutoFit/>
          </a:bodyPr>
          <a:lstStyle/>
          <a:p>
            <a:pPr algn="ctr"/>
            <a:r>
              <a:rPr lang="en-US" sz="3600" b="1" u="sng" dirty="0" smtClean="0">
                <a:latin typeface="Rockwell" panose="02060603020205020403" pitchFamily="18" charset="0"/>
              </a:rPr>
              <a:t>What God Says</a:t>
            </a:r>
            <a:r>
              <a:rPr lang="en-US" sz="3600" b="1" dirty="0" smtClean="0">
                <a:latin typeface="Rockwell" panose="02060603020205020403" pitchFamily="18" charset="0"/>
              </a:rPr>
              <a:t>:</a:t>
            </a:r>
            <a:endParaRPr lang="en-US" sz="3600" b="1" dirty="0">
              <a:latin typeface="Rockwell" panose="02060603020205020403" pitchFamily="18" charset="0"/>
            </a:endParaRPr>
          </a:p>
        </p:txBody>
      </p:sp>
    </p:spTree>
    <p:extLst>
      <p:ext uri="{BB962C8B-B14F-4D97-AF65-F5344CB8AC3E}">
        <p14:creationId xmlns:p14="http://schemas.microsoft.com/office/powerpoint/2010/main" val="11381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fade">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4">
                                            <p:txEl>
                                              <p:pRg st="2" end="2"/>
                                            </p:txEl>
                                          </p:spTgt>
                                        </p:tgtEl>
                                        <p:attrNameLst>
                                          <p:attrName>style.visibility</p:attrName>
                                        </p:attrNameLst>
                                      </p:cBhvr>
                                      <p:to>
                                        <p:strVal val="visible"/>
                                      </p:to>
                                    </p:set>
                                    <p:animEffect transition="in" filter="fade">
                                      <p:cBhvr>
                                        <p:cTn id="28" dur="500"/>
                                        <p:tgtEl>
                                          <p:spTgt spid="3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fade">
                                      <p:cBhvr>
                                        <p:cTn id="33"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12119</TotalTime>
  <Words>1115</Words>
  <Application>Microsoft Office PowerPoint</Application>
  <PresentationFormat>On-screen Show (4:3)</PresentationFormat>
  <Paragraphs>135</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Day Age Theory</vt:lpstr>
      <vt:lpstr>General Gap Theory</vt:lpstr>
      <vt:lpstr>Soft Gap Theory</vt:lpstr>
      <vt:lpstr>Modified Gap Theory</vt:lpstr>
      <vt:lpstr>PowerPoint Presentation</vt:lpstr>
      <vt:lpstr>Late Gap Theory</vt:lpstr>
      <vt:lpstr>PowerPoint Presentation</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Projector</cp:lastModifiedBy>
  <cp:revision>154</cp:revision>
  <dcterms:created xsi:type="dcterms:W3CDTF">2006-08-16T00:00:00Z</dcterms:created>
  <dcterms:modified xsi:type="dcterms:W3CDTF">2018-03-11T23:55:44Z</dcterms:modified>
</cp:coreProperties>
</file>