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256" r:id="rId2"/>
    <p:sldId id="258" r:id="rId3"/>
    <p:sldId id="1617" r:id="rId4"/>
    <p:sldId id="1618" r:id="rId5"/>
    <p:sldId id="1619" r:id="rId6"/>
    <p:sldId id="1620" r:id="rId7"/>
    <p:sldId id="1621" r:id="rId8"/>
    <p:sldId id="1622" r:id="rId9"/>
    <p:sldId id="1558" r:id="rId10"/>
    <p:sldId id="1595" r:id="rId11"/>
    <p:sldId id="1596" r:id="rId12"/>
    <p:sldId id="1597" r:id="rId13"/>
    <p:sldId id="1598" r:id="rId14"/>
    <p:sldId id="1599" r:id="rId15"/>
    <p:sldId id="1600" r:id="rId16"/>
    <p:sldId id="1601" r:id="rId17"/>
    <p:sldId id="1602" r:id="rId18"/>
    <p:sldId id="1603" r:id="rId19"/>
    <p:sldId id="1604" r:id="rId20"/>
    <p:sldId id="1605" r:id="rId21"/>
    <p:sldId id="1606" r:id="rId22"/>
    <p:sldId id="1607" r:id="rId23"/>
    <p:sldId id="1608" r:id="rId24"/>
    <p:sldId id="1609" r:id="rId25"/>
    <p:sldId id="1610" r:id="rId26"/>
    <p:sldId id="1611" r:id="rId27"/>
    <p:sldId id="1612" r:id="rId28"/>
    <p:sldId id="1613" r:id="rId29"/>
    <p:sldId id="1614" r:id="rId30"/>
    <p:sldId id="1615" r:id="rId31"/>
    <p:sldId id="1616" r:id="rId32"/>
    <p:sldId id="1488" r:id="rId33"/>
    <p:sldId id="1578" r:id="rId34"/>
    <p:sldId id="1579" r:id="rId35"/>
    <p:sldId id="1580" r:id="rId36"/>
    <p:sldId id="1581" r:id="rId37"/>
    <p:sldId id="1582" r:id="rId38"/>
    <p:sldId id="1583" r:id="rId39"/>
    <p:sldId id="1584" r:id="rId40"/>
    <p:sldId id="1585" r:id="rId41"/>
    <p:sldId id="1586" r:id="rId42"/>
    <p:sldId id="1587" r:id="rId43"/>
    <p:sldId id="1588" r:id="rId44"/>
    <p:sldId id="1589" r:id="rId45"/>
    <p:sldId id="1590" r:id="rId46"/>
    <p:sldId id="1591" r:id="rId47"/>
    <p:sldId id="1592" r:id="rId48"/>
    <p:sldId id="1593" r:id="rId49"/>
    <p:sldId id="1594" r:id="rId50"/>
    <p:sldId id="1489" r:id="rId51"/>
    <p:sldId id="1559" r:id="rId52"/>
    <p:sldId id="1560" r:id="rId53"/>
    <p:sldId id="1561" r:id="rId54"/>
    <p:sldId id="1562" r:id="rId55"/>
    <p:sldId id="1563" r:id="rId56"/>
    <p:sldId id="1564" r:id="rId57"/>
    <p:sldId id="1565" r:id="rId58"/>
    <p:sldId id="1566" r:id="rId59"/>
    <p:sldId id="1567" r:id="rId60"/>
    <p:sldId id="1568" r:id="rId61"/>
    <p:sldId id="1569" r:id="rId62"/>
    <p:sldId id="1570" r:id="rId63"/>
    <p:sldId id="1571" r:id="rId64"/>
    <p:sldId id="1572" r:id="rId65"/>
    <p:sldId id="1573" r:id="rId66"/>
    <p:sldId id="1574" r:id="rId67"/>
    <p:sldId id="1575" r:id="rId68"/>
    <p:sldId id="1576" r:id="rId69"/>
    <p:sldId id="1577" r:id="rId7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66"/>
    <a:srgbClr val="A50021"/>
    <a:srgbClr val="003300"/>
    <a:srgbClr val="660066"/>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5" autoAdjust="0"/>
    <p:restoredTop sz="86491" autoAdjust="0"/>
  </p:normalViewPr>
  <p:slideViewPr>
    <p:cSldViewPr>
      <p:cViewPr>
        <p:scale>
          <a:sx n="60" d="100"/>
          <a:sy n="60" d="100"/>
        </p:scale>
        <p:origin x="-1230" y="-246"/>
      </p:cViewPr>
      <p:guideLst>
        <p:guide orient="horz" pos="2160"/>
        <p:guide pos="2880"/>
      </p:guideLst>
    </p:cSldViewPr>
  </p:slideViewPr>
  <p:outlineViewPr>
    <p:cViewPr>
      <p:scale>
        <a:sx n="33" d="100"/>
        <a:sy n="33" d="100"/>
      </p:scale>
      <p:origin x="0" y="29838"/>
    </p:cViewPr>
  </p:outlineViewPr>
  <p:notesTextViewPr>
    <p:cViewPr>
      <p:scale>
        <a:sx n="100" d="100"/>
        <a:sy n="100" d="100"/>
      </p:scale>
      <p:origin x="0" y="0"/>
    </p:cViewPr>
  </p:notesTextViewPr>
  <p:sorterViewPr>
    <p:cViewPr>
      <p:scale>
        <a:sx n="66" d="100"/>
        <a:sy n="66" d="100"/>
      </p:scale>
      <p:origin x="0" y="50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FE2A4246-FEC8-4CA3-8B43-B17F7ECCB684}" type="slidenum">
              <a:rPr lang="en-US"/>
              <a:pPr>
                <a:defRPr/>
              </a:pPr>
              <a:t>‹#›</a:t>
            </a:fld>
            <a:endParaRPr lang="en-US"/>
          </a:p>
        </p:txBody>
      </p:sp>
    </p:spTree>
    <p:extLst>
      <p:ext uri="{BB962C8B-B14F-4D97-AF65-F5344CB8AC3E}">
        <p14:creationId xmlns:p14="http://schemas.microsoft.com/office/powerpoint/2010/main" val="2703724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536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44C85ED7-A3B1-4DC2-BB48-736A1A8264F1}" type="slidenum">
              <a:rPr lang="en-US" altLang="en-US" smtClean="0"/>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10</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12</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13</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14</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15</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16</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17</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18</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19</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20</a:t>
            </a:fld>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21</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22</a:t>
            </a:fld>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23</a:t>
            </a:fld>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24</a:t>
            </a:fld>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25</a:t>
            </a:fld>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26</a:t>
            </a:fld>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27</a:t>
            </a:fld>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28</a:t>
            </a:fld>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29</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a:t>
            </a:fld>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30</a:t>
            </a:fld>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31</a:t>
            </a:fld>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32</a:t>
            </a:fld>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33</a:t>
            </a:fld>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34</a:t>
            </a:fld>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35</a:t>
            </a:fld>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36</a:t>
            </a:fld>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37</a:t>
            </a:fld>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38</a:t>
            </a:fld>
            <a:endParaRPr lang="en-US"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39</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a:t>
            </a:fld>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40</a:t>
            </a:fld>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41</a:t>
            </a:fld>
            <a:endParaRPr lang="en-US"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42</a:t>
            </a:fld>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43</a:t>
            </a:fld>
            <a:endParaRPr lang="en-US" alt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44</a:t>
            </a:fld>
            <a:endParaRPr lang="en-US" alt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45</a:t>
            </a:fld>
            <a:endParaRPr lang="en-US" alt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46</a:t>
            </a:fld>
            <a:endParaRPr lang="en-US" alt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47</a:t>
            </a:fld>
            <a:endParaRPr lang="en-US" alt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48</a:t>
            </a:fld>
            <a:endParaRPr lang="en-US" alt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49</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a:t>
            </a:fld>
            <a:endParaRPr lang="en-US" alt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50</a:t>
            </a:fld>
            <a:endParaRPr lang="en-US" alt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51</a:t>
            </a:fld>
            <a:endParaRPr lang="en-US" alt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52</a:t>
            </a:fld>
            <a:endParaRPr lang="en-US" alt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53</a:t>
            </a:fld>
            <a:endParaRPr lang="en-US" alt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54</a:t>
            </a:fld>
            <a:endParaRPr lang="en-US" alt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55</a:t>
            </a:fld>
            <a:endParaRPr lang="en-US" alt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56</a:t>
            </a:fld>
            <a:endParaRPr lang="en-US" alt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57</a:t>
            </a:fld>
            <a:endParaRPr lang="en-US" alt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58</a:t>
            </a:fld>
            <a:endParaRPr lang="en-US" alt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59</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a:t>
            </a:fld>
            <a:endParaRPr lang="en-US" alt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60</a:t>
            </a:fld>
            <a:endParaRPr lang="en-US" alt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61</a:t>
            </a:fld>
            <a:endParaRPr lang="en-US" alt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62</a:t>
            </a:fld>
            <a:endParaRPr lang="en-US" alt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63</a:t>
            </a:fld>
            <a:endParaRPr lang="en-US" alt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64</a:t>
            </a:fld>
            <a:endParaRPr lang="en-US" alt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65</a:t>
            </a:fld>
            <a:endParaRPr lang="en-US" alt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66</a:t>
            </a:fld>
            <a:endParaRPr lang="en-US" alt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67</a:t>
            </a:fld>
            <a:endParaRPr lang="en-US" alt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68</a:t>
            </a:fld>
            <a:endParaRPr lang="en-US" alt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69</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AA1244-A470-41F3-A70B-7E01B76EF31A}" type="slidenum">
              <a:rPr lang="en-US"/>
              <a:pPr>
                <a:defRPr/>
              </a:pPr>
              <a:t>‹#›</a:t>
            </a:fld>
            <a:endParaRPr lang="en-US"/>
          </a:p>
        </p:txBody>
      </p:sp>
    </p:spTree>
    <p:extLst>
      <p:ext uri="{BB962C8B-B14F-4D97-AF65-F5344CB8AC3E}">
        <p14:creationId xmlns:p14="http://schemas.microsoft.com/office/powerpoint/2010/main" val="384359071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CDB6FD-A518-447D-B417-EEE0E509FAB1}" type="slidenum">
              <a:rPr lang="en-US"/>
              <a:pPr>
                <a:defRPr/>
              </a:pPr>
              <a:t>‹#›</a:t>
            </a:fld>
            <a:endParaRPr lang="en-US"/>
          </a:p>
        </p:txBody>
      </p:sp>
    </p:spTree>
    <p:extLst>
      <p:ext uri="{BB962C8B-B14F-4D97-AF65-F5344CB8AC3E}">
        <p14:creationId xmlns:p14="http://schemas.microsoft.com/office/powerpoint/2010/main" val="132882451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0BFF41-C4FB-46ED-8942-A62BCED9B29B}" type="slidenum">
              <a:rPr lang="en-US"/>
              <a:pPr>
                <a:defRPr/>
              </a:pPr>
              <a:t>‹#›</a:t>
            </a:fld>
            <a:endParaRPr lang="en-US"/>
          </a:p>
        </p:txBody>
      </p:sp>
    </p:spTree>
    <p:extLst>
      <p:ext uri="{BB962C8B-B14F-4D97-AF65-F5344CB8AC3E}">
        <p14:creationId xmlns:p14="http://schemas.microsoft.com/office/powerpoint/2010/main" val="295083354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7AC51E-70D9-463A-BEC1-C7DAB7A56880}" type="slidenum">
              <a:rPr lang="en-US"/>
              <a:pPr>
                <a:defRPr/>
              </a:pPr>
              <a:t>‹#›</a:t>
            </a:fld>
            <a:endParaRPr lang="en-US"/>
          </a:p>
        </p:txBody>
      </p:sp>
    </p:spTree>
    <p:extLst>
      <p:ext uri="{BB962C8B-B14F-4D97-AF65-F5344CB8AC3E}">
        <p14:creationId xmlns:p14="http://schemas.microsoft.com/office/powerpoint/2010/main" val="48930930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D70CF3-1FE5-4658-83F2-D09BEF0BEAFF}" type="slidenum">
              <a:rPr lang="en-US"/>
              <a:pPr>
                <a:defRPr/>
              </a:pPr>
              <a:t>‹#›</a:t>
            </a:fld>
            <a:endParaRPr lang="en-US"/>
          </a:p>
        </p:txBody>
      </p:sp>
    </p:spTree>
    <p:extLst>
      <p:ext uri="{BB962C8B-B14F-4D97-AF65-F5344CB8AC3E}">
        <p14:creationId xmlns:p14="http://schemas.microsoft.com/office/powerpoint/2010/main" val="289380483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3AB973-E4A0-4637-AE91-73B04B2C79E5}" type="slidenum">
              <a:rPr lang="en-US"/>
              <a:pPr>
                <a:defRPr/>
              </a:pPr>
              <a:t>‹#›</a:t>
            </a:fld>
            <a:endParaRPr lang="en-US"/>
          </a:p>
        </p:txBody>
      </p:sp>
    </p:spTree>
    <p:extLst>
      <p:ext uri="{BB962C8B-B14F-4D97-AF65-F5344CB8AC3E}">
        <p14:creationId xmlns:p14="http://schemas.microsoft.com/office/powerpoint/2010/main" val="277739626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AC0487-C50C-4CD4-B15C-203AF899F147}" type="slidenum">
              <a:rPr lang="en-US"/>
              <a:pPr>
                <a:defRPr/>
              </a:pPr>
              <a:t>‹#›</a:t>
            </a:fld>
            <a:endParaRPr lang="en-US"/>
          </a:p>
        </p:txBody>
      </p:sp>
    </p:spTree>
    <p:extLst>
      <p:ext uri="{BB962C8B-B14F-4D97-AF65-F5344CB8AC3E}">
        <p14:creationId xmlns:p14="http://schemas.microsoft.com/office/powerpoint/2010/main" val="260458579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8EBD43-0B92-4F62-A918-5812C82C788A}" type="slidenum">
              <a:rPr lang="en-US"/>
              <a:pPr>
                <a:defRPr/>
              </a:pPr>
              <a:t>‹#›</a:t>
            </a:fld>
            <a:endParaRPr lang="en-US"/>
          </a:p>
        </p:txBody>
      </p:sp>
    </p:spTree>
    <p:extLst>
      <p:ext uri="{BB962C8B-B14F-4D97-AF65-F5344CB8AC3E}">
        <p14:creationId xmlns:p14="http://schemas.microsoft.com/office/powerpoint/2010/main" val="24371535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05963F-6C30-453B-BFAC-2E6683060862}" type="slidenum">
              <a:rPr lang="en-US"/>
              <a:pPr>
                <a:defRPr/>
              </a:pPr>
              <a:t>‹#›</a:t>
            </a:fld>
            <a:endParaRPr lang="en-US"/>
          </a:p>
        </p:txBody>
      </p:sp>
    </p:spTree>
    <p:extLst>
      <p:ext uri="{BB962C8B-B14F-4D97-AF65-F5344CB8AC3E}">
        <p14:creationId xmlns:p14="http://schemas.microsoft.com/office/powerpoint/2010/main" val="206180447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E3354-8B17-4D7B-96D6-FB9EF6D4F6B7}" type="slidenum">
              <a:rPr lang="en-US"/>
              <a:pPr>
                <a:defRPr/>
              </a:pPr>
              <a:t>‹#›</a:t>
            </a:fld>
            <a:endParaRPr lang="en-US"/>
          </a:p>
        </p:txBody>
      </p:sp>
    </p:spTree>
    <p:extLst>
      <p:ext uri="{BB962C8B-B14F-4D97-AF65-F5344CB8AC3E}">
        <p14:creationId xmlns:p14="http://schemas.microsoft.com/office/powerpoint/2010/main" val="110783179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B69EBC-9BF7-4CF4-968F-3EF0823E75BE}" type="slidenum">
              <a:rPr lang="en-US"/>
              <a:pPr>
                <a:defRPr/>
              </a:pPr>
              <a:t>‹#›</a:t>
            </a:fld>
            <a:endParaRPr lang="en-US"/>
          </a:p>
        </p:txBody>
      </p:sp>
    </p:spTree>
    <p:extLst>
      <p:ext uri="{BB962C8B-B14F-4D97-AF65-F5344CB8AC3E}">
        <p14:creationId xmlns:p14="http://schemas.microsoft.com/office/powerpoint/2010/main" val="57304264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680CACC0-6442-491E-92AD-AC4CD77D387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4000" b="1" i="1" u="sng" dirty="0">
                <a:effectLst>
                  <a:outerShdw blurRad="38100" dist="38100" dir="2700000" algn="tl">
                    <a:srgbClr val="000000"/>
                  </a:outerShdw>
                </a:effectLst>
              </a:rPr>
              <a:t>The Foundations of Fellowship (Part 2</a:t>
            </a:r>
            <a:r>
              <a:rPr lang="en-US" altLang="en-US" sz="4000" b="1" i="1" u="sng" dirty="0" smtClean="0">
                <a:effectLst>
                  <a:outerShdw blurRad="38100" dist="38100" dir="2700000" algn="tl">
                    <a:srgbClr val="000000"/>
                  </a:outerShdw>
                </a:effectLst>
              </a:rPr>
              <a:t>)</a:t>
            </a:r>
            <a:br>
              <a:rPr lang="en-US" altLang="en-US" sz="4000" b="1" i="1" u="sng" dirty="0" smtClean="0">
                <a:effectLst>
                  <a:outerShdw blurRad="38100" dist="38100" dir="2700000" algn="tl">
                    <a:srgbClr val="000000"/>
                  </a:outerShdw>
                </a:effectLst>
              </a:rPr>
            </a:br>
            <a:r>
              <a:rPr lang="en-US" altLang="en-US" sz="4000" b="1" i="1" u="sng" dirty="0">
                <a:effectLst>
                  <a:outerShdw blurRad="38100" dist="38100" dir="2700000" algn="tl">
                    <a:srgbClr val="000000"/>
                  </a:outerShdw>
                </a:effectLst>
              </a:rPr>
              <a:t/>
            </a:r>
            <a:br>
              <a:rPr lang="en-US" altLang="en-US" sz="4000" b="1" i="1" u="sng" dirty="0">
                <a:effectLst>
                  <a:outerShdw blurRad="38100" dist="38100" dir="2700000" algn="tl">
                    <a:srgbClr val="000000"/>
                  </a:outerShdw>
                </a:effectLst>
              </a:rPr>
            </a:br>
            <a:r>
              <a:rPr lang="en-US" altLang="en-US" sz="4000" b="1" i="1" dirty="0">
                <a:effectLst>
                  <a:outerShdw blurRad="38100" dist="38100" dir="2700000" algn="tl">
                    <a:srgbClr val="000000"/>
                  </a:outerShdw>
                </a:effectLst>
              </a:rPr>
              <a:t>Fellowship in a Local Church</a:t>
            </a:r>
          </a:p>
        </p:txBody>
      </p:sp>
      <p:sp>
        <p:nvSpPr>
          <p:cNvPr id="14338" name="Rectangle 3"/>
          <p:cNvSpPr>
            <a:spLocks noGrp="1" noChangeArrowheads="1"/>
          </p:cNvSpPr>
          <p:nvPr>
            <p:ph type="subTitle" idx="1"/>
          </p:nvPr>
        </p:nvSpPr>
        <p:spPr/>
        <p:txBody>
          <a:bodyPr/>
          <a:lstStyle/>
          <a:p>
            <a:pPr eaLnBrk="1" hangingPunct="1"/>
            <a:endParaRPr lang="en-US" altLang="en-US" dirty="0" smtClean="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I plead with you, brethren, by the name of our Lord Jesus Christ, that you all speak the same thing, and that there be no divisions among you, but that you be perfectly joined together in the same mind and in the same judgment</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59116365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i="1" u="sng" dirty="0">
                <a:effectLst>
                  <a:outerShdw blurRad="38100" dist="38100" dir="2700000" algn="tl">
                    <a:srgbClr val="000000"/>
                  </a:outerShdw>
                </a:effectLst>
              </a:rPr>
              <a:t>must agree on things that we do together</a:t>
            </a:r>
            <a:r>
              <a:rPr lang="en-US" altLang="en-US" dirty="0">
                <a:effectLst>
                  <a:outerShdw blurRad="38100" dist="38100" dir="2700000" algn="tl">
                    <a:srgbClr val="000000"/>
                  </a:outerShdw>
                </a:effectLst>
              </a:rPr>
              <a:t>! What if someone is brought into a </a:t>
            </a:r>
            <a:r>
              <a:rPr lang="en-US" altLang="en-US" dirty="0" smtClean="0">
                <a:effectLst>
                  <a:outerShdw blurRad="38100" dist="38100" dir="2700000" algn="tl">
                    <a:srgbClr val="000000"/>
                  </a:outerShdw>
                </a:effectLst>
              </a:rPr>
              <a:t>practice </a:t>
            </a:r>
            <a:r>
              <a:rPr lang="en-US" altLang="en-US" dirty="0">
                <a:effectLst>
                  <a:outerShdw blurRad="38100" dist="38100" dir="2700000" algn="tl">
                    <a:srgbClr val="000000"/>
                  </a:outerShdw>
                </a:effectLst>
              </a:rPr>
              <a:t>that he believes is wrong?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Rom 14:21, 23</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21109651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14:21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It is good neither to eat meat nor drink wine nor do anything by </a:t>
            </a:r>
            <a:r>
              <a:rPr lang="en-US" altLang="en-US" u="sng" dirty="0">
                <a:effectLst>
                  <a:outerShdw blurRad="38100" dist="38100" dir="2700000" algn="tl">
                    <a:srgbClr val="000000"/>
                  </a:outerShdw>
                </a:effectLst>
              </a:rPr>
              <a:t>which your brother stumbles</a:t>
            </a:r>
            <a:r>
              <a:rPr lang="en-US" altLang="en-US" dirty="0">
                <a:effectLst>
                  <a:outerShdw blurRad="38100" dist="38100" dir="2700000" algn="tl">
                    <a:srgbClr val="000000"/>
                  </a:outerShdw>
                </a:effectLst>
              </a:rPr>
              <a:t> or </a:t>
            </a:r>
            <a:r>
              <a:rPr lang="en-US" altLang="en-US" u="sng" dirty="0">
                <a:effectLst>
                  <a:outerShdw blurRad="38100" dist="38100" dir="2700000" algn="tl">
                    <a:srgbClr val="000000"/>
                  </a:outerShdw>
                </a:effectLst>
              </a:rPr>
              <a:t>is offended or is made weak</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129032064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14:23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But he who doubts </a:t>
            </a:r>
            <a:r>
              <a:rPr lang="en-US" altLang="en-US" u="sng" dirty="0">
                <a:effectLst>
                  <a:outerShdw blurRad="38100" dist="38100" dir="2700000" algn="tl">
                    <a:srgbClr val="000000"/>
                  </a:outerShdw>
                </a:effectLst>
              </a:rPr>
              <a:t>is condemned if he eats</a:t>
            </a:r>
            <a:r>
              <a:rPr lang="en-US" altLang="en-US" dirty="0">
                <a:effectLst>
                  <a:outerShdw blurRad="38100" dist="38100" dir="2700000" algn="tl">
                    <a:srgbClr val="000000"/>
                  </a:outerShdw>
                </a:effectLst>
              </a:rPr>
              <a:t>, because he does not eat from faith; for </a:t>
            </a:r>
            <a:r>
              <a:rPr lang="en-US" altLang="en-US" u="sng" dirty="0">
                <a:effectLst>
                  <a:outerShdw blurRad="38100" dist="38100" dir="2700000" algn="tl">
                    <a:srgbClr val="000000"/>
                  </a:outerShdw>
                </a:effectLst>
              </a:rPr>
              <a:t>whatever is not from faith is sin</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156089770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we accept that we should only act by what is authorized in the scriptures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a:t>
            </a:r>
            <a:r>
              <a:rPr lang="en-US" altLang="en-US" i="1" u="sng" dirty="0">
                <a:effectLst>
                  <a:outerShdw blurRad="38100" dist="38100" dir="2700000" algn="tl">
                    <a:srgbClr val="000000"/>
                  </a:outerShdw>
                </a:effectLst>
              </a:rPr>
              <a:t>there is a basis to stand together</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4:6</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26784733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4:6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these things, brethren, I have figuratively transferred to myself and Apollos for your sakes, that you may learn in us </a:t>
            </a:r>
            <a:r>
              <a:rPr lang="en-US" altLang="en-US" u="sng" dirty="0">
                <a:effectLst>
                  <a:outerShdw blurRad="38100" dist="38100" dir="2700000" algn="tl">
                    <a:srgbClr val="000000"/>
                  </a:outerShdw>
                </a:effectLst>
              </a:rPr>
              <a:t>not to think beyond what is written</a:t>
            </a:r>
            <a:r>
              <a:rPr lang="en-US" altLang="en-US" dirty="0">
                <a:effectLst>
                  <a:outerShdw blurRad="38100" dist="38100" dir="2700000" algn="tl">
                    <a:srgbClr val="000000"/>
                  </a:outerShdw>
                </a:effectLst>
              </a:rPr>
              <a:t>, that none of you </a:t>
            </a:r>
            <a:r>
              <a:rPr lang="en-US" altLang="en-US" u="sng" dirty="0">
                <a:effectLst>
                  <a:outerShdw blurRad="38100" dist="38100" dir="2700000" algn="tl">
                    <a:srgbClr val="000000"/>
                  </a:outerShdw>
                </a:effectLst>
              </a:rPr>
              <a:t>may be puffed up on behalf of one against the other</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162708696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an important question: “</a:t>
            </a:r>
            <a:r>
              <a:rPr lang="en-US" altLang="en-US" u="sng" dirty="0">
                <a:effectLst>
                  <a:outerShdw blurRad="38100" dist="38100" dir="2700000" algn="tl">
                    <a:srgbClr val="000000"/>
                  </a:outerShdw>
                </a:effectLst>
              </a:rPr>
              <a:t>How should we identify ourselves</a:t>
            </a:r>
            <a:r>
              <a:rPr lang="en-US" altLang="en-US" dirty="0">
                <a:effectLst>
                  <a:outerShdw blurRad="38100" dist="38100" dir="2700000" algn="tl">
                    <a:srgbClr val="000000"/>
                  </a:outerShdw>
                </a:effectLst>
              </a:rPr>
              <a:t> in our stand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with Christ? … as a local church?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1:11-13</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8613436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1 </a:t>
            </a:r>
            <a:r>
              <a:rPr lang="en-US" altLang="en-US" sz="3000" b="1" u="sng" dirty="0">
                <a:effectLst>
                  <a:outerShdw blurRad="38100" dist="38100" dir="2700000" algn="tl">
                    <a:srgbClr val="000000"/>
                  </a:outerShdw>
                </a:effectLst>
              </a:rPr>
              <a:t>Corinthians 1:11-13</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For it has been declared to me concerning you, my brethren, by those of Chloe's household, that there are contentions among you.  12 Now I say this, that each of you says, </a:t>
            </a:r>
            <a:r>
              <a:rPr lang="en-US" altLang="en-US" sz="3000" u="sng" dirty="0">
                <a:effectLst>
                  <a:outerShdw blurRad="38100" dist="38100" dir="2700000" algn="tl">
                    <a:srgbClr val="000000"/>
                  </a:outerShdw>
                </a:effectLst>
              </a:rPr>
              <a:t>"I am of Paul</a:t>
            </a:r>
            <a:r>
              <a:rPr lang="en-US" altLang="en-US" sz="3000" dirty="0">
                <a:effectLst>
                  <a:outerShdw blurRad="38100" dist="38100" dir="2700000" algn="tl">
                    <a:srgbClr val="000000"/>
                  </a:outerShdw>
                </a:effectLst>
              </a:rPr>
              <a:t>," or "</a:t>
            </a:r>
            <a:r>
              <a:rPr lang="en-US" altLang="en-US" sz="3000" u="sng" dirty="0">
                <a:effectLst>
                  <a:outerShdw blurRad="38100" dist="38100" dir="2700000" algn="tl">
                    <a:srgbClr val="000000"/>
                  </a:outerShdw>
                </a:effectLst>
              </a:rPr>
              <a:t>I am of Apollos</a:t>
            </a:r>
            <a:r>
              <a:rPr lang="en-US" altLang="en-US" sz="3000" dirty="0">
                <a:effectLst>
                  <a:outerShdw blurRad="38100" dist="38100" dir="2700000" algn="tl">
                    <a:srgbClr val="000000"/>
                  </a:outerShdw>
                </a:effectLst>
              </a:rPr>
              <a:t>," or "</a:t>
            </a:r>
            <a:r>
              <a:rPr lang="en-US" altLang="en-US" sz="3000" u="sng" dirty="0">
                <a:effectLst>
                  <a:outerShdw blurRad="38100" dist="38100" dir="2700000" algn="tl">
                    <a:srgbClr val="000000"/>
                  </a:outerShdw>
                </a:effectLst>
              </a:rPr>
              <a:t>I am of Cephas</a:t>
            </a:r>
            <a:r>
              <a:rPr lang="en-US" altLang="en-US" sz="3000" dirty="0">
                <a:effectLst>
                  <a:outerShdw blurRad="38100" dist="38100" dir="2700000" algn="tl">
                    <a:srgbClr val="000000"/>
                  </a:outerShdw>
                </a:effectLst>
              </a:rPr>
              <a:t>," or "</a:t>
            </a:r>
            <a:r>
              <a:rPr lang="en-US" altLang="en-US" sz="3000" u="sng" dirty="0">
                <a:effectLst>
                  <a:outerShdw blurRad="38100" dist="38100" dir="2700000" algn="tl">
                    <a:srgbClr val="000000"/>
                  </a:outerShdw>
                </a:effectLst>
              </a:rPr>
              <a:t>I am of Christ</a:t>
            </a:r>
            <a:r>
              <a:rPr lang="en-US" altLang="en-US" sz="3000" dirty="0">
                <a:effectLst>
                  <a:outerShdw blurRad="38100" dist="38100" dir="2700000" algn="tl">
                    <a:srgbClr val="000000"/>
                  </a:outerShdw>
                </a:effectLst>
              </a:rPr>
              <a:t>."  13 </a:t>
            </a:r>
            <a:r>
              <a:rPr lang="en-US" altLang="en-US" sz="3000" u="sng" dirty="0">
                <a:effectLst>
                  <a:outerShdw blurRad="38100" dist="38100" dir="2700000" algn="tl">
                    <a:srgbClr val="000000"/>
                  </a:outerShdw>
                </a:effectLst>
              </a:rPr>
              <a:t>Is Christ divided</a:t>
            </a:r>
            <a:r>
              <a:rPr lang="en-US" altLang="en-US" sz="3000" dirty="0">
                <a:effectLst>
                  <a:outerShdw blurRad="38100" dist="38100" dir="2700000" algn="tl">
                    <a:srgbClr val="000000"/>
                  </a:outerShdw>
                </a:effectLst>
              </a:rPr>
              <a:t>? </a:t>
            </a:r>
            <a:r>
              <a:rPr lang="en-US" altLang="en-US" sz="3000" u="sng" dirty="0">
                <a:effectLst>
                  <a:outerShdw blurRad="38100" dist="38100" dir="2700000" algn="tl">
                    <a:srgbClr val="000000"/>
                  </a:outerShdw>
                </a:effectLst>
              </a:rPr>
              <a:t>Was Paul crucified for you</a:t>
            </a:r>
            <a:r>
              <a:rPr lang="en-US" altLang="en-US" sz="3000" dirty="0">
                <a:effectLst>
                  <a:outerShdw blurRad="38100" dist="38100" dir="2700000" algn="tl">
                    <a:srgbClr val="000000"/>
                  </a:outerShdw>
                </a:effectLst>
              </a:rPr>
              <a:t>? </a:t>
            </a:r>
            <a:r>
              <a:rPr lang="en-US" altLang="en-US" sz="3000" u="sng" dirty="0">
                <a:effectLst>
                  <a:outerShdw blurRad="38100" dist="38100" dir="2700000" algn="tl">
                    <a:srgbClr val="000000"/>
                  </a:outerShdw>
                </a:effectLst>
              </a:rPr>
              <a:t>Or were you baptized in the name of Paul</a:t>
            </a:r>
            <a:r>
              <a:rPr lang="en-US" altLang="en-US" sz="3000"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55328680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we deny ourselves and simply</a:t>
            </a:r>
            <a:r>
              <a:rPr lang="en-US" altLang="en-US" i="1" u="sng" dirty="0">
                <a:effectLst>
                  <a:outerShdw blurRad="38100" dist="38100" dir="2700000" algn="tl">
                    <a:srgbClr val="000000"/>
                  </a:outerShdw>
                </a:effectLst>
              </a:rPr>
              <a:t> abide in the delivered words from God</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then </a:t>
            </a:r>
            <a:r>
              <a:rPr lang="en-US" altLang="en-US" dirty="0">
                <a:effectLst>
                  <a:outerShdw blurRad="38100" dist="38100" dir="2700000" algn="tl">
                    <a:srgbClr val="000000"/>
                  </a:outerShdw>
                </a:effectLst>
              </a:rPr>
              <a:t>we can find a place to work together</a:t>
            </a:r>
            <a:r>
              <a:rPr lang="en-US" altLang="en-US" dirty="0" smtClean="0">
                <a:effectLst>
                  <a:outerShdw blurRad="38100" dist="38100" dir="2700000" algn="tl">
                    <a:srgbClr val="000000"/>
                  </a:outerShdw>
                </a:effectLst>
              </a:rPr>
              <a:t>!</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8:28-29; 12:48-50</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6132041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8:28-29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Then Jesus said to them, "When you lift up the Son of Man, then you will know that I am He, and that I do nothing of Myself; but </a:t>
            </a:r>
            <a:r>
              <a:rPr lang="en-US" altLang="en-US" u="sng" dirty="0">
                <a:effectLst>
                  <a:outerShdw blurRad="38100" dist="38100" dir="2700000" algn="tl">
                    <a:srgbClr val="000000"/>
                  </a:outerShdw>
                </a:effectLst>
              </a:rPr>
              <a:t>as My Father taught Me, I speak these things</a:t>
            </a:r>
            <a:r>
              <a:rPr lang="en-US" altLang="en-US" dirty="0">
                <a:effectLst>
                  <a:outerShdw blurRad="38100" dist="38100" dir="2700000" algn="tl">
                    <a:srgbClr val="000000"/>
                  </a:outerShdw>
                </a:effectLst>
              </a:rPr>
              <a:t>.  29 "And He who sent Me is with Me. The Father has not left Me alone, for </a:t>
            </a:r>
            <a:r>
              <a:rPr lang="en-US" altLang="en-US" u="sng" dirty="0">
                <a:effectLst>
                  <a:outerShdw blurRad="38100" dist="38100" dir="2700000" algn="tl">
                    <a:srgbClr val="000000"/>
                  </a:outerShdw>
                </a:effectLst>
              </a:rPr>
              <a:t>I always do those things that please Him</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170924604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a group of God’s people work together?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has </a:t>
            </a:r>
            <a:r>
              <a:rPr lang="en-US" altLang="en-US" i="1" u="sng" dirty="0">
                <a:effectLst>
                  <a:outerShdw blurRad="38100" dist="38100" dir="2700000" algn="tl">
                    <a:srgbClr val="000000"/>
                  </a:outerShdw>
                </a:effectLst>
              </a:rPr>
              <a:t>designed and provided local churches</a:t>
            </a:r>
            <a:r>
              <a:rPr lang="en-US" altLang="en-US" dirty="0">
                <a:effectLst>
                  <a:outerShdw blurRad="38100" dist="38100" dir="2700000" algn="tl">
                    <a:srgbClr val="000000"/>
                  </a:outerShdw>
                </a:effectLst>
              </a:rPr>
              <a:t> for our good. </a:t>
            </a:r>
            <a:r>
              <a:rPr lang="en-US" altLang="en-US" b="1" dirty="0">
                <a:effectLst>
                  <a:outerShdw blurRad="38100" dist="38100" dir="2700000" algn="tl">
                    <a:srgbClr val="000000"/>
                  </a:outerShdw>
                </a:effectLst>
              </a:rPr>
              <a:t>(Rom 16:16)</a:t>
            </a:r>
          </a:p>
          <a:p>
            <a:r>
              <a:rPr lang="en-US" altLang="en-US" dirty="0" smtClean="0">
                <a:effectLst>
                  <a:outerShdw blurRad="38100" dist="38100" dir="2700000" algn="tl">
                    <a:srgbClr val="000000"/>
                  </a:outerShdw>
                </a:effectLst>
              </a:rPr>
              <a:t>Those </a:t>
            </a:r>
            <a:r>
              <a:rPr lang="en-US" altLang="en-US" dirty="0">
                <a:effectLst>
                  <a:outerShdw blurRad="38100" dist="38100" dir="2700000" algn="tl">
                    <a:srgbClr val="000000"/>
                  </a:outerShdw>
                </a:effectLst>
              </a:rPr>
              <a:t>of </a:t>
            </a:r>
            <a:r>
              <a:rPr lang="en-US" altLang="en-US" i="1" u="sng" dirty="0">
                <a:effectLst>
                  <a:outerShdw blurRad="38100" dist="38100" dir="2700000" algn="tl">
                    <a:srgbClr val="000000"/>
                  </a:outerShdw>
                </a:effectLst>
              </a:rPr>
              <a:t>all backgrounds</a:t>
            </a:r>
            <a:r>
              <a:rPr lang="en-US" altLang="en-US" dirty="0">
                <a:effectLst>
                  <a:outerShdw blurRad="38100" dist="38100" dir="2700000" algn="tl">
                    <a:srgbClr val="000000"/>
                  </a:outerShdw>
                </a:effectLst>
              </a:rPr>
              <a:t> were to come together as a family. </a:t>
            </a:r>
            <a:r>
              <a:rPr lang="en-US" altLang="en-US" b="1" dirty="0">
                <a:effectLst>
                  <a:outerShdw blurRad="38100" dist="38100" dir="2700000" algn="tl">
                    <a:srgbClr val="000000"/>
                  </a:outerShdw>
                </a:effectLst>
              </a:rPr>
              <a:t>(1 Cor 12:25-27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the numerous things we do together. </a:t>
            </a:r>
            <a:r>
              <a:rPr lang="en-US" altLang="en-US" b="1" dirty="0">
                <a:effectLst>
                  <a:outerShdw blurRad="38100" dist="38100" dir="2700000" algn="tl">
                    <a:srgbClr val="000000"/>
                  </a:outerShdw>
                </a:effectLst>
              </a:rPr>
              <a:t>(Acts 2:42</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77009050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2:42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they continued steadfastly in the apostles' doctrine and </a:t>
            </a:r>
            <a:r>
              <a:rPr lang="en-US" altLang="en-US" u="sng" dirty="0">
                <a:effectLst>
                  <a:outerShdw blurRad="38100" dist="38100" dir="2700000" algn="tl">
                    <a:srgbClr val="000000"/>
                  </a:outerShdw>
                </a:effectLst>
              </a:rPr>
              <a:t>fellowship</a:t>
            </a:r>
            <a:r>
              <a:rPr lang="en-US" altLang="en-US" dirty="0">
                <a:effectLst>
                  <a:outerShdw blurRad="38100" dist="38100" dir="2700000" algn="tl">
                    <a:srgbClr val="000000"/>
                  </a:outerShdw>
                </a:effectLst>
              </a:rPr>
              <a:t>, in the breaking of bread, and in prayers</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235150556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i="1" u="sng" dirty="0">
                <a:effectLst>
                  <a:outerShdw blurRad="38100" dist="38100" dir="2700000" algn="tl">
                    <a:srgbClr val="000000"/>
                  </a:outerShdw>
                </a:effectLst>
              </a:rPr>
              <a:t>Lord’s Supper</a:t>
            </a:r>
            <a:r>
              <a:rPr lang="en-US" altLang="en-US" dirty="0">
                <a:effectLst>
                  <a:outerShdw blurRad="38100" dist="38100" dir="2700000" algn="tl">
                    <a:srgbClr val="000000"/>
                  </a:outerShdw>
                </a:effectLst>
              </a:rPr>
              <a:t> is a fellowship (communion). </a:t>
            </a:r>
            <a:r>
              <a:rPr lang="en-US" altLang="en-US" b="1" dirty="0">
                <a:effectLst>
                  <a:outerShdw blurRad="38100" dist="38100" dir="2700000" algn="tl">
                    <a:srgbClr val="000000"/>
                  </a:outerShdw>
                </a:effectLst>
              </a:rPr>
              <a:t>(1 Cor 10:16-17</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79830519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10:16-17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 cup of blessing which we bless, is it not </a:t>
            </a:r>
            <a:r>
              <a:rPr lang="en-US" altLang="en-US" u="sng" dirty="0">
                <a:effectLst>
                  <a:outerShdw blurRad="38100" dist="38100" dir="2700000" algn="tl">
                    <a:srgbClr val="000000"/>
                  </a:outerShdw>
                </a:effectLst>
              </a:rPr>
              <a:t>the communion of the blood of Christ</a:t>
            </a:r>
            <a:r>
              <a:rPr lang="en-US" altLang="en-US" dirty="0">
                <a:effectLst>
                  <a:outerShdw blurRad="38100" dist="38100" dir="2700000" algn="tl">
                    <a:srgbClr val="000000"/>
                  </a:outerShdw>
                </a:effectLst>
              </a:rPr>
              <a:t>? The bread which we break, is it not </a:t>
            </a:r>
            <a:r>
              <a:rPr lang="en-US" altLang="en-US" u="sng" dirty="0">
                <a:effectLst>
                  <a:outerShdw blurRad="38100" dist="38100" dir="2700000" algn="tl">
                    <a:srgbClr val="000000"/>
                  </a:outerShdw>
                </a:effectLst>
              </a:rPr>
              <a:t>the communion of the body of Christ</a:t>
            </a:r>
            <a:r>
              <a:rPr lang="en-US" altLang="en-US" dirty="0">
                <a:effectLst>
                  <a:outerShdw blurRad="38100" dist="38100" dir="2700000" algn="tl">
                    <a:srgbClr val="000000"/>
                  </a:outerShdw>
                </a:effectLst>
              </a:rPr>
              <a:t>?  17 For we, though many, are one bread and one body; for </a:t>
            </a:r>
            <a:r>
              <a:rPr lang="en-US" altLang="en-US" u="sng" dirty="0">
                <a:effectLst>
                  <a:outerShdw blurRad="38100" dist="38100" dir="2700000" algn="tl">
                    <a:srgbClr val="000000"/>
                  </a:outerShdw>
                </a:effectLst>
              </a:rPr>
              <a:t>we all partake of that one bread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547258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i="1" u="sng" dirty="0">
                <a:effectLst>
                  <a:outerShdw blurRad="38100" dist="38100" dir="2700000" algn="tl">
                    <a:srgbClr val="000000"/>
                  </a:outerShdw>
                </a:effectLst>
              </a:rPr>
              <a:t>contribution</a:t>
            </a:r>
            <a:r>
              <a:rPr lang="en-US" altLang="en-US" dirty="0">
                <a:effectLst>
                  <a:outerShdw blurRad="38100" dist="38100" dir="2700000" algn="tl">
                    <a:srgbClr val="000000"/>
                  </a:outerShdw>
                </a:effectLst>
              </a:rPr>
              <a:t> is also a way of having “fellowship.” </a:t>
            </a:r>
            <a:r>
              <a:rPr lang="en-US" altLang="en-US" b="1" dirty="0">
                <a:effectLst>
                  <a:outerShdw blurRad="38100" dist="38100" dir="2700000" algn="tl">
                    <a:srgbClr val="000000"/>
                  </a:outerShdw>
                </a:effectLst>
              </a:rPr>
              <a:t>(2 Cor 8:3-5</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78602267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Corinthians 8:3-5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I bear witness that according to their ability, yes, and beyond their ability, they were freely willing,  4 </a:t>
            </a:r>
            <a:r>
              <a:rPr lang="en-US" altLang="en-US" u="sng" dirty="0">
                <a:effectLst>
                  <a:outerShdw blurRad="38100" dist="38100" dir="2700000" algn="tl">
                    <a:srgbClr val="000000"/>
                  </a:outerShdw>
                </a:effectLst>
              </a:rPr>
              <a:t>imploring us with much urgency</a:t>
            </a:r>
            <a:r>
              <a:rPr lang="en-US" altLang="en-US" dirty="0">
                <a:effectLst>
                  <a:outerShdw blurRad="38100" dist="38100" dir="2700000" algn="tl">
                    <a:srgbClr val="000000"/>
                  </a:outerShdw>
                </a:effectLst>
              </a:rPr>
              <a:t> that we would receive the gift and </a:t>
            </a:r>
            <a:r>
              <a:rPr lang="en-US" altLang="en-US" i="1" u="sng" dirty="0">
                <a:effectLst>
                  <a:outerShdw blurRad="38100" dist="38100" dir="2700000" algn="tl">
                    <a:srgbClr val="000000"/>
                  </a:outerShdw>
                </a:effectLst>
              </a:rPr>
              <a:t>the fellowship of the ministering to the saints</a:t>
            </a:r>
            <a:r>
              <a:rPr lang="en-US" altLang="en-US" dirty="0">
                <a:effectLst>
                  <a:outerShdw blurRad="38100" dist="38100" dir="2700000" algn="tl">
                    <a:srgbClr val="000000"/>
                  </a:outerShdw>
                </a:effectLst>
              </a:rPr>
              <a:t>.  5 And not only as we had hoped, but </a:t>
            </a:r>
            <a:r>
              <a:rPr lang="en-US" altLang="en-US" u="sng" dirty="0">
                <a:effectLst>
                  <a:outerShdw blurRad="38100" dist="38100" dir="2700000" algn="tl">
                    <a:srgbClr val="000000"/>
                  </a:outerShdw>
                </a:effectLst>
              </a:rPr>
              <a:t>they first gave themselves to the Lord</a:t>
            </a:r>
            <a:r>
              <a:rPr lang="en-US" altLang="en-US" dirty="0">
                <a:effectLst>
                  <a:outerShdw blurRad="38100" dist="38100" dir="2700000" algn="tl">
                    <a:srgbClr val="000000"/>
                  </a:outerShdw>
                </a:effectLst>
              </a:rPr>
              <a:t>, and then to us by the will of God</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11348974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i="1" u="sng" dirty="0" smtClean="0">
                <a:effectLst>
                  <a:outerShdw blurRad="38100" dist="38100" dir="2700000" algn="tl">
                    <a:srgbClr val="000000"/>
                  </a:outerShdw>
                </a:effectLst>
              </a:rPr>
              <a:t>Those </a:t>
            </a:r>
            <a:r>
              <a:rPr lang="en-US" altLang="en-US" i="1" u="sng" dirty="0">
                <a:effectLst>
                  <a:outerShdw blurRad="38100" dist="38100" dir="2700000" algn="tl">
                    <a:srgbClr val="000000"/>
                  </a:outerShdw>
                </a:effectLst>
              </a:rPr>
              <a:t>that we use and support</a:t>
            </a:r>
            <a:r>
              <a:rPr lang="en-US" altLang="en-US" dirty="0">
                <a:effectLst>
                  <a:outerShdw blurRad="38100" dist="38100" dir="2700000" algn="tl">
                    <a:srgbClr val="000000"/>
                  </a:outerShdw>
                </a:effectLst>
              </a:rPr>
              <a:t> in our public teaching and in our support in other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places is called “fellowship.” </a:t>
            </a:r>
            <a:r>
              <a:rPr lang="en-US" altLang="en-US" b="1" dirty="0">
                <a:effectLst>
                  <a:outerShdw blurRad="38100" dist="38100" dir="2700000" algn="tl">
                    <a:srgbClr val="000000"/>
                  </a:outerShdw>
                </a:effectLst>
              </a:rPr>
              <a:t>(Phil 4:15</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8025288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Philippians </a:t>
            </a:r>
            <a:r>
              <a:rPr lang="en-US" altLang="en-US" b="1" u="sng" dirty="0">
                <a:effectLst>
                  <a:outerShdw blurRad="38100" dist="38100" dir="2700000" algn="tl">
                    <a:srgbClr val="000000"/>
                  </a:outerShdw>
                </a:effectLst>
              </a:rPr>
              <a:t>4:15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you Philippians know also that in the beginning of the gospel, when I departed from Macedonia, no church </a:t>
            </a:r>
            <a:r>
              <a:rPr lang="en-US" altLang="en-US" u="sng" dirty="0">
                <a:effectLst>
                  <a:outerShdw blurRad="38100" dist="38100" dir="2700000" algn="tl">
                    <a:srgbClr val="000000"/>
                  </a:outerShdw>
                </a:effectLst>
              </a:rPr>
              <a:t>shared with me concerning giving and receiving</a:t>
            </a:r>
            <a:r>
              <a:rPr lang="en-US" altLang="en-US" dirty="0">
                <a:effectLst>
                  <a:outerShdw blurRad="38100" dist="38100" dir="2700000" algn="tl">
                    <a:srgbClr val="000000"/>
                  </a:outerShdw>
                </a:effectLst>
              </a:rPr>
              <a:t> but you only</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69347487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i="1" u="sng" dirty="0" smtClean="0">
                <a:effectLst>
                  <a:outerShdw blurRad="38100" dist="38100" dir="2700000" algn="tl">
                    <a:srgbClr val="000000"/>
                  </a:outerShdw>
                </a:effectLst>
              </a:rPr>
              <a:t>Our </a:t>
            </a:r>
            <a:r>
              <a:rPr lang="en-US" altLang="en-US" i="1" u="sng" dirty="0">
                <a:effectLst>
                  <a:outerShdw blurRad="38100" dist="38100" dir="2700000" algn="tl">
                    <a:srgbClr val="000000"/>
                  </a:outerShdw>
                </a:effectLst>
              </a:rPr>
              <a:t>singing</a:t>
            </a:r>
            <a:r>
              <a:rPr lang="en-US" altLang="en-US" dirty="0">
                <a:effectLst>
                  <a:outerShdw blurRad="38100" dist="38100" dir="2700000" algn="tl">
                    <a:srgbClr val="000000"/>
                  </a:outerShdw>
                </a:effectLst>
              </a:rPr>
              <a:t> is a joint action (fellowship) where </a:t>
            </a:r>
            <a:r>
              <a:rPr lang="en-US" altLang="en-US" i="1" u="sng" dirty="0">
                <a:effectLst>
                  <a:outerShdw blurRad="38100" dist="38100" dir="2700000" algn="tl">
                    <a:srgbClr val="000000"/>
                  </a:outerShdw>
                </a:effectLst>
              </a:rPr>
              <a:t>we speak in one voice</a:t>
            </a:r>
            <a:r>
              <a:rPr lang="en-US" altLang="en-US" dirty="0">
                <a:effectLst>
                  <a:outerShdw blurRad="38100" dist="38100" dir="2700000" algn="tl">
                    <a:srgbClr val="000000"/>
                  </a:outerShdw>
                </a:effectLst>
              </a:rPr>
              <a:t> both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before God and man!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14:15; Eph 5:19</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00562208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14:15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What is the conclusion then? I will </a:t>
            </a:r>
            <a:r>
              <a:rPr lang="en-US" altLang="en-US" u="sng" dirty="0">
                <a:effectLst>
                  <a:outerShdw blurRad="38100" dist="38100" dir="2700000" algn="tl">
                    <a:srgbClr val="000000"/>
                  </a:outerShdw>
                </a:effectLst>
              </a:rPr>
              <a:t>pray with the spirit</a:t>
            </a:r>
            <a:r>
              <a:rPr lang="en-US" altLang="en-US" dirty="0">
                <a:effectLst>
                  <a:outerShdw blurRad="38100" dist="38100" dir="2700000" algn="tl">
                    <a:srgbClr val="000000"/>
                  </a:outerShdw>
                </a:effectLst>
              </a:rPr>
              <a:t>, and I will also </a:t>
            </a:r>
            <a:r>
              <a:rPr lang="en-US" altLang="en-US" u="sng" dirty="0">
                <a:effectLst>
                  <a:outerShdw blurRad="38100" dist="38100" dir="2700000" algn="tl">
                    <a:srgbClr val="000000"/>
                  </a:outerShdw>
                </a:effectLst>
              </a:rPr>
              <a:t>pray with the understanding</a:t>
            </a:r>
            <a:r>
              <a:rPr lang="en-US" altLang="en-US" dirty="0">
                <a:effectLst>
                  <a:outerShdw blurRad="38100" dist="38100" dir="2700000" algn="tl">
                    <a:srgbClr val="000000"/>
                  </a:outerShdw>
                </a:effectLst>
              </a:rPr>
              <a:t>. I will </a:t>
            </a:r>
            <a:r>
              <a:rPr lang="en-US" altLang="en-US" u="sng" dirty="0">
                <a:effectLst>
                  <a:outerShdw blurRad="38100" dist="38100" dir="2700000" algn="tl">
                    <a:srgbClr val="000000"/>
                  </a:outerShdw>
                </a:effectLst>
              </a:rPr>
              <a:t>sing with the spirit</a:t>
            </a:r>
            <a:r>
              <a:rPr lang="en-US" altLang="en-US" dirty="0">
                <a:effectLst>
                  <a:outerShdw blurRad="38100" dist="38100" dir="2700000" algn="tl">
                    <a:srgbClr val="000000"/>
                  </a:outerShdw>
                </a:effectLst>
              </a:rPr>
              <a:t>, and I will also </a:t>
            </a:r>
            <a:r>
              <a:rPr lang="en-US" altLang="en-US" u="sng" dirty="0">
                <a:effectLst>
                  <a:outerShdw blurRad="38100" dist="38100" dir="2700000" algn="tl">
                    <a:srgbClr val="000000"/>
                  </a:outerShdw>
                </a:effectLst>
              </a:rPr>
              <a:t>sing with the understanding</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11230558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a group of God’s people work together?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12:25-27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that there should be no schism in the body, but that the members should have the same care for one another.  26 And if </a:t>
            </a:r>
            <a:r>
              <a:rPr lang="en-US" altLang="en-US" u="sng" dirty="0">
                <a:effectLst>
                  <a:outerShdw blurRad="38100" dist="38100" dir="2700000" algn="tl">
                    <a:srgbClr val="000000"/>
                  </a:outerShdw>
                </a:effectLst>
              </a:rPr>
              <a:t>one member</a:t>
            </a:r>
            <a:r>
              <a:rPr lang="en-US" altLang="en-US" dirty="0">
                <a:effectLst>
                  <a:outerShdw blurRad="38100" dist="38100" dir="2700000" algn="tl">
                    <a:srgbClr val="000000"/>
                  </a:outerShdw>
                </a:effectLst>
              </a:rPr>
              <a:t> suffers, </a:t>
            </a:r>
            <a:r>
              <a:rPr lang="en-US" altLang="en-US" u="sng" dirty="0">
                <a:effectLst>
                  <a:outerShdw blurRad="38100" dist="38100" dir="2700000" algn="tl">
                    <a:srgbClr val="000000"/>
                  </a:outerShdw>
                </a:effectLst>
              </a:rPr>
              <a:t>all the members</a:t>
            </a:r>
            <a:r>
              <a:rPr lang="en-US" altLang="en-US" dirty="0">
                <a:effectLst>
                  <a:outerShdw blurRad="38100" dist="38100" dir="2700000" algn="tl">
                    <a:srgbClr val="000000"/>
                  </a:outerShdw>
                </a:effectLst>
              </a:rPr>
              <a:t> suffer with it; or if </a:t>
            </a:r>
            <a:r>
              <a:rPr lang="en-US" altLang="en-US" u="sng" dirty="0">
                <a:effectLst>
                  <a:outerShdw blurRad="38100" dist="38100" dir="2700000" algn="tl">
                    <a:srgbClr val="000000"/>
                  </a:outerShdw>
                </a:effectLst>
              </a:rPr>
              <a:t>one member</a:t>
            </a:r>
            <a:r>
              <a:rPr lang="en-US" altLang="en-US" dirty="0">
                <a:effectLst>
                  <a:outerShdw blurRad="38100" dist="38100" dir="2700000" algn="tl">
                    <a:srgbClr val="000000"/>
                  </a:outerShdw>
                </a:effectLst>
              </a:rPr>
              <a:t> is honored, </a:t>
            </a:r>
            <a:r>
              <a:rPr lang="en-US" altLang="en-US" u="sng" dirty="0">
                <a:effectLst>
                  <a:outerShdw blurRad="38100" dist="38100" dir="2700000" algn="tl">
                    <a:srgbClr val="000000"/>
                  </a:outerShdw>
                </a:effectLst>
              </a:rPr>
              <a:t>all the members</a:t>
            </a:r>
            <a:r>
              <a:rPr lang="en-US" altLang="en-US" dirty="0">
                <a:effectLst>
                  <a:outerShdw blurRad="38100" dist="38100" dir="2700000" algn="tl">
                    <a:srgbClr val="000000"/>
                  </a:outerShdw>
                </a:effectLst>
              </a:rPr>
              <a:t> rejoice with it.  27 Now you are the body of Christ, and members individually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740328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Ephesians </a:t>
            </a:r>
            <a:r>
              <a:rPr lang="en-US" altLang="en-US" b="1" u="sng" dirty="0">
                <a:effectLst>
                  <a:outerShdw blurRad="38100" dist="38100" dir="2700000" algn="tl">
                    <a:srgbClr val="000000"/>
                  </a:outerShdw>
                </a:effectLst>
              </a:rPr>
              <a:t>5:19</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speaking </a:t>
            </a:r>
            <a:r>
              <a:rPr lang="en-US" altLang="en-US" u="sng" dirty="0">
                <a:effectLst>
                  <a:outerShdw blurRad="38100" dist="38100" dir="2700000" algn="tl">
                    <a:srgbClr val="000000"/>
                  </a:outerShdw>
                </a:effectLst>
              </a:rPr>
              <a:t>to one another</a:t>
            </a:r>
            <a:r>
              <a:rPr lang="en-US" altLang="en-US" dirty="0">
                <a:effectLst>
                  <a:outerShdw blurRad="38100" dist="38100" dir="2700000" algn="tl">
                    <a:srgbClr val="000000"/>
                  </a:outerShdw>
                </a:effectLst>
              </a:rPr>
              <a:t> in psalms and hymns and spiritual songs, singing and making melody in your heart to the Lord</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183221921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 list many other things: Bible Classes, Use of church building, literature</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websites, etc..</a:t>
            </a:r>
          </a:p>
          <a:p>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66657321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Improper </a:t>
            </a:r>
            <a:r>
              <a:rPr lang="en-US" altLang="en-US" dirty="0">
                <a:effectLst>
                  <a:outerShdw blurRad="38100" dist="38100" dir="2700000" algn="tl">
                    <a:srgbClr val="000000"/>
                  </a:outerShdw>
                </a:effectLst>
              </a:rPr>
              <a:t>fellowship can </a:t>
            </a:r>
            <a:r>
              <a:rPr lang="en-US" altLang="en-US" i="1" u="sng" dirty="0">
                <a:effectLst>
                  <a:outerShdw blurRad="38100" dist="38100" dir="2700000" algn="tl">
                    <a:srgbClr val="000000"/>
                  </a:outerShdw>
                </a:effectLst>
              </a:rPr>
              <a:t>make me an active part of other’s sin</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Tim 5:22</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59162080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Timothy 5:22</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Do not </a:t>
            </a:r>
            <a:r>
              <a:rPr lang="en-US" altLang="en-US" u="sng" dirty="0">
                <a:effectLst>
                  <a:outerShdw blurRad="38100" dist="38100" dir="2700000" algn="tl">
                    <a:srgbClr val="000000"/>
                  </a:outerShdw>
                </a:effectLst>
              </a:rPr>
              <a:t>lay hands on anyone hastily</a:t>
            </a:r>
            <a:r>
              <a:rPr lang="en-US" altLang="en-US" dirty="0">
                <a:effectLst>
                  <a:outerShdw blurRad="38100" dist="38100" dir="2700000" algn="tl">
                    <a:srgbClr val="000000"/>
                  </a:outerShdw>
                </a:effectLst>
              </a:rPr>
              <a:t>, nor </a:t>
            </a:r>
            <a:r>
              <a:rPr lang="en-US" altLang="en-US" u="sng" dirty="0">
                <a:effectLst>
                  <a:outerShdw blurRad="38100" dist="38100" dir="2700000" algn="tl">
                    <a:srgbClr val="000000"/>
                  </a:outerShdw>
                </a:effectLst>
              </a:rPr>
              <a:t>share in other people's sins</a:t>
            </a:r>
            <a:r>
              <a:rPr lang="en-US" altLang="en-US" dirty="0">
                <a:effectLst>
                  <a:outerShdw blurRad="38100" dist="38100" dir="2700000" algn="tl">
                    <a:srgbClr val="000000"/>
                  </a:outerShdw>
                </a:effectLst>
              </a:rPr>
              <a:t>; keep yourself pure</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48303433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is often the first step in </a:t>
            </a:r>
            <a:r>
              <a:rPr lang="en-US" altLang="en-US" i="1" u="sng" dirty="0">
                <a:effectLst>
                  <a:outerShdw blurRad="38100" dist="38100" dir="2700000" algn="tl">
                    <a:srgbClr val="000000"/>
                  </a:outerShdw>
                </a:effectLst>
              </a:rPr>
              <a:t>destroying the doctrinal integrity</a:t>
            </a:r>
            <a:r>
              <a:rPr lang="en-US" altLang="en-US" dirty="0">
                <a:effectLst>
                  <a:outerShdw blurRad="38100" dist="38100" dir="2700000" algn="tl">
                    <a:srgbClr val="000000"/>
                  </a:outerShdw>
                </a:effectLst>
              </a:rPr>
              <a:t> of a local church.</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are speaking of sin and not opinion. Sin is </a:t>
            </a:r>
            <a:r>
              <a:rPr lang="en-US" altLang="en-US" i="1" u="sng" dirty="0">
                <a:effectLst>
                  <a:outerShdw blurRad="38100" dist="38100" dir="2700000" algn="tl">
                    <a:srgbClr val="000000"/>
                  </a:outerShdw>
                </a:effectLst>
              </a:rPr>
              <a:t>going beyond what God has </a:t>
            </a:r>
            <a:r>
              <a:rPr lang="en-US" altLang="en-US" i="1" u="sng" dirty="0" smtClean="0">
                <a:effectLst>
                  <a:outerShdw blurRad="38100" dist="38100" dir="2700000" algn="tl">
                    <a:srgbClr val="000000"/>
                  </a:outerShdw>
                </a:effectLst>
              </a:rPr>
              <a:t>revealed</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Jn 3:4</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7221315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3:4</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Whoever commits sin also commits lawlessness, and sin is lawlessness</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135364151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Sin </a:t>
            </a:r>
            <a:r>
              <a:rPr lang="en-US" altLang="en-US" dirty="0">
                <a:effectLst>
                  <a:outerShdw blurRad="38100" dist="38100" dir="2700000" algn="tl">
                    <a:srgbClr val="000000"/>
                  </a:outerShdw>
                </a:effectLst>
              </a:rPr>
              <a:t>can also occur when </a:t>
            </a:r>
            <a:r>
              <a:rPr lang="en-US" altLang="en-US" i="1" u="sng" dirty="0">
                <a:effectLst>
                  <a:outerShdw blurRad="38100" dist="38100" dir="2700000" algn="tl">
                    <a:srgbClr val="000000"/>
                  </a:outerShdw>
                </a:effectLst>
              </a:rPr>
              <a:t>we take to the sidelines</a:t>
            </a:r>
            <a:r>
              <a:rPr lang="en-US" altLang="en-US" dirty="0">
                <a:effectLst>
                  <a:outerShdw blurRad="38100" dist="38100" dir="2700000" algn="tl">
                    <a:srgbClr val="000000"/>
                  </a:outerShdw>
                </a:effectLst>
              </a:rPr>
              <a:t> in the great work God has </a:t>
            </a:r>
            <a:r>
              <a:rPr lang="en-US" altLang="en-US" dirty="0" smtClean="0">
                <a:effectLst>
                  <a:outerShdw blurRad="38100" dist="38100" dir="2700000" algn="tl">
                    <a:srgbClr val="000000"/>
                  </a:outerShdw>
                </a:effectLst>
              </a:rPr>
              <a:t>placed </a:t>
            </a:r>
            <a:r>
              <a:rPr lang="en-US" altLang="en-US" dirty="0">
                <a:effectLst>
                  <a:outerShdw blurRad="38100" dist="38100" dir="2700000" algn="tl">
                    <a:srgbClr val="000000"/>
                  </a:outerShdw>
                </a:effectLst>
              </a:rPr>
              <a:t>before us! </a:t>
            </a:r>
            <a:r>
              <a:rPr lang="en-US" altLang="en-US" b="1" dirty="0">
                <a:effectLst>
                  <a:outerShdw blurRad="38100" dist="38100" dir="2700000" algn="tl">
                    <a:srgbClr val="000000"/>
                  </a:outerShdw>
                </a:effectLst>
              </a:rPr>
              <a:t>(James 4:17</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6464978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James </a:t>
            </a:r>
            <a:r>
              <a:rPr lang="en-US" altLang="en-US" b="1" u="sng" dirty="0">
                <a:effectLst>
                  <a:outerShdw blurRad="38100" dist="38100" dir="2700000" algn="tl">
                    <a:srgbClr val="000000"/>
                  </a:outerShdw>
                </a:effectLst>
              </a:rPr>
              <a:t>4:17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Therefore, to him who knows to do good and does not do it, </a:t>
            </a:r>
            <a:r>
              <a:rPr lang="en-US" altLang="en-US" u="sng" dirty="0">
                <a:effectLst>
                  <a:outerShdw blurRad="38100" dist="38100" dir="2700000" algn="tl">
                    <a:srgbClr val="000000"/>
                  </a:outerShdw>
                </a:effectLst>
              </a:rPr>
              <a:t>to him it is sin</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46611559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Sin </a:t>
            </a:r>
            <a:r>
              <a:rPr lang="en-US" altLang="en-US" dirty="0">
                <a:effectLst>
                  <a:outerShdw blurRad="38100" dist="38100" dir="2700000" algn="tl">
                    <a:srgbClr val="000000"/>
                  </a:outerShdw>
                </a:effectLst>
              </a:rPr>
              <a:t>can occur when we </a:t>
            </a:r>
            <a:r>
              <a:rPr lang="en-US" altLang="en-US" i="1" u="sng" dirty="0">
                <a:effectLst>
                  <a:outerShdw blurRad="38100" dist="38100" dir="2700000" algn="tl">
                    <a:srgbClr val="000000"/>
                  </a:outerShdw>
                </a:effectLst>
              </a:rPr>
              <a:t>fail to speak out</a:t>
            </a:r>
            <a:r>
              <a:rPr lang="en-US" altLang="en-US" dirty="0">
                <a:effectLst>
                  <a:outerShdw blurRad="38100" dist="38100" dir="2700000" algn="tl">
                    <a:srgbClr val="000000"/>
                  </a:outerShdw>
                </a:effectLst>
              </a:rPr>
              <a:t> to bring another to repentance. We </a:t>
            </a:r>
            <a:r>
              <a:rPr lang="en-US" altLang="en-US" dirty="0" smtClean="0">
                <a:effectLst>
                  <a:outerShdw blurRad="38100" dist="38100" dir="2700000" algn="tl">
                    <a:srgbClr val="000000"/>
                  </a:outerShdw>
                </a:effectLst>
              </a:rPr>
              <a:t>could </a:t>
            </a:r>
            <a:r>
              <a:rPr lang="en-US" altLang="en-US" dirty="0">
                <a:effectLst>
                  <a:outerShdw blurRad="38100" dist="38100" dir="2700000" algn="tl">
                    <a:srgbClr val="000000"/>
                  </a:outerShdw>
                </a:effectLst>
              </a:rPr>
              <a:t>also include those that </a:t>
            </a:r>
            <a:r>
              <a:rPr lang="en-US" altLang="en-US" i="1" u="sng" dirty="0">
                <a:effectLst>
                  <a:outerShdw blurRad="38100" dist="38100" dir="2700000" algn="tl">
                    <a:srgbClr val="000000"/>
                  </a:outerShdw>
                </a:effectLst>
              </a:rPr>
              <a:t>resist having men who speak out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(Ezk 3:18</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05266696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Ezekiel </a:t>
            </a:r>
            <a:r>
              <a:rPr lang="en-US" altLang="en-US" b="1" u="sng" dirty="0">
                <a:effectLst>
                  <a:outerShdw blurRad="38100" dist="38100" dir="2700000" algn="tl">
                    <a:srgbClr val="000000"/>
                  </a:outerShdw>
                </a:effectLst>
              </a:rPr>
              <a:t>3:18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"When I say to the wicked, 'You shall surely die,' and you </a:t>
            </a:r>
            <a:r>
              <a:rPr lang="en-US" altLang="en-US" u="sng" dirty="0">
                <a:effectLst>
                  <a:outerShdw blurRad="38100" dist="38100" dir="2700000" algn="tl">
                    <a:srgbClr val="000000"/>
                  </a:outerShdw>
                </a:effectLst>
              </a:rPr>
              <a:t>give him no warning, nor speak to warn the wicked</a:t>
            </a:r>
            <a:r>
              <a:rPr lang="en-US" altLang="en-US" dirty="0">
                <a:effectLst>
                  <a:outerShdw blurRad="38100" dist="38100" dir="2700000" algn="tl">
                    <a:srgbClr val="000000"/>
                  </a:outerShdw>
                </a:effectLst>
              </a:rPr>
              <a:t> from his wicked way, to save his life, that same wicked man shall die in his iniquity; but </a:t>
            </a:r>
            <a:r>
              <a:rPr lang="en-US" altLang="en-US" u="sng" dirty="0">
                <a:effectLst>
                  <a:outerShdw blurRad="38100" dist="38100" dir="2700000" algn="tl">
                    <a:srgbClr val="000000"/>
                  </a:outerShdw>
                </a:effectLst>
              </a:rPr>
              <a:t>his blood I will require at your hand</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123711126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a group of God’s people work together?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These </a:t>
            </a:r>
            <a:r>
              <a:rPr lang="en-US" altLang="en-US" dirty="0">
                <a:effectLst>
                  <a:outerShdw blurRad="38100" dist="38100" dir="2700000" algn="tl">
                    <a:srgbClr val="000000"/>
                  </a:outerShdw>
                </a:effectLst>
              </a:rPr>
              <a:t>relationships could only come about by men converted to </a:t>
            </a:r>
            <a:r>
              <a:rPr lang="en-US" altLang="en-US" i="1" u="sng" dirty="0">
                <a:effectLst>
                  <a:outerShdw blurRad="38100" dist="38100" dir="2700000" algn="tl">
                    <a:srgbClr val="000000"/>
                  </a:outerShdw>
                </a:effectLst>
              </a:rPr>
              <a:t>a complete </a:t>
            </a:r>
            <a:r>
              <a:rPr lang="en-US" altLang="en-US" i="1" u="sng" dirty="0" smtClean="0">
                <a:effectLst>
                  <a:outerShdw blurRad="38100" dist="38100" dir="2700000" algn="tl">
                    <a:srgbClr val="000000"/>
                  </a:outerShdw>
                </a:effectLst>
              </a:rPr>
              <a:t>loyalty </a:t>
            </a:r>
            <a:r>
              <a:rPr lang="en-US" altLang="en-US" i="1" u="sng" dirty="0">
                <a:effectLst>
                  <a:outerShdw blurRad="38100" dist="38100" dir="2700000" algn="tl">
                    <a:srgbClr val="000000"/>
                  </a:outerShdw>
                </a:effectLst>
              </a:rPr>
              <a:t>to Christ</a:t>
            </a:r>
            <a:r>
              <a:rPr lang="en-US" altLang="en-US" dirty="0">
                <a:effectLst>
                  <a:outerShdw blurRad="38100" dist="38100" dir="2700000" algn="tl">
                    <a:srgbClr val="000000"/>
                  </a:outerShdw>
                </a:effectLst>
              </a:rPr>
              <a:t>. Consider the Jews and the Gentiles!</a:t>
            </a:r>
          </a:p>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one is forgiven his worldly identity </a:t>
            </a:r>
            <a:r>
              <a:rPr lang="en-US" altLang="en-US" i="1" u="sng" dirty="0">
                <a:effectLst>
                  <a:outerShdw blurRad="38100" dist="38100" dir="2700000" algn="tl">
                    <a:srgbClr val="000000"/>
                  </a:outerShdw>
                </a:effectLst>
              </a:rPr>
              <a:t>no long matters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(Gal 3:26-28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1976505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have </a:t>
            </a:r>
            <a:r>
              <a:rPr lang="en-US" altLang="en-US" i="1" u="sng" dirty="0">
                <a:effectLst>
                  <a:outerShdw blurRad="38100" dist="38100" dir="2700000" algn="tl">
                    <a:srgbClr val="000000"/>
                  </a:outerShdw>
                </a:effectLst>
              </a:rPr>
              <a:t>an active fellowship</a:t>
            </a:r>
            <a:r>
              <a:rPr lang="en-US" altLang="en-US" dirty="0">
                <a:effectLst>
                  <a:outerShdw blurRad="38100" dist="38100" dir="2700000" algn="tl">
                    <a:srgbClr val="000000"/>
                  </a:outerShdw>
                </a:effectLst>
              </a:rPr>
              <a:t> in the men we invite to speak and in the men we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support. </a:t>
            </a:r>
            <a:r>
              <a:rPr lang="en-US" altLang="en-US" b="1" dirty="0">
                <a:effectLst>
                  <a:outerShdw blurRad="38100" dist="38100" dir="2700000" algn="tl">
                    <a:srgbClr val="000000"/>
                  </a:outerShdw>
                </a:effectLst>
              </a:rPr>
              <a:t>(Phil 4:17; 3 Jn 5-8</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4899497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Philippians </a:t>
            </a:r>
            <a:r>
              <a:rPr lang="en-US" altLang="en-US" b="1" u="sng" dirty="0">
                <a:effectLst>
                  <a:outerShdw blurRad="38100" dist="38100" dir="2700000" algn="tl">
                    <a:srgbClr val="000000"/>
                  </a:outerShdw>
                </a:effectLst>
              </a:rPr>
              <a:t>4:17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Not that I seek the gift, but I seek the fruit </a:t>
            </a:r>
            <a:r>
              <a:rPr lang="en-US" altLang="en-US" u="sng" dirty="0">
                <a:effectLst>
                  <a:outerShdw blurRad="38100" dist="38100" dir="2700000" algn="tl">
                    <a:srgbClr val="000000"/>
                  </a:outerShdw>
                </a:effectLst>
              </a:rPr>
              <a:t>that abounds to your account</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88036604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3 </a:t>
            </a:r>
            <a:r>
              <a:rPr lang="en-US" altLang="en-US" sz="3000" b="1" u="sng" dirty="0">
                <a:effectLst>
                  <a:outerShdw blurRad="38100" dist="38100" dir="2700000" algn="tl">
                    <a:srgbClr val="000000"/>
                  </a:outerShdw>
                </a:effectLst>
              </a:rPr>
              <a:t>John 5-8</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Beloved, you do faithfully </a:t>
            </a:r>
            <a:r>
              <a:rPr lang="en-US" altLang="en-US" sz="3000" u="sng" dirty="0">
                <a:effectLst>
                  <a:outerShdw blurRad="38100" dist="38100" dir="2700000" algn="tl">
                    <a:srgbClr val="000000"/>
                  </a:outerShdw>
                </a:effectLst>
              </a:rPr>
              <a:t>whatever you do for the brethren and for strangers</a:t>
            </a:r>
            <a:r>
              <a:rPr lang="en-US" altLang="en-US" sz="3000" dirty="0">
                <a:effectLst>
                  <a:outerShdw blurRad="38100" dist="38100" dir="2700000" algn="tl">
                    <a:srgbClr val="000000"/>
                  </a:outerShdw>
                </a:effectLst>
              </a:rPr>
              <a:t>,  6 who have borne witness of your love before the church. If you send them forward on their journey in a manner worthy of God, you will do well,  7 because they went forth for His name's sake, taking nothing from the Gentiles.  8 We </a:t>
            </a:r>
            <a:r>
              <a:rPr lang="en-US" altLang="en-US" sz="3000" u="sng" dirty="0">
                <a:effectLst>
                  <a:outerShdw blurRad="38100" dist="38100" dir="2700000" algn="tl">
                    <a:srgbClr val="000000"/>
                  </a:outerShdw>
                </a:effectLst>
              </a:rPr>
              <a:t>therefore ought to receive such</a:t>
            </a:r>
            <a:r>
              <a:rPr lang="en-US" altLang="en-US" sz="3000" dirty="0">
                <a:effectLst>
                  <a:outerShdw blurRad="38100" dist="38100" dir="2700000" algn="tl">
                    <a:srgbClr val="000000"/>
                  </a:outerShdw>
                </a:effectLst>
              </a:rPr>
              <a:t>, that </a:t>
            </a:r>
            <a:r>
              <a:rPr lang="en-US" altLang="en-US" sz="3000" u="sng" dirty="0">
                <a:effectLst>
                  <a:outerShdw blurRad="38100" dist="38100" dir="2700000" algn="tl">
                    <a:srgbClr val="000000"/>
                  </a:outerShdw>
                </a:effectLst>
              </a:rPr>
              <a:t>we may become fellow workers for the truth</a:t>
            </a:r>
            <a:r>
              <a:rPr lang="en-US" altLang="en-US" sz="3000"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6335211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we do with our local contribution involves all! Do you know where this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money is going? </a:t>
            </a:r>
            <a:r>
              <a:rPr lang="en-US" altLang="en-US" i="1" u="sng" dirty="0">
                <a:effectLst>
                  <a:outerShdw blurRad="38100" dist="38100" dir="2700000" algn="tl">
                    <a:srgbClr val="000000"/>
                  </a:outerShdw>
                </a:effectLst>
              </a:rPr>
              <a:t>This is our work</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will always be a need for a local treasury because there is always a need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to take the gospel to the whole world</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181581119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are </a:t>
            </a:r>
            <a:r>
              <a:rPr lang="en-US" altLang="en-US" i="1" u="sng" dirty="0">
                <a:effectLst>
                  <a:outerShdw blurRad="38100" dist="38100" dir="2700000" algn="tl">
                    <a:srgbClr val="000000"/>
                  </a:outerShdw>
                </a:effectLst>
              </a:rPr>
              <a:t>very serious consequences</a:t>
            </a:r>
            <a:r>
              <a:rPr lang="en-US" altLang="en-US" dirty="0">
                <a:effectLst>
                  <a:outerShdw blurRad="38100" dist="38100" dir="2700000" algn="tl">
                    <a:srgbClr val="000000"/>
                  </a:outerShdw>
                </a:effectLst>
              </a:rPr>
              <a:t> to extending fellowship (support) to those who </a:t>
            </a:r>
            <a:r>
              <a:rPr lang="en-US" altLang="en-US" dirty="0" smtClean="0">
                <a:effectLst>
                  <a:outerShdw blurRad="38100" dist="38100" dir="2700000" algn="tl">
                    <a:srgbClr val="000000"/>
                  </a:outerShdw>
                </a:effectLst>
              </a:rPr>
              <a:t>do </a:t>
            </a:r>
            <a:r>
              <a:rPr lang="en-US" altLang="en-US" dirty="0">
                <a:effectLst>
                  <a:outerShdw blurRad="38100" dist="38100" dir="2700000" algn="tl">
                    <a:srgbClr val="000000"/>
                  </a:outerShdw>
                </a:effectLst>
              </a:rPr>
              <a:t>not “abide in the doctrine of Christ.” </a:t>
            </a:r>
            <a:r>
              <a:rPr lang="en-US" altLang="en-US" b="1" dirty="0">
                <a:effectLst>
                  <a:outerShdw blurRad="38100" dist="38100" dir="2700000" algn="tl">
                    <a:srgbClr val="000000"/>
                  </a:outerShdw>
                </a:effectLst>
              </a:rPr>
              <a:t>(2 Jn 9-11</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39923337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John 9-11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Whoever transgresses and </a:t>
            </a:r>
            <a:r>
              <a:rPr lang="en-US" altLang="en-US" u="sng" dirty="0">
                <a:effectLst>
                  <a:outerShdw blurRad="38100" dist="38100" dir="2700000" algn="tl">
                    <a:srgbClr val="000000"/>
                  </a:outerShdw>
                </a:effectLst>
              </a:rPr>
              <a:t>does not abide in the doctrine of Christ</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does not have God</a:t>
            </a:r>
            <a:r>
              <a:rPr lang="en-US" altLang="en-US" dirty="0">
                <a:effectLst>
                  <a:outerShdw blurRad="38100" dist="38100" dir="2700000" algn="tl">
                    <a:srgbClr val="000000"/>
                  </a:outerShdw>
                </a:effectLst>
              </a:rPr>
              <a:t>. He who abides in the doctrine of Christ </a:t>
            </a:r>
            <a:r>
              <a:rPr lang="en-US" altLang="en-US" u="sng" dirty="0">
                <a:effectLst>
                  <a:outerShdw blurRad="38100" dist="38100" dir="2700000" algn="tl">
                    <a:srgbClr val="000000"/>
                  </a:outerShdw>
                </a:effectLst>
              </a:rPr>
              <a:t>has both the Father and the Son</a:t>
            </a:r>
            <a:r>
              <a:rPr lang="en-US" altLang="en-US" dirty="0">
                <a:effectLst>
                  <a:outerShdw blurRad="38100" dist="38100" dir="2700000" algn="tl">
                    <a:srgbClr val="000000"/>
                  </a:outerShdw>
                </a:effectLst>
              </a:rPr>
              <a:t>.  10 If anyone comes to you and does not bring this doctrine, do </a:t>
            </a:r>
            <a:r>
              <a:rPr lang="en-US" altLang="en-US" u="sng" dirty="0">
                <a:effectLst>
                  <a:outerShdw blurRad="38100" dist="38100" dir="2700000" algn="tl">
                    <a:srgbClr val="000000"/>
                  </a:outerShdw>
                </a:effectLst>
              </a:rPr>
              <a:t>not receive him into your house nor greet him</a:t>
            </a:r>
            <a:r>
              <a:rPr lang="en-US" altLang="en-US" dirty="0">
                <a:effectLst>
                  <a:outerShdw blurRad="38100" dist="38100" dir="2700000" algn="tl">
                    <a:srgbClr val="000000"/>
                  </a:outerShdw>
                </a:effectLst>
              </a:rPr>
              <a:t>;  11 for he who greets him </a:t>
            </a:r>
            <a:r>
              <a:rPr lang="en-US" altLang="en-US" u="sng" dirty="0">
                <a:effectLst>
                  <a:outerShdw blurRad="38100" dist="38100" dir="2700000" algn="tl">
                    <a:srgbClr val="000000"/>
                  </a:outerShdw>
                </a:effectLst>
              </a:rPr>
              <a:t>shares in his evil deeds</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86031876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i="1" u="sng" dirty="0">
                <a:effectLst>
                  <a:outerShdw blurRad="38100" dist="38100" dir="2700000" algn="tl">
                    <a:srgbClr val="000000"/>
                  </a:outerShdw>
                </a:effectLst>
              </a:rPr>
              <a:t>need to be sure</a:t>
            </a:r>
            <a:r>
              <a:rPr lang="en-US" altLang="en-US" dirty="0">
                <a:effectLst>
                  <a:outerShdw blurRad="38100" dist="38100" dir="2700000" algn="tl">
                    <a:srgbClr val="000000"/>
                  </a:outerShdw>
                </a:effectLst>
              </a:rPr>
              <a:t> in this matter. This is a challenging study that we must </a:t>
            </a:r>
            <a:r>
              <a:rPr lang="en-US" altLang="en-US" dirty="0" smtClean="0">
                <a:effectLst>
                  <a:outerShdw blurRad="38100" dist="38100" dir="2700000" algn="tl">
                    <a:srgbClr val="000000"/>
                  </a:outerShdw>
                </a:effectLst>
              </a:rPr>
              <a:t>engage </a:t>
            </a:r>
            <a:r>
              <a:rPr lang="en-US" altLang="en-US" dirty="0">
                <a:effectLst>
                  <a:outerShdw blurRad="38100" dist="38100" dir="2700000" algn="tl">
                    <a:srgbClr val="000000"/>
                  </a:outerShdw>
                </a:effectLst>
              </a:rPr>
              <a:t>in.</a:t>
            </a:r>
          </a:p>
          <a:p>
            <a:r>
              <a:rPr lang="en-US" altLang="en-US" dirty="0" smtClean="0">
                <a:effectLst>
                  <a:outerShdw blurRad="38100" dist="38100" dir="2700000" algn="tl">
                    <a:srgbClr val="000000"/>
                  </a:outerShdw>
                </a:effectLst>
              </a:rPr>
              <a:t>Just </a:t>
            </a:r>
            <a:r>
              <a:rPr lang="en-US" altLang="en-US" dirty="0">
                <a:effectLst>
                  <a:outerShdw blurRad="38100" dist="38100" dir="2700000" algn="tl">
                    <a:srgbClr val="000000"/>
                  </a:outerShdw>
                </a:effectLst>
              </a:rPr>
              <a:t>as the work of good men can abound “to your account” so can the work of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those that go beyond what is revealed.</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consequences could not be greater. </a:t>
            </a:r>
            <a:r>
              <a:rPr lang="en-US" altLang="en-US" i="1" u="sng" dirty="0">
                <a:effectLst>
                  <a:outerShdw blurRad="38100" dist="38100" dir="2700000" algn="tl">
                    <a:srgbClr val="000000"/>
                  </a:outerShdw>
                </a:effectLst>
              </a:rPr>
              <a:t>This one “does not have God</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24610660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compromised fellowship in time </a:t>
            </a:r>
            <a:r>
              <a:rPr lang="en-US" altLang="en-US" i="1" u="sng" dirty="0">
                <a:effectLst>
                  <a:outerShdw blurRad="38100" dist="38100" dir="2700000" algn="tl">
                    <a:srgbClr val="000000"/>
                  </a:outerShdw>
                </a:effectLst>
              </a:rPr>
              <a:t>will lead to a compromise in teaching</a:t>
            </a:r>
            <a:r>
              <a:rPr lang="en-US" altLang="en-US" dirty="0">
                <a:effectLst>
                  <a:outerShdw blurRad="38100" dist="38100" dir="2700000" algn="tl">
                    <a:srgbClr val="000000"/>
                  </a:outerShdw>
                </a:effectLst>
              </a:rPr>
              <a:t>.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5:6-8</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76765336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1 </a:t>
            </a:r>
            <a:r>
              <a:rPr lang="en-US" altLang="en-US" sz="3000" b="1" u="sng" dirty="0">
                <a:effectLst>
                  <a:outerShdw blurRad="38100" dist="38100" dir="2700000" algn="tl">
                    <a:srgbClr val="000000"/>
                  </a:outerShdw>
                </a:effectLst>
              </a:rPr>
              <a:t>Corinthians 5:6-8</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Your glorying is not good. Do you not know that </a:t>
            </a:r>
            <a:r>
              <a:rPr lang="en-US" altLang="en-US" sz="3000" u="sng" dirty="0">
                <a:effectLst>
                  <a:outerShdw blurRad="38100" dist="38100" dir="2700000" algn="tl">
                    <a:srgbClr val="000000"/>
                  </a:outerShdw>
                </a:effectLst>
              </a:rPr>
              <a:t>a little leaven leavens the whole lump</a:t>
            </a:r>
            <a:r>
              <a:rPr lang="en-US" altLang="en-US" sz="3000" dirty="0">
                <a:effectLst>
                  <a:outerShdw blurRad="38100" dist="38100" dir="2700000" algn="tl">
                    <a:srgbClr val="000000"/>
                  </a:outerShdw>
                </a:effectLst>
              </a:rPr>
              <a:t>?  7 Therefore </a:t>
            </a:r>
            <a:r>
              <a:rPr lang="en-US" altLang="en-US" sz="3000" u="sng" dirty="0">
                <a:effectLst>
                  <a:outerShdw blurRad="38100" dist="38100" dir="2700000" algn="tl">
                    <a:srgbClr val="000000"/>
                  </a:outerShdw>
                </a:effectLst>
              </a:rPr>
              <a:t>purge out the old leaven</a:t>
            </a:r>
            <a:r>
              <a:rPr lang="en-US" altLang="en-US" sz="3000" dirty="0">
                <a:effectLst>
                  <a:outerShdw blurRad="38100" dist="38100" dir="2700000" algn="tl">
                    <a:srgbClr val="000000"/>
                  </a:outerShdw>
                </a:effectLst>
              </a:rPr>
              <a:t>, that you may be a new lump, since you truly are unleavened. For indeed Christ, our Passover, was sacrificed for us.  8 Therefore let us keep the feast, not with old leaven, nor with the leaven of malice and wickedness, but </a:t>
            </a:r>
            <a:r>
              <a:rPr lang="en-US" altLang="en-US" sz="3000" u="sng" dirty="0">
                <a:effectLst>
                  <a:outerShdw blurRad="38100" dist="38100" dir="2700000" algn="tl">
                    <a:srgbClr val="000000"/>
                  </a:outerShdw>
                </a:effectLst>
              </a:rPr>
              <a:t>with the unleavened bread of sincerity and truth</a:t>
            </a:r>
            <a:r>
              <a:rPr lang="en-US" altLang="en-US" sz="3000"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0519711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are the consequences of a compromised fellowship?</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Both </a:t>
            </a:r>
            <a:r>
              <a:rPr lang="en-US" altLang="en-US" dirty="0">
                <a:effectLst>
                  <a:outerShdw blurRad="38100" dist="38100" dir="2700000" algn="tl">
                    <a:srgbClr val="000000"/>
                  </a:outerShdw>
                </a:effectLst>
              </a:rPr>
              <a:t>Bible and church history shows us </a:t>
            </a:r>
            <a:r>
              <a:rPr lang="en-US" altLang="en-US" i="1" u="sng" dirty="0">
                <a:effectLst>
                  <a:outerShdw blurRad="38100" dist="38100" dir="2700000" algn="tl">
                    <a:srgbClr val="000000"/>
                  </a:outerShdw>
                </a:effectLst>
              </a:rPr>
              <a:t>this very common pattern</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a church invites a man to come and is indifferent to his know teaching </a:t>
            </a:r>
            <a:r>
              <a:rPr lang="en-US" altLang="en-US" dirty="0" smtClean="0">
                <a:effectLst>
                  <a:outerShdw blurRad="38100" dist="38100" dir="2700000" algn="tl">
                    <a:srgbClr val="000000"/>
                  </a:outerShdw>
                </a:effectLst>
              </a:rPr>
              <a:t>and </a:t>
            </a:r>
            <a:r>
              <a:rPr lang="en-US" altLang="en-US" dirty="0">
                <a:effectLst>
                  <a:outerShdw blurRad="38100" dist="38100" dir="2700000" algn="tl">
                    <a:srgbClr val="000000"/>
                  </a:outerShdw>
                </a:effectLst>
              </a:rPr>
              <a:t>fellowship, </a:t>
            </a:r>
            <a:r>
              <a:rPr lang="en-US" altLang="en-US" i="1" u="sng" dirty="0">
                <a:effectLst>
                  <a:outerShdw blurRad="38100" dist="38100" dir="2700000" algn="tl">
                    <a:srgbClr val="000000"/>
                  </a:outerShdw>
                </a:effectLst>
              </a:rPr>
              <a:t>that church is in deep trouble</a:t>
            </a:r>
            <a:r>
              <a:rPr lang="en-US" altLang="en-US" dirty="0">
                <a:effectLst>
                  <a:outerShdw blurRad="38100" dist="38100" dir="2700000" algn="tl">
                    <a:srgbClr val="000000"/>
                  </a:outerShdw>
                </a:effectLst>
              </a:rPr>
              <a:t>. </a:t>
            </a:r>
          </a:p>
          <a:p>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01062677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a group of God’s people work together?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Galatians </a:t>
            </a:r>
            <a:r>
              <a:rPr lang="en-US" altLang="en-US" b="1" u="sng" dirty="0">
                <a:effectLst>
                  <a:outerShdw blurRad="38100" dist="38100" dir="2700000" algn="tl">
                    <a:srgbClr val="000000"/>
                  </a:outerShdw>
                </a:effectLst>
              </a:rPr>
              <a:t>3:26-28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For you are all sons of God through faith in Christ Jesus.  27 For as many of you as were baptized into Christ have put on Christ.  28 There is neither </a:t>
            </a:r>
            <a:r>
              <a:rPr lang="en-US" altLang="en-US" u="sng" dirty="0">
                <a:effectLst>
                  <a:outerShdw blurRad="38100" dist="38100" dir="2700000" algn="tl">
                    <a:srgbClr val="000000"/>
                  </a:outerShdw>
                </a:effectLst>
              </a:rPr>
              <a:t>Jew nor Greek</a:t>
            </a:r>
            <a:r>
              <a:rPr lang="en-US" altLang="en-US" dirty="0">
                <a:effectLst>
                  <a:outerShdw blurRad="38100" dist="38100" dir="2700000" algn="tl">
                    <a:srgbClr val="000000"/>
                  </a:outerShdw>
                </a:effectLst>
              </a:rPr>
              <a:t>, there is neither </a:t>
            </a:r>
            <a:r>
              <a:rPr lang="en-US" altLang="en-US" u="sng" dirty="0">
                <a:effectLst>
                  <a:outerShdw blurRad="38100" dist="38100" dir="2700000" algn="tl">
                    <a:srgbClr val="000000"/>
                  </a:outerShdw>
                </a:effectLst>
              </a:rPr>
              <a:t>slave nor free</a:t>
            </a:r>
            <a:r>
              <a:rPr lang="en-US" altLang="en-US" dirty="0">
                <a:effectLst>
                  <a:outerShdw blurRad="38100" dist="38100" dir="2700000" algn="tl">
                    <a:srgbClr val="000000"/>
                  </a:outerShdw>
                </a:effectLst>
              </a:rPr>
              <a:t>, there is neither </a:t>
            </a:r>
            <a:r>
              <a:rPr lang="en-US" altLang="en-US" u="sng" dirty="0">
                <a:effectLst>
                  <a:outerShdw blurRad="38100" dist="38100" dir="2700000" algn="tl">
                    <a:srgbClr val="000000"/>
                  </a:outerShdw>
                </a:effectLst>
              </a:rPr>
              <a:t>male nor female</a:t>
            </a:r>
            <a:r>
              <a:rPr lang="en-US" altLang="en-US" dirty="0">
                <a:effectLst>
                  <a:outerShdw blurRad="38100" dist="38100" dir="2700000" algn="tl">
                    <a:srgbClr val="000000"/>
                  </a:outerShdw>
                </a:effectLst>
              </a:rPr>
              <a:t>; for </a:t>
            </a:r>
            <a:r>
              <a:rPr lang="en-US" altLang="en-US" u="sng" dirty="0">
                <a:effectLst>
                  <a:outerShdw blurRad="38100" dist="38100" dir="2700000" algn="tl">
                    <a:srgbClr val="000000"/>
                  </a:outerShdw>
                </a:effectLst>
              </a:rPr>
              <a:t>you are all one in Christ Jesus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663695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jealousy for us is </a:t>
            </a:r>
            <a:r>
              <a:rPr lang="en-US" altLang="en-US" i="1" u="sng" dirty="0">
                <a:effectLst>
                  <a:outerShdw blurRad="38100" dist="38100" dir="2700000" algn="tl">
                    <a:srgbClr val="000000"/>
                  </a:outerShdw>
                </a:effectLst>
              </a:rPr>
              <a:t>likened to the marriage relationship</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Hosea 2:19-20; Ex 34:12-14</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48056979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Hosea </a:t>
            </a:r>
            <a:r>
              <a:rPr lang="en-US" altLang="en-US" b="1" u="sng" dirty="0">
                <a:effectLst>
                  <a:outerShdw blurRad="38100" dist="38100" dir="2700000" algn="tl">
                    <a:srgbClr val="000000"/>
                  </a:outerShdw>
                </a:effectLst>
              </a:rPr>
              <a:t>2:19-20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 will betroth you to Me forever; Yes, </a:t>
            </a:r>
            <a:r>
              <a:rPr lang="en-US" altLang="en-US" u="sng" dirty="0">
                <a:effectLst>
                  <a:outerShdw blurRad="38100" dist="38100" dir="2700000" algn="tl">
                    <a:srgbClr val="000000"/>
                  </a:outerShdw>
                </a:effectLst>
              </a:rPr>
              <a:t>I will betroth you to Me</a:t>
            </a:r>
            <a:r>
              <a:rPr lang="en-US" altLang="en-US" dirty="0">
                <a:effectLst>
                  <a:outerShdw blurRad="38100" dist="38100" dir="2700000" algn="tl">
                    <a:srgbClr val="000000"/>
                  </a:outerShdw>
                </a:effectLst>
              </a:rPr>
              <a:t> In righteousness and justice, In lovingkindness and mercy;  20 I will betroth you to Me in faithfulness, And </a:t>
            </a:r>
            <a:r>
              <a:rPr lang="en-US" altLang="en-US" u="sng" dirty="0">
                <a:effectLst>
                  <a:outerShdw blurRad="38100" dist="38100" dir="2700000" algn="tl">
                    <a:srgbClr val="000000"/>
                  </a:outerShdw>
                </a:effectLst>
              </a:rPr>
              <a:t>you shall know the LORD</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234776985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Exodus </a:t>
            </a:r>
            <a:r>
              <a:rPr lang="en-US" altLang="en-US" b="1" u="sng" dirty="0">
                <a:effectLst>
                  <a:outerShdw blurRad="38100" dist="38100" dir="2700000" algn="tl">
                    <a:srgbClr val="000000"/>
                  </a:outerShdw>
                </a:effectLst>
              </a:rPr>
              <a:t>34:12-15</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"Take heed to yourself, lest </a:t>
            </a:r>
            <a:r>
              <a:rPr lang="en-US" altLang="en-US" u="sng" dirty="0">
                <a:effectLst>
                  <a:outerShdw blurRad="38100" dist="38100" dir="2700000" algn="tl">
                    <a:srgbClr val="000000"/>
                  </a:outerShdw>
                </a:effectLst>
              </a:rPr>
              <a:t>you make a covenant</a:t>
            </a:r>
            <a:r>
              <a:rPr lang="en-US" altLang="en-US" dirty="0">
                <a:effectLst>
                  <a:outerShdw blurRad="38100" dist="38100" dir="2700000" algn="tl">
                    <a:srgbClr val="000000"/>
                  </a:outerShdw>
                </a:effectLst>
              </a:rPr>
              <a:t> with the inhabitants of the land where you are going, lest it be a snare in your midst.  13 "But you shall destroy their altars, break their sacred pillars, and cut down their wooden images  14 '(for you shall worship no other god, for </a:t>
            </a:r>
            <a:r>
              <a:rPr lang="en-US" altLang="en-US" u="sng" dirty="0">
                <a:effectLst>
                  <a:outerShdw blurRad="38100" dist="38100" dir="2700000" algn="tl">
                    <a:srgbClr val="000000"/>
                  </a:outerShdw>
                </a:effectLst>
              </a:rPr>
              <a:t>the LORD, whose name is Jealous, is a jealous God</a:t>
            </a:r>
            <a:r>
              <a:rPr lang="en-US" altLang="en-US" dirty="0">
                <a:effectLst>
                  <a:outerShdw blurRad="38100" dist="38100" dir="2700000" algn="tl">
                    <a:srgbClr val="000000"/>
                  </a:outerShdw>
                </a:effectLst>
              </a:rPr>
              <a:t>),  </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95176954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15 </a:t>
            </a:r>
            <a:r>
              <a:rPr lang="en-US" altLang="en-US" dirty="0">
                <a:effectLst>
                  <a:outerShdw blurRad="38100" dist="38100" dir="2700000" algn="tl">
                    <a:srgbClr val="000000"/>
                  </a:outerShdw>
                </a:effectLst>
              </a:rPr>
              <a:t>"lest you make a covenant with the inhabitants of the land, and they </a:t>
            </a:r>
            <a:r>
              <a:rPr lang="en-US" altLang="en-US" u="sng" dirty="0">
                <a:effectLst>
                  <a:outerShdw blurRad="38100" dist="38100" dir="2700000" algn="tl">
                    <a:srgbClr val="000000"/>
                  </a:outerShdw>
                </a:effectLst>
              </a:rPr>
              <a:t>play the harlot with their gods</a:t>
            </a:r>
            <a:r>
              <a:rPr lang="en-US" altLang="en-US" dirty="0">
                <a:effectLst>
                  <a:outerShdw blurRad="38100" dist="38100" dir="2700000" algn="tl">
                    <a:srgbClr val="000000"/>
                  </a:outerShdw>
                </a:effectLst>
              </a:rPr>
              <a:t> and make sacrifice to their gods, and </a:t>
            </a:r>
            <a:r>
              <a:rPr lang="en-US" altLang="en-US" u="sng" dirty="0">
                <a:effectLst>
                  <a:outerShdw blurRad="38100" dist="38100" dir="2700000" algn="tl">
                    <a:srgbClr val="000000"/>
                  </a:outerShdw>
                </a:effectLst>
              </a:rPr>
              <a:t>one of them invites you</a:t>
            </a:r>
            <a:r>
              <a:rPr lang="en-US" altLang="en-US" dirty="0">
                <a:effectLst>
                  <a:outerShdw blurRad="38100" dist="38100" dir="2700000" algn="tl">
                    <a:srgbClr val="000000"/>
                  </a:outerShdw>
                </a:effectLst>
              </a:rPr>
              <a:t> and you eat of his sacrifice</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242781043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jealousy is </a:t>
            </a:r>
            <a:r>
              <a:rPr lang="en-US" altLang="en-US" i="1" u="sng" dirty="0">
                <a:effectLst>
                  <a:outerShdw blurRad="38100" dist="38100" dir="2700000" algn="tl">
                    <a:srgbClr val="000000"/>
                  </a:outerShdw>
                </a:effectLst>
              </a:rPr>
              <a:t>an intolerance of rivalry or unfaithfulness</a:t>
            </a:r>
            <a:r>
              <a:rPr lang="en-US" altLang="en-US" dirty="0">
                <a:effectLst>
                  <a:outerShdw blurRad="38100" dist="38100" dir="2700000" algn="tl">
                    <a:srgbClr val="000000"/>
                  </a:outerShdw>
                </a:effectLst>
              </a:rPr>
              <a:t>. This would be like </a:t>
            </a:r>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jealousy that a spouse would have.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2 Cor 6:14-16</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07585688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Corinthians 6:14-16</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Do </a:t>
            </a:r>
            <a:r>
              <a:rPr lang="en-US" altLang="en-US" dirty="0">
                <a:effectLst>
                  <a:outerShdw blurRad="38100" dist="38100" dir="2700000" algn="tl">
                    <a:srgbClr val="000000"/>
                  </a:outerShdw>
                </a:effectLst>
              </a:rPr>
              <a:t>not be unequally </a:t>
            </a:r>
            <a:r>
              <a:rPr lang="en-US" altLang="en-US" u="sng" dirty="0">
                <a:effectLst>
                  <a:outerShdw blurRad="38100" dist="38100" dir="2700000" algn="tl">
                    <a:srgbClr val="000000"/>
                  </a:outerShdw>
                </a:effectLst>
              </a:rPr>
              <a:t>yoked together with unbelievers</a:t>
            </a:r>
            <a:r>
              <a:rPr lang="en-US" altLang="en-US" dirty="0">
                <a:effectLst>
                  <a:outerShdw blurRad="38100" dist="38100" dir="2700000" algn="tl">
                    <a:srgbClr val="000000"/>
                  </a:outerShdw>
                </a:effectLst>
              </a:rPr>
              <a:t>. For </a:t>
            </a:r>
            <a:r>
              <a:rPr lang="en-US" altLang="en-US" u="sng" dirty="0">
                <a:effectLst>
                  <a:outerShdw blurRad="38100" dist="38100" dir="2700000" algn="tl">
                    <a:srgbClr val="000000"/>
                  </a:outerShdw>
                </a:effectLst>
              </a:rPr>
              <a:t>what fellowship has righteousness with lawlessness</a:t>
            </a:r>
            <a:r>
              <a:rPr lang="en-US" altLang="en-US" dirty="0">
                <a:effectLst>
                  <a:outerShdw blurRad="38100" dist="38100" dir="2700000" algn="tl">
                    <a:srgbClr val="000000"/>
                  </a:outerShdw>
                </a:effectLst>
              </a:rPr>
              <a:t>? And what</a:t>
            </a:r>
            <a:r>
              <a:rPr lang="en-US" altLang="en-US" u="sng" dirty="0">
                <a:effectLst>
                  <a:outerShdw blurRad="38100" dist="38100" dir="2700000" algn="tl">
                    <a:srgbClr val="000000"/>
                  </a:outerShdw>
                </a:effectLst>
              </a:rPr>
              <a:t> communion has light with darkness</a:t>
            </a:r>
            <a:r>
              <a:rPr lang="en-US" altLang="en-US" dirty="0">
                <a:effectLst>
                  <a:outerShdw blurRad="38100" dist="38100" dir="2700000" algn="tl">
                    <a:srgbClr val="000000"/>
                  </a:outerShdw>
                </a:effectLst>
              </a:rPr>
              <a:t>?  15 And what accord has Christ with Belial? Or what part has a believer with an </a:t>
            </a:r>
            <a:r>
              <a:rPr lang="en-US" altLang="en-US" dirty="0" smtClean="0">
                <a:effectLst>
                  <a:outerShdw blurRad="38100" dist="38100" dir="2700000" algn="tl">
                    <a:srgbClr val="000000"/>
                  </a:outerShdw>
                </a:effectLst>
              </a:rPr>
              <a:t>unbeliever?</a:t>
            </a:r>
          </a:p>
        </p:txBody>
      </p:sp>
    </p:spTree>
    <p:extLst>
      <p:ext uri="{BB962C8B-B14F-4D97-AF65-F5344CB8AC3E}">
        <p14:creationId xmlns:p14="http://schemas.microsoft.com/office/powerpoint/2010/main" val="4901434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16 </a:t>
            </a:r>
            <a:r>
              <a:rPr lang="en-US" altLang="en-US" dirty="0">
                <a:effectLst>
                  <a:outerShdw blurRad="38100" dist="38100" dir="2700000" algn="tl">
                    <a:srgbClr val="000000"/>
                  </a:outerShdw>
                </a:effectLst>
              </a:rPr>
              <a:t>And </a:t>
            </a:r>
            <a:r>
              <a:rPr lang="en-US" altLang="en-US" u="sng" dirty="0">
                <a:effectLst>
                  <a:outerShdw blurRad="38100" dist="38100" dir="2700000" algn="tl">
                    <a:srgbClr val="000000"/>
                  </a:outerShdw>
                </a:effectLst>
              </a:rPr>
              <a:t>what agreement has</a:t>
            </a:r>
            <a:r>
              <a:rPr lang="en-US" altLang="en-US" dirty="0">
                <a:effectLst>
                  <a:outerShdw blurRad="38100" dist="38100" dir="2700000" algn="tl">
                    <a:srgbClr val="000000"/>
                  </a:outerShdw>
                </a:effectLst>
              </a:rPr>
              <a:t> the temple of God with idols? For you are the temple of the living God. As God has said: "I will dwell in them And walk among them. I will be their God, And </a:t>
            </a:r>
            <a:r>
              <a:rPr lang="en-US" altLang="en-US" u="sng" dirty="0">
                <a:effectLst>
                  <a:outerShdw blurRad="38100" dist="38100" dir="2700000" algn="tl">
                    <a:srgbClr val="000000"/>
                  </a:outerShdw>
                </a:effectLst>
              </a:rPr>
              <a:t>they shall be My people</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49413239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possible for us to</a:t>
            </a:r>
            <a:r>
              <a:rPr lang="en-US" altLang="en-US" i="1" u="sng" dirty="0">
                <a:effectLst>
                  <a:outerShdw blurRad="38100" dist="38100" dir="2700000" algn="tl">
                    <a:srgbClr val="000000"/>
                  </a:outerShdw>
                </a:effectLst>
              </a:rPr>
              <a:t> love something else more than God</a:t>
            </a:r>
            <a:r>
              <a:rPr lang="en-US" altLang="en-US" dirty="0">
                <a:effectLst>
                  <a:outerShdw blurRad="38100" dist="38100" dir="2700000" algn="tl">
                    <a:srgbClr val="000000"/>
                  </a:outerShdw>
                </a:effectLst>
              </a:rPr>
              <a:t>. When this happens </a:t>
            </a:r>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have become unfaithful. </a:t>
            </a:r>
            <a:r>
              <a:rPr lang="en-US" altLang="en-US" b="1" dirty="0">
                <a:effectLst>
                  <a:outerShdw blurRad="38100" dist="38100" dir="2700000" algn="tl">
                    <a:srgbClr val="000000"/>
                  </a:outerShdw>
                </a:effectLst>
              </a:rPr>
              <a:t>(2 Cor 11:2</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44820895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Corinthians 11:2</a:t>
            </a:r>
            <a:r>
              <a:rPr lang="en-US" altLang="en-US" dirty="0">
                <a:effectLst>
                  <a:outerShdw blurRad="38100" dist="38100" dir="2700000" algn="tl">
                    <a:srgbClr val="000000"/>
                  </a:outerShdw>
                </a:effectLst>
              </a:rPr>
              <a:t> - For I am </a:t>
            </a:r>
            <a:r>
              <a:rPr lang="en-US" altLang="en-US" u="sng" dirty="0">
                <a:effectLst>
                  <a:outerShdw blurRad="38100" dist="38100" dir="2700000" algn="tl">
                    <a:srgbClr val="000000"/>
                  </a:outerShdw>
                </a:effectLst>
              </a:rPr>
              <a:t>jealous for you with godly jealousy</a:t>
            </a:r>
            <a:r>
              <a:rPr lang="en-US" altLang="en-US" dirty="0">
                <a:effectLst>
                  <a:outerShdw blurRad="38100" dist="38100" dir="2700000" algn="tl">
                    <a:srgbClr val="000000"/>
                  </a:outerShdw>
                </a:effectLst>
              </a:rPr>
              <a:t>. For I have </a:t>
            </a:r>
            <a:r>
              <a:rPr lang="en-US" altLang="en-US" u="sng" dirty="0">
                <a:effectLst>
                  <a:outerShdw blurRad="38100" dist="38100" dir="2700000" algn="tl">
                    <a:srgbClr val="000000"/>
                  </a:outerShdw>
                </a:effectLst>
              </a:rPr>
              <a:t>betrothed you</a:t>
            </a:r>
            <a:r>
              <a:rPr lang="en-US" altLang="en-US" dirty="0">
                <a:effectLst>
                  <a:outerShdw blurRad="38100" dist="38100" dir="2700000" algn="tl">
                    <a:srgbClr val="000000"/>
                  </a:outerShdw>
                </a:effectLst>
              </a:rPr>
              <a:t> to one husband, that I may present you </a:t>
            </a:r>
            <a:r>
              <a:rPr lang="en-US" altLang="en-US" u="sng" dirty="0">
                <a:effectLst>
                  <a:outerShdw blurRad="38100" dist="38100" dir="2700000" algn="tl">
                    <a:srgbClr val="000000"/>
                  </a:outerShdw>
                </a:effectLst>
              </a:rPr>
              <a:t>as a chaste virgin to </a:t>
            </a:r>
            <a:r>
              <a:rPr lang="en-US" altLang="en-US" u="sng" dirty="0" smtClean="0">
                <a:effectLst>
                  <a:outerShdw blurRad="38100" dist="38100" dir="2700000" algn="tl">
                    <a:srgbClr val="000000"/>
                  </a:outerShdw>
                </a:effectLst>
              </a:rPr>
              <a:t>Christ</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318091606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Should </a:t>
            </a:r>
            <a:r>
              <a:rPr lang="en-US" altLang="en-US" i="1" u="sng" dirty="0">
                <a:effectLst>
                  <a:outerShdw blurRad="38100" dist="38100" dir="2700000" algn="tl">
                    <a:srgbClr val="000000"/>
                  </a:outerShdw>
                </a:effectLst>
              </a:rPr>
              <a:t>we be indifferent</a:t>
            </a:r>
            <a:r>
              <a:rPr lang="en-US" altLang="en-US" dirty="0">
                <a:effectLst>
                  <a:outerShdw blurRad="38100" dist="38100" dir="2700000" algn="tl">
                    <a:srgbClr val="000000"/>
                  </a:outerShdw>
                </a:effectLst>
              </a:rPr>
              <a:t> to those that go beyond God’s word? </a:t>
            </a:r>
            <a:r>
              <a:rPr lang="en-US" altLang="en-US" b="1" dirty="0">
                <a:effectLst>
                  <a:outerShdw blurRad="38100" dist="38100" dir="2700000" algn="tl">
                    <a:srgbClr val="000000"/>
                  </a:outerShdw>
                </a:effectLst>
              </a:rPr>
              <a:t>(2 Cor 11:3-4</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9028151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a group of God’s people work together?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review we defined fellowship as “sharing.” </a:t>
            </a:r>
          </a:p>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through the scriptures will show us the kind of “sharing” that </a:t>
            </a:r>
            <a:r>
              <a:rPr lang="en-US" altLang="en-US" i="1" u="sng" dirty="0">
                <a:effectLst>
                  <a:outerShdw blurRad="38100" dist="38100" dir="2700000" algn="tl">
                    <a:srgbClr val="000000"/>
                  </a:outerShdw>
                </a:effectLst>
              </a:rPr>
              <a:t>comes from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the blood of Christ</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are two kinds of fellowship: fellowship with God and fellowship with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men. Fellowship with God must </a:t>
            </a:r>
            <a:r>
              <a:rPr lang="en-US" altLang="en-US" i="1" u="sng" dirty="0">
                <a:effectLst>
                  <a:outerShdw blurRad="38100" dist="38100" dir="2700000" algn="tl">
                    <a:srgbClr val="000000"/>
                  </a:outerShdw>
                </a:effectLst>
              </a:rPr>
              <a:t>always come first</a:t>
            </a:r>
            <a:r>
              <a:rPr lang="en-US" altLang="en-US" b="1" dirty="0">
                <a:effectLst>
                  <a:outerShdw blurRad="38100" dist="38100" dir="2700000" algn="tl">
                    <a:srgbClr val="000000"/>
                  </a:outerShdw>
                </a:effectLst>
              </a:rPr>
              <a:t>. (Gal 1:10; Jn 12:42-43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1165304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2 </a:t>
            </a:r>
            <a:r>
              <a:rPr lang="en-US" altLang="en-US" sz="3000" b="1" u="sng" dirty="0">
                <a:effectLst>
                  <a:outerShdw blurRad="38100" dist="38100" dir="2700000" algn="tl">
                    <a:srgbClr val="000000"/>
                  </a:outerShdw>
                </a:effectLst>
              </a:rPr>
              <a:t>Corinthians 11:3-4</a:t>
            </a:r>
            <a:r>
              <a:rPr lang="en-US" altLang="en-US" sz="3000" dirty="0">
                <a:effectLst>
                  <a:outerShdw blurRad="38100" dist="38100" dir="2700000" algn="tl">
                    <a:srgbClr val="000000"/>
                  </a:outerShdw>
                </a:effectLst>
              </a:rPr>
              <a:t>  - But I fear, lest somehow, as the serpent </a:t>
            </a:r>
            <a:r>
              <a:rPr lang="en-US" altLang="en-US" sz="3000" u="sng" dirty="0">
                <a:effectLst>
                  <a:outerShdw blurRad="38100" dist="38100" dir="2700000" algn="tl">
                    <a:srgbClr val="000000"/>
                  </a:outerShdw>
                </a:effectLst>
              </a:rPr>
              <a:t>deceived Eve by his craftiness</a:t>
            </a:r>
            <a:r>
              <a:rPr lang="en-US" altLang="en-US" sz="3000" dirty="0">
                <a:effectLst>
                  <a:outerShdw blurRad="38100" dist="38100" dir="2700000" algn="tl">
                    <a:srgbClr val="000000"/>
                  </a:outerShdw>
                </a:effectLst>
              </a:rPr>
              <a:t>, so your minds may be corrupted from the simplicity that is in Christ.  4 For if he who comes </a:t>
            </a:r>
            <a:r>
              <a:rPr lang="en-US" altLang="en-US" sz="3000" u="sng" dirty="0">
                <a:effectLst>
                  <a:outerShdw blurRad="38100" dist="38100" dir="2700000" algn="tl">
                    <a:srgbClr val="000000"/>
                  </a:outerShdw>
                </a:effectLst>
              </a:rPr>
              <a:t>preaches another Jesus</a:t>
            </a:r>
            <a:r>
              <a:rPr lang="en-US" altLang="en-US" sz="3000" dirty="0">
                <a:effectLst>
                  <a:outerShdw blurRad="38100" dist="38100" dir="2700000" algn="tl">
                    <a:srgbClr val="000000"/>
                  </a:outerShdw>
                </a:effectLst>
              </a:rPr>
              <a:t> whom we have not preached, or if you </a:t>
            </a:r>
            <a:r>
              <a:rPr lang="en-US" altLang="en-US" sz="3000" u="sng" dirty="0">
                <a:effectLst>
                  <a:outerShdw blurRad="38100" dist="38100" dir="2700000" algn="tl">
                    <a:srgbClr val="000000"/>
                  </a:outerShdw>
                </a:effectLst>
              </a:rPr>
              <a:t>receive a different spirit</a:t>
            </a:r>
            <a:r>
              <a:rPr lang="en-US" altLang="en-US" sz="3000" dirty="0">
                <a:effectLst>
                  <a:outerShdw blurRad="38100" dist="38100" dir="2700000" algn="tl">
                    <a:srgbClr val="000000"/>
                  </a:outerShdw>
                </a:effectLst>
              </a:rPr>
              <a:t> which you have not received, or </a:t>
            </a:r>
            <a:r>
              <a:rPr lang="en-US" altLang="en-US" sz="3000" u="sng" dirty="0">
                <a:effectLst>
                  <a:outerShdw blurRad="38100" dist="38100" dir="2700000" algn="tl">
                    <a:srgbClr val="000000"/>
                  </a:outerShdw>
                </a:effectLst>
              </a:rPr>
              <a:t>a different gospel</a:t>
            </a:r>
            <a:r>
              <a:rPr lang="en-US" altLang="en-US" sz="3000" dirty="0">
                <a:effectLst>
                  <a:outerShdw blurRad="38100" dist="38100" dir="2700000" algn="tl">
                    <a:srgbClr val="000000"/>
                  </a:outerShdw>
                </a:effectLst>
              </a:rPr>
              <a:t> which you have not accepted -- </a:t>
            </a:r>
            <a:r>
              <a:rPr lang="en-US" altLang="en-US" sz="3000" u="sng" dirty="0">
                <a:effectLst>
                  <a:outerShdw blurRad="38100" dist="38100" dir="2700000" algn="tl">
                    <a:srgbClr val="000000"/>
                  </a:outerShdw>
                </a:effectLst>
              </a:rPr>
              <a:t>you may well put up with it</a:t>
            </a:r>
            <a:r>
              <a:rPr lang="en-US" altLang="en-US" sz="3000"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62651793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Is </a:t>
            </a:r>
            <a:r>
              <a:rPr lang="en-US" altLang="en-US" dirty="0">
                <a:effectLst>
                  <a:outerShdw blurRad="38100" dist="38100" dir="2700000" algn="tl">
                    <a:srgbClr val="000000"/>
                  </a:outerShdw>
                </a:effectLst>
              </a:rPr>
              <a:t>the teaching of God’s word without compromise </a:t>
            </a:r>
            <a:r>
              <a:rPr lang="en-US" altLang="en-US" i="1" u="sng" dirty="0">
                <a:effectLst>
                  <a:outerShdw blurRad="38100" dist="38100" dir="2700000" algn="tl">
                    <a:srgbClr val="000000"/>
                  </a:outerShdw>
                </a:effectLst>
              </a:rPr>
              <a:t>really important to us</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Fellowship </a:t>
            </a:r>
            <a:r>
              <a:rPr lang="en-US" altLang="en-US" dirty="0">
                <a:effectLst>
                  <a:outerShdw blurRad="38100" dist="38100" dir="2700000" algn="tl">
                    <a:srgbClr val="000000"/>
                  </a:outerShdw>
                </a:effectLst>
              </a:rPr>
              <a:t>is the acid test for </a:t>
            </a:r>
            <a:r>
              <a:rPr lang="en-US" altLang="en-US" i="1" u="sng" dirty="0">
                <a:effectLst>
                  <a:outerShdw blurRad="38100" dist="38100" dir="2700000" algn="tl">
                    <a:srgbClr val="000000"/>
                  </a:outerShdw>
                </a:effectLst>
              </a:rPr>
              <a:t>who we are really putting first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(James 4:4-6</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71362697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James </a:t>
            </a:r>
            <a:r>
              <a:rPr lang="en-US" altLang="en-US" sz="3000" b="1" u="sng" dirty="0">
                <a:effectLst>
                  <a:outerShdw blurRad="38100" dist="38100" dir="2700000" algn="tl">
                    <a:srgbClr val="000000"/>
                  </a:outerShdw>
                </a:effectLst>
              </a:rPr>
              <a:t>4:4-6</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a:t>
            </a:r>
            <a:r>
              <a:rPr lang="en-US" altLang="en-US" sz="3000" u="sng" dirty="0">
                <a:effectLst>
                  <a:outerShdw blurRad="38100" dist="38100" dir="2700000" algn="tl">
                    <a:srgbClr val="000000"/>
                  </a:outerShdw>
                </a:effectLst>
              </a:rPr>
              <a:t>Adulterers and adulteresses</a:t>
            </a:r>
            <a:r>
              <a:rPr lang="en-US" altLang="en-US" sz="3000" dirty="0">
                <a:effectLst>
                  <a:outerShdw blurRad="38100" dist="38100" dir="2700000" algn="tl">
                    <a:srgbClr val="000000"/>
                  </a:outerShdw>
                </a:effectLst>
              </a:rPr>
              <a:t>! Do you not know that friendship with the world is enmity with God? Whoever therefore </a:t>
            </a:r>
            <a:r>
              <a:rPr lang="en-US" altLang="en-US" sz="3000" u="sng" dirty="0">
                <a:effectLst>
                  <a:outerShdw blurRad="38100" dist="38100" dir="2700000" algn="tl">
                    <a:srgbClr val="000000"/>
                  </a:outerShdw>
                </a:effectLst>
              </a:rPr>
              <a:t>wants to be a friend of the world</a:t>
            </a:r>
            <a:r>
              <a:rPr lang="en-US" altLang="en-US" sz="3000" dirty="0">
                <a:effectLst>
                  <a:outerShdw blurRad="38100" dist="38100" dir="2700000" algn="tl">
                    <a:srgbClr val="000000"/>
                  </a:outerShdw>
                </a:effectLst>
              </a:rPr>
              <a:t> makes himself an enemy of God.  5 Or do you think that the Scripture says in vain, "</a:t>
            </a:r>
            <a:r>
              <a:rPr lang="en-US" altLang="en-US" sz="3000" u="sng" dirty="0">
                <a:effectLst>
                  <a:outerShdw blurRad="38100" dist="38100" dir="2700000" algn="tl">
                    <a:srgbClr val="000000"/>
                  </a:outerShdw>
                </a:effectLst>
              </a:rPr>
              <a:t>The Spirit who dwells in us yearns jealously</a:t>
            </a:r>
            <a:r>
              <a:rPr lang="en-US" altLang="en-US" sz="3000" dirty="0">
                <a:effectLst>
                  <a:outerShdw blurRad="38100" dist="38100" dir="2700000" algn="tl">
                    <a:srgbClr val="000000"/>
                  </a:outerShdw>
                </a:effectLst>
              </a:rPr>
              <a:t>"?  6 But He gives more grace. Therefore He says: "God resists the proud, But gives grace to the humble</a:t>
            </a:r>
            <a:r>
              <a:rPr lang="en-US" altLang="en-US" sz="3000"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62081370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Too </a:t>
            </a:r>
            <a:r>
              <a:rPr lang="en-US" altLang="en-US" dirty="0">
                <a:effectLst>
                  <a:outerShdw blurRad="38100" dist="38100" dir="2700000" algn="tl">
                    <a:srgbClr val="000000"/>
                  </a:outerShdw>
                </a:effectLst>
              </a:rPr>
              <a:t>many want the name Christian but have full fellowship with the world. </a:t>
            </a:r>
          </a:p>
          <a:p>
            <a:r>
              <a:rPr lang="en-US" altLang="en-US" dirty="0" smtClean="0">
                <a:effectLst>
                  <a:outerShdw blurRad="38100" dist="38100" dir="2700000" algn="tl">
                    <a:srgbClr val="000000"/>
                  </a:outerShdw>
                </a:effectLst>
              </a:rPr>
              <a:t>Those </a:t>
            </a:r>
            <a:r>
              <a:rPr lang="en-US" altLang="en-US" dirty="0">
                <a:effectLst>
                  <a:outerShdw blurRad="38100" dist="38100" dir="2700000" algn="tl">
                    <a:srgbClr val="000000"/>
                  </a:outerShdw>
                </a:effectLst>
              </a:rPr>
              <a:t>churches that have neglected fellowship are in the process of losing all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identity with “restoring New Testament Christianity.”</a:t>
            </a:r>
          </a:p>
          <a:p>
            <a:r>
              <a:rPr lang="en-US" altLang="en-US" dirty="0" smtClean="0">
                <a:effectLst>
                  <a:outerShdw blurRad="38100" dist="38100" dir="2700000" algn="tl">
                    <a:srgbClr val="000000"/>
                  </a:outerShdw>
                </a:effectLst>
              </a:rPr>
              <a:t>Too </a:t>
            </a:r>
            <a:r>
              <a:rPr lang="en-US" altLang="en-US" dirty="0">
                <a:effectLst>
                  <a:outerShdw blurRad="38100" dist="38100" dir="2700000" algn="tl">
                    <a:srgbClr val="000000"/>
                  </a:outerShdw>
                </a:effectLst>
              </a:rPr>
              <a:t>many Christians have joined the world in criticizing “negative preaching</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233322195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Do </a:t>
            </a:r>
            <a:r>
              <a:rPr lang="en-US" altLang="en-US" dirty="0">
                <a:effectLst>
                  <a:outerShdw blurRad="38100" dist="38100" dir="2700000" algn="tl">
                    <a:srgbClr val="000000"/>
                  </a:outerShdw>
                </a:effectLst>
              </a:rPr>
              <a:t>not be intimidated by </a:t>
            </a:r>
            <a:r>
              <a:rPr lang="en-US" altLang="en-US" i="1" u="sng" dirty="0">
                <a:effectLst>
                  <a:outerShdw blurRad="38100" dist="38100" dir="2700000" algn="tl">
                    <a:srgbClr val="000000"/>
                  </a:outerShdw>
                </a:effectLst>
              </a:rPr>
              <a:t>the fickle numbers</a:t>
            </a:r>
            <a:r>
              <a:rPr lang="en-US" altLang="en-US" dirty="0">
                <a:effectLst>
                  <a:outerShdw blurRad="38100" dist="38100" dir="2700000" algn="tl">
                    <a:srgbClr val="000000"/>
                  </a:outerShdw>
                </a:effectLst>
              </a:rPr>
              <a:t> of compromising men and churches. </a:t>
            </a:r>
            <a:r>
              <a:rPr lang="en-US" altLang="en-US" i="1" u="sng" dirty="0">
                <a:effectLst>
                  <a:outerShdw blurRad="38100" dist="38100" dir="2700000" algn="tl">
                    <a:srgbClr val="000000"/>
                  </a:outerShdw>
                </a:effectLst>
              </a:rPr>
              <a:t>Dare to be an Elijah</a:t>
            </a:r>
            <a:r>
              <a:rPr lang="en-US" altLang="en-US" dirty="0">
                <a:effectLst>
                  <a:outerShdw blurRad="38100" dist="38100" dir="2700000" algn="tl">
                    <a:srgbClr val="000000"/>
                  </a:outerShdw>
                </a:effectLst>
              </a:rPr>
              <a:t>! We know how this ends! </a:t>
            </a:r>
            <a:r>
              <a:rPr lang="en-US" altLang="en-US" b="1" dirty="0">
                <a:effectLst>
                  <a:outerShdw blurRad="38100" dist="38100" dir="2700000" algn="tl">
                    <a:srgbClr val="000000"/>
                  </a:outerShdw>
                </a:effectLst>
              </a:rPr>
              <a:t>(1 Kgs 18:21; 19:10, 14</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288206198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Kings 18:21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And Elijah came to all the people, and said, "</a:t>
            </a:r>
            <a:r>
              <a:rPr lang="en-US" altLang="en-US" u="sng" dirty="0">
                <a:effectLst>
                  <a:outerShdw blurRad="38100" dist="38100" dir="2700000" algn="tl">
                    <a:srgbClr val="000000"/>
                  </a:outerShdw>
                </a:effectLst>
              </a:rPr>
              <a:t>How long will you falter between two opinions</a:t>
            </a:r>
            <a:r>
              <a:rPr lang="en-US" altLang="en-US" dirty="0">
                <a:effectLst>
                  <a:outerShdw blurRad="38100" dist="38100" dir="2700000" algn="tl">
                    <a:srgbClr val="000000"/>
                  </a:outerShdw>
                </a:effectLst>
              </a:rPr>
              <a:t>? If the LORD is God, follow Him; but if Baal, follow him." But </a:t>
            </a:r>
            <a:r>
              <a:rPr lang="en-US" altLang="en-US" u="sng" dirty="0">
                <a:effectLst>
                  <a:outerShdw blurRad="38100" dist="38100" dir="2700000" algn="tl">
                    <a:srgbClr val="000000"/>
                  </a:outerShdw>
                </a:effectLst>
              </a:rPr>
              <a:t>the people answered him not a word</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40359225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Kings 19:10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So he said, "I have been </a:t>
            </a:r>
            <a:r>
              <a:rPr lang="en-US" altLang="en-US" u="sng" dirty="0">
                <a:effectLst>
                  <a:outerShdw blurRad="38100" dist="38100" dir="2700000" algn="tl">
                    <a:srgbClr val="000000"/>
                  </a:outerShdw>
                </a:effectLst>
              </a:rPr>
              <a:t>very zealous for the LORD God of hosts</a:t>
            </a:r>
            <a:r>
              <a:rPr lang="en-US" altLang="en-US" dirty="0">
                <a:effectLst>
                  <a:outerShdw blurRad="38100" dist="38100" dir="2700000" algn="tl">
                    <a:srgbClr val="000000"/>
                  </a:outerShdw>
                </a:effectLst>
              </a:rPr>
              <a:t>; for the children of Israel have forsaken Your covenant, torn down Your altars, and killed Your prophets with the sword. I alone am left; and they seek to take my life</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157953999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Kings 19:18</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"Yet </a:t>
            </a:r>
            <a:r>
              <a:rPr lang="en-US" altLang="en-US" u="sng" dirty="0">
                <a:effectLst>
                  <a:outerShdw blurRad="38100" dist="38100" dir="2700000" algn="tl">
                    <a:srgbClr val="000000"/>
                  </a:outerShdw>
                </a:effectLst>
              </a:rPr>
              <a:t>I have reserved seven thousand in Israel</a:t>
            </a:r>
            <a:r>
              <a:rPr lang="en-US" altLang="en-US" dirty="0">
                <a:effectLst>
                  <a:outerShdw blurRad="38100" dist="38100" dir="2700000" algn="tl">
                    <a:srgbClr val="000000"/>
                  </a:outerShdw>
                </a:effectLst>
              </a:rPr>
              <a:t>, all whose knees have not bowed to Baal, and every mouth that has not kissed him</a:t>
            </a:r>
            <a:r>
              <a:rPr lang="en-US" altLang="en-US" dirty="0" smtClean="0">
                <a:effectLst>
                  <a:outerShdw blurRad="38100" dist="38100" dir="2700000" algn="tl">
                    <a:srgbClr val="000000"/>
                  </a:outerShdw>
                </a:effectLst>
              </a:rPr>
              <a:t>."</a:t>
            </a:r>
          </a:p>
        </p:txBody>
      </p:sp>
    </p:spTree>
    <p:extLst>
      <p:ext uri="{BB962C8B-B14F-4D97-AF65-F5344CB8AC3E}">
        <p14:creationId xmlns:p14="http://schemas.microsoft.com/office/powerpoint/2010/main" val="60704065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fellowship with God comes first </a:t>
            </a:r>
            <a:r>
              <a:rPr lang="en-US" altLang="en-US" i="1" u="sng" dirty="0">
                <a:effectLst>
                  <a:outerShdw blurRad="38100" dist="38100" dir="2700000" algn="tl">
                    <a:srgbClr val="000000"/>
                  </a:outerShdw>
                </a:effectLst>
              </a:rPr>
              <a:t>there will always be a people to stand</a:t>
            </a:r>
            <a:r>
              <a:rPr lang="en-US" altLang="en-US" dirty="0">
                <a:effectLst>
                  <a:outerShdw blurRad="38100" dist="38100" dir="2700000" algn="tl">
                    <a:srgbClr val="000000"/>
                  </a:outerShdw>
                </a:effectLst>
              </a:rPr>
              <a:t>. </a:t>
            </a:r>
          </a:p>
          <a:p>
            <a:r>
              <a:rPr lang="en-US" altLang="en-US" i="1" u="sng" dirty="0" smtClean="0">
                <a:effectLst>
                  <a:outerShdw blurRad="38100" dist="38100" dir="2700000" algn="tl">
                    <a:srgbClr val="000000"/>
                  </a:outerShdw>
                </a:effectLst>
              </a:rPr>
              <a:t>What </a:t>
            </a:r>
            <a:r>
              <a:rPr lang="en-US" altLang="en-US" i="1" u="sng" dirty="0">
                <a:effectLst>
                  <a:outerShdw blurRad="38100" dist="38100" dir="2700000" algn="tl">
                    <a:srgbClr val="000000"/>
                  </a:outerShdw>
                </a:effectLst>
              </a:rPr>
              <a:t>will become</a:t>
            </a:r>
            <a:r>
              <a:rPr lang="en-US" altLang="en-US" dirty="0">
                <a:effectLst>
                  <a:outerShdw blurRad="38100" dist="38100" dir="2700000" algn="tl">
                    <a:srgbClr val="000000"/>
                  </a:outerShdw>
                </a:effectLst>
              </a:rPr>
              <a:t> of my children and grandchildren? </a:t>
            </a:r>
          </a:p>
          <a:p>
            <a:r>
              <a:rPr lang="en-US" altLang="en-US" dirty="0" smtClean="0">
                <a:effectLst>
                  <a:outerShdw blurRad="38100" dist="38100" dir="2700000" algn="tl">
                    <a:srgbClr val="000000"/>
                  </a:outerShdw>
                </a:effectLst>
              </a:rPr>
              <a:t>Unity </a:t>
            </a:r>
            <a:r>
              <a:rPr lang="en-US" altLang="en-US" dirty="0">
                <a:effectLst>
                  <a:outerShdw blurRad="38100" dist="38100" dir="2700000" algn="tl">
                    <a:srgbClr val="000000"/>
                  </a:outerShdw>
                </a:effectLst>
              </a:rPr>
              <a:t>is </a:t>
            </a:r>
            <a:r>
              <a:rPr lang="en-US" altLang="en-US" i="1" u="sng" dirty="0">
                <a:effectLst>
                  <a:outerShdw blurRad="38100" dist="38100" dir="2700000" algn="tl">
                    <a:srgbClr val="000000"/>
                  </a:outerShdw>
                </a:effectLst>
              </a:rPr>
              <a:t>hard work</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(Rom 15:5-7</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7798210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Proper fellowship comes from an understanding the zealous love of God!</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15:5-7</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Now may the God of patience and comfort grant you </a:t>
            </a:r>
            <a:r>
              <a:rPr lang="en-US" altLang="en-US" u="sng" dirty="0">
                <a:effectLst>
                  <a:outerShdw blurRad="38100" dist="38100" dir="2700000" algn="tl">
                    <a:srgbClr val="000000"/>
                  </a:outerShdw>
                </a:effectLst>
              </a:rPr>
              <a:t>to be like-minded toward one another</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according to Christ Jesus</a:t>
            </a:r>
            <a:r>
              <a:rPr lang="en-US" altLang="en-US" dirty="0">
                <a:effectLst>
                  <a:outerShdw blurRad="38100" dist="38100" dir="2700000" algn="tl">
                    <a:srgbClr val="000000"/>
                  </a:outerShdw>
                </a:effectLst>
              </a:rPr>
              <a:t>,  6 that you may </a:t>
            </a:r>
            <a:r>
              <a:rPr lang="en-US" altLang="en-US" u="sng" dirty="0">
                <a:effectLst>
                  <a:outerShdw blurRad="38100" dist="38100" dir="2700000" algn="tl">
                    <a:srgbClr val="000000"/>
                  </a:outerShdw>
                </a:effectLst>
              </a:rPr>
              <a:t>with one mind and one mouth glorify</a:t>
            </a:r>
            <a:r>
              <a:rPr lang="en-US" altLang="en-US" dirty="0">
                <a:effectLst>
                  <a:outerShdw blurRad="38100" dist="38100" dir="2700000" algn="tl">
                    <a:srgbClr val="000000"/>
                  </a:outerShdw>
                </a:effectLst>
              </a:rPr>
              <a:t> the God and Father of our Lord Jesus Christ.  7 Therefore </a:t>
            </a:r>
            <a:r>
              <a:rPr lang="en-US" altLang="en-US" u="sng" dirty="0">
                <a:effectLst>
                  <a:outerShdw blurRad="38100" dist="38100" dir="2700000" algn="tl">
                    <a:srgbClr val="000000"/>
                  </a:outerShdw>
                </a:effectLst>
              </a:rPr>
              <a:t>receive one another</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just as Christ also received us</a:t>
            </a:r>
            <a:r>
              <a:rPr lang="en-US" altLang="en-US" dirty="0">
                <a:effectLst>
                  <a:outerShdw blurRad="38100" dist="38100" dir="2700000" algn="tl">
                    <a:srgbClr val="000000"/>
                  </a:outerShdw>
                </a:effectLst>
              </a:rPr>
              <a:t>, to the glory of God.</a:t>
            </a:r>
          </a:p>
          <a:p>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308772077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a group of God’s people work together?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Galatians </a:t>
            </a:r>
            <a:r>
              <a:rPr lang="en-US" altLang="en-US" b="1" u="sng" dirty="0">
                <a:effectLst>
                  <a:outerShdw blurRad="38100" dist="38100" dir="2700000" algn="tl">
                    <a:srgbClr val="000000"/>
                  </a:outerShdw>
                </a:effectLst>
              </a:rPr>
              <a:t>1:10</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For </a:t>
            </a:r>
            <a:r>
              <a:rPr lang="en-US" altLang="en-US" u="sng" dirty="0">
                <a:effectLst>
                  <a:outerShdw blurRad="38100" dist="38100" dir="2700000" algn="tl">
                    <a:srgbClr val="000000"/>
                  </a:outerShdw>
                </a:effectLst>
              </a:rPr>
              <a:t>do I now persuade men, or God</a:t>
            </a:r>
            <a:r>
              <a:rPr lang="en-US" altLang="en-US" dirty="0">
                <a:effectLst>
                  <a:outerShdw blurRad="38100" dist="38100" dir="2700000" algn="tl">
                    <a:srgbClr val="000000"/>
                  </a:outerShdw>
                </a:effectLst>
              </a:rPr>
              <a:t>? Or do I seek to please men? For if I still pleased men, </a:t>
            </a:r>
            <a:r>
              <a:rPr lang="en-US" altLang="en-US" u="sng" dirty="0">
                <a:effectLst>
                  <a:outerShdw blurRad="38100" dist="38100" dir="2700000" algn="tl">
                    <a:srgbClr val="000000"/>
                  </a:outerShdw>
                </a:effectLst>
              </a:rPr>
              <a:t>I would not be a bondservant of Christ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8245134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can a group of God’s people work together?</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12:42-43</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Nevertheless even among the rulers many believed in Him, but because of the Pharisees they did not confess Him, lest they should be put out of the synagogue;  43 for </a:t>
            </a:r>
            <a:r>
              <a:rPr lang="en-US" altLang="en-US" u="sng" dirty="0">
                <a:effectLst>
                  <a:outerShdw blurRad="38100" dist="38100" dir="2700000" algn="tl">
                    <a:srgbClr val="000000"/>
                  </a:outerShdw>
                </a:effectLst>
              </a:rPr>
              <a:t>they loved the praise of men more than the praise of God</a:t>
            </a:r>
            <a:r>
              <a:rPr lang="en-US" altLang="en-US" dirty="0">
                <a:effectLst>
                  <a:outerShdw blurRad="38100" dist="38100" dir="2700000" algn="tl">
                    <a:srgbClr val="000000"/>
                  </a:outerShdw>
                </a:effectLst>
              </a:rPr>
              <a: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182631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There are many things in a local church that we do together</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can we have unity with people of various backgrounds and maturity?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1:10</a:t>
            </a:r>
            <a:r>
              <a:rPr lang="en-US" altLang="en-US" b="1" dirty="0" smtClean="0">
                <a:effectLst>
                  <a:outerShdw blurRad="38100" dist="38100" dir="2700000" algn="tl">
                    <a:srgbClr val="000000"/>
                  </a:outerShdw>
                </a:effectLst>
              </a:rPr>
              <a:t>)</a:t>
            </a:r>
            <a:endParaRPr lang="en-US" altLang="en-US" dirty="0" smtClean="0">
              <a:effectLst>
                <a:outerShdw blurRad="38100" dist="38100" dir="2700000" algn="tl">
                  <a:srgbClr val="000000"/>
                </a:outerShdw>
              </a:effectLst>
            </a:endParaRPr>
          </a:p>
        </p:txBody>
      </p:sp>
    </p:spTree>
    <p:extLst>
      <p:ext uri="{BB962C8B-B14F-4D97-AF65-F5344CB8AC3E}">
        <p14:creationId xmlns:p14="http://schemas.microsoft.com/office/powerpoint/2010/main" val="5928066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8552</TotalTime>
  <Words>3603</Words>
  <Application>Microsoft Office PowerPoint</Application>
  <PresentationFormat>On-screen Show (4:3)</PresentationFormat>
  <Paragraphs>220</Paragraphs>
  <Slides>69</Slides>
  <Notes>69</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Default Design</vt:lpstr>
      <vt:lpstr>The Foundations of Fellowship (Part 2)  Fellowship in a Local Church</vt:lpstr>
      <vt:lpstr>How can a group of God’s people work together?</vt:lpstr>
      <vt:lpstr>How can a group of God’s people work together?</vt:lpstr>
      <vt:lpstr>How can a group of God’s people work together?</vt:lpstr>
      <vt:lpstr>How can a group of God’s people work together?</vt:lpstr>
      <vt:lpstr>How can a group of God’s people work together?</vt:lpstr>
      <vt:lpstr>How can a group of God’s people work together?</vt:lpstr>
      <vt:lpstr>How can a group of God’s people work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There are many things in a local church that we do together</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What are the consequences of a compromised fellowship?</vt:lpstr>
      <vt:lpstr>Proper fellowship comes from an understanding the zealous love of God!</vt:lpstr>
      <vt:lpstr>Proper fellowship comes from an understanding the zealous love of God!</vt:lpstr>
      <vt:lpstr>Proper fellowship comes from an understanding the zealous love of God!</vt:lpstr>
      <vt:lpstr>Proper fellowship comes from an understanding the zealous love of God!</vt:lpstr>
      <vt:lpstr>Proper fellowship comes from an understanding the zealous love of God!</vt:lpstr>
      <vt:lpstr>Proper fellowship comes from an understanding the zealous love of God!</vt:lpstr>
      <vt:lpstr>Proper fellowship comes from an understanding the zealous love of God!</vt:lpstr>
      <vt:lpstr>Proper fellowship comes from an understanding the zealous love of God!</vt:lpstr>
      <vt:lpstr>Proper fellowship comes from an understanding the zealous love of God!</vt:lpstr>
      <vt:lpstr>Proper fellowship comes from an understanding the zealous love of God!</vt:lpstr>
      <vt:lpstr>Proper fellowship comes from an understanding the zealous love of God!</vt:lpstr>
      <vt:lpstr>Proper fellowship comes from an understanding the zealous love of God!</vt:lpstr>
      <vt:lpstr>Proper fellowship comes from an understanding the zealous love of God!</vt:lpstr>
      <vt:lpstr>Proper fellowship comes from an understanding the zealous love of God!</vt:lpstr>
      <vt:lpstr>Proper fellowship comes from an understanding the zealous love of God!</vt:lpstr>
      <vt:lpstr>Proper fellowship comes from an understanding the zealous love of God!</vt:lpstr>
      <vt:lpstr>Proper fellowship comes from an understanding the zealous love of God!</vt:lpstr>
      <vt:lpstr>Proper fellowship comes from an understanding the zealous love of God!</vt:lpstr>
      <vt:lpstr>Proper fellowship comes from an understanding the zealous love of God!</vt:lpstr>
      <vt:lpstr>Proper fellowship comes from an understanding the zealous love of God!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Projector</cp:lastModifiedBy>
  <cp:revision>134</cp:revision>
  <dcterms:created xsi:type="dcterms:W3CDTF">2011-01-22T21:17:58Z</dcterms:created>
  <dcterms:modified xsi:type="dcterms:W3CDTF">2018-04-15T14:23:24Z</dcterms:modified>
</cp:coreProperties>
</file>