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747" r:id="rId3"/>
    <p:sldId id="761" r:id="rId4"/>
    <p:sldId id="762" r:id="rId5"/>
    <p:sldId id="763" r:id="rId6"/>
    <p:sldId id="764" r:id="rId7"/>
    <p:sldId id="759" r:id="rId8"/>
    <p:sldId id="765" r:id="rId9"/>
    <p:sldId id="766" r:id="rId10"/>
    <p:sldId id="767" r:id="rId11"/>
    <p:sldId id="768" r:id="rId12"/>
    <p:sldId id="769" r:id="rId13"/>
    <p:sldId id="770" r:id="rId14"/>
    <p:sldId id="771" r:id="rId15"/>
    <p:sldId id="772" r:id="rId16"/>
    <p:sldId id="773" r:id="rId17"/>
    <p:sldId id="774" r:id="rId18"/>
    <p:sldId id="775" r:id="rId19"/>
    <p:sldId id="776" r:id="rId20"/>
    <p:sldId id="777" r:id="rId21"/>
    <p:sldId id="778" r:id="rId22"/>
    <p:sldId id="779" r:id="rId23"/>
    <p:sldId id="780" r:id="rId24"/>
    <p:sldId id="781" r:id="rId25"/>
    <p:sldId id="782" r:id="rId26"/>
    <p:sldId id="783" r:id="rId27"/>
    <p:sldId id="784" r:id="rId28"/>
    <p:sldId id="785" r:id="rId29"/>
    <p:sldId id="786" r:id="rId30"/>
    <p:sldId id="787" r:id="rId31"/>
    <p:sldId id="788" r:id="rId32"/>
    <p:sldId id="789" r:id="rId33"/>
    <p:sldId id="790" r:id="rId34"/>
    <p:sldId id="791" r:id="rId35"/>
    <p:sldId id="792" r:id="rId36"/>
    <p:sldId id="793" r:id="rId37"/>
    <p:sldId id="794" r:id="rId38"/>
    <p:sldId id="795" r:id="rId39"/>
    <p:sldId id="796" r:id="rId40"/>
    <p:sldId id="797" r:id="rId41"/>
    <p:sldId id="609" r:id="rId42"/>
    <p:sldId id="798" r:id="rId43"/>
    <p:sldId id="799" r:id="rId44"/>
    <p:sldId id="800" r:id="rId45"/>
    <p:sldId id="801" r:id="rId46"/>
    <p:sldId id="802" r:id="rId47"/>
    <p:sldId id="803" r:id="rId48"/>
    <p:sldId id="804" r:id="rId49"/>
    <p:sldId id="805" r:id="rId50"/>
    <p:sldId id="806" r:id="rId51"/>
    <p:sldId id="807" r:id="rId52"/>
    <p:sldId id="808" r:id="rId53"/>
    <p:sldId id="809" r:id="rId54"/>
    <p:sldId id="810" r:id="rId55"/>
    <p:sldId id="811" r:id="rId56"/>
    <p:sldId id="812" r:id="rId57"/>
    <p:sldId id="813" r:id="rId58"/>
    <p:sldId id="814" r:id="rId59"/>
    <p:sldId id="815" r:id="rId6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5B0A01"/>
    <a:srgbClr val="FFFF00"/>
    <a:srgbClr val="000066"/>
    <a:srgbClr val="A50021"/>
    <a:srgbClr val="003300"/>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587" autoAdjust="0"/>
  </p:normalViewPr>
  <p:slideViewPr>
    <p:cSldViewPr>
      <p:cViewPr varScale="1">
        <p:scale>
          <a:sx n="79" d="100"/>
          <a:sy n="79" d="100"/>
        </p:scale>
        <p:origin x="66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5D4C4E9-4F47-4547-86E6-B1D5F048514C}" type="slidenum">
              <a:rPr lang="en-US" altLang="en-US"/>
              <a:pPr/>
              <a:t>‹#›</a:t>
            </a:fld>
            <a:endParaRPr lang="en-US" altLang="en-US"/>
          </a:p>
        </p:txBody>
      </p:sp>
    </p:spTree>
    <p:extLst>
      <p:ext uri="{BB962C8B-B14F-4D97-AF65-F5344CB8AC3E}">
        <p14:creationId xmlns:p14="http://schemas.microsoft.com/office/powerpoint/2010/main" val="3599779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a:t>
            </a:fld>
            <a:endParaRPr lang="en-US" altLang="en-US"/>
          </a:p>
        </p:txBody>
      </p:sp>
    </p:spTree>
    <p:extLst>
      <p:ext uri="{BB962C8B-B14F-4D97-AF65-F5344CB8AC3E}">
        <p14:creationId xmlns:p14="http://schemas.microsoft.com/office/powerpoint/2010/main" val="1901304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10</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11</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12</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13</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14</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15</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16</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17</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18</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19</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a:t>
            </a:fld>
            <a:endParaRPr lang="en-US" altLang="en-US"/>
          </a:p>
        </p:txBody>
      </p:sp>
    </p:spTree>
    <p:extLst>
      <p:ext uri="{BB962C8B-B14F-4D97-AF65-F5344CB8AC3E}">
        <p14:creationId xmlns:p14="http://schemas.microsoft.com/office/powerpoint/2010/main" val="6758464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20</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21</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22</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23</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24</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25</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26</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27</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28</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29</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a:t>
            </a:fld>
            <a:endParaRPr lang="en-US" altLang="en-US"/>
          </a:p>
        </p:txBody>
      </p:sp>
    </p:spTree>
    <p:extLst>
      <p:ext uri="{BB962C8B-B14F-4D97-AF65-F5344CB8AC3E}">
        <p14:creationId xmlns:p14="http://schemas.microsoft.com/office/powerpoint/2010/main" val="6758464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30</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31</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32</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33</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34</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35</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36</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37</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38</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39</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a:t>
            </a:fld>
            <a:endParaRPr lang="en-US" altLang="en-US"/>
          </a:p>
        </p:txBody>
      </p:sp>
    </p:spTree>
    <p:extLst>
      <p:ext uri="{BB962C8B-B14F-4D97-AF65-F5344CB8AC3E}">
        <p14:creationId xmlns:p14="http://schemas.microsoft.com/office/powerpoint/2010/main" val="67584645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40</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41</a:t>
            </a:fld>
            <a:endParaRPr lang="en-US" altLang="en-US"/>
          </a:p>
        </p:txBody>
      </p:sp>
    </p:spTree>
    <p:extLst>
      <p:ext uri="{BB962C8B-B14F-4D97-AF65-F5344CB8AC3E}">
        <p14:creationId xmlns:p14="http://schemas.microsoft.com/office/powerpoint/2010/main" val="27599646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42</a:t>
            </a:fld>
            <a:endParaRPr lang="en-US" altLang="en-US"/>
          </a:p>
        </p:txBody>
      </p:sp>
    </p:spTree>
    <p:extLst>
      <p:ext uri="{BB962C8B-B14F-4D97-AF65-F5344CB8AC3E}">
        <p14:creationId xmlns:p14="http://schemas.microsoft.com/office/powerpoint/2010/main" val="275996464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43</a:t>
            </a:fld>
            <a:endParaRPr lang="en-US" altLang="en-US"/>
          </a:p>
        </p:txBody>
      </p:sp>
    </p:spTree>
    <p:extLst>
      <p:ext uri="{BB962C8B-B14F-4D97-AF65-F5344CB8AC3E}">
        <p14:creationId xmlns:p14="http://schemas.microsoft.com/office/powerpoint/2010/main" val="275996464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44</a:t>
            </a:fld>
            <a:endParaRPr lang="en-US" altLang="en-US"/>
          </a:p>
        </p:txBody>
      </p:sp>
    </p:spTree>
    <p:extLst>
      <p:ext uri="{BB962C8B-B14F-4D97-AF65-F5344CB8AC3E}">
        <p14:creationId xmlns:p14="http://schemas.microsoft.com/office/powerpoint/2010/main" val="27599646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45</a:t>
            </a:fld>
            <a:endParaRPr lang="en-US" altLang="en-US"/>
          </a:p>
        </p:txBody>
      </p:sp>
    </p:spTree>
    <p:extLst>
      <p:ext uri="{BB962C8B-B14F-4D97-AF65-F5344CB8AC3E}">
        <p14:creationId xmlns:p14="http://schemas.microsoft.com/office/powerpoint/2010/main" val="275996464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46</a:t>
            </a:fld>
            <a:endParaRPr lang="en-US" altLang="en-US"/>
          </a:p>
        </p:txBody>
      </p:sp>
    </p:spTree>
    <p:extLst>
      <p:ext uri="{BB962C8B-B14F-4D97-AF65-F5344CB8AC3E}">
        <p14:creationId xmlns:p14="http://schemas.microsoft.com/office/powerpoint/2010/main" val="275996464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47</a:t>
            </a:fld>
            <a:endParaRPr lang="en-US" altLang="en-US"/>
          </a:p>
        </p:txBody>
      </p:sp>
    </p:spTree>
    <p:extLst>
      <p:ext uri="{BB962C8B-B14F-4D97-AF65-F5344CB8AC3E}">
        <p14:creationId xmlns:p14="http://schemas.microsoft.com/office/powerpoint/2010/main" val="275996464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48</a:t>
            </a:fld>
            <a:endParaRPr lang="en-US" altLang="en-US"/>
          </a:p>
        </p:txBody>
      </p:sp>
    </p:spTree>
    <p:extLst>
      <p:ext uri="{BB962C8B-B14F-4D97-AF65-F5344CB8AC3E}">
        <p14:creationId xmlns:p14="http://schemas.microsoft.com/office/powerpoint/2010/main" val="275996464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49</a:t>
            </a:fld>
            <a:endParaRPr lang="en-US" altLang="en-US"/>
          </a:p>
        </p:txBody>
      </p:sp>
    </p:spTree>
    <p:extLst>
      <p:ext uri="{BB962C8B-B14F-4D97-AF65-F5344CB8AC3E}">
        <p14:creationId xmlns:p14="http://schemas.microsoft.com/office/powerpoint/2010/main" val="2759964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a:t>
            </a:fld>
            <a:endParaRPr lang="en-US" altLang="en-US"/>
          </a:p>
        </p:txBody>
      </p:sp>
    </p:spTree>
    <p:extLst>
      <p:ext uri="{BB962C8B-B14F-4D97-AF65-F5344CB8AC3E}">
        <p14:creationId xmlns:p14="http://schemas.microsoft.com/office/powerpoint/2010/main" val="67584645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50</a:t>
            </a:fld>
            <a:endParaRPr lang="en-US" altLang="en-US"/>
          </a:p>
        </p:txBody>
      </p:sp>
    </p:spTree>
    <p:extLst>
      <p:ext uri="{BB962C8B-B14F-4D97-AF65-F5344CB8AC3E}">
        <p14:creationId xmlns:p14="http://schemas.microsoft.com/office/powerpoint/2010/main" val="275996464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51</a:t>
            </a:fld>
            <a:endParaRPr lang="en-US" altLang="en-US"/>
          </a:p>
        </p:txBody>
      </p:sp>
    </p:spTree>
    <p:extLst>
      <p:ext uri="{BB962C8B-B14F-4D97-AF65-F5344CB8AC3E}">
        <p14:creationId xmlns:p14="http://schemas.microsoft.com/office/powerpoint/2010/main" val="275996464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52</a:t>
            </a:fld>
            <a:endParaRPr lang="en-US" altLang="en-US"/>
          </a:p>
        </p:txBody>
      </p:sp>
    </p:spTree>
    <p:extLst>
      <p:ext uri="{BB962C8B-B14F-4D97-AF65-F5344CB8AC3E}">
        <p14:creationId xmlns:p14="http://schemas.microsoft.com/office/powerpoint/2010/main" val="275996464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53</a:t>
            </a:fld>
            <a:endParaRPr lang="en-US" altLang="en-US"/>
          </a:p>
        </p:txBody>
      </p:sp>
    </p:spTree>
    <p:extLst>
      <p:ext uri="{BB962C8B-B14F-4D97-AF65-F5344CB8AC3E}">
        <p14:creationId xmlns:p14="http://schemas.microsoft.com/office/powerpoint/2010/main" val="275996464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54</a:t>
            </a:fld>
            <a:endParaRPr lang="en-US" altLang="en-US"/>
          </a:p>
        </p:txBody>
      </p:sp>
    </p:spTree>
    <p:extLst>
      <p:ext uri="{BB962C8B-B14F-4D97-AF65-F5344CB8AC3E}">
        <p14:creationId xmlns:p14="http://schemas.microsoft.com/office/powerpoint/2010/main" val="275996464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55</a:t>
            </a:fld>
            <a:endParaRPr lang="en-US" altLang="en-US"/>
          </a:p>
        </p:txBody>
      </p:sp>
    </p:spTree>
    <p:extLst>
      <p:ext uri="{BB962C8B-B14F-4D97-AF65-F5344CB8AC3E}">
        <p14:creationId xmlns:p14="http://schemas.microsoft.com/office/powerpoint/2010/main" val="275996464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56</a:t>
            </a:fld>
            <a:endParaRPr lang="en-US" altLang="en-US"/>
          </a:p>
        </p:txBody>
      </p:sp>
    </p:spTree>
    <p:extLst>
      <p:ext uri="{BB962C8B-B14F-4D97-AF65-F5344CB8AC3E}">
        <p14:creationId xmlns:p14="http://schemas.microsoft.com/office/powerpoint/2010/main" val="27599646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57</a:t>
            </a:fld>
            <a:endParaRPr lang="en-US" altLang="en-US"/>
          </a:p>
        </p:txBody>
      </p:sp>
    </p:spTree>
    <p:extLst>
      <p:ext uri="{BB962C8B-B14F-4D97-AF65-F5344CB8AC3E}">
        <p14:creationId xmlns:p14="http://schemas.microsoft.com/office/powerpoint/2010/main" val="275996464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58</a:t>
            </a:fld>
            <a:endParaRPr lang="en-US" altLang="en-US"/>
          </a:p>
        </p:txBody>
      </p:sp>
    </p:spTree>
    <p:extLst>
      <p:ext uri="{BB962C8B-B14F-4D97-AF65-F5344CB8AC3E}">
        <p14:creationId xmlns:p14="http://schemas.microsoft.com/office/powerpoint/2010/main" val="275996464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59</a:t>
            </a:fld>
            <a:endParaRPr lang="en-US" altLang="en-US"/>
          </a:p>
        </p:txBody>
      </p:sp>
    </p:spTree>
    <p:extLst>
      <p:ext uri="{BB962C8B-B14F-4D97-AF65-F5344CB8AC3E}">
        <p14:creationId xmlns:p14="http://schemas.microsoft.com/office/powerpoint/2010/main" val="2759964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6</a:t>
            </a:fld>
            <a:endParaRPr lang="en-US" altLang="en-US"/>
          </a:p>
        </p:txBody>
      </p:sp>
    </p:spTree>
    <p:extLst>
      <p:ext uri="{BB962C8B-B14F-4D97-AF65-F5344CB8AC3E}">
        <p14:creationId xmlns:p14="http://schemas.microsoft.com/office/powerpoint/2010/main" val="675846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7</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8</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9</a:t>
            </a:fld>
            <a:endParaRPr lang="en-US" altLang="en-US"/>
          </a:p>
        </p:txBody>
      </p:sp>
    </p:spTree>
    <p:extLst>
      <p:ext uri="{BB962C8B-B14F-4D97-AF65-F5344CB8AC3E}">
        <p14:creationId xmlns:p14="http://schemas.microsoft.com/office/powerpoint/2010/main" val="295462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E08FC01-E4B9-4A48-A7B0-B112FDB77899}" type="slidenum">
              <a:rPr lang="en-US" altLang="en-US"/>
              <a:pPr/>
              <a:t>‹#›</a:t>
            </a:fld>
            <a:endParaRPr lang="en-US" altLang="en-US"/>
          </a:p>
        </p:txBody>
      </p:sp>
    </p:spTree>
    <p:extLst>
      <p:ext uri="{BB962C8B-B14F-4D97-AF65-F5344CB8AC3E}">
        <p14:creationId xmlns:p14="http://schemas.microsoft.com/office/powerpoint/2010/main" val="4227551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817B6AF-0E47-430D-B3EC-42C317077782}" type="slidenum">
              <a:rPr lang="en-US" altLang="en-US"/>
              <a:pPr/>
              <a:t>‹#›</a:t>
            </a:fld>
            <a:endParaRPr lang="en-US" altLang="en-US"/>
          </a:p>
        </p:txBody>
      </p:sp>
    </p:spTree>
    <p:extLst>
      <p:ext uri="{BB962C8B-B14F-4D97-AF65-F5344CB8AC3E}">
        <p14:creationId xmlns:p14="http://schemas.microsoft.com/office/powerpoint/2010/main" val="1721439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5C9AB47-65E4-4869-ADAB-F40AC49744AD}" type="slidenum">
              <a:rPr lang="en-US" altLang="en-US"/>
              <a:pPr/>
              <a:t>‹#›</a:t>
            </a:fld>
            <a:endParaRPr lang="en-US" altLang="en-US"/>
          </a:p>
        </p:txBody>
      </p:sp>
    </p:spTree>
    <p:extLst>
      <p:ext uri="{BB962C8B-B14F-4D97-AF65-F5344CB8AC3E}">
        <p14:creationId xmlns:p14="http://schemas.microsoft.com/office/powerpoint/2010/main" val="387794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6A039B-E97C-4880-A6FA-B44485C9B16A}" type="slidenum">
              <a:rPr lang="en-US" altLang="en-US"/>
              <a:pPr/>
              <a:t>‹#›</a:t>
            </a:fld>
            <a:endParaRPr lang="en-US" altLang="en-US"/>
          </a:p>
        </p:txBody>
      </p:sp>
    </p:spTree>
    <p:extLst>
      <p:ext uri="{BB962C8B-B14F-4D97-AF65-F5344CB8AC3E}">
        <p14:creationId xmlns:p14="http://schemas.microsoft.com/office/powerpoint/2010/main" val="170885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A860BD9-0A15-4267-A6D0-EC16029C322D}" type="slidenum">
              <a:rPr lang="en-US" altLang="en-US"/>
              <a:pPr/>
              <a:t>‹#›</a:t>
            </a:fld>
            <a:endParaRPr lang="en-US" altLang="en-US"/>
          </a:p>
        </p:txBody>
      </p:sp>
    </p:spTree>
    <p:extLst>
      <p:ext uri="{BB962C8B-B14F-4D97-AF65-F5344CB8AC3E}">
        <p14:creationId xmlns:p14="http://schemas.microsoft.com/office/powerpoint/2010/main" val="1944159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0F24B2F-830A-4C63-92EA-15413A18AF96}" type="slidenum">
              <a:rPr lang="en-US" altLang="en-US"/>
              <a:pPr/>
              <a:t>‹#›</a:t>
            </a:fld>
            <a:endParaRPr lang="en-US" altLang="en-US"/>
          </a:p>
        </p:txBody>
      </p:sp>
    </p:spTree>
    <p:extLst>
      <p:ext uri="{BB962C8B-B14F-4D97-AF65-F5344CB8AC3E}">
        <p14:creationId xmlns:p14="http://schemas.microsoft.com/office/powerpoint/2010/main" val="2037663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410ED03-7D7C-4971-9138-C571A618367B}" type="slidenum">
              <a:rPr lang="en-US" altLang="en-US"/>
              <a:pPr/>
              <a:t>‹#›</a:t>
            </a:fld>
            <a:endParaRPr lang="en-US" altLang="en-US"/>
          </a:p>
        </p:txBody>
      </p:sp>
    </p:spTree>
    <p:extLst>
      <p:ext uri="{BB962C8B-B14F-4D97-AF65-F5344CB8AC3E}">
        <p14:creationId xmlns:p14="http://schemas.microsoft.com/office/powerpoint/2010/main" val="2563656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DE00291-7BFD-4C16-B5C1-2852455F13FF}" type="slidenum">
              <a:rPr lang="en-US" altLang="en-US"/>
              <a:pPr/>
              <a:t>‹#›</a:t>
            </a:fld>
            <a:endParaRPr lang="en-US" altLang="en-US"/>
          </a:p>
        </p:txBody>
      </p:sp>
    </p:spTree>
    <p:extLst>
      <p:ext uri="{BB962C8B-B14F-4D97-AF65-F5344CB8AC3E}">
        <p14:creationId xmlns:p14="http://schemas.microsoft.com/office/powerpoint/2010/main" val="1658740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36CD0AC-FC5C-413F-8CFC-0058E2FE7612}" type="slidenum">
              <a:rPr lang="en-US" altLang="en-US"/>
              <a:pPr/>
              <a:t>‹#›</a:t>
            </a:fld>
            <a:endParaRPr lang="en-US" altLang="en-US"/>
          </a:p>
        </p:txBody>
      </p:sp>
    </p:spTree>
    <p:extLst>
      <p:ext uri="{BB962C8B-B14F-4D97-AF65-F5344CB8AC3E}">
        <p14:creationId xmlns:p14="http://schemas.microsoft.com/office/powerpoint/2010/main" val="2236745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12840F5-5779-48E2-9788-FA9DBE047B71}" type="slidenum">
              <a:rPr lang="en-US" altLang="en-US"/>
              <a:pPr/>
              <a:t>‹#›</a:t>
            </a:fld>
            <a:endParaRPr lang="en-US" altLang="en-US"/>
          </a:p>
        </p:txBody>
      </p:sp>
    </p:spTree>
    <p:extLst>
      <p:ext uri="{BB962C8B-B14F-4D97-AF65-F5344CB8AC3E}">
        <p14:creationId xmlns:p14="http://schemas.microsoft.com/office/powerpoint/2010/main" val="3315366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E5140D9-86AE-4A24-876D-F10ECABF7B80}" type="slidenum">
              <a:rPr lang="en-US" altLang="en-US"/>
              <a:pPr/>
              <a:t>‹#›</a:t>
            </a:fld>
            <a:endParaRPr lang="en-US" altLang="en-US"/>
          </a:p>
        </p:txBody>
      </p:sp>
    </p:spTree>
    <p:extLst>
      <p:ext uri="{BB962C8B-B14F-4D97-AF65-F5344CB8AC3E}">
        <p14:creationId xmlns:p14="http://schemas.microsoft.com/office/powerpoint/2010/main" val="2033867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064A2A5-749E-4E1B-AE12-729A854FEE5B}"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3600" b="1" i="1" u="sng" dirty="0">
                <a:effectLst>
                  <a:outerShdw blurRad="38100" dist="38100" dir="2700000" algn="tl">
                    <a:srgbClr val="000000"/>
                  </a:outerShdw>
                </a:effectLst>
              </a:rPr>
              <a:t>The Problem of Enemies</a:t>
            </a:r>
            <a:endParaRPr lang="en-US" altLang="en-US" sz="4000" b="1"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Psalm 109:3-4</a:t>
            </a:r>
            <a:r>
              <a:rPr lang="en-US" altLang="en-US" dirty="0">
                <a:effectLst>
                  <a:outerShdw blurRad="38100" dist="38100" dir="2700000" algn="tl">
                    <a:srgbClr val="000000"/>
                  </a:outerShdw>
                </a:effectLst>
              </a:rPr>
              <a:t>  - They have also surrounded me with words of hatred, And fought against me without a cause.  4 In return for my love they are my accusers, But I give myself to prayer.</a:t>
            </a:r>
          </a:p>
        </p:txBody>
      </p:sp>
    </p:spTree>
    <p:extLst>
      <p:ext uri="{BB962C8B-B14F-4D97-AF65-F5344CB8AC3E}">
        <p14:creationId xmlns:p14="http://schemas.microsoft.com/office/powerpoint/2010/main" val="2321322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Luke 6:45</a:t>
            </a:r>
            <a:r>
              <a:rPr lang="en-US" altLang="en-US" dirty="0">
                <a:effectLst>
                  <a:outerShdw blurRad="38100" dist="38100" dir="2700000" algn="tl">
                    <a:srgbClr val="000000"/>
                  </a:outerShdw>
                </a:effectLst>
              </a:rPr>
              <a:t> - "A good man out of the good treasure of his heart brings forth good; and an evil man out of the evil treasure of his heart brings forth evil. For out of the abundance of the heart his mouth speaks.</a:t>
            </a:r>
          </a:p>
        </p:txBody>
      </p:sp>
    </p:spTree>
    <p:extLst>
      <p:ext uri="{BB962C8B-B14F-4D97-AF65-F5344CB8AC3E}">
        <p14:creationId xmlns:p14="http://schemas.microsoft.com/office/powerpoint/2010/main" val="3816526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An enemy is one who hates you. As much as you may try, you cannot change another against their will.</a:t>
            </a:r>
          </a:p>
          <a:p>
            <a:r>
              <a:rPr lang="en-US" altLang="en-US" dirty="0">
                <a:effectLst>
                  <a:outerShdw blurRad="38100" dist="38100" dir="2700000" algn="tl">
                    <a:srgbClr val="000000"/>
                  </a:outerShdw>
                </a:effectLst>
              </a:rPr>
              <a:t>Often they do not always outwardly show it, at least to others.</a:t>
            </a:r>
          </a:p>
          <a:p>
            <a:r>
              <a:rPr lang="en-US" altLang="en-US" dirty="0">
                <a:effectLst>
                  <a:outerShdw blurRad="38100" dist="38100" dir="2700000" algn="tl">
                    <a:srgbClr val="000000"/>
                  </a:outerShdw>
                </a:effectLst>
              </a:rPr>
              <a:t>Often they are harboring an irrational hate that if they tried to explain would be embarrassing. </a:t>
            </a:r>
            <a:r>
              <a:rPr lang="en-US" altLang="en-US" b="1" dirty="0">
                <a:effectLst>
                  <a:outerShdw blurRad="38100" dist="38100" dir="2700000" algn="tl">
                    <a:srgbClr val="000000"/>
                  </a:outerShdw>
                </a:effectLst>
              </a:rPr>
              <a:t>(Prov 10:18)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5642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5571">
                                            <p:txEl>
                                              <p:pRg st="1" end="1"/>
                                            </p:txEl>
                                          </p:spTgt>
                                        </p:tgtEl>
                                        <p:attrNameLst>
                                          <p:attrName>style.visibility</p:attrName>
                                        </p:attrNameLst>
                                      </p:cBhvr>
                                      <p:to>
                                        <p:strVal val="visible"/>
                                      </p:to>
                                    </p:set>
                                    <p:animEffect transition="in" filter="fade">
                                      <p:cBhvr>
                                        <p:cTn id="14" dur="1000"/>
                                        <p:tgtEl>
                                          <p:spTgt spid="365571">
                                            <p:txEl>
                                              <p:pRg st="1" end="1"/>
                                            </p:txEl>
                                          </p:spTgt>
                                        </p:tgtEl>
                                      </p:cBhvr>
                                    </p:animEffect>
                                    <p:anim calcmode="lin" valueType="num">
                                      <p:cBhvr>
                                        <p:cTn id="15" dur="1000" fill="hold"/>
                                        <p:tgtEl>
                                          <p:spTgt spid="3655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55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65571">
                                            <p:txEl>
                                              <p:pRg st="2" end="2"/>
                                            </p:txEl>
                                          </p:spTgt>
                                        </p:tgtEl>
                                        <p:attrNameLst>
                                          <p:attrName>style.visibility</p:attrName>
                                        </p:attrNameLst>
                                      </p:cBhvr>
                                      <p:to>
                                        <p:strVal val="visible"/>
                                      </p:to>
                                    </p:set>
                                    <p:animEffect transition="in" filter="fade">
                                      <p:cBhvr>
                                        <p:cTn id="21" dur="1000"/>
                                        <p:tgtEl>
                                          <p:spTgt spid="365571">
                                            <p:txEl>
                                              <p:pRg st="2" end="2"/>
                                            </p:txEl>
                                          </p:spTgt>
                                        </p:tgtEl>
                                      </p:cBhvr>
                                    </p:animEffect>
                                    <p:anim calcmode="lin" valueType="num">
                                      <p:cBhvr>
                                        <p:cTn id="22" dur="1000" fill="hold"/>
                                        <p:tgtEl>
                                          <p:spTgt spid="3655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655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10:18</a:t>
            </a:r>
            <a:r>
              <a:rPr lang="en-US" altLang="en-US" dirty="0">
                <a:effectLst>
                  <a:outerShdw blurRad="38100" dist="38100" dir="2700000" algn="tl">
                    <a:srgbClr val="000000"/>
                  </a:outerShdw>
                </a:effectLst>
              </a:rPr>
              <a:t> - Whoever hides hatred has lying lips, And whoever spreads slander is a fool.</a:t>
            </a:r>
          </a:p>
        </p:txBody>
      </p:sp>
    </p:spTree>
    <p:extLst>
      <p:ext uri="{BB962C8B-B14F-4D97-AF65-F5344CB8AC3E}">
        <p14:creationId xmlns:p14="http://schemas.microsoft.com/office/powerpoint/2010/main" val="327395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best test is in how they speak. They want evil to come upon the object of their hate. (Ex. How do they handle a questionable source of information?)</a:t>
            </a:r>
          </a:p>
        </p:txBody>
      </p:sp>
    </p:spTree>
    <p:extLst>
      <p:ext uri="{BB962C8B-B14F-4D97-AF65-F5344CB8AC3E}">
        <p14:creationId xmlns:p14="http://schemas.microsoft.com/office/powerpoint/2010/main" val="421343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b="1" dirty="0">
                <a:effectLst>
                  <a:outerShdw blurRad="38100" dist="38100" dir="2700000" algn="tl">
                    <a:srgbClr val="000000"/>
                  </a:outerShdw>
                </a:effectLst>
              </a:rPr>
              <a:t>Unreasonable People are unfair.</a:t>
            </a:r>
          </a:p>
          <a:p>
            <a:r>
              <a:rPr lang="en-US" altLang="en-US" dirty="0">
                <a:effectLst>
                  <a:outerShdw blurRad="38100" dist="38100" dir="2700000" algn="tl">
                    <a:srgbClr val="000000"/>
                  </a:outerShdw>
                </a:effectLst>
              </a:rPr>
              <a:t>Many innocent people are accused when some say: “The fault is about 50-50.”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(2 Thess 3:1-2)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0725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5571">
                                            <p:txEl>
                                              <p:pRg st="1" end="1"/>
                                            </p:txEl>
                                          </p:spTgt>
                                        </p:tgtEl>
                                        <p:attrNameLst>
                                          <p:attrName>style.visibility</p:attrName>
                                        </p:attrNameLst>
                                      </p:cBhvr>
                                      <p:to>
                                        <p:strVal val="visible"/>
                                      </p:to>
                                    </p:set>
                                    <p:animEffect transition="in" filter="fade">
                                      <p:cBhvr>
                                        <p:cTn id="14" dur="1000"/>
                                        <p:tgtEl>
                                          <p:spTgt spid="365571">
                                            <p:txEl>
                                              <p:pRg st="1" end="1"/>
                                            </p:txEl>
                                          </p:spTgt>
                                        </p:tgtEl>
                                      </p:cBhvr>
                                    </p:animEffect>
                                    <p:anim calcmode="lin" valueType="num">
                                      <p:cBhvr>
                                        <p:cTn id="15" dur="1000" fill="hold"/>
                                        <p:tgtEl>
                                          <p:spTgt spid="3655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55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Thessalonians 3:1-2</a:t>
            </a:r>
            <a:r>
              <a:rPr lang="en-US" altLang="en-US" dirty="0">
                <a:effectLst>
                  <a:outerShdw blurRad="38100" dist="38100" dir="2700000" algn="tl">
                    <a:srgbClr val="000000"/>
                  </a:outerShdw>
                </a:effectLst>
              </a:rPr>
              <a:t> - Finally, brethren, pray for us, that the word of the Lord may run swiftly and be glorified, just as it is with you,  2 and that we may be delivered from unreasonable and wicked men; for not all have faith.</a:t>
            </a:r>
          </a:p>
        </p:txBody>
      </p:sp>
    </p:spTree>
    <p:extLst>
      <p:ext uri="{BB962C8B-B14F-4D97-AF65-F5344CB8AC3E}">
        <p14:creationId xmlns:p14="http://schemas.microsoft.com/office/powerpoint/2010/main" val="170906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Fairness takes a willingness to use reason! What do I really know?                </a:t>
            </a:r>
            <a:r>
              <a:rPr lang="en-US" altLang="en-US" b="1" dirty="0">
                <a:effectLst>
                  <a:outerShdw blurRad="38100" dist="38100" dir="2700000" algn="tl">
                    <a:srgbClr val="000000"/>
                  </a:outerShdw>
                </a:effectLst>
              </a:rPr>
              <a:t>(Jn 7:24; Hos 12:6; </a:t>
            </a:r>
            <a:r>
              <a:rPr lang="en-US" altLang="en-US" b="1" dirty="0" err="1">
                <a:effectLst>
                  <a:outerShdw blurRad="38100" dist="38100" dir="2700000" algn="tl">
                    <a:srgbClr val="000000"/>
                  </a:outerShdw>
                </a:effectLst>
              </a:rPr>
              <a:t>Zec</a:t>
            </a:r>
            <a:r>
              <a:rPr lang="en-US" altLang="en-US" b="1" dirty="0">
                <a:effectLst>
                  <a:outerShdw blurRad="38100" dist="38100" dir="2700000" algn="tl">
                    <a:srgbClr val="000000"/>
                  </a:outerShdw>
                </a:effectLst>
              </a:rPr>
              <a:t> 7:9; Mt 23:23)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9572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7:24</a:t>
            </a:r>
            <a:r>
              <a:rPr lang="en-US" altLang="en-US" dirty="0">
                <a:effectLst>
                  <a:outerShdw blurRad="38100" dist="38100" dir="2700000" algn="tl">
                    <a:srgbClr val="000000"/>
                  </a:outerShdw>
                </a:effectLst>
              </a:rPr>
              <a:t> - "Do not judge according to appearance, but judge with righteous judgment."</a:t>
            </a:r>
          </a:p>
        </p:txBody>
      </p:sp>
    </p:spTree>
    <p:extLst>
      <p:ext uri="{BB962C8B-B14F-4D97-AF65-F5344CB8AC3E}">
        <p14:creationId xmlns:p14="http://schemas.microsoft.com/office/powerpoint/2010/main" val="3609785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Hosea 12:6</a:t>
            </a:r>
            <a:r>
              <a:rPr lang="en-US" altLang="en-US" dirty="0">
                <a:effectLst>
                  <a:outerShdw blurRad="38100" dist="38100" dir="2700000" algn="tl">
                    <a:srgbClr val="000000"/>
                  </a:outerShdw>
                </a:effectLst>
              </a:rPr>
              <a:t>  - So you, by the help of your God, return; Observe mercy and justice, And wait on your God continually.</a:t>
            </a:r>
          </a:p>
        </p:txBody>
      </p:sp>
    </p:spTree>
    <p:extLst>
      <p:ext uri="{BB962C8B-B14F-4D97-AF65-F5344CB8AC3E}">
        <p14:creationId xmlns:p14="http://schemas.microsoft.com/office/powerpoint/2010/main" val="81557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It is an honor to have friends but it is not necessarily a dishonor to have enemies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Who you enemies are as well as your friends tells much about you. </a:t>
            </a:r>
            <a:r>
              <a:rPr lang="en-US" altLang="en-US" b="1" dirty="0">
                <a:effectLst>
                  <a:outerShdw blurRad="38100" dist="38100" dir="2700000" algn="tl">
                    <a:srgbClr val="000000"/>
                  </a:outerShdw>
                </a:effectLst>
              </a:rPr>
              <a:t>(Lk 6:26)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94634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Zechariah 7:9</a:t>
            </a:r>
            <a:r>
              <a:rPr lang="en-US" altLang="en-US" dirty="0">
                <a:effectLst>
                  <a:outerShdw blurRad="38100" dist="38100" dir="2700000" algn="tl">
                    <a:srgbClr val="000000"/>
                  </a:outerShdw>
                </a:effectLst>
              </a:rPr>
              <a:t> - "Thus says the LORD of hosts: 'Execute true justice, Show mercy and compassion Everyone to his brother.</a:t>
            </a:r>
          </a:p>
        </p:txBody>
      </p:sp>
    </p:spTree>
    <p:extLst>
      <p:ext uri="{BB962C8B-B14F-4D97-AF65-F5344CB8AC3E}">
        <p14:creationId xmlns:p14="http://schemas.microsoft.com/office/powerpoint/2010/main" val="2338824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23:23</a:t>
            </a:r>
            <a:r>
              <a:rPr lang="en-US" altLang="en-US" dirty="0">
                <a:effectLst>
                  <a:outerShdw blurRad="38100" dist="38100" dir="2700000" algn="tl">
                    <a:srgbClr val="000000"/>
                  </a:outerShdw>
                </a:effectLst>
              </a:rPr>
              <a:t> - "Woe to you, scribes and Pharisees, hypocrites! For you pay tithe of mint and anise and </a:t>
            </a:r>
            <a:r>
              <a:rPr lang="en-US" altLang="en-US" dirty="0" err="1">
                <a:effectLst>
                  <a:outerShdw blurRad="38100" dist="38100" dir="2700000" algn="tl">
                    <a:srgbClr val="000000"/>
                  </a:outerShdw>
                </a:effectLst>
              </a:rPr>
              <a:t>cummin</a:t>
            </a:r>
            <a:r>
              <a:rPr lang="en-US" altLang="en-US" dirty="0">
                <a:effectLst>
                  <a:outerShdw blurRad="38100" dist="38100" dir="2700000" algn="tl">
                    <a:srgbClr val="000000"/>
                  </a:outerShdw>
                </a:effectLst>
              </a:rPr>
              <a:t>, and have neglected the weightier matters of the law: justice and mercy and faith. These you ought to have done, without leaving the others undone.</a:t>
            </a:r>
          </a:p>
        </p:txBody>
      </p:sp>
    </p:spTree>
    <p:extLst>
      <p:ext uri="{BB962C8B-B14F-4D97-AF65-F5344CB8AC3E}">
        <p14:creationId xmlns:p14="http://schemas.microsoft.com/office/powerpoint/2010/main" val="280961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Am I willing to go to the one in a meek and fair way? Example: Brother in Florida stood up and made serious charges	        against a young preacher. He never apologized.</a:t>
            </a:r>
          </a:p>
          <a:p>
            <a:r>
              <a:rPr lang="en-US" altLang="en-US" dirty="0">
                <a:effectLst>
                  <a:outerShdw blurRad="38100" dist="38100" dir="2700000" algn="tl">
                    <a:srgbClr val="000000"/>
                  </a:outerShdw>
                </a:effectLst>
              </a:rPr>
              <a:t>Unfair people do not have to follow any rules! They do whatever will hurt their enemy the most!</a:t>
            </a:r>
          </a:p>
        </p:txBody>
      </p:sp>
    </p:spTree>
    <p:extLst>
      <p:ext uri="{BB962C8B-B14F-4D97-AF65-F5344CB8AC3E}">
        <p14:creationId xmlns:p14="http://schemas.microsoft.com/office/powerpoint/2010/main" val="313558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5571">
                                            <p:txEl>
                                              <p:pRg st="1" end="1"/>
                                            </p:txEl>
                                          </p:spTgt>
                                        </p:tgtEl>
                                        <p:attrNameLst>
                                          <p:attrName>style.visibility</p:attrName>
                                        </p:attrNameLst>
                                      </p:cBhvr>
                                      <p:to>
                                        <p:strVal val="visible"/>
                                      </p:to>
                                    </p:set>
                                    <p:animEffect transition="in" filter="fade">
                                      <p:cBhvr>
                                        <p:cTn id="14" dur="1000"/>
                                        <p:tgtEl>
                                          <p:spTgt spid="365571">
                                            <p:txEl>
                                              <p:pRg st="1" end="1"/>
                                            </p:txEl>
                                          </p:spTgt>
                                        </p:tgtEl>
                                      </p:cBhvr>
                                    </p:animEffect>
                                    <p:anim calcmode="lin" valueType="num">
                                      <p:cBhvr>
                                        <p:cTn id="15" dur="1000" fill="hold"/>
                                        <p:tgtEl>
                                          <p:spTgt spid="3655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55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You cannot have a lasting friendship with an unreasonable person.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(Prov 13:19-20; 22:24-25)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79659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13:19-20</a:t>
            </a:r>
            <a:r>
              <a:rPr lang="en-US" altLang="en-US" dirty="0">
                <a:effectLst>
                  <a:outerShdw blurRad="38100" dist="38100" dir="2700000" algn="tl">
                    <a:srgbClr val="000000"/>
                  </a:outerShdw>
                </a:effectLst>
              </a:rPr>
              <a:t>  - A desire accomplished is sweet to the soul, But it is an abomination to fools to depart from evil.  20 He who walks with wise men will be wise, But the companion of fools will be destroyed.</a:t>
            </a:r>
          </a:p>
        </p:txBody>
      </p:sp>
    </p:spTree>
    <p:extLst>
      <p:ext uri="{BB962C8B-B14F-4D97-AF65-F5344CB8AC3E}">
        <p14:creationId xmlns:p14="http://schemas.microsoft.com/office/powerpoint/2010/main" val="152344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22:24-25</a:t>
            </a:r>
            <a:r>
              <a:rPr lang="en-US" altLang="en-US" dirty="0">
                <a:effectLst>
                  <a:outerShdw blurRad="38100" dist="38100" dir="2700000" algn="tl">
                    <a:srgbClr val="000000"/>
                  </a:outerShdw>
                </a:effectLst>
              </a:rPr>
              <a:t>  - Make no friendship with an angry man, And with a furious man do not go,  25 Lest you learn his ways And set a snare for your soul.</a:t>
            </a:r>
          </a:p>
        </p:txBody>
      </p:sp>
    </p:spTree>
    <p:extLst>
      <p:ext uri="{BB962C8B-B14F-4D97-AF65-F5344CB8AC3E}">
        <p14:creationId xmlns:p14="http://schemas.microsoft.com/office/powerpoint/2010/main" val="106851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They will jump from church to church.</a:t>
            </a:r>
          </a:p>
          <a:p>
            <a:r>
              <a:rPr lang="en-US" altLang="en-US" dirty="0">
                <a:effectLst>
                  <a:outerShdw blurRad="38100" dist="38100" dir="2700000" algn="tl">
                    <a:srgbClr val="000000"/>
                  </a:outerShdw>
                </a:effectLst>
              </a:rPr>
              <a:t>They are filled with enmity, hate resentment, revenge and bitterness.</a:t>
            </a:r>
          </a:p>
          <a:p>
            <a:r>
              <a:rPr lang="en-US" altLang="en-US" dirty="0">
                <a:effectLst>
                  <a:outerShdw blurRad="38100" dist="38100" dir="2700000" algn="tl">
                    <a:srgbClr val="000000"/>
                  </a:outerShdw>
                </a:effectLst>
              </a:rPr>
              <a:t>Every church needs to do ask questions with one seeking to join them.</a:t>
            </a:r>
          </a:p>
          <a:p>
            <a:r>
              <a:rPr lang="en-US" altLang="en-US" dirty="0">
                <a:effectLst>
                  <a:outerShdw blurRad="38100" dist="38100" dir="2700000" algn="tl">
                    <a:srgbClr val="000000"/>
                  </a:outerShdw>
                </a:effectLst>
              </a:rPr>
              <a:t>They often reveal their hearts in private accusations about others.</a:t>
            </a:r>
          </a:p>
        </p:txBody>
      </p:sp>
    </p:spTree>
    <p:extLst>
      <p:ext uri="{BB962C8B-B14F-4D97-AF65-F5344CB8AC3E}">
        <p14:creationId xmlns:p14="http://schemas.microsoft.com/office/powerpoint/2010/main" val="152852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5571">
                                            <p:txEl>
                                              <p:pRg st="1" end="1"/>
                                            </p:txEl>
                                          </p:spTgt>
                                        </p:tgtEl>
                                        <p:attrNameLst>
                                          <p:attrName>style.visibility</p:attrName>
                                        </p:attrNameLst>
                                      </p:cBhvr>
                                      <p:to>
                                        <p:strVal val="visible"/>
                                      </p:to>
                                    </p:set>
                                    <p:animEffect transition="in" filter="fade">
                                      <p:cBhvr>
                                        <p:cTn id="14" dur="1000"/>
                                        <p:tgtEl>
                                          <p:spTgt spid="365571">
                                            <p:txEl>
                                              <p:pRg st="1" end="1"/>
                                            </p:txEl>
                                          </p:spTgt>
                                        </p:tgtEl>
                                      </p:cBhvr>
                                    </p:animEffect>
                                    <p:anim calcmode="lin" valueType="num">
                                      <p:cBhvr>
                                        <p:cTn id="15" dur="1000" fill="hold"/>
                                        <p:tgtEl>
                                          <p:spTgt spid="3655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55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65571">
                                            <p:txEl>
                                              <p:pRg st="2" end="2"/>
                                            </p:txEl>
                                          </p:spTgt>
                                        </p:tgtEl>
                                        <p:attrNameLst>
                                          <p:attrName>style.visibility</p:attrName>
                                        </p:attrNameLst>
                                      </p:cBhvr>
                                      <p:to>
                                        <p:strVal val="visible"/>
                                      </p:to>
                                    </p:set>
                                    <p:animEffect transition="in" filter="fade">
                                      <p:cBhvr>
                                        <p:cTn id="21" dur="1000"/>
                                        <p:tgtEl>
                                          <p:spTgt spid="365571">
                                            <p:txEl>
                                              <p:pRg st="2" end="2"/>
                                            </p:txEl>
                                          </p:spTgt>
                                        </p:tgtEl>
                                      </p:cBhvr>
                                    </p:animEffect>
                                    <p:anim calcmode="lin" valueType="num">
                                      <p:cBhvr>
                                        <p:cTn id="22" dur="1000" fill="hold"/>
                                        <p:tgtEl>
                                          <p:spTgt spid="3655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655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65571">
                                            <p:txEl>
                                              <p:pRg st="3" end="3"/>
                                            </p:txEl>
                                          </p:spTgt>
                                        </p:tgtEl>
                                        <p:attrNameLst>
                                          <p:attrName>style.visibility</p:attrName>
                                        </p:attrNameLst>
                                      </p:cBhvr>
                                      <p:to>
                                        <p:strVal val="visible"/>
                                      </p:to>
                                    </p:set>
                                    <p:animEffect transition="in" filter="fade">
                                      <p:cBhvr>
                                        <p:cTn id="28" dur="1000"/>
                                        <p:tgtEl>
                                          <p:spTgt spid="365571">
                                            <p:txEl>
                                              <p:pRg st="3" end="3"/>
                                            </p:txEl>
                                          </p:spTgt>
                                        </p:tgtEl>
                                      </p:cBhvr>
                                    </p:animEffect>
                                    <p:anim calcmode="lin" valueType="num">
                                      <p:cBhvr>
                                        <p:cTn id="29" dur="1000" fill="hold"/>
                                        <p:tgtEl>
                                          <p:spTgt spid="3655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655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If they accuse you of lying, hypocrisy, gossip, running the church, etc., they often are really doing those things.</a:t>
            </a:r>
          </a:p>
          <a:p>
            <a:r>
              <a:rPr lang="en-US" altLang="en-US" dirty="0">
                <a:effectLst>
                  <a:outerShdw blurRad="38100" dist="38100" dir="2700000" algn="tl">
                    <a:srgbClr val="000000"/>
                  </a:outerShdw>
                </a:effectLst>
              </a:rPr>
              <a:t>They often will accuse first and then look at the facts.....maybe.</a:t>
            </a:r>
          </a:p>
        </p:txBody>
      </p:sp>
    </p:spTree>
    <p:extLst>
      <p:ext uri="{BB962C8B-B14F-4D97-AF65-F5344CB8AC3E}">
        <p14:creationId xmlns:p14="http://schemas.microsoft.com/office/powerpoint/2010/main" val="2957101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5571">
                                            <p:txEl>
                                              <p:pRg st="1" end="1"/>
                                            </p:txEl>
                                          </p:spTgt>
                                        </p:tgtEl>
                                        <p:attrNameLst>
                                          <p:attrName>style.visibility</p:attrName>
                                        </p:attrNameLst>
                                      </p:cBhvr>
                                      <p:to>
                                        <p:strVal val="visible"/>
                                      </p:to>
                                    </p:set>
                                    <p:animEffect transition="in" filter="fade">
                                      <p:cBhvr>
                                        <p:cTn id="14" dur="1000"/>
                                        <p:tgtEl>
                                          <p:spTgt spid="365571">
                                            <p:txEl>
                                              <p:pRg st="1" end="1"/>
                                            </p:txEl>
                                          </p:spTgt>
                                        </p:tgtEl>
                                      </p:cBhvr>
                                    </p:animEffect>
                                    <p:anim calcmode="lin" valueType="num">
                                      <p:cBhvr>
                                        <p:cTn id="15" dur="1000" fill="hold"/>
                                        <p:tgtEl>
                                          <p:spTgt spid="3655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55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b="1" dirty="0">
                <a:effectLst>
                  <a:outerShdw blurRad="38100" dist="38100" dir="2700000" algn="tl">
                    <a:srgbClr val="000000"/>
                  </a:outerShdw>
                </a:effectLst>
              </a:rPr>
              <a:t>He may be an enemy because he talked about you. (Prov 26:28)</a:t>
            </a:r>
          </a:p>
        </p:txBody>
      </p:sp>
    </p:spTree>
    <p:extLst>
      <p:ext uri="{BB962C8B-B14F-4D97-AF65-F5344CB8AC3E}">
        <p14:creationId xmlns:p14="http://schemas.microsoft.com/office/powerpoint/2010/main" val="2768679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26:28</a:t>
            </a:r>
            <a:r>
              <a:rPr lang="en-US" altLang="en-US" dirty="0">
                <a:effectLst>
                  <a:outerShdw blurRad="38100" dist="38100" dir="2700000" algn="tl">
                    <a:srgbClr val="000000"/>
                  </a:outerShdw>
                </a:effectLst>
              </a:rPr>
              <a:t>  - A lying tongue hates those who are crushed by it, And a flattering mouth works ruin.</a:t>
            </a:r>
          </a:p>
        </p:txBody>
      </p:sp>
    </p:spTree>
    <p:extLst>
      <p:ext uri="{BB962C8B-B14F-4D97-AF65-F5344CB8AC3E}">
        <p14:creationId xmlns:p14="http://schemas.microsoft.com/office/powerpoint/2010/main" val="1512564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It is an honor to have friends but it is not necessarily a dishonor to have enemies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Luke 6:26</a:t>
            </a:r>
            <a:r>
              <a:rPr lang="en-US" altLang="en-US" dirty="0">
                <a:effectLst>
                  <a:outerShdw blurRad="38100" dist="38100" dir="2700000" algn="tl">
                    <a:srgbClr val="000000"/>
                  </a:outerShdw>
                </a:effectLst>
              </a:rPr>
              <a:t>  - Woe to you when all men speak well of you, For so did their fathers to the false prophets.</a:t>
            </a:r>
          </a:p>
        </p:txBody>
      </p:sp>
    </p:spTree>
    <p:extLst>
      <p:ext uri="{BB962C8B-B14F-4D97-AF65-F5344CB8AC3E}">
        <p14:creationId xmlns:p14="http://schemas.microsoft.com/office/powerpoint/2010/main" val="454853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When a person tells a lie to another about you they have at least two ways to respond.</a:t>
            </a:r>
          </a:p>
          <a:p>
            <a:r>
              <a:rPr lang="en-US" altLang="en-US" dirty="0">
                <a:effectLst>
                  <a:outerShdw blurRad="38100" dist="38100" dir="2700000" algn="tl">
                    <a:srgbClr val="000000"/>
                  </a:outerShdw>
                </a:effectLst>
              </a:rPr>
              <a:t>He can repent and correct the lie. Confession should be made to the                    full extent of the spread of the lie.</a:t>
            </a:r>
          </a:p>
        </p:txBody>
      </p:sp>
    </p:spTree>
    <p:extLst>
      <p:ext uri="{BB962C8B-B14F-4D97-AF65-F5344CB8AC3E}">
        <p14:creationId xmlns:p14="http://schemas.microsoft.com/office/powerpoint/2010/main" val="397067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5571">
                                            <p:txEl>
                                              <p:pRg st="1" end="1"/>
                                            </p:txEl>
                                          </p:spTgt>
                                        </p:tgtEl>
                                        <p:attrNameLst>
                                          <p:attrName>style.visibility</p:attrName>
                                        </p:attrNameLst>
                                      </p:cBhvr>
                                      <p:to>
                                        <p:strVal val="visible"/>
                                      </p:to>
                                    </p:set>
                                    <p:animEffect transition="in" filter="fade">
                                      <p:cBhvr>
                                        <p:cTn id="14" dur="1000"/>
                                        <p:tgtEl>
                                          <p:spTgt spid="365571">
                                            <p:txEl>
                                              <p:pRg st="1" end="1"/>
                                            </p:txEl>
                                          </p:spTgt>
                                        </p:tgtEl>
                                      </p:cBhvr>
                                    </p:animEffect>
                                    <p:anim calcmode="lin" valueType="num">
                                      <p:cBhvr>
                                        <p:cTn id="15" dur="1000" fill="hold"/>
                                        <p:tgtEl>
                                          <p:spTgt spid="3655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55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He can tell more lies and attack the one lied against. This may make the earlier lie more believable.</a:t>
            </a:r>
          </a:p>
          <a:p>
            <a:r>
              <a:rPr lang="en-US" altLang="en-US" dirty="0">
                <a:effectLst>
                  <a:outerShdw blurRad="38100" dist="38100" dir="2700000" algn="tl">
                    <a:srgbClr val="000000"/>
                  </a:outerShdw>
                </a:effectLst>
              </a:rPr>
              <a:t>When a person’s focus is on the image of another person, watch out! </a:t>
            </a:r>
          </a:p>
          <a:p>
            <a:r>
              <a:rPr lang="en-US" altLang="en-US" dirty="0">
                <a:effectLst>
                  <a:outerShdw blurRad="38100" dist="38100" dir="2700000" algn="tl">
                    <a:srgbClr val="000000"/>
                  </a:outerShdw>
                </a:effectLst>
              </a:rPr>
              <a:t>Enemies like to build a caricature of the person and then push that image. </a:t>
            </a:r>
          </a:p>
        </p:txBody>
      </p:sp>
    </p:spTree>
    <p:extLst>
      <p:ext uri="{BB962C8B-B14F-4D97-AF65-F5344CB8AC3E}">
        <p14:creationId xmlns:p14="http://schemas.microsoft.com/office/powerpoint/2010/main" val="2131490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5571">
                                            <p:txEl>
                                              <p:pRg st="1" end="1"/>
                                            </p:txEl>
                                          </p:spTgt>
                                        </p:tgtEl>
                                        <p:attrNameLst>
                                          <p:attrName>style.visibility</p:attrName>
                                        </p:attrNameLst>
                                      </p:cBhvr>
                                      <p:to>
                                        <p:strVal val="visible"/>
                                      </p:to>
                                    </p:set>
                                    <p:animEffect transition="in" filter="fade">
                                      <p:cBhvr>
                                        <p:cTn id="14" dur="1000"/>
                                        <p:tgtEl>
                                          <p:spTgt spid="365571">
                                            <p:txEl>
                                              <p:pRg st="1" end="1"/>
                                            </p:txEl>
                                          </p:spTgt>
                                        </p:tgtEl>
                                      </p:cBhvr>
                                    </p:animEffect>
                                    <p:anim calcmode="lin" valueType="num">
                                      <p:cBhvr>
                                        <p:cTn id="15" dur="1000" fill="hold"/>
                                        <p:tgtEl>
                                          <p:spTgt spid="3655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55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65571">
                                            <p:txEl>
                                              <p:pRg st="2" end="2"/>
                                            </p:txEl>
                                          </p:spTgt>
                                        </p:tgtEl>
                                        <p:attrNameLst>
                                          <p:attrName>style.visibility</p:attrName>
                                        </p:attrNameLst>
                                      </p:cBhvr>
                                      <p:to>
                                        <p:strVal val="visible"/>
                                      </p:to>
                                    </p:set>
                                    <p:animEffect transition="in" filter="fade">
                                      <p:cBhvr>
                                        <p:cTn id="21" dur="1000"/>
                                        <p:tgtEl>
                                          <p:spTgt spid="365571">
                                            <p:txEl>
                                              <p:pRg st="2" end="2"/>
                                            </p:txEl>
                                          </p:spTgt>
                                        </p:tgtEl>
                                      </p:cBhvr>
                                    </p:animEffect>
                                    <p:anim calcmode="lin" valueType="num">
                                      <p:cBhvr>
                                        <p:cTn id="22" dur="1000" fill="hold"/>
                                        <p:tgtEl>
                                          <p:spTgt spid="3655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655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In time when fair-minded people know the person they will see the lie.</a:t>
            </a:r>
          </a:p>
          <a:p>
            <a:r>
              <a:rPr lang="en-US" altLang="en-US" dirty="0">
                <a:effectLst>
                  <a:outerShdw blurRad="38100" dist="38100" dir="2700000" algn="tl">
                    <a:srgbClr val="000000"/>
                  </a:outerShdw>
                </a:effectLst>
              </a:rPr>
              <a:t>The goal of the enemy is to deny any association with others.</a:t>
            </a:r>
          </a:p>
        </p:txBody>
      </p:sp>
    </p:spTree>
    <p:extLst>
      <p:ext uri="{BB962C8B-B14F-4D97-AF65-F5344CB8AC3E}">
        <p14:creationId xmlns:p14="http://schemas.microsoft.com/office/powerpoint/2010/main" val="2726871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5571">
                                            <p:txEl>
                                              <p:pRg st="1" end="1"/>
                                            </p:txEl>
                                          </p:spTgt>
                                        </p:tgtEl>
                                        <p:attrNameLst>
                                          <p:attrName>style.visibility</p:attrName>
                                        </p:attrNameLst>
                                      </p:cBhvr>
                                      <p:to>
                                        <p:strVal val="visible"/>
                                      </p:to>
                                    </p:set>
                                    <p:animEffect transition="in" filter="fade">
                                      <p:cBhvr>
                                        <p:cTn id="14" dur="1000"/>
                                        <p:tgtEl>
                                          <p:spTgt spid="365571">
                                            <p:txEl>
                                              <p:pRg st="1" end="1"/>
                                            </p:txEl>
                                          </p:spTgt>
                                        </p:tgtEl>
                                      </p:cBhvr>
                                    </p:animEffect>
                                    <p:anim calcmode="lin" valueType="num">
                                      <p:cBhvr>
                                        <p:cTn id="15" dur="1000" fill="hold"/>
                                        <p:tgtEl>
                                          <p:spTgt spid="3655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55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b="1" dirty="0">
                <a:effectLst>
                  <a:outerShdw blurRad="38100" dist="38100" dir="2700000" algn="tl">
                    <a:srgbClr val="000000"/>
                  </a:outerShdw>
                </a:effectLst>
              </a:rPr>
              <a:t>He may be an enemy because he mistreated you.</a:t>
            </a:r>
          </a:p>
          <a:p>
            <a:r>
              <a:rPr lang="en-US" altLang="en-US" dirty="0">
                <a:effectLst>
                  <a:outerShdw blurRad="38100" dist="38100" dir="2700000" algn="tl">
                    <a:srgbClr val="000000"/>
                  </a:outerShdw>
                </a:effectLst>
              </a:rPr>
              <a:t>This is similar to the above point. Here are a few possibilities:</a:t>
            </a:r>
          </a:p>
          <a:p>
            <a:r>
              <a:rPr lang="en-US" altLang="en-US" dirty="0">
                <a:effectLst>
                  <a:outerShdw blurRad="38100" dist="38100" dir="2700000" algn="tl">
                    <a:srgbClr val="000000"/>
                  </a:outerShdw>
                </a:effectLst>
              </a:rPr>
              <a:t>A debt that is not paid.</a:t>
            </a:r>
          </a:p>
          <a:p>
            <a:r>
              <a:rPr lang="en-US" altLang="en-US" dirty="0">
                <a:effectLst>
                  <a:outerShdw blurRad="38100" dist="38100" dir="2700000" algn="tl">
                    <a:srgbClr val="000000"/>
                  </a:outerShdw>
                </a:effectLst>
              </a:rPr>
              <a:t>A misrepresentation on a transaction. (Cheating)</a:t>
            </a:r>
          </a:p>
          <a:p>
            <a:r>
              <a:rPr lang="en-US" altLang="en-US" dirty="0">
                <a:effectLst>
                  <a:outerShdw blurRad="38100" dist="38100" dir="2700000" algn="tl">
                    <a:srgbClr val="000000"/>
                  </a:outerShdw>
                </a:effectLst>
              </a:rPr>
              <a:t>Unfair price charged in a deal.</a:t>
            </a:r>
          </a:p>
        </p:txBody>
      </p:sp>
    </p:spTree>
    <p:extLst>
      <p:ext uri="{BB962C8B-B14F-4D97-AF65-F5344CB8AC3E}">
        <p14:creationId xmlns:p14="http://schemas.microsoft.com/office/powerpoint/2010/main" val="2147747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5571">
                                            <p:txEl>
                                              <p:pRg st="1" end="1"/>
                                            </p:txEl>
                                          </p:spTgt>
                                        </p:tgtEl>
                                        <p:attrNameLst>
                                          <p:attrName>style.visibility</p:attrName>
                                        </p:attrNameLst>
                                      </p:cBhvr>
                                      <p:to>
                                        <p:strVal val="visible"/>
                                      </p:to>
                                    </p:set>
                                    <p:animEffect transition="in" filter="fade">
                                      <p:cBhvr>
                                        <p:cTn id="14" dur="1000"/>
                                        <p:tgtEl>
                                          <p:spTgt spid="365571">
                                            <p:txEl>
                                              <p:pRg st="1" end="1"/>
                                            </p:txEl>
                                          </p:spTgt>
                                        </p:tgtEl>
                                      </p:cBhvr>
                                    </p:animEffect>
                                    <p:anim calcmode="lin" valueType="num">
                                      <p:cBhvr>
                                        <p:cTn id="15" dur="1000" fill="hold"/>
                                        <p:tgtEl>
                                          <p:spTgt spid="3655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55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65571">
                                            <p:txEl>
                                              <p:pRg st="2" end="2"/>
                                            </p:txEl>
                                          </p:spTgt>
                                        </p:tgtEl>
                                        <p:attrNameLst>
                                          <p:attrName>style.visibility</p:attrName>
                                        </p:attrNameLst>
                                      </p:cBhvr>
                                      <p:to>
                                        <p:strVal val="visible"/>
                                      </p:to>
                                    </p:set>
                                    <p:animEffect transition="in" filter="fade">
                                      <p:cBhvr>
                                        <p:cTn id="21" dur="1000"/>
                                        <p:tgtEl>
                                          <p:spTgt spid="365571">
                                            <p:txEl>
                                              <p:pRg st="2" end="2"/>
                                            </p:txEl>
                                          </p:spTgt>
                                        </p:tgtEl>
                                      </p:cBhvr>
                                    </p:animEffect>
                                    <p:anim calcmode="lin" valueType="num">
                                      <p:cBhvr>
                                        <p:cTn id="22" dur="1000" fill="hold"/>
                                        <p:tgtEl>
                                          <p:spTgt spid="3655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655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65571">
                                            <p:txEl>
                                              <p:pRg st="3" end="3"/>
                                            </p:txEl>
                                          </p:spTgt>
                                        </p:tgtEl>
                                        <p:attrNameLst>
                                          <p:attrName>style.visibility</p:attrName>
                                        </p:attrNameLst>
                                      </p:cBhvr>
                                      <p:to>
                                        <p:strVal val="visible"/>
                                      </p:to>
                                    </p:set>
                                    <p:animEffect transition="in" filter="fade">
                                      <p:cBhvr>
                                        <p:cTn id="28" dur="1000"/>
                                        <p:tgtEl>
                                          <p:spTgt spid="365571">
                                            <p:txEl>
                                              <p:pRg st="3" end="3"/>
                                            </p:txEl>
                                          </p:spTgt>
                                        </p:tgtEl>
                                      </p:cBhvr>
                                    </p:animEffect>
                                    <p:anim calcmode="lin" valueType="num">
                                      <p:cBhvr>
                                        <p:cTn id="29" dur="1000" fill="hold"/>
                                        <p:tgtEl>
                                          <p:spTgt spid="3655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655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65571">
                                            <p:txEl>
                                              <p:pRg st="4" end="4"/>
                                            </p:txEl>
                                          </p:spTgt>
                                        </p:tgtEl>
                                        <p:attrNameLst>
                                          <p:attrName>style.visibility</p:attrName>
                                        </p:attrNameLst>
                                      </p:cBhvr>
                                      <p:to>
                                        <p:strVal val="visible"/>
                                      </p:to>
                                    </p:set>
                                    <p:animEffect transition="in" filter="fade">
                                      <p:cBhvr>
                                        <p:cTn id="35" dur="1000"/>
                                        <p:tgtEl>
                                          <p:spTgt spid="365571">
                                            <p:txEl>
                                              <p:pRg st="4" end="4"/>
                                            </p:txEl>
                                          </p:spTgt>
                                        </p:tgtEl>
                                      </p:cBhvr>
                                    </p:animEffect>
                                    <p:anim calcmode="lin" valueType="num">
                                      <p:cBhvr>
                                        <p:cTn id="36" dur="1000" fill="hold"/>
                                        <p:tgtEl>
                                          <p:spTgt spid="3655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655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Job interference. Ex. Someone tries to get you fired.</a:t>
            </a:r>
          </a:p>
          <a:p>
            <a:r>
              <a:rPr lang="en-US" altLang="en-US" dirty="0">
                <a:effectLst>
                  <a:outerShdw blurRad="38100" dist="38100" dir="2700000" algn="tl">
                    <a:srgbClr val="000000"/>
                  </a:outerShdw>
                </a:effectLst>
              </a:rPr>
              <a:t>For the Christian this temptation is removed if we confess our wrongs. 	    </a:t>
            </a:r>
            <a:r>
              <a:rPr lang="en-US" altLang="en-US" b="1" dirty="0">
                <a:effectLst>
                  <a:outerShdw blurRad="38100" dist="38100" dir="2700000" algn="tl">
                    <a:srgbClr val="000000"/>
                  </a:outerShdw>
                </a:effectLst>
              </a:rPr>
              <a:t>(Jas 5:16)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69541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5571">
                                            <p:txEl>
                                              <p:pRg st="1" end="1"/>
                                            </p:txEl>
                                          </p:spTgt>
                                        </p:tgtEl>
                                        <p:attrNameLst>
                                          <p:attrName>style.visibility</p:attrName>
                                        </p:attrNameLst>
                                      </p:cBhvr>
                                      <p:to>
                                        <p:strVal val="visible"/>
                                      </p:to>
                                    </p:set>
                                    <p:animEffect transition="in" filter="fade">
                                      <p:cBhvr>
                                        <p:cTn id="14" dur="1000"/>
                                        <p:tgtEl>
                                          <p:spTgt spid="365571">
                                            <p:txEl>
                                              <p:pRg st="1" end="1"/>
                                            </p:txEl>
                                          </p:spTgt>
                                        </p:tgtEl>
                                      </p:cBhvr>
                                    </p:animEffect>
                                    <p:anim calcmode="lin" valueType="num">
                                      <p:cBhvr>
                                        <p:cTn id="15" dur="1000" fill="hold"/>
                                        <p:tgtEl>
                                          <p:spTgt spid="3655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55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James 5:16</a:t>
            </a:r>
            <a:r>
              <a:rPr lang="en-US" altLang="en-US" dirty="0">
                <a:effectLst>
                  <a:outerShdw blurRad="38100" dist="38100" dir="2700000" algn="tl">
                    <a:srgbClr val="000000"/>
                  </a:outerShdw>
                </a:effectLst>
              </a:rPr>
              <a:t>  - Confess your trespasses to one another, and pray for one another, that you may be healed. The effective, fervent prayer of a righteous man avails much.</a:t>
            </a:r>
          </a:p>
        </p:txBody>
      </p:sp>
    </p:spTree>
    <p:extLst>
      <p:ext uri="{BB962C8B-B14F-4D97-AF65-F5344CB8AC3E}">
        <p14:creationId xmlns:p14="http://schemas.microsoft.com/office/powerpoint/2010/main" val="72448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b="1" dirty="0">
                <a:effectLst>
                  <a:outerShdw blurRad="38100" dist="38100" dir="2700000" algn="tl">
                    <a:srgbClr val="000000"/>
                  </a:outerShdw>
                </a:effectLst>
              </a:rPr>
              <a:t>He may be an enemy because he considers you a threat. (3 John 9)</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7497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3 John 9</a:t>
            </a:r>
            <a:r>
              <a:rPr lang="en-US" altLang="en-US" dirty="0">
                <a:effectLst>
                  <a:outerShdw blurRad="38100" dist="38100" dir="2700000" algn="tl">
                    <a:srgbClr val="000000"/>
                  </a:outerShdw>
                </a:effectLst>
              </a:rPr>
              <a:t>  - I wrote to the church, but Diotrephes, who loves to have the preeminence among them, does not receive us.</a:t>
            </a:r>
          </a:p>
        </p:txBody>
      </p:sp>
    </p:spTree>
    <p:extLst>
      <p:ext uri="{BB962C8B-B14F-4D97-AF65-F5344CB8AC3E}">
        <p14:creationId xmlns:p14="http://schemas.microsoft.com/office/powerpoint/2010/main" val="298504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You may be a threat to their dignity, popularity, social standing, financial	    welfare, or their ability to control a church.</a:t>
            </a:r>
          </a:p>
          <a:p>
            <a:r>
              <a:rPr lang="en-US" altLang="en-US" dirty="0">
                <a:effectLst>
                  <a:outerShdw blurRad="38100" dist="38100" dir="2700000" algn="tl">
                    <a:srgbClr val="000000"/>
                  </a:outerShdw>
                </a:effectLst>
              </a:rPr>
              <a:t>The proud are obsessed with what others think. Envy can cause one to see your good as a personal threat!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(2 Cor 10:12, 18; Mk 15:10)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43132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5571">
                                            <p:txEl>
                                              <p:pRg st="1" end="1"/>
                                            </p:txEl>
                                          </p:spTgt>
                                        </p:tgtEl>
                                        <p:attrNameLst>
                                          <p:attrName>style.visibility</p:attrName>
                                        </p:attrNameLst>
                                      </p:cBhvr>
                                      <p:to>
                                        <p:strVal val="visible"/>
                                      </p:to>
                                    </p:set>
                                    <p:animEffect transition="in" filter="fade">
                                      <p:cBhvr>
                                        <p:cTn id="14" dur="1000"/>
                                        <p:tgtEl>
                                          <p:spTgt spid="365571">
                                            <p:txEl>
                                              <p:pRg st="1" end="1"/>
                                            </p:txEl>
                                          </p:spTgt>
                                        </p:tgtEl>
                                      </p:cBhvr>
                                    </p:animEffect>
                                    <p:anim calcmode="lin" valueType="num">
                                      <p:cBhvr>
                                        <p:cTn id="15" dur="1000" fill="hold"/>
                                        <p:tgtEl>
                                          <p:spTgt spid="3655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55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Corinthians 10:12</a:t>
            </a:r>
            <a:r>
              <a:rPr lang="en-US" altLang="en-US" dirty="0">
                <a:effectLst>
                  <a:outerShdw blurRad="38100" dist="38100" dir="2700000" algn="tl">
                    <a:srgbClr val="000000"/>
                  </a:outerShdw>
                </a:effectLst>
              </a:rPr>
              <a:t> - For we dare not class ourselves or compare ourselves with those who commend themselves. But they, measuring themselves by themselves, and comparing themselves among themselves, are not wise.</a:t>
            </a:r>
          </a:p>
        </p:txBody>
      </p:sp>
    </p:spTree>
    <p:extLst>
      <p:ext uri="{BB962C8B-B14F-4D97-AF65-F5344CB8AC3E}">
        <p14:creationId xmlns:p14="http://schemas.microsoft.com/office/powerpoint/2010/main" val="91812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It is an honor to have friends but it is not necessarily a dishonor to have enemies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It is no compliment to say a Christian lived many years without an enemy. This could not be said of Christ nor of Paul.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(2 Tim 3:10-13)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9434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Corinthians 10:18</a:t>
            </a:r>
            <a:r>
              <a:rPr lang="en-US" altLang="en-US" dirty="0">
                <a:effectLst>
                  <a:outerShdw blurRad="38100" dist="38100" dir="2700000" algn="tl">
                    <a:srgbClr val="000000"/>
                  </a:outerShdw>
                </a:effectLst>
              </a:rPr>
              <a:t> - For not he who commends himself is approved, but whom the Lord commends.</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79789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to do about enemies.</a:t>
            </a:r>
          </a:p>
        </p:txBody>
      </p:sp>
      <p:sp>
        <p:nvSpPr>
          <p:cNvPr id="366595"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Do good unto them.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(Mt 5:44; Rom 12:19-20)</a:t>
            </a:r>
            <a:endParaRPr lang="en-US" altLang="en-US" dirty="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to do about enemies.</a:t>
            </a:r>
          </a:p>
        </p:txBody>
      </p:sp>
      <p:sp>
        <p:nvSpPr>
          <p:cNvPr id="366595"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5:44</a:t>
            </a:r>
            <a:r>
              <a:rPr lang="en-US" altLang="en-US" dirty="0">
                <a:effectLst>
                  <a:outerShdw blurRad="38100" dist="38100" dir="2700000" algn="tl">
                    <a:srgbClr val="000000"/>
                  </a:outerShdw>
                </a:effectLst>
              </a:rPr>
              <a:t> - "But I say to you, love your enemies, bless those who curse you, do good to those who hate you, and pray for those who spitefully use you and persecute you,</a:t>
            </a:r>
          </a:p>
        </p:txBody>
      </p:sp>
    </p:spTree>
    <p:extLst>
      <p:ext uri="{BB962C8B-B14F-4D97-AF65-F5344CB8AC3E}">
        <p14:creationId xmlns:p14="http://schemas.microsoft.com/office/powerpoint/2010/main" val="4188604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to do about enemies.</a:t>
            </a:r>
          </a:p>
        </p:txBody>
      </p:sp>
      <p:sp>
        <p:nvSpPr>
          <p:cNvPr id="366595"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Romans 12:19-20</a:t>
            </a:r>
            <a:r>
              <a:rPr lang="en-US" altLang="en-US" dirty="0">
                <a:effectLst>
                  <a:outerShdw blurRad="38100" dist="38100" dir="2700000" algn="tl">
                    <a:srgbClr val="000000"/>
                  </a:outerShdw>
                </a:effectLst>
              </a:rPr>
              <a:t>  - Beloved, do not avenge yourselves, but rather give place to wrath; for it is written, "Vengeance is Mine, I will repay," says the Lord.  20 Therefore "If your enemy is hungry, feed him; If he is thirsty, give him a drink; For in so doing you will heap coals of fire on his head."</a:t>
            </a:r>
          </a:p>
        </p:txBody>
      </p:sp>
    </p:spTree>
    <p:extLst>
      <p:ext uri="{BB962C8B-B14F-4D97-AF65-F5344CB8AC3E}">
        <p14:creationId xmlns:p14="http://schemas.microsoft.com/office/powerpoint/2010/main" val="1414415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to do about enemies.</a:t>
            </a:r>
          </a:p>
        </p:txBody>
      </p:sp>
      <p:sp>
        <p:nvSpPr>
          <p:cNvPr id="366595"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David’s goodness to Saul. </a:t>
            </a:r>
            <a:r>
              <a:rPr lang="en-US" altLang="en-US" b="1" dirty="0">
                <a:effectLst>
                  <a:outerShdw blurRad="38100" dist="38100" dir="2700000" algn="tl">
                    <a:srgbClr val="000000"/>
                  </a:outerShdw>
                </a:effectLst>
              </a:rPr>
              <a:t>(1 Sam 24:17)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5922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to do about enemies.</a:t>
            </a:r>
          </a:p>
        </p:txBody>
      </p:sp>
      <p:sp>
        <p:nvSpPr>
          <p:cNvPr id="366595"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Samuel 24:17</a:t>
            </a:r>
            <a:r>
              <a:rPr lang="en-US" altLang="en-US" dirty="0">
                <a:effectLst>
                  <a:outerShdw blurRad="38100" dist="38100" dir="2700000" algn="tl">
                    <a:srgbClr val="000000"/>
                  </a:outerShdw>
                </a:effectLst>
              </a:rPr>
              <a:t>  - Then he said to David: "You are more righteous than I; for you have rewarded me with good, whereas I have rewarded you with evil.</a:t>
            </a:r>
          </a:p>
        </p:txBody>
      </p:sp>
    </p:spTree>
    <p:extLst>
      <p:ext uri="{BB962C8B-B14F-4D97-AF65-F5344CB8AC3E}">
        <p14:creationId xmlns:p14="http://schemas.microsoft.com/office/powerpoint/2010/main" val="534238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to do about enemies.</a:t>
            </a:r>
          </a:p>
        </p:txBody>
      </p:sp>
      <p:sp>
        <p:nvSpPr>
          <p:cNvPr id="366595"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Saul’s bitterness never left him.</a:t>
            </a:r>
          </a:p>
          <a:p>
            <a:r>
              <a:rPr lang="en-US" altLang="en-US" dirty="0">
                <a:effectLst>
                  <a:outerShdw blurRad="38100" dist="38100" dir="2700000" algn="tl">
                    <a:srgbClr val="000000"/>
                  </a:outerShdw>
                </a:effectLst>
              </a:rPr>
              <a:t>Pray for them </a:t>
            </a:r>
            <a:r>
              <a:rPr lang="en-US" altLang="en-US" b="1" dirty="0">
                <a:effectLst>
                  <a:outerShdw blurRad="38100" dist="38100" dir="2700000" algn="tl">
                    <a:srgbClr val="000000"/>
                  </a:outerShdw>
                </a:effectLst>
              </a:rPr>
              <a:t>(Mt 5:44-45)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92714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6595">
                                            <p:txEl>
                                              <p:pRg st="1" end="1"/>
                                            </p:txEl>
                                          </p:spTgt>
                                        </p:tgtEl>
                                        <p:attrNameLst>
                                          <p:attrName>style.visibility</p:attrName>
                                        </p:attrNameLst>
                                      </p:cBhvr>
                                      <p:to>
                                        <p:strVal val="visible"/>
                                      </p:to>
                                    </p:set>
                                    <p:animEffect transition="in" filter="fade">
                                      <p:cBhvr>
                                        <p:cTn id="14" dur="1000"/>
                                        <p:tgtEl>
                                          <p:spTgt spid="366595">
                                            <p:txEl>
                                              <p:pRg st="1" end="1"/>
                                            </p:txEl>
                                          </p:spTgt>
                                        </p:tgtEl>
                                      </p:cBhvr>
                                    </p:animEffect>
                                    <p:anim calcmode="lin" valueType="num">
                                      <p:cBhvr>
                                        <p:cTn id="15" dur="1000" fill="hold"/>
                                        <p:tgtEl>
                                          <p:spTgt spid="3665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659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to do about enemies.</a:t>
            </a:r>
          </a:p>
        </p:txBody>
      </p:sp>
      <p:sp>
        <p:nvSpPr>
          <p:cNvPr id="366595"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5:44-45</a:t>
            </a:r>
            <a:r>
              <a:rPr lang="en-US" altLang="en-US" dirty="0">
                <a:effectLst>
                  <a:outerShdw blurRad="38100" dist="38100" dir="2700000" algn="tl">
                    <a:srgbClr val="000000"/>
                  </a:outerShdw>
                </a:effectLst>
              </a:rPr>
              <a:t>  - "But I say to you, love your enemies, bless those who curse you, do good to those who hate you, and pray for those who spitefully use you and persecute you,  45 "that you may be sons of your Father in heaven; for He makes His sun rise on the evil and on the good, and sends rain on the just and on the unjust.</a:t>
            </a:r>
          </a:p>
        </p:txBody>
      </p:sp>
    </p:spTree>
    <p:extLst>
      <p:ext uri="{BB962C8B-B14F-4D97-AF65-F5344CB8AC3E}">
        <p14:creationId xmlns:p14="http://schemas.microsoft.com/office/powerpoint/2010/main" val="351062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to do about enemies.</a:t>
            </a:r>
          </a:p>
        </p:txBody>
      </p:sp>
      <p:sp>
        <p:nvSpPr>
          <p:cNvPr id="366595"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Jesus on the cross. (Lk 23:34)</a:t>
            </a:r>
          </a:p>
          <a:p>
            <a:r>
              <a:rPr lang="en-US" altLang="en-US" dirty="0">
                <a:effectLst>
                  <a:outerShdw blurRad="38100" dist="38100" dir="2700000" algn="tl">
                    <a:srgbClr val="000000"/>
                  </a:outerShdw>
                </a:effectLst>
              </a:rPr>
              <a:t>Stephen at his death. (Acts 7:60)</a:t>
            </a:r>
          </a:p>
          <a:p>
            <a:r>
              <a:rPr lang="en-US" altLang="en-US" dirty="0">
                <a:effectLst>
                  <a:outerShdw blurRad="38100" dist="38100" dir="2700000" algn="tl">
                    <a:srgbClr val="000000"/>
                  </a:outerShdw>
                </a:effectLst>
              </a:rPr>
              <a:t>It takes more courage to pray for your enemies than to backstab or even fight openly.</a:t>
            </a:r>
          </a:p>
        </p:txBody>
      </p:sp>
    </p:spTree>
    <p:extLst>
      <p:ext uri="{BB962C8B-B14F-4D97-AF65-F5344CB8AC3E}">
        <p14:creationId xmlns:p14="http://schemas.microsoft.com/office/powerpoint/2010/main" val="721865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6595">
                                            <p:txEl>
                                              <p:pRg st="1" end="1"/>
                                            </p:txEl>
                                          </p:spTgt>
                                        </p:tgtEl>
                                        <p:attrNameLst>
                                          <p:attrName>style.visibility</p:attrName>
                                        </p:attrNameLst>
                                      </p:cBhvr>
                                      <p:to>
                                        <p:strVal val="visible"/>
                                      </p:to>
                                    </p:set>
                                    <p:animEffect transition="in" filter="fade">
                                      <p:cBhvr>
                                        <p:cTn id="14" dur="1000"/>
                                        <p:tgtEl>
                                          <p:spTgt spid="366595">
                                            <p:txEl>
                                              <p:pRg st="1" end="1"/>
                                            </p:txEl>
                                          </p:spTgt>
                                        </p:tgtEl>
                                      </p:cBhvr>
                                    </p:animEffect>
                                    <p:anim calcmode="lin" valueType="num">
                                      <p:cBhvr>
                                        <p:cTn id="15" dur="1000" fill="hold"/>
                                        <p:tgtEl>
                                          <p:spTgt spid="3665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65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66595">
                                            <p:txEl>
                                              <p:pRg st="2" end="2"/>
                                            </p:txEl>
                                          </p:spTgt>
                                        </p:tgtEl>
                                        <p:attrNameLst>
                                          <p:attrName>style.visibility</p:attrName>
                                        </p:attrNameLst>
                                      </p:cBhvr>
                                      <p:to>
                                        <p:strVal val="visible"/>
                                      </p:to>
                                    </p:set>
                                    <p:animEffect transition="in" filter="fade">
                                      <p:cBhvr>
                                        <p:cTn id="21" dur="1000"/>
                                        <p:tgtEl>
                                          <p:spTgt spid="366595">
                                            <p:txEl>
                                              <p:pRg st="2" end="2"/>
                                            </p:txEl>
                                          </p:spTgt>
                                        </p:tgtEl>
                                      </p:cBhvr>
                                    </p:animEffect>
                                    <p:anim calcmode="lin" valueType="num">
                                      <p:cBhvr>
                                        <p:cTn id="22" dur="1000" fill="hold"/>
                                        <p:tgtEl>
                                          <p:spTgt spid="3665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665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to do about enemies.</a:t>
            </a:r>
          </a:p>
        </p:txBody>
      </p:sp>
      <p:sp>
        <p:nvSpPr>
          <p:cNvPr id="366595" name="Rectangle 3"/>
          <p:cNvSpPr>
            <a:spLocks noGrp="1" noChangeArrowheads="1"/>
          </p:cNvSpPr>
          <p:nvPr>
            <p:ph type="body" idx="1"/>
          </p:nvPr>
        </p:nvSpPr>
        <p:spPr/>
        <p:txBody>
          <a:bodyPr/>
          <a:lstStyle/>
          <a:p>
            <a:r>
              <a:rPr lang="en-US" altLang="en-US" b="1" dirty="0">
                <a:effectLst>
                  <a:outerShdw blurRad="38100" dist="38100" dir="2700000" algn="tl">
                    <a:srgbClr val="000000"/>
                  </a:outerShdw>
                </a:effectLst>
              </a:rPr>
              <a:t>Refrain from getting on the level of an enemy. (1 Pet 2:23)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89865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It is an honor to have friends but it is not necessarily a dishonor to have enemies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Timothy 3:10-13</a:t>
            </a:r>
            <a:r>
              <a:rPr lang="en-US" altLang="en-US" dirty="0">
                <a:effectLst>
                  <a:outerShdw blurRad="38100" dist="38100" dir="2700000" algn="tl">
                    <a:srgbClr val="000000"/>
                  </a:outerShdw>
                </a:effectLst>
              </a:rPr>
              <a:t>  - But you have carefully followed my doctrine, manner of life, purpose, faith, longsuffering, love, perseverance,  11 persecutions, afflictions, which happened to me at Antioch, at </a:t>
            </a:r>
            <a:r>
              <a:rPr lang="en-US" altLang="en-US" dirty="0" err="1">
                <a:effectLst>
                  <a:outerShdw blurRad="38100" dist="38100" dir="2700000" algn="tl">
                    <a:srgbClr val="000000"/>
                  </a:outerShdw>
                </a:effectLst>
              </a:rPr>
              <a:t>Iconium</a:t>
            </a:r>
            <a:r>
              <a:rPr lang="en-US" altLang="en-US" dirty="0">
                <a:effectLst>
                  <a:outerShdw blurRad="38100" dist="38100" dir="2700000" algn="tl">
                    <a:srgbClr val="000000"/>
                  </a:outerShdw>
                </a:effectLst>
              </a:rPr>
              <a:t>, at </a:t>
            </a:r>
            <a:r>
              <a:rPr lang="en-US" altLang="en-US" dirty="0" err="1">
                <a:effectLst>
                  <a:outerShdw blurRad="38100" dist="38100" dir="2700000" algn="tl">
                    <a:srgbClr val="000000"/>
                  </a:outerShdw>
                </a:effectLst>
              </a:rPr>
              <a:t>Lystra</a:t>
            </a:r>
            <a:r>
              <a:rPr lang="en-US" altLang="en-US" dirty="0">
                <a:effectLst>
                  <a:outerShdw blurRad="38100" dist="38100" dir="2700000" algn="tl">
                    <a:srgbClr val="000000"/>
                  </a:outerShdw>
                </a:effectLst>
              </a:rPr>
              <a:t> -- what persecutions I endured. And out of them all the Lord delivered me.  </a:t>
            </a:r>
          </a:p>
        </p:txBody>
      </p:sp>
    </p:spTree>
    <p:extLst>
      <p:ext uri="{BB962C8B-B14F-4D97-AF65-F5344CB8AC3E}">
        <p14:creationId xmlns:p14="http://schemas.microsoft.com/office/powerpoint/2010/main" val="361505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to do about enemies.</a:t>
            </a:r>
          </a:p>
        </p:txBody>
      </p:sp>
      <p:sp>
        <p:nvSpPr>
          <p:cNvPr id="366595"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Peter 2:23</a:t>
            </a:r>
            <a:r>
              <a:rPr lang="en-US" altLang="en-US" dirty="0">
                <a:effectLst>
                  <a:outerShdw blurRad="38100" dist="38100" dir="2700000" algn="tl">
                    <a:srgbClr val="000000"/>
                  </a:outerShdw>
                </a:effectLst>
              </a:rPr>
              <a:t> - who, when He was reviled, did not revile in return; when He suffered, He did not threaten, but committed Himself to Him who judges righteously;</a:t>
            </a:r>
          </a:p>
        </p:txBody>
      </p:sp>
    </p:spTree>
    <p:extLst>
      <p:ext uri="{BB962C8B-B14F-4D97-AF65-F5344CB8AC3E}">
        <p14:creationId xmlns:p14="http://schemas.microsoft.com/office/powerpoint/2010/main" val="1687386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to do about enemies.</a:t>
            </a:r>
          </a:p>
        </p:txBody>
      </p:sp>
      <p:sp>
        <p:nvSpPr>
          <p:cNvPr id="366595"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Do not rejoice at the failings of an enemy. </a:t>
            </a:r>
            <a:r>
              <a:rPr lang="en-US" altLang="en-US" b="1" dirty="0">
                <a:effectLst>
                  <a:outerShdw blurRad="38100" dist="38100" dir="2700000" algn="tl">
                    <a:srgbClr val="000000"/>
                  </a:outerShdw>
                </a:effectLst>
              </a:rPr>
              <a:t>(Prov 24:17)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98774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to do about enemies.</a:t>
            </a:r>
          </a:p>
        </p:txBody>
      </p:sp>
      <p:sp>
        <p:nvSpPr>
          <p:cNvPr id="366595"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24:17</a:t>
            </a:r>
            <a:r>
              <a:rPr lang="en-US" altLang="en-US" dirty="0">
                <a:effectLst>
                  <a:outerShdw blurRad="38100" dist="38100" dir="2700000" algn="tl">
                    <a:srgbClr val="000000"/>
                  </a:outerShdw>
                </a:effectLst>
              </a:rPr>
              <a:t>  - Do not rejoice when your enemy falls, And do not let your heart be glad when he stumbles;</a:t>
            </a:r>
          </a:p>
        </p:txBody>
      </p:sp>
    </p:spTree>
    <p:extLst>
      <p:ext uri="{BB962C8B-B14F-4D97-AF65-F5344CB8AC3E}">
        <p14:creationId xmlns:p14="http://schemas.microsoft.com/office/powerpoint/2010/main" val="246683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to do about enemies.</a:t>
            </a:r>
          </a:p>
        </p:txBody>
      </p:sp>
      <p:sp>
        <p:nvSpPr>
          <p:cNvPr id="366595"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Remember that with God’s word you can become wiser than your enemies.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(Psa 119:98)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73504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to do about enemies.</a:t>
            </a:r>
          </a:p>
        </p:txBody>
      </p:sp>
      <p:sp>
        <p:nvSpPr>
          <p:cNvPr id="366595"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Psalm 119:98</a:t>
            </a:r>
            <a:r>
              <a:rPr lang="en-US" altLang="en-US" dirty="0">
                <a:effectLst>
                  <a:outerShdw blurRad="38100" dist="38100" dir="2700000" algn="tl">
                    <a:srgbClr val="000000"/>
                  </a:outerShdw>
                </a:effectLst>
              </a:rPr>
              <a:t> - You, through Your commandments, make me wiser than my enemies; For they are ever with me.</a:t>
            </a:r>
          </a:p>
        </p:txBody>
      </p:sp>
    </p:spTree>
    <p:extLst>
      <p:ext uri="{BB962C8B-B14F-4D97-AF65-F5344CB8AC3E}">
        <p14:creationId xmlns:p14="http://schemas.microsoft.com/office/powerpoint/2010/main" val="256772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to do about enemies.</a:t>
            </a:r>
          </a:p>
        </p:txBody>
      </p:sp>
      <p:sp>
        <p:nvSpPr>
          <p:cNvPr id="366595"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Pray for the deliverance from our enemies. </a:t>
            </a:r>
            <a:r>
              <a:rPr lang="en-US" altLang="en-US" b="1" dirty="0">
                <a:effectLst>
                  <a:outerShdw blurRad="38100" dist="38100" dir="2700000" algn="tl">
                    <a:srgbClr val="000000"/>
                  </a:outerShdw>
                </a:effectLst>
              </a:rPr>
              <a:t>(Psa 59:1)</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3384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to do about enemies.</a:t>
            </a:r>
          </a:p>
        </p:txBody>
      </p:sp>
      <p:sp>
        <p:nvSpPr>
          <p:cNvPr id="366595"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Psalm 59:1</a:t>
            </a:r>
            <a:r>
              <a:rPr lang="en-US" altLang="en-US" dirty="0">
                <a:effectLst>
                  <a:outerShdw blurRad="38100" dist="38100" dir="2700000" algn="tl">
                    <a:srgbClr val="000000"/>
                  </a:outerShdw>
                </a:effectLst>
              </a:rPr>
              <a:t> - To the Chief Musician. Set to "Do Not Destroy." A </a:t>
            </a:r>
            <a:r>
              <a:rPr lang="en-US" altLang="en-US" dirty="0" err="1">
                <a:effectLst>
                  <a:outerShdw blurRad="38100" dist="38100" dir="2700000" algn="tl">
                    <a:srgbClr val="000000"/>
                  </a:outerShdw>
                </a:effectLst>
              </a:rPr>
              <a:t>Michtam</a:t>
            </a:r>
            <a:r>
              <a:rPr lang="en-US" altLang="en-US" dirty="0">
                <a:effectLst>
                  <a:outerShdw blurRad="38100" dist="38100" dir="2700000" algn="tl">
                    <a:srgbClr val="000000"/>
                  </a:outerShdw>
                </a:effectLst>
              </a:rPr>
              <a:t> of David when Saul sent men, and they watched the house in order to kill him. Deliver me from my enemies, O my God; Defend me from those who rise up against me.</a:t>
            </a:r>
          </a:p>
        </p:txBody>
      </p:sp>
    </p:spTree>
    <p:extLst>
      <p:ext uri="{BB962C8B-B14F-4D97-AF65-F5344CB8AC3E}">
        <p14:creationId xmlns:p14="http://schemas.microsoft.com/office/powerpoint/2010/main" val="517534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to do about enemies.</a:t>
            </a:r>
          </a:p>
        </p:txBody>
      </p:sp>
      <p:sp>
        <p:nvSpPr>
          <p:cNvPr id="366595"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Let us remember that God is stronger than our enemies. </a:t>
            </a:r>
            <a:r>
              <a:rPr lang="en-US" altLang="en-US" b="1" dirty="0">
                <a:effectLst>
                  <a:outerShdw blurRad="38100" dist="38100" dir="2700000" algn="tl">
                    <a:srgbClr val="000000"/>
                  </a:outerShdw>
                </a:effectLst>
              </a:rPr>
              <a:t>(Psa 23:5)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50068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to do about enemies.</a:t>
            </a:r>
          </a:p>
        </p:txBody>
      </p:sp>
      <p:sp>
        <p:nvSpPr>
          <p:cNvPr id="366595"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Psalm 23:5</a:t>
            </a:r>
            <a:r>
              <a:rPr lang="en-US" altLang="en-US" dirty="0">
                <a:effectLst>
                  <a:outerShdw blurRad="38100" dist="38100" dir="2700000" algn="tl">
                    <a:srgbClr val="000000"/>
                  </a:outerShdw>
                </a:effectLst>
              </a:rPr>
              <a:t> - You prepare a table before me in the presence of my enemies; You anoint my head with oil; My cup runs over.</a:t>
            </a:r>
          </a:p>
        </p:txBody>
      </p:sp>
    </p:spTree>
    <p:extLst>
      <p:ext uri="{BB962C8B-B14F-4D97-AF65-F5344CB8AC3E}">
        <p14:creationId xmlns:p14="http://schemas.microsoft.com/office/powerpoint/2010/main" val="94156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to do about enemies.</a:t>
            </a:r>
          </a:p>
        </p:txBody>
      </p:sp>
      <p:sp>
        <p:nvSpPr>
          <p:cNvPr id="366595"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 cannot always help having enemies, but I can help my attitude towards them!</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27688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It is an honor to have friends but it is not necessarily a dishonor to have enemies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12 Yes, and all who desire to live godly in Christ Jesus will suffer persecution.  13 But evil men and impostors will grow worse and worse, deceiving and being deceived.</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49815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problem lies within the heart of the enemy.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(Psa 35:19-22; 69:4; 109:3-4; Lk 6:45)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8076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Psalm 35:19-22</a:t>
            </a:r>
            <a:r>
              <a:rPr lang="en-US" altLang="en-US" sz="3000" dirty="0">
                <a:effectLst>
                  <a:outerShdw blurRad="38100" dist="38100" dir="2700000" algn="tl">
                    <a:srgbClr val="000000"/>
                  </a:outerShdw>
                </a:effectLst>
              </a:rPr>
              <a:t> - Let them not rejoice over me who are wrongfully my enemies; Nor let them wink with the eye who hate me without a cause.  20 For they do not speak peace, But they devise deceitful matters Against the quiet ones in the land.  21 They also opened their mouth wide against me, And said, "Aha, aha! Our eyes have seen it."  22 This You have seen, O LORD; Do not keep silence. O Lord, do not be far from me.</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0463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Why we may have “enemies without a cause”</a:t>
            </a:r>
          </a:p>
        </p:txBody>
      </p:sp>
      <p:sp>
        <p:nvSpPr>
          <p:cNvPr id="3655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Psalm 69:4</a:t>
            </a:r>
            <a:r>
              <a:rPr lang="en-US" altLang="en-US" dirty="0">
                <a:effectLst>
                  <a:outerShdw blurRad="38100" dist="38100" dir="2700000" algn="tl">
                    <a:srgbClr val="000000"/>
                  </a:outerShdw>
                </a:effectLst>
              </a:rPr>
              <a:t> - Those who hate me without a cause Are more than the hairs of my head; They are mighty who would destroy me, Being my enemies wrongfully; Though I have stolen nothing, I still must restore it.</a:t>
            </a:r>
          </a:p>
        </p:txBody>
      </p:sp>
    </p:spTree>
    <p:extLst>
      <p:ext uri="{BB962C8B-B14F-4D97-AF65-F5344CB8AC3E}">
        <p14:creationId xmlns:p14="http://schemas.microsoft.com/office/powerpoint/2010/main" val="213235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2962</TotalTime>
  <Words>2444</Words>
  <Application>Microsoft Office PowerPoint</Application>
  <PresentationFormat>On-screen Show (4:3)</PresentationFormat>
  <Paragraphs>198</Paragraphs>
  <Slides>59</Slides>
  <Notes>59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59</vt:i4>
      </vt:variant>
    </vt:vector>
  </HeadingPairs>
  <TitlesOfParts>
    <vt:vector size="61" baseType="lpstr">
      <vt:lpstr>Arial</vt:lpstr>
      <vt:lpstr>Default Design</vt:lpstr>
      <vt:lpstr>The Problem of Enemies</vt:lpstr>
      <vt:lpstr>It is an honor to have friends but it is not necessarily a dishonor to have enemies</vt:lpstr>
      <vt:lpstr>It is an honor to have friends but it is not necessarily a dishonor to have enemies</vt:lpstr>
      <vt:lpstr>It is an honor to have friends but it is not necessarily a dishonor to have enemies</vt:lpstr>
      <vt:lpstr>It is an honor to have friends but it is not necessarily a dishonor to have enemies</vt:lpstr>
      <vt:lpstr>It is an honor to have friends but it is not necessarily a dishonor to have enemies</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Why we may have “enemies without a cause”</vt:lpstr>
      <vt:lpstr>What to do about enemies.</vt:lpstr>
      <vt:lpstr>What to do about enemies.</vt:lpstr>
      <vt:lpstr>What to do about enemies.</vt:lpstr>
      <vt:lpstr>What to do about enemies.</vt:lpstr>
      <vt:lpstr>What to do about enemies.</vt:lpstr>
      <vt:lpstr>What to do about enemies.</vt:lpstr>
      <vt:lpstr>What to do about enemies.</vt:lpstr>
      <vt:lpstr>What to do about enemies.</vt:lpstr>
      <vt:lpstr>What to do about enemies.</vt:lpstr>
      <vt:lpstr>What to do about enemies.</vt:lpstr>
      <vt:lpstr>What to do about enemies.</vt:lpstr>
      <vt:lpstr>What to do about enemies.</vt:lpstr>
      <vt:lpstr>What to do about enemies.</vt:lpstr>
      <vt:lpstr>What to do about enemies.</vt:lpstr>
      <vt:lpstr>What to do about enemies.</vt:lpstr>
      <vt:lpstr>What to do about enemies.</vt:lpstr>
      <vt:lpstr>What to do about enemies.</vt:lpstr>
      <vt:lpstr>What to do about enemies.</vt:lpstr>
      <vt:lpstr>What to do about enemies.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Recording</cp:lastModifiedBy>
  <cp:revision>52</cp:revision>
  <dcterms:created xsi:type="dcterms:W3CDTF">2011-01-22T21:17:58Z</dcterms:created>
  <dcterms:modified xsi:type="dcterms:W3CDTF">2018-07-01T23:10:17Z</dcterms:modified>
</cp:coreProperties>
</file>