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11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142DD4E0-EB4C-4718-8070-BC12830EAD1E}" type="datetimeFigureOut">
              <a:rPr lang="en-US" smtClean="0"/>
              <a:t>6/29/2018</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9DEB2DBC-217E-461E-99BA-E35E4FE48498}"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9595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2DD4E0-EB4C-4718-8070-BC12830EAD1E}" type="datetimeFigureOut">
              <a:rPr lang="en-US" smtClean="0"/>
              <a:t>6/29/2018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2DBC-217E-461E-99BA-E35E4FE48498}" type="slidenum">
              <a:rPr lang="en-US" smtClean="0"/>
              <a:t>‹#›</a:t>
            </a:fld>
            <a:endParaRPr lang="en-US"/>
          </a:p>
        </p:txBody>
      </p:sp>
    </p:spTree>
    <p:extLst>
      <p:ext uri="{BB962C8B-B14F-4D97-AF65-F5344CB8AC3E}">
        <p14:creationId xmlns:p14="http://schemas.microsoft.com/office/powerpoint/2010/main" val="2882104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2DD4E0-EB4C-4718-8070-BC12830EAD1E}" type="datetimeFigureOut">
              <a:rPr lang="en-US" smtClean="0"/>
              <a:t>6/29/2018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2DBC-217E-461E-99BA-E35E4FE48498}" type="slidenum">
              <a:rPr lang="en-US" smtClean="0"/>
              <a:t>‹#›</a:t>
            </a:fld>
            <a:endParaRPr lang="en-US"/>
          </a:p>
        </p:txBody>
      </p:sp>
    </p:spTree>
    <p:extLst>
      <p:ext uri="{BB962C8B-B14F-4D97-AF65-F5344CB8AC3E}">
        <p14:creationId xmlns:p14="http://schemas.microsoft.com/office/powerpoint/2010/main" val="216511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2DD4E0-EB4C-4718-8070-BC12830EAD1E}" type="datetimeFigureOut">
              <a:rPr lang="en-US" smtClean="0"/>
              <a:t>6/29/2018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2DBC-217E-461E-99BA-E35E4FE48498}" type="slidenum">
              <a:rPr lang="en-US" smtClean="0"/>
              <a:t>‹#›</a:t>
            </a:fld>
            <a:endParaRPr lang="en-US"/>
          </a:p>
        </p:txBody>
      </p:sp>
    </p:spTree>
    <p:extLst>
      <p:ext uri="{BB962C8B-B14F-4D97-AF65-F5344CB8AC3E}">
        <p14:creationId xmlns:p14="http://schemas.microsoft.com/office/powerpoint/2010/main" val="223897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142DD4E0-EB4C-4718-8070-BC12830EAD1E}" type="datetimeFigureOut">
              <a:rPr lang="en-US" smtClean="0"/>
              <a:t>6/29/2018</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9DEB2DBC-217E-461E-99BA-E35E4FE48498}"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3899743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2DD4E0-EB4C-4718-8070-BC12830EAD1E}" type="datetimeFigureOut">
              <a:rPr lang="en-US" smtClean="0"/>
              <a:t>6/29/2018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2DBC-217E-461E-99BA-E35E4FE48498}" type="slidenum">
              <a:rPr lang="en-US" smtClean="0"/>
              <a:t>‹#›</a:t>
            </a:fld>
            <a:endParaRPr lang="en-US"/>
          </a:p>
        </p:txBody>
      </p:sp>
    </p:spTree>
    <p:extLst>
      <p:ext uri="{BB962C8B-B14F-4D97-AF65-F5344CB8AC3E}">
        <p14:creationId xmlns:p14="http://schemas.microsoft.com/office/powerpoint/2010/main" val="348235261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2DD4E0-EB4C-4718-8070-BC12830EAD1E}" type="datetimeFigureOut">
              <a:rPr lang="en-US" smtClean="0"/>
              <a:t>6/29/2018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B2DBC-217E-461E-99BA-E35E4FE48498}" type="slidenum">
              <a:rPr lang="en-US" smtClean="0"/>
              <a:t>‹#›</a:t>
            </a:fld>
            <a:endParaRPr lang="en-US"/>
          </a:p>
        </p:txBody>
      </p:sp>
    </p:spTree>
    <p:extLst>
      <p:ext uri="{BB962C8B-B14F-4D97-AF65-F5344CB8AC3E}">
        <p14:creationId xmlns:p14="http://schemas.microsoft.com/office/powerpoint/2010/main" val="85721273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2DD4E0-EB4C-4718-8070-BC12830EAD1E}" type="datetimeFigureOut">
              <a:rPr lang="en-US" smtClean="0"/>
              <a:t>6/29/2018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B2DBC-217E-461E-99BA-E35E4FE48498}" type="slidenum">
              <a:rPr lang="en-US" smtClean="0"/>
              <a:t>‹#›</a:t>
            </a:fld>
            <a:endParaRPr lang="en-US"/>
          </a:p>
        </p:txBody>
      </p:sp>
    </p:spTree>
    <p:extLst>
      <p:ext uri="{BB962C8B-B14F-4D97-AF65-F5344CB8AC3E}">
        <p14:creationId xmlns:p14="http://schemas.microsoft.com/office/powerpoint/2010/main" val="200985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DD4E0-EB4C-4718-8070-BC12830EAD1E}" type="datetimeFigureOut">
              <a:rPr lang="en-US" smtClean="0"/>
              <a:t>6/29/2018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EB2DBC-217E-461E-99BA-E35E4FE48498}" type="slidenum">
              <a:rPr lang="en-US" smtClean="0"/>
              <a:t>‹#›</a:t>
            </a:fld>
            <a:endParaRPr lang="en-US"/>
          </a:p>
        </p:txBody>
      </p:sp>
    </p:spTree>
    <p:extLst>
      <p:ext uri="{BB962C8B-B14F-4D97-AF65-F5344CB8AC3E}">
        <p14:creationId xmlns:p14="http://schemas.microsoft.com/office/powerpoint/2010/main" val="388968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3789" y="6375679"/>
            <a:ext cx="925016" cy="348462"/>
          </a:xfrm>
        </p:spPr>
        <p:txBody>
          <a:bodyPr/>
          <a:lstStyle/>
          <a:p>
            <a:fld id="{142DD4E0-EB4C-4718-8070-BC12830EAD1E}" type="datetimeFigureOut">
              <a:rPr lang="en-US" smtClean="0"/>
              <a:t>6/29/2018</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9DEB2DBC-217E-461E-99BA-E35E4FE48498}"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229472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4463" y="6375679"/>
            <a:ext cx="924342" cy="348462"/>
          </a:xfrm>
        </p:spPr>
        <p:txBody>
          <a:bodyPr/>
          <a:lstStyle/>
          <a:p>
            <a:fld id="{142DD4E0-EB4C-4718-8070-BC12830EAD1E}" type="datetimeFigureOut">
              <a:rPr lang="en-US" smtClean="0"/>
              <a:t>6/29/2018</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9DEB2DBC-217E-461E-99BA-E35E4FE48498}"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02870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142DD4E0-EB4C-4718-8070-BC12830EAD1E}" type="datetimeFigureOut">
              <a:rPr lang="en-US" smtClean="0"/>
              <a:t>6/29/2018</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9DEB2DBC-217E-461E-99BA-E35E4FE48498}" type="slidenum">
              <a:rPr lang="en-US" smtClean="0"/>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252142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444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he true gospel"/>
          <p:cNvPicPr>
            <a:picLocks noChangeAspect="1" noChangeArrowheads="1"/>
          </p:cNvPicPr>
          <p:nvPr/>
        </p:nvPicPr>
        <p:blipFill rotWithShape="1">
          <a:blip r:embed="rId2">
            <a:extLst>
              <a:ext uri="{28A0092B-C50C-407E-A947-70E740481C1C}">
                <a14:useLocalDpi xmlns:a14="http://schemas.microsoft.com/office/drawing/2010/main" val="0"/>
              </a:ext>
            </a:extLst>
          </a:blip>
          <a:srcRect b="4861"/>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152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48299" y="1089000"/>
            <a:ext cx="7932143" cy="5607222"/>
          </a:xfrm>
          <a:prstGeom prst="rect">
            <a:avLst/>
          </a:prstGeom>
        </p:spPr>
      </p:pic>
      <p:sp>
        <p:nvSpPr>
          <p:cNvPr id="2" name="Title 1"/>
          <p:cNvSpPr>
            <a:spLocks noGrp="1"/>
          </p:cNvSpPr>
          <p:nvPr>
            <p:ph type="title"/>
          </p:nvPr>
        </p:nvSpPr>
        <p:spPr>
          <a:xfrm>
            <a:off x="848299" y="0"/>
            <a:ext cx="7932143" cy="1492132"/>
          </a:xfrm>
        </p:spPr>
        <p:txBody>
          <a:bodyPr>
            <a:normAutofit/>
          </a:bodyPr>
          <a:lstStyle/>
          <a:p>
            <a:r>
              <a:rPr lang="en-US" sz="6000" u="sng" dirty="0" smtClean="0"/>
              <a:t>The great commission</a:t>
            </a:r>
            <a:endParaRPr lang="en-US" sz="6000" u="sng" dirty="0"/>
          </a:p>
        </p:txBody>
      </p:sp>
      <p:sp>
        <p:nvSpPr>
          <p:cNvPr id="15" name="TextBox 14"/>
          <p:cNvSpPr txBox="1"/>
          <p:nvPr/>
        </p:nvSpPr>
        <p:spPr>
          <a:xfrm>
            <a:off x="972196" y="1196738"/>
            <a:ext cx="1537730" cy="338554"/>
          </a:xfrm>
          <a:prstGeom prst="rect">
            <a:avLst/>
          </a:prstGeom>
          <a:noFill/>
        </p:spPr>
        <p:txBody>
          <a:bodyPr wrap="square" rtlCol="0">
            <a:spAutoFit/>
          </a:bodyPr>
          <a:lstStyle/>
          <a:p>
            <a:r>
              <a:rPr lang="en-US" sz="1600" b="1" u="sng" dirty="0" smtClean="0">
                <a:solidFill>
                  <a:schemeClr val="bg1"/>
                </a:solidFill>
              </a:rPr>
              <a:t>Matt 28:18-20</a:t>
            </a:r>
            <a:endParaRPr lang="en-US" sz="1600" b="1" u="sng" dirty="0">
              <a:solidFill>
                <a:schemeClr val="bg1"/>
              </a:solidFill>
            </a:endParaRPr>
          </a:p>
        </p:txBody>
      </p:sp>
      <p:sp>
        <p:nvSpPr>
          <p:cNvPr id="16" name="TextBox 15"/>
          <p:cNvSpPr txBox="1"/>
          <p:nvPr/>
        </p:nvSpPr>
        <p:spPr>
          <a:xfrm>
            <a:off x="2670149" y="1196738"/>
            <a:ext cx="1537730" cy="338554"/>
          </a:xfrm>
          <a:prstGeom prst="rect">
            <a:avLst/>
          </a:prstGeom>
          <a:noFill/>
        </p:spPr>
        <p:txBody>
          <a:bodyPr wrap="square" rtlCol="0">
            <a:spAutoFit/>
          </a:bodyPr>
          <a:lstStyle/>
          <a:p>
            <a:r>
              <a:rPr lang="en-US" sz="1600" b="1" u="sng" dirty="0" smtClean="0">
                <a:solidFill>
                  <a:schemeClr val="bg1"/>
                </a:solidFill>
              </a:rPr>
              <a:t>Mark 16:15-16</a:t>
            </a:r>
            <a:endParaRPr lang="en-US" sz="1600" b="1" u="sng" dirty="0">
              <a:solidFill>
                <a:schemeClr val="bg1"/>
              </a:solidFill>
            </a:endParaRPr>
          </a:p>
        </p:txBody>
      </p:sp>
      <p:sp>
        <p:nvSpPr>
          <p:cNvPr id="17" name="TextBox 16"/>
          <p:cNvSpPr txBox="1"/>
          <p:nvPr/>
        </p:nvSpPr>
        <p:spPr>
          <a:xfrm>
            <a:off x="4368102" y="1196738"/>
            <a:ext cx="1537730" cy="338554"/>
          </a:xfrm>
          <a:prstGeom prst="rect">
            <a:avLst/>
          </a:prstGeom>
          <a:noFill/>
        </p:spPr>
        <p:txBody>
          <a:bodyPr wrap="square" rtlCol="0">
            <a:spAutoFit/>
          </a:bodyPr>
          <a:lstStyle/>
          <a:p>
            <a:r>
              <a:rPr lang="en-US" sz="1600" b="1" u="sng" dirty="0" smtClean="0">
                <a:solidFill>
                  <a:schemeClr val="bg1"/>
                </a:solidFill>
              </a:rPr>
              <a:t>Luke 24:46-47</a:t>
            </a:r>
            <a:endParaRPr lang="en-US" sz="1600" b="1" u="sng" dirty="0">
              <a:solidFill>
                <a:schemeClr val="bg1"/>
              </a:solidFill>
            </a:endParaRPr>
          </a:p>
        </p:txBody>
      </p:sp>
      <p:sp>
        <p:nvSpPr>
          <p:cNvPr id="18" name="TextBox 17"/>
          <p:cNvSpPr txBox="1"/>
          <p:nvPr/>
        </p:nvSpPr>
        <p:spPr>
          <a:xfrm>
            <a:off x="6066055" y="1196738"/>
            <a:ext cx="1142481" cy="338554"/>
          </a:xfrm>
          <a:prstGeom prst="rect">
            <a:avLst/>
          </a:prstGeom>
          <a:noFill/>
        </p:spPr>
        <p:txBody>
          <a:bodyPr wrap="square" rtlCol="0">
            <a:spAutoFit/>
          </a:bodyPr>
          <a:lstStyle/>
          <a:p>
            <a:r>
              <a:rPr lang="en-US" sz="1600" b="1" u="sng" dirty="0" smtClean="0">
                <a:solidFill>
                  <a:schemeClr val="bg1"/>
                </a:solidFill>
              </a:rPr>
              <a:t>Summary</a:t>
            </a:r>
            <a:endParaRPr lang="en-US" sz="1600" b="1" u="sng" dirty="0">
              <a:solidFill>
                <a:schemeClr val="bg1"/>
              </a:solidFill>
            </a:endParaRPr>
          </a:p>
        </p:txBody>
      </p:sp>
      <p:sp>
        <p:nvSpPr>
          <p:cNvPr id="19" name="TextBox 18"/>
          <p:cNvSpPr txBox="1"/>
          <p:nvPr/>
        </p:nvSpPr>
        <p:spPr>
          <a:xfrm>
            <a:off x="7368759" y="1196738"/>
            <a:ext cx="1411683" cy="338554"/>
          </a:xfrm>
          <a:prstGeom prst="rect">
            <a:avLst/>
          </a:prstGeom>
          <a:noFill/>
        </p:spPr>
        <p:txBody>
          <a:bodyPr wrap="square" rtlCol="0">
            <a:spAutoFit/>
          </a:bodyPr>
          <a:lstStyle/>
          <a:p>
            <a:r>
              <a:rPr lang="en-US" sz="1600" b="1" u="sng" dirty="0" smtClean="0">
                <a:solidFill>
                  <a:schemeClr val="bg1"/>
                </a:solidFill>
              </a:rPr>
              <a:t>Acts 2:36-42</a:t>
            </a:r>
            <a:endParaRPr lang="en-US" sz="1600" b="1" u="sng" dirty="0">
              <a:solidFill>
                <a:schemeClr val="bg1"/>
              </a:solidFill>
            </a:endParaRPr>
          </a:p>
        </p:txBody>
      </p:sp>
      <p:sp>
        <p:nvSpPr>
          <p:cNvPr id="20" name="TextBox 19"/>
          <p:cNvSpPr txBox="1"/>
          <p:nvPr/>
        </p:nvSpPr>
        <p:spPr>
          <a:xfrm>
            <a:off x="972196" y="1954049"/>
            <a:ext cx="1537730" cy="338554"/>
          </a:xfrm>
          <a:prstGeom prst="rect">
            <a:avLst/>
          </a:prstGeom>
          <a:noFill/>
        </p:spPr>
        <p:txBody>
          <a:bodyPr wrap="square" rtlCol="0">
            <a:spAutoFit/>
          </a:bodyPr>
          <a:lstStyle/>
          <a:p>
            <a:pPr algn="ctr"/>
            <a:r>
              <a:rPr lang="en-US" sz="1600" b="1" dirty="0" smtClean="0">
                <a:solidFill>
                  <a:schemeClr val="bg1"/>
                </a:solidFill>
              </a:rPr>
              <a:t>Go</a:t>
            </a:r>
            <a:endParaRPr lang="en-US" sz="1600" b="1" dirty="0">
              <a:solidFill>
                <a:schemeClr val="bg1"/>
              </a:solidFill>
            </a:endParaRPr>
          </a:p>
        </p:txBody>
      </p:sp>
      <p:sp>
        <p:nvSpPr>
          <p:cNvPr id="21" name="TextBox 20"/>
          <p:cNvSpPr txBox="1"/>
          <p:nvPr/>
        </p:nvSpPr>
        <p:spPr>
          <a:xfrm>
            <a:off x="910248" y="2667826"/>
            <a:ext cx="1697953" cy="338554"/>
          </a:xfrm>
          <a:prstGeom prst="rect">
            <a:avLst/>
          </a:prstGeom>
          <a:noFill/>
        </p:spPr>
        <p:txBody>
          <a:bodyPr wrap="square" rtlCol="0">
            <a:spAutoFit/>
          </a:bodyPr>
          <a:lstStyle/>
          <a:p>
            <a:pPr algn="ctr"/>
            <a:r>
              <a:rPr lang="en-US" sz="1600" b="1" dirty="0" smtClean="0">
                <a:solidFill>
                  <a:schemeClr val="bg1"/>
                </a:solidFill>
              </a:rPr>
              <a:t>Make Disciples</a:t>
            </a:r>
            <a:endParaRPr lang="en-US" sz="1600" b="1" dirty="0">
              <a:solidFill>
                <a:schemeClr val="bg1"/>
              </a:solidFill>
            </a:endParaRPr>
          </a:p>
        </p:txBody>
      </p:sp>
      <p:sp>
        <p:nvSpPr>
          <p:cNvPr id="22" name="TextBox 21"/>
          <p:cNvSpPr txBox="1"/>
          <p:nvPr/>
        </p:nvSpPr>
        <p:spPr>
          <a:xfrm>
            <a:off x="892084" y="3381603"/>
            <a:ext cx="1697953" cy="338554"/>
          </a:xfrm>
          <a:prstGeom prst="rect">
            <a:avLst/>
          </a:prstGeom>
          <a:noFill/>
        </p:spPr>
        <p:txBody>
          <a:bodyPr wrap="square" rtlCol="0">
            <a:spAutoFit/>
          </a:bodyPr>
          <a:lstStyle/>
          <a:p>
            <a:pPr algn="ctr"/>
            <a:r>
              <a:rPr lang="en-US" sz="1600" b="1" dirty="0" smtClean="0">
                <a:solidFill>
                  <a:schemeClr val="bg1"/>
                </a:solidFill>
              </a:rPr>
              <a:t>Baptize</a:t>
            </a:r>
            <a:endParaRPr lang="en-US" sz="1600" b="1" dirty="0">
              <a:solidFill>
                <a:schemeClr val="bg1"/>
              </a:solidFill>
            </a:endParaRPr>
          </a:p>
        </p:txBody>
      </p:sp>
      <p:sp>
        <p:nvSpPr>
          <p:cNvPr id="23" name="TextBox 22"/>
          <p:cNvSpPr txBox="1"/>
          <p:nvPr/>
        </p:nvSpPr>
        <p:spPr>
          <a:xfrm>
            <a:off x="892084" y="4051846"/>
            <a:ext cx="1697953" cy="338554"/>
          </a:xfrm>
          <a:prstGeom prst="rect">
            <a:avLst/>
          </a:prstGeom>
          <a:noFill/>
        </p:spPr>
        <p:txBody>
          <a:bodyPr wrap="square" rtlCol="0">
            <a:spAutoFit/>
          </a:bodyPr>
          <a:lstStyle/>
          <a:p>
            <a:pPr algn="ctr"/>
            <a:r>
              <a:rPr lang="en-US" sz="1600" b="1" dirty="0" smtClean="0">
                <a:solidFill>
                  <a:schemeClr val="bg1"/>
                </a:solidFill>
              </a:rPr>
              <a:t>Teach</a:t>
            </a:r>
            <a:endParaRPr lang="en-US" sz="1600" b="1" dirty="0">
              <a:solidFill>
                <a:schemeClr val="bg1"/>
              </a:solidFill>
            </a:endParaRPr>
          </a:p>
        </p:txBody>
      </p:sp>
      <p:sp>
        <p:nvSpPr>
          <p:cNvPr id="24" name="TextBox 23"/>
          <p:cNvSpPr txBox="1"/>
          <p:nvPr/>
        </p:nvSpPr>
        <p:spPr>
          <a:xfrm>
            <a:off x="2633823" y="1954049"/>
            <a:ext cx="1537730" cy="338554"/>
          </a:xfrm>
          <a:prstGeom prst="rect">
            <a:avLst/>
          </a:prstGeom>
          <a:noFill/>
        </p:spPr>
        <p:txBody>
          <a:bodyPr wrap="square" rtlCol="0">
            <a:spAutoFit/>
          </a:bodyPr>
          <a:lstStyle/>
          <a:p>
            <a:pPr algn="ctr"/>
            <a:r>
              <a:rPr lang="en-US" sz="1600" b="1" dirty="0" smtClean="0">
                <a:solidFill>
                  <a:schemeClr val="bg1"/>
                </a:solidFill>
              </a:rPr>
              <a:t>Go</a:t>
            </a:r>
            <a:endParaRPr lang="en-US" sz="1600" b="1" dirty="0">
              <a:solidFill>
                <a:schemeClr val="bg1"/>
              </a:solidFill>
            </a:endParaRPr>
          </a:p>
        </p:txBody>
      </p:sp>
      <p:sp>
        <p:nvSpPr>
          <p:cNvPr id="25" name="TextBox 24"/>
          <p:cNvSpPr txBox="1"/>
          <p:nvPr/>
        </p:nvSpPr>
        <p:spPr>
          <a:xfrm>
            <a:off x="2670149" y="2667826"/>
            <a:ext cx="1537730" cy="338554"/>
          </a:xfrm>
          <a:prstGeom prst="rect">
            <a:avLst/>
          </a:prstGeom>
          <a:noFill/>
        </p:spPr>
        <p:txBody>
          <a:bodyPr wrap="square" rtlCol="0">
            <a:spAutoFit/>
          </a:bodyPr>
          <a:lstStyle/>
          <a:p>
            <a:pPr algn="ctr"/>
            <a:r>
              <a:rPr lang="en-US" sz="1600" b="1" dirty="0" smtClean="0">
                <a:solidFill>
                  <a:schemeClr val="bg1"/>
                </a:solidFill>
              </a:rPr>
              <a:t>Preach</a:t>
            </a:r>
            <a:endParaRPr lang="en-US" sz="1600" b="1" dirty="0">
              <a:solidFill>
                <a:schemeClr val="bg1"/>
              </a:solidFill>
            </a:endParaRPr>
          </a:p>
        </p:txBody>
      </p:sp>
      <p:sp>
        <p:nvSpPr>
          <p:cNvPr id="26" name="TextBox 25"/>
          <p:cNvSpPr txBox="1"/>
          <p:nvPr/>
        </p:nvSpPr>
        <p:spPr>
          <a:xfrm>
            <a:off x="2670149" y="3381603"/>
            <a:ext cx="1537730" cy="338554"/>
          </a:xfrm>
          <a:prstGeom prst="rect">
            <a:avLst/>
          </a:prstGeom>
          <a:noFill/>
        </p:spPr>
        <p:txBody>
          <a:bodyPr wrap="square" rtlCol="0">
            <a:spAutoFit/>
          </a:bodyPr>
          <a:lstStyle/>
          <a:p>
            <a:pPr algn="ctr"/>
            <a:r>
              <a:rPr lang="en-US" sz="1600" b="1" dirty="0" smtClean="0">
                <a:solidFill>
                  <a:schemeClr val="bg1"/>
                </a:solidFill>
              </a:rPr>
              <a:t>Believe</a:t>
            </a:r>
            <a:endParaRPr lang="en-US" sz="1600" b="1" dirty="0">
              <a:solidFill>
                <a:schemeClr val="bg1"/>
              </a:solidFill>
            </a:endParaRPr>
          </a:p>
        </p:txBody>
      </p:sp>
      <p:sp>
        <p:nvSpPr>
          <p:cNvPr id="27" name="TextBox 26"/>
          <p:cNvSpPr txBox="1"/>
          <p:nvPr/>
        </p:nvSpPr>
        <p:spPr>
          <a:xfrm>
            <a:off x="2670149" y="4051846"/>
            <a:ext cx="1537730" cy="338554"/>
          </a:xfrm>
          <a:prstGeom prst="rect">
            <a:avLst/>
          </a:prstGeom>
          <a:noFill/>
        </p:spPr>
        <p:txBody>
          <a:bodyPr wrap="square" rtlCol="0">
            <a:spAutoFit/>
          </a:bodyPr>
          <a:lstStyle/>
          <a:p>
            <a:pPr algn="ctr"/>
            <a:r>
              <a:rPr lang="en-US" sz="1600" b="1" dirty="0" smtClean="0">
                <a:solidFill>
                  <a:schemeClr val="bg1"/>
                </a:solidFill>
              </a:rPr>
              <a:t>Baptized</a:t>
            </a:r>
            <a:endParaRPr lang="en-US" sz="1600" b="1" dirty="0">
              <a:solidFill>
                <a:schemeClr val="bg1"/>
              </a:solidFill>
            </a:endParaRPr>
          </a:p>
        </p:txBody>
      </p:sp>
      <p:sp>
        <p:nvSpPr>
          <p:cNvPr id="28" name="TextBox 27"/>
          <p:cNvSpPr txBox="1"/>
          <p:nvPr/>
        </p:nvSpPr>
        <p:spPr>
          <a:xfrm>
            <a:off x="2670149" y="4809157"/>
            <a:ext cx="1537730" cy="338554"/>
          </a:xfrm>
          <a:prstGeom prst="rect">
            <a:avLst/>
          </a:prstGeom>
          <a:noFill/>
        </p:spPr>
        <p:txBody>
          <a:bodyPr wrap="square" rtlCol="0">
            <a:spAutoFit/>
          </a:bodyPr>
          <a:lstStyle/>
          <a:p>
            <a:pPr algn="ctr"/>
            <a:r>
              <a:rPr lang="en-US" sz="1600" b="1" dirty="0" smtClean="0">
                <a:solidFill>
                  <a:schemeClr val="bg1"/>
                </a:solidFill>
              </a:rPr>
              <a:t>Saved</a:t>
            </a:r>
            <a:endParaRPr lang="en-US" sz="1600" b="1" dirty="0">
              <a:solidFill>
                <a:schemeClr val="bg1"/>
              </a:solidFill>
            </a:endParaRPr>
          </a:p>
        </p:txBody>
      </p:sp>
      <p:sp>
        <p:nvSpPr>
          <p:cNvPr id="29" name="TextBox 28"/>
          <p:cNvSpPr txBox="1"/>
          <p:nvPr/>
        </p:nvSpPr>
        <p:spPr>
          <a:xfrm>
            <a:off x="4368102" y="1954049"/>
            <a:ext cx="1537730" cy="338554"/>
          </a:xfrm>
          <a:prstGeom prst="rect">
            <a:avLst/>
          </a:prstGeom>
          <a:noFill/>
        </p:spPr>
        <p:txBody>
          <a:bodyPr wrap="square" rtlCol="0">
            <a:spAutoFit/>
          </a:bodyPr>
          <a:lstStyle/>
          <a:p>
            <a:pPr algn="ctr"/>
            <a:r>
              <a:rPr lang="en-US" sz="1600" b="1" dirty="0" smtClean="0">
                <a:solidFill>
                  <a:schemeClr val="bg1"/>
                </a:solidFill>
              </a:rPr>
              <a:t>Preach</a:t>
            </a:r>
            <a:endParaRPr lang="en-US" sz="1600" b="1" dirty="0">
              <a:solidFill>
                <a:schemeClr val="bg1"/>
              </a:solidFill>
            </a:endParaRPr>
          </a:p>
        </p:txBody>
      </p:sp>
      <p:sp>
        <p:nvSpPr>
          <p:cNvPr id="30" name="TextBox 29"/>
          <p:cNvSpPr txBox="1"/>
          <p:nvPr/>
        </p:nvSpPr>
        <p:spPr>
          <a:xfrm>
            <a:off x="4400107" y="2666748"/>
            <a:ext cx="1537730" cy="338554"/>
          </a:xfrm>
          <a:prstGeom prst="rect">
            <a:avLst/>
          </a:prstGeom>
          <a:noFill/>
        </p:spPr>
        <p:txBody>
          <a:bodyPr wrap="square" rtlCol="0">
            <a:spAutoFit/>
          </a:bodyPr>
          <a:lstStyle/>
          <a:p>
            <a:pPr algn="ctr"/>
            <a:r>
              <a:rPr lang="en-US" sz="1600" b="1" dirty="0" smtClean="0">
                <a:solidFill>
                  <a:schemeClr val="bg1"/>
                </a:solidFill>
              </a:rPr>
              <a:t>Repentance</a:t>
            </a:r>
            <a:endParaRPr lang="en-US" sz="1600" b="1" dirty="0">
              <a:solidFill>
                <a:schemeClr val="bg1"/>
              </a:solidFill>
            </a:endParaRPr>
          </a:p>
        </p:txBody>
      </p:sp>
      <p:sp>
        <p:nvSpPr>
          <p:cNvPr id="31" name="TextBox 30"/>
          <p:cNvSpPr txBox="1"/>
          <p:nvPr/>
        </p:nvSpPr>
        <p:spPr>
          <a:xfrm>
            <a:off x="4469514" y="3258492"/>
            <a:ext cx="1398916" cy="584775"/>
          </a:xfrm>
          <a:prstGeom prst="rect">
            <a:avLst/>
          </a:prstGeom>
          <a:noFill/>
        </p:spPr>
        <p:txBody>
          <a:bodyPr wrap="square" rtlCol="0">
            <a:spAutoFit/>
          </a:bodyPr>
          <a:lstStyle/>
          <a:p>
            <a:pPr algn="ctr"/>
            <a:r>
              <a:rPr lang="en-US" sz="1600" b="1" dirty="0" smtClean="0">
                <a:solidFill>
                  <a:schemeClr val="bg1"/>
                </a:solidFill>
              </a:rPr>
              <a:t>Forgiveness of Sins</a:t>
            </a:r>
            <a:endParaRPr lang="en-US" sz="1600" b="1" dirty="0">
              <a:solidFill>
                <a:schemeClr val="bg1"/>
              </a:solidFill>
            </a:endParaRPr>
          </a:p>
        </p:txBody>
      </p:sp>
      <p:sp>
        <p:nvSpPr>
          <p:cNvPr id="32" name="TextBox 31"/>
          <p:cNvSpPr txBox="1"/>
          <p:nvPr/>
        </p:nvSpPr>
        <p:spPr>
          <a:xfrm>
            <a:off x="5863039" y="1957759"/>
            <a:ext cx="1537730" cy="338554"/>
          </a:xfrm>
          <a:prstGeom prst="rect">
            <a:avLst/>
          </a:prstGeom>
          <a:noFill/>
        </p:spPr>
        <p:txBody>
          <a:bodyPr wrap="square" rtlCol="0">
            <a:spAutoFit/>
          </a:bodyPr>
          <a:lstStyle/>
          <a:p>
            <a:pPr algn="ctr"/>
            <a:r>
              <a:rPr lang="en-US" sz="1600" b="1" dirty="0" smtClean="0">
                <a:solidFill>
                  <a:schemeClr val="bg1"/>
                </a:solidFill>
              </a:rPr>
              <a:t>Go</a:t>
            </a:r>
            <a:endParaRPr lang="en-US" sz="1600" b="1" dirty="0">
              <a:solidFill>
                <a:schemeClr val="bg1"/>
              </a:solidFill>
            </a:endParaRPr>
          </a:p>
        </p:txBody>
      </p:sp>
      <p:sp>
        <p:nvSpPr>
          <p:cNvPr id="33" name="TextBox 32"/>
          <p:cNvSpPr txBox="1"/>
          <p:nvPr/>
        </p:nvSpPr>
        <p:spPr>
          <a:xfrm>
            <a:off x="5868430" y="2665134"/>
            <a:ext cx="1537730" cy="338554"/>
          </a:xfrm>
          <a:prstGeom prst="rect">
            <a:avLst/>
          </a:prstGeom>
          <a:noFill/>
        </p:spPr>
        <p:txBody>
          <a:bodyPr wrap="square" rtlCol="0">
            <a:spAutoFit/>
          </a:bodyPr>
          <a:lstStyle/>
          <a:p>
            <a:pPr algn="ctr"/>
            <a:r>
              <a:rPr lang="en-US" sz="1600" b="1" dirty="0" smtClean="0">
                <a:solidFill>
                  <a:schemeClr val="bg1"/>
                </a:solidFill>
              </a:rPr>
              <a:t>Preach</a:t>
            </a:r>
            <a:endParaRPr lang="en-US" sz="1600" b="1" dirty="0">
              <a:solidFill>
                <a:schemeClr val="bg1"/>
              </a:solidFill>
            </a:endParaRPr>
          </a:p>
        </p:txBody>
      </p:sp>
      <p:sp>
        <p:nvSpPr>
          <p:cNvPr id="34" name="TextBox 33"/>
          <p:cNvSpPr txBox="1"/>
          <p:nvPr/>
        </p:nvSpPr>
        <p:spPr>
          <a:xfrm>
            <a:off x="5868430" y="3380526"/>
            <a:ext cx="1537730" cy="338554"/>
          </a:xfrm>
          <a:prstGeom prst="rect">
            <a:avLst/>
          </a:prstGeom>
          <a:noFill/>
        </p:spPr>
        <p:txBody>
          <a:bodyPr wrap="square" rtlCol="0">
            <a:spAutoFit/>
          </a:bodyPr>
          <a:lstStyle/>
          <a:p>
            <a:pPr algn="ctr"/>
            <a:r>
              <a:rPr lang="en-US" sz="1600" b="1" dirty="0" smtClean="0">
                <a:solidFill>
                  <a:schemeClr val="bg1"/>
                </a:solidFill>
              </a:rPr>
              <a:t>Believe</a:t>
            </a:r>
            <a:endParaRPr lang="en-US" sz="1600" b="1" dirty="0">
              <a:solidFill>
                <a:schemeClr val="bg1"/>
              </a:solidFill>
            </a:endParaRPr>
          </a:p>
        </p:txBody>
      </p:sp>
      <p:sp>
        <p:nvSpPr>
          <p:cNvPr id="35" name="TextBox 34"/>
          <p:cNvSpPr txBox="1"/>
          <p:nvPr/>
        </p:nvSpPr>
        <p:spPr>
          <a:xfrm>
            <a:off x="5868430" y="4048136"/>
            <a:ext cx="1537730" cy="338554"/>
          </a:xfrm>
          <a:prstGeom prst="rect">
            <a:avLst/>
          </a:prstGeom>
          <a:noFill/>
        </p:spPr>
        <p:txBody>
          <a:bodyPr wrap="square" rtlCol="0">
            <a:spAutoFit/>
          </a:bodyPr>
          <a:lstStyle/>
          <a:p>
            <a:pPr algn="ctr"/>
            <a:r>
              <a:rPr lang="en-US" sz="1600" b="1" dirty="0" smtClean="0">
                <a:solidFill>
                  <a:schemeClr val="bg1"/>
                </a:solidFill>
              </a:rPr>
              <a:t>Repent</a:t>
            </a:r>
            <a:endParaRPr lang="en-US" sz="1600" b="1" dirty="0">
              <a:solidFill>
                <a:schemeClr val="bg1"/>
              </a:solidFill>
            </a:endParaRPr>
          </a:p>
        </p:txBody>
      </p:sp>
      <p:sp>
        <p:nvSpPr>
          <p:cNvPr id="36" name="TextBox 35"/>
          <p:cNvSpPr txBox="1"/>
          <p:nvPr/>
        </p:nvSpPr>
        <p:spPr>
          <a:xfrm>
            <a:off x="5868430" y="4809157"/>
            <a:ext cx="1537730" cy="338554"/>
          </a:xfrm>
          <a:prstGeom prst="rect">
            <a:avLst/>
          </a:prstGeom>
          <a:noFill/>
        </p:spPr>
        <p:txBody>
          <a:bodyPr wrap="square" rtlCol="0">
            <a:spAutoFit/>
          </a:bodyPr>
          <a:lstStyle/>
          <a:p>
            <a:pPr algn="ctr"/>
            <a:r>
              <a:rPr lang="en-US" sz="1600" b="1" dirty="0" smtClean="0">
                <a:solidFill>
                  <a:schemeClr val="bg1"/>
                </a:solidFill>
              </a:rPr>
              <a:t>Baptized</a:t>
            </a:r>
            <a:endParaRPr lang="en-US" sz="1600" b="1" dirty="0">
              <a:solidFill>
                <a:schemeClr val="bg1"/>
              </a:solidFill>
            </a:endParaRPr>
          </a:p>
        </p:txBody>
      </p:sp>
      <p:sp>
        <p:nvSpPr>
          <p:cNvPr id="38" name="TextBox 37"/>
          <p:cNvSpPr txBox="1"/>
          <p:nvPr/>
        </p:nvSpPr>
        <p:spPr>
          <a:xfrm>
            <a:off x="5937837" y="5339563"/>
            <a:ext cx="1398916" cy="584775"/>
          </a:xfrm>
          <a:prstGeom prst="rect">
            <a:avLst/>
          </a:prstGeom>
          <a:noFill/>
        </p:spPr>
        <p:txBody>
          <a:bodyPr wrap="square" rtlCol="0">
            <a:spAutoFit/>
          </a:bodyPr>
          <a:lstStyle/>
          <a:p>
            <a:pPr algn="ctr"/>
            <a:r>
              <a:rPr lang="en-US" sz="1600" b="1" dirty="0" smtClean="0">
                <a:solidFill>
                  <a:schemeClr val="bg1"/>
                </a:solidFill>
              </a:rPr>
              <a:t>Forgiveness of Sins</a:t>
            </a:r>
            <a:endParaRPr lang="en-US" sz="1600" b="1" dirty="0">
              <a:solidFill>
                <a:schemeClr val="bg1"/>
              </a:solidFill>
            </a:endParaRPr>
          </a:p>
        </p:txBody>
      </p:sp>
      <p:pic>
        <p:nvPicPr>
          <p:cNvPr id="39"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4501" y="1954049"/>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495" y="2666812"/>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495" y="3375187"/>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2107" y="4048136"/>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494" y="4751024"/>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0172" y="5469274"/>
            <a:ext cx="312209" cy="325354"/>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descr="Image result for green check mark transparent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494" y="6142223"/>
            <a:ext cx="312209" cy="325354"/>
          </a:xfrm>
          <a:prstGeom prst="rect">
            <a:avLst/>
          </a:prstGeom>
          <a:noFill/>
          <a:extLst>
            <a:ext uri="{909E8E84-426E-40DD-AFC4-6F175D3DCCD1}">
              <a14:hiddenFill xmlns:a14="http://schemas.microsoft.com/office/drawing/2010/main">
                <a:solidFill>
                  <a:srgbClr val="FFFFFF"/>
                </a:solidFill>
              </a14:hiddenFill>
            </a:ext>
          </a:extLst>
        </p:spPr>
      </p:pic>
      <p:sp>
        <p:nvSpPr>
          <p:cNvPr id="46" name="TextBox 45"/>
          <p:cNvSpPr txBox="1"/>
          <p:nvPr/>
        </p:nvSpPr>
        <p:spPr>
          <a:xfrm>
            <a:off x="5788318" y="6189737"/>
            <a:ext cx="1697953" cy="338554"/>
          </a:xfrm>
          <a:prstGeom prst="rect">
            <a:avLst/>
          </a:prstGeom>
          <a:noFill/>
        </p:spPr>
        <p:txBody>
          <a:bodyPr wrap="square" rtlCol="0">
            <a:spAutoFit/>
          </a:bodyPr>
          <a:lstStyle/>
          <a:p>
            <a:pPr algn="ctr"/>
            <a:r>
              <a:rPr lang="en-US" sz="1600" b="1" dirty="0" smtClean="0">
                <a:solidFill>
                  <a:schemeClr val="bg1"/>
                </a:solidFill>
              </a:rPr>
              <a:t>Teaching</a:t>
            </a:r>
            <a:endParaRPr lang="en-US" sz="1600" b="1" dirty="0">
              <a:solidFill>
                <a:schemeClr val="bg1"/>
              </a:solidFill>
            </a:endParaRPr>
          </a:p>
        </p:txBody>
      </p:sp>
      <p:sp>
        <p:nvSpPr>
          <p:cNvPr id="3" name="Oval 2"/>
          <p:cNvSpPr/>
          <p:nvPr/>
        </p:nvSpPr>
        <p:spPr>
          <a:xfrm>
            <a:off x="5762441" y="3123505"/>
            <a:ext cx="1697953" cy="852596"/>
          </a:xfrm>
          <a:prstGeom prst="ellipse">
            <a:avLst/>
          </a:prstGeom>
          <a:noFill/>
          <a:ln w="762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732891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0"/>
            <a:ext cx="7633742" cy="1492132"/>
          </a:xfrm>
        </p:spPr>
        <p:txBody>
          <a:bodyPr>
            <a:normAutofit/>
          </a:bodyPr>
          <a:lstStyle/>
          <a:p>
            <a:r>
              <a:rPr lang="en-US" sz="8000" u="sng" dirty="0" smtClean="0"/>
              <a:t>WHAT IS FAITH?</a:t>
            </a:r>
            <a:endParaRPr lang="en-US" sz="8000" u="sng" dirty="0"/>
          </a:p>
        </p:txBody>
      </p:sp>
      <p:sp>
        <p:nvSpPr>
          <p:cNvPr id="3" name="Content Placeholder 2"/>
          <p:cNvSpPr>
            <a:spLocks noGrp="1"/>
          </p:cNvSpPr>
          <p:nvPr>
            <p:ph idx="1"/>
          </p:nvPr>
        </p:nvSpPr>
        <p:spPr>
          <a:xfrm>
            <a:off x="705080" y="1123721"/>
            <a:ext cx="8157566" cy="4677934"/>
          </a:xfrm>
        </p:spPr>
        <p:txBody>
          <a:bodyPr>
            <a:normAutofit lnSpcReduction="10000"/>
          </a:bodyPr>
          <a:lstStyle/>
          <a:p>
            <a:r>
              <a:rPr lang="en-US" sz="2200" b="1" dirty="0" smtClean="0"/>
              <a:t>Heb 11:1</a:t>
            </a:r>
            <a:r>
              <a:rPr lang="en-US" sz="2200" dirty="0" smtClean="0"/>
              <a:t> – “</a:t>
            </a:r>
            <a:r>
              <a:rPr lang="en-US" sz="2200" dirty="0"/>
              <a:t>Now faith is </a:t>
            </a:r>
            <a:r>
              <a:rPr lang="en-US" sz="2200" dirty="0" smtClean="0"/>
              <a:t>the </a:t>
            </a:r>
            <a:r>
              <a:rPr lang="en-US" sz="2200" u="sng" dirty="0" smtClean="0"/>
              <a:t>assurance</a:t>
            </a:r>
            <a:r>
              <a:rPr lang="en-US" sz="2200" dirty="0" smtClean="0"/>
              <a:t> </a:t>
            </a:r>
            <a:r>
              <a:rPr lang="en-US" sz="2200" dirty="0"/>
              <a:t>of </a:t>
            </a:r>
            <a:r>
              <a:rPr lang="en-US" sz="2200" dirty="0" smtClean="0"/>
              <a:t>things</a:t>
            </a:r>
            <a:r>
              <a:rPr lang="en-US" sz="2200" dirty="0"/>
              <a:t> </a:t>
            </a:r>
            <a:r>
              <a:rPr lang="en-US" sz="2200" dirty="0" smtClean="0"/>
              <a:t>hoped </a:t>
            </a:r>
            <a:r>
              <a:rPr lang="en-US" sz="2200" dirty="0"/>
              <a:t>for, </a:t>
            </a:r>
            <a:r>
              <a:rPr lang="en-US" sz="2200" dirty="0" smtClean="0"/>
              <a:t>the </a:t>
            </a:r>
            <a:r>
              <a:rPr lang="en-US" sz="2200" u="sng" dirty="0" smtClean="0"/>
              <a:t>conviction</a:t>
            </a:r>
            <a:r>
              <a:rPr lang="en-US" sz="2200" dirty="0" smtClean="0"/>
              <a:t> </a:t>
            </a:r>
            <a:r>
              <a:rPr lang="en-US" sz="2200" dirty="0"/>
              <a:t>of things not seen</a:t>
            </a:r>
            <a:r>
              <a:rPr lang="en-US" sz="2200" dirty="0" smtClean="0"/>
              <a:t>.”</a:t>
            </a:r>
          </a:p>
          <a:p>
            <a:r>
              <a:rPr lang="en-US" sz="2200" b="1" dirty="0" smtClean="0"/>
              <a:t>Heb 11:6</a:t>
            </a:r>
            <a:r>
              <a:rPr lang="en-US" sz="2200" dirty="0" smtClean="0"/>
              <a:t> – “</a:t>
            </a:r>
            <a:r>
              <a:rPr lang="en-US" sz="2200" dirty="0"/>
              <a:t>And without faith it is impossible to please Him, for he who comes to God must believe that </a:t>
            </a:r>
            <a:r>
              <a:rPr lang="en-US" sz="2200" u="sng" dirty="0"/>
              <a:t>He is</a:t>
            </a:r>
            <a:r>
              <a:rPr lang="en-US" sz="2200" dirty="0"/>
              <a:t> and that He is a rewarder of those who </a:t>
            </a:r>
            <a:r>
              <a:rPr lang="en-US" sz="2200" u="sng" dirty="0"/>
              <a:t>seek Him</a:t>
            </a:r>
            <a:r>
              <a:rPr lang="en-US" sz="2200" dirty="0" smtClean="0"/>
              <a:t>.”</a:t>
            </a:r>
          </a:p>
          <a:p>
            <a:pPr marL="0" indent="0">
              <a:buNone/>
            </a:pPr>
            <a:r>
              <a:rPr lang="en-US" sz="5000" b="1" u="sng" dirty="0" smtClean="0"/>
              <a:t>3 Tiers of Faith</a:t>
            </a:r>
          </a:p>
          <a:p>
            <a:pPr marL="457200" indent="-457200">
              <a:buFont typeface="+mj-lt"/>
              <a:buAutoNum type="arabicPeriod"/>
            </a:pPr>
            <a:r>
              <a:rPr lang="en-US" sz="3000" dirty="0" smtClean="0"/>
              <a:t>Conviction of the </a:t>
            </a:r>
            <a:r>
              <a:rPr lang="en-US" sz="3000" u="sng" dirty="0" smtClean="0"/>
              <a:t>Mind</a:t>
            </a:r>
          </a:p>
          <a:p>
            <a:pPr marL="457200" indent="-457200">
              <a:buFont typeface="+mj-lt"/>
              <a:buAutoNum type="arabicPeriod"/>
            </a:pPr>
            <a:r>
              <a:rPr lang="en-US" sz="3000" dirty="0" smtClean="0"/>
              <a:t>Trust </a:t>
            </a:r>
            <a:r>
              <a:rPr lang="en-US" sz="3000" dirty="0" smtClean="0"/>
              <a:t>of the </a:t>
            </a:r>
            <a:r>
              <a:rPr lang="en-US" sz="3000" u="sng" dirty="0" smtClean="0"/>
              <a:t>Heart</a:t>
            </a:r>
          </a:p>
          <a:p>
            <a:pPr marL="457200" indent="-457200">
              <a:buFont typeface="+mj-lt"/>
              <a:buAutoNum type="arabicPeriod"/>
            </a:pPr>
            <a:r>
              <a:rPr lang="en-US" sz="3000" dirty="0" smtClean="0"/>
              <a:t>Surrender of the </a:t>
            </a:r>
            <a:r>
              <a:rPr lang="en-US" sz="3000" u="sng" dirty="0" smtClean="0"/>
              <a:t>Will</a:t>
            </a:r>
            <a:endParaRPr lang="en-US" sz="3000" u="sng"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8447" t="33253" r="8447" b="24819"/>
          <a:stretch/>
        </p:blipFill>
        <p:spPr>
          <a:xfrm>
            <a:off x="5376231" y="3933021"/>
            <a:ext cx="3486415" cy="27266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20" y="5530467"/>
            <a:ext cx="4437472" cy="1206347"/>
          </a:xfrm>
          <a:prstGeom prst="rect">
            <a:avLst/>
          </a:prstGeom>
        </p:spPr>
      </p:pic>
    </p:spTree>
    <p:extLst>
      <p:ext uri="{BB962C8B-B14F-4D97-AF65-F5344CB8AC3E}">
        <p14:creationId xmlns:p14="http://schemas.microsoft.com/office/powerpoint/2010/main" val="405409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0"/>
            <a:ext cx="7633742" cy="1492132"/>
          </a:xfrm>
        </p:spPr>
        <p:txBody>
          <a:bodyPr>
            <a:normAutofit/>
          </a:bodyPr>
          <a:lstStyle/>
          <a:p>
            <a:r>
              <a:rPr lang="en-US" sz="8000" u="sng" dirty="0" smtClean="0"/>
              <a:t>DEGREES OF FAITH</a:t>
            </a:r>
            <a:endParaRPr lang="en-US" sz="8000" u="sng" dirty="0"/>
          </a:p>
        </p:txBody>
      </p:sp>
      <p:sp>
        <p:nvSpPr>
          <p:cNvPr id="3" name="Content Placeholder 2"/>
          <p:cNvSpPr>
            <a:spLocks noGrp="1"/>
          </p:cNvSpPr>
          <p:nvPr>
            <p:ph idx="1"/>
          </p:nvPr>
        </p:nvSpPr>
        <p:spPr>
          <a:xfrm>
            <a:off x="938758" y="1301263"/>
            <a:ext cx="4591709" cy="5310552"/>
          </a:xfrm>
        </p:spPr>
        <p:txBody>
          <a:bodyPr>
            <a:normAutofit fontScale="70000" lnSpcReduction="20000"/>
          </a:bodyPr>
          <a:lstStyle/>
          <a:p>
            <a:pPr>
              <a:lnSpc>
                <a:spcPct val="150000"/>
              </a:lnSpc>
            </a:pPr>
            <a:r>
              <a:rPr lang="en-US" sz="4000" dirty="0" smtClean="0"/>
              <a:t>“Great” – </a:t>
            </a:r>
            <a:r>
              <a:rPr lang="en-US" sz="4000" b="1" dirty="0" smtClean="0"/>
              <a:t>Luke 7:9</a:t>
            </a:r>
          </a:p>
          <a:p>
            <a:pPr>
              <a:lnSpc>
                <a:spcPct val="150000"/>
              </a:lnSpc>
            </a:pPr>
            <a:r>
              <a:rPr lang="en-US" sz="4000" dirty="0" smtClean="0"/>
              <a:t>“Little” – </a:t>
            </a:r>
            <a:r>
              <a:rPr lang="en-US" sz="4000" b="1" dirty="0" smtClean="0"/>
              <a:t>Matt </a:t>
            </a:r>
            <a:r>
              <a:rPr lang="en-US" sz="4000" b="1" dirty="0" smtClean="0"/>
              <a:t>8:26; 14:31</a:t>
            </a:r>
            <a:endParaRPr lang="en-US" sz="4000" b="1" dirty="0" smtClean="0"/>
          </a:p>
          <a:p>
            <a:pPr>
              <a:lnSpc>
                <a:spcPct val="150000"/>
              </a:lnSpc>
            </a:pPr>
            <a:r>
              <a:rPr lang="en-US" sz="4000" dirty="0" smtClean="0"/>
              <a:t>“Increase” – </a:t>
            </a:r>
            <a:r>
              <a:rPr lang="en-US" sz="4000" b="1" dirty="0" smtClean="0"/>
              <a:t>Luke 17:5</a:t>
            </a:r>
          </a:p>
          <a:p>
            <a:pPr>
              <a:lnSpc>
                <a:spcPct val="150000"/>
              </a:lnSpc>
            </a:pPr>
            <a:r>
              <a:rPr lang="en-US" sz="4000" dirty="0" smtClean="0"/>
              <a:t>“Fall Away” – </a:t>
            </a:r>
            <a:r>
              <a:rPr lang="en-US" sz="4000" b="1" dirty="0" smtClean="0"/>
              <a:t>Heb </a:t>
            </a:r>
            <a:r>
              <a:rPr lang="en-US" sz="4000" b="1" dirty="0" smtClean="0"/>
              <a:t>3:12</a:t>
            </a:r>
          </a:p>
          <a:p>
            <a:pPr>
              <a:lnSpc>
                <a:spcPct val="150000"/>
              </a:lnSpc>
            </a:pPr>
            <a:r>
              <a:rPr lang="en-US" sz="4000" dirty="0" smtClean="0"/>
              <a:t>“Weak” – </a:t>
            </a:r>
            <a:r>
              <a:rPr lang="en-US" sz="4000" b="1" dirty="0" smtClean="0"/>
              <a:t>Rom 14:1</a:t>
            </a:r>
          </a:p>
          <a:p>
            <a:pPr>
              <a:lnSpc>
                <a:spcPct val="150000"/>
              </a:lnSpc>
            </a:pPr>
            <a:r>
              <a:rPr lang="en-US" sz="4000" dirty="0" smtClean="0"/>
              <a:t>“Full” – </a:t>
            </a:r>
            <a:r>
              <a:rPr lang="en-US" sz="4000" b="1" dirty="0" smtClean="0"/>
              <a:t>Acts 11:24</a:t>
            </a:r>
            <a:endParaRPr lang="en-US" sz="4000" b="1" dirty="0" smtClean="0"/>
          </a:p>
          <a:p>
            <a:pPr>
              <a:lnSpc>
                <a:spcPct val="150000"/>
              </a:lnSpc>
            </a:pPr>
            <a:r>
              <a:rPr lang="en-US" sz="4000" dirty="0" smtClean="0"/>
              <a:t>“Turn” – </a:t>
            </a:r>
            <a:r>
              <a:rPr lang="en-US" sz="4000" b="1" dirty="0" smtClean="0"/>
              <a:t>Acts 11:21</a:t>
            </a:r>
          </a:p>
          <a:p>
            <a:pPr>
              <a:lnSpc>
                <a:spcPct val="150000"/>
              </a:lnSpc>
            </a:pPr>
            <a:r>
              <a:rPr lang="en-US" sz="4000" dirty="0" smtClean="0"/>
              <a:t>May Not “Save” – </a:t>
            </a:r>
            <a:r>
              <a:rPr lang="en-US" sz="4000" b="1" dirty="0" smtClean="0"/>
              <a:t>Jas 2:14</a:t>
            </a:r>
            <a:endParaRPr lang="en-US" sz="4000" b="1" dirty="0"/>
          </a:p>
        </p:txBody>
      </p:sp>
      <p:pic>
        <p:nvPicPr>
          <p:cNvPr id="5" name="Picture 4"/>
          <p:cNvPicPr>
            <a:picLocks noChangeAspect="1"/>
          </p:cNvPicPr>
          <p:nvPr/>
        </p:nvPicPr>
        <p:blipFill>
          <a:blip r:embed="rId2"/>
          <a:stretch>
            <a:fillRect/>
          </a:stretch>
        </p:blipFill>
        <p:spPr>
          <a:xfrm>
            <a:off x="6510781" y="1740523"/>
            <a:ext cx="1212773" cy="5117477"/>
          </a:xfrm>
          <a:prstGeom prst="rect">
            <a:avLst/>
          </a:prstGeom>
        </p:spPr>
      </p:pic>
      <p:sp>
        <p:nvSpPr>
          <p:cNvPr id="6" name="Rectangle 5"/>
          <p:cNvSpPr/>
          <p:nvPr/>
        </p:nvSpPr>
        <p:spPr>
          <a:xfrm>
            <a:off x="6016417" y="1049982"/>
            <a:ext cx="2201500" cy="646331"/>
          </a:xfrm>
          <a:prstGeom prst="rect">
            <a:avLst/>
          </a:prstGeom>
        </p:spPr>
        <p:txBody>
          <a:bodyPr wrap="square">
            <a:spAutoFit/>
          </a:bodyPr>
          <a:lstStyle/>
          <a:p>
            <a:pPr>
              <a:lnSpc>
                <a:spcPct val="150000"/>
              </a:lnSpc>
            </a:pPr>
            <a:r>
              <a:rPr lang="en-US" sz="2400" b="1" dirty="0" smtClean="0">
                <a:solidFill>
                  <a:srgbClr val="FF0000"/>
                </a:solidFill>
              </a:rPr>
              <a:t>Faith-o-meter</a:t>
            </a:r>
            <a:endParaRPr lang="en-US" sz="2400" b="1" dirty="0">
              <a:solidFill>
                <a:srgbClr val="FF0000"/>
              </a:solidFill>
            </a:endParaRPr>
          </a:p>
        </p:txBody>
      </p:sp>
    </p:spTree>
    <p:extLst>
      <p:ext uri="{BB962C8B-B14F-4D97-AF65-F5344CB8AC3E}">
        <p14:creationId xmlns:p14="http://schemas.microsoft.com/office/powerpoint/2010/main" val="409340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0"/>
            <a:ext cx="7923888" cy="1492132"/>
          </a:xfrm>
        </p:spPr>
        <p:txBody>
          <a:bodyPr>
            <a:normAutofit/>
          </a:bodyPr>
          <a:lstStyle/>
          <a:p>
            <a:r>
              <a:rPr lang="en-US" sz="8000" u="sng" dirty="0" smtClean="0"/>
              <a:t>EVIDENCE FOR GOD</a:t>
            </a:r>
            <a:endParaRPr lang="en-US" sz="8000" u="sng" dirty="0"/>
          </a:p>
        </p:txBody>
      </p:sp>
      <p:sp>
        <p:nvSpPr>
          <p:cNvPr id="3" name="Content Placeholder 2"/>
          <p:cNvSpPr>
            <a:spLocks noGrp="1"/>
          </p:cNvSpPr>
          <p:nvPr>
            <p:ph idx="1"/>
          </p:nvPr>
        </p:nvSpPr>
        <p:spPr>
          <a:xfrm>
            <a:off x="773724" y="1301262"/>
            <a:ext cx="3854548" cy="5556737"/>
          </a:xfrm>
        </p:spPr>
        <p:txBody>
          <a:bodyPr>
            <a:noAutofit/>
          </a:bodyPr>
          <a:lstStyle/>
          <a:p>
            <a:pPr>
              <a:lnSpc>
                <a:spcPct val="150000"/>
              </a:lnSpc>
            </a:pPr>
            <a:r>
              <a:rPr lang="en-US" sz="2800" b="1" dirty="0" smtClean="0"/>
              <a:t>Existence</a:t>
            </a:r>
          </a:p>
          <a:p>
            <a:pPr>
              <a:lnSpc>
                <a:spcPct val="150000"/>
              </a:lnSpc>
            </a:pPr>
            <a:r>
              <a:rPr lang="en-US" sz="2800" b="1" dirty="0" smtClean="0"/>
              <a:t>Intelligent Design</a:t>
            </a:r>
          </a:p>
          <a:p>
            <a:pPr>
              <a:lnSpc>
                <a:spcPct val="150000"/>
              </a:lnSpc>
            </a:pPr>
            <a:r>
              <a:rPr lang="en-US" sz="2800" b="1" dirty="0" smtClean="0"/>
              <a:t>Moral Law/Conscience</a:t>
            </a:r>
          </a:p>
          <a:p>
            <a:pPr>
              <a:lnSpc>
                <a:spcPct val="150000"/>
              </a:lnSpc>
            </a:pPr>
            <a:r>
              <a:rPr lang="en-US" sz="2800" b="1" dirty="0" smtClean="0"/>
              <a:t>Law of Rationality</a:t>
            </a:r>
          </a:p>
          <a:p>
            <a:pPr>
              <a:lnSpc>
                <a:spcPct val="150000"/>
              </a:lnSpc>
            </a:pPr>
            <a:r>
              <a:rPr lang="en-US" sz="2800" b="1" dirty="0" smtClean="0"/>
              <a:t>General Revelation</a:t>
            </a:r>
          </a:p>
          <a:p>
            <a:pPr>
              <a:lnSpc>
                <a:spcPct val="150000"/>
              </a:lnSpc>
            </a:pPr>
            <a:r>
              <a:rPr lang="en-US" sz="2800" b="1" dirty="0" smtClean="0"/>
              <a:t>Dead Sea Scrolls</a:t>
            </a:r>
          </a:p>
        </p:txBody>
      </p:sp>
      <p:sp>
        <p:nvSpPr>
          <p:cNvPr id="4" name="Content Placeholder 2"/>
          <p:cNvSpPr txBox="1">
            <a:spLocks/>
          </p:cNvSpPr>
          <p:nvPr/>
        </p:nvSpPr>
        <p:spPr>
          <a:xfrm>
            <a:off x="4628272" y="1301263"/>
            <a:ext cx="4234374" cy="5556736"/>
          </a:xfrm>
          <a:prstGeom prst="rect">
            <a:avLst/>
          </a:prstGeom>
        </p:spPr>
        <p:txBody>
          <a:bodyPr vert="horz" lIns="91440" tIns="45720" rIns="91440" bIns="45720" rtlCol="0">
            <a:norm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nSpc>
                <a:spcPct val="150000"/>
              </a:lnSpc>
            </a:pPr>
            <a:r>
              <a:rPr lang="en-US" sz="2800" b="1" dirty="0" smtClean="0"/>
              <a:t>Hand-Written Copies</a:t>
            </a:r>
          </a:p>
          <a:p>
            <a:pPr>
              <a:lnSpc>
                <a:spcPct val="150000"/>
              </a:lnSpc>
            </a:pPr>
            <a:r>
              <a:rPr lang="en-US" sz="2800" b="1" dirty="0" smtClean="0"/>
              <a:t>Fulfilled Prophecy</a:t>
            </a:r>
          </a:p>
          <a:p>
            <a:pPr>
              <a:lnSpc>
                <a:spcPct val="150000"/>
              </a:lnSpc>
            </a:pPr>
            <a:r>
              <a:rPr lang="en-US" sz="2800" b="1" dirty="0" smtClean="0"/>
              <a:t>Prophecies of Jesus</a:t>
            </a:r>
          </a:p>
          <a:p>
            <a:pPr>
              <a:lnSpc>
                <a:spcPct val="150000"/>
              </a:lnSpc>
            </a:pPr>
            <a:r>
              <a:rPr lang="en-US" sz="2800" b="1" dirty="0" smtClean="0"/>
              <a:t>Archeology</a:t>
            </a:r>
          </a:p>
          <a:p>
            <a:pPr>
              <a:lnSpc>
                <a:spcPct val="150000"/>
              </a:lnSpc>
            </a:pPr>
            <a:r>
              <a:rPr lang="en-US" sz="2800" b="1" dirty="0" smtClean="0"/>
              <a:t>Scientific Foreknowledge</a:t>
            </a:r>
          </a:p>
          <a:p>
            <a:pPr>
              <a:lnSpc>
                <a:spcPct val="150000"/>
              </a:lnSpc>
            </a:pPr>
            <a:r>
              <a:rPr lang="en-US" sz="2800" b="1" dirty="0" smtClean="0"/>
              <a:t>Resurrection of Jesus</a:t>
            </a:r>
          </a:p>
        </p:txBody>
      </p:sp>
    </p:spTree>
    <p:extLst>
      <p:ext uri="{BB962C8B-B14F-4D97-AF65-F5344CB8AC3E}">
        <p14:creationId xmlns:p14="http://schemas.microsoft.com/office/powerpoint/2010/main" val="2231807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fade">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fade">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fade">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fade">
                                      <p:cBhvr>
                                        <p:cTn id="57" dur="5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fade">
                                      <p:cBhvr>
                                        <p:cTn id="6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0"/>
            <a:ext cx="7633742" cy="1492132"/>
          </a:xfrm>
        </p:spPr>
        <p:txBody>
          <a:bodyPr>
            <a:normAutofit/>
          </a:bodyPr>
          <a:lstStyle/>
          <a:p>
            <a:r>
              <a:rPr lang="en-US" sz="8000" u="sng" dirty="0" smtClean="0"/>
              <a:t>KNOWN FACT</a:t>
            </a:r>
            <a:endParaRPr lang="en-US" sz="8000" u="sng" dirty="0"/>
          </a:p>
        </p:txBody>
      </p:sp>
      <p:sp>
        <p:nvSpPr>
          <p:cNvPr id="3" name="Content Placeholder 2"/>
          <p:cNvSpPr>
            <a:spLocks noGrp="1"/>
          </p:cNvSpPr>
          <p:nvPr>
            <p:ph idx="1"/>
          </p:nvPr>
        </p:nvSpPr>
        <p:spPr>
          <a:xfrm>
            <a:off x="633046" y="1301262"/>
            <a:ext cx="8285871" cy="5556737"/>
          </a:xfrm>
        </p:spPr>
        <p:txBody>
          <a:bodyPr>
            <a:noAutofit/>
          </a:bodyPr>
          <a:lstStyle/>
          <a:p>
            <a:pPr>
              <a:lnSpc>
                <a:spcPct val="100000"/>
              </a:lnSpc>
            </a:pPr>
            <a:r>
              <a:rPr lang="en-US" sz="2050" b="1" dirty="0" smtClean="0"/>
              <a:t>Acts 2:22</a:t>
            </a:r>
            <a:r>
              <a:rPr lang="en-US" sz="2050" dirty="0" smtClean="0"/>
              <a:t> – “</a:t>
            </a:r>
            <a:r>
              <a:rPr lang="en-US" sz="2050" dirty="0"/>
              <a:t>Men of Israel, listen to these words: Jesus the Nazarene, a </a:t>
            </a:r>
            <a:r>
              <a:rPr lang="en-US" sz="2050" dirty="0" smtClean="0"/>
              <a:t>man attested </a:t>
            </a:r>
            <a:r>
              <a:rPr lang="en-US" sz="2050" dirty="0"/>
              <a:t>to you by God with miracles and wonders and signs which God performed through Him in your midst, </a:t>
            </a:r>
            <a:r>
              <a:rPr lang="en-US" sz="2050" u="sng" dirty="0"/>
              <a:t>just as you yourselves </a:t>
            </a:r>
            <a:r>
              <a:rPr lang="en-US" sz="2050" u="sng" dirty="0" smtClean="0"/>
              <a:t>know</a:t>
            </a:r>
            <a:r>
              <a:rPr lang="en-US" sz="2050" dirty="0" smtClean="0"/>
              <a:t>.”</a:t>
            </a:r>
          </a:p>
          <a:p>
            <a:pPr marL="0" indent="0">
              <a:lnSpc>
                <a:spcPct val="100000"/>
              </a:lnSpc>
              <a:buNone/>
            </a:pPr>
            <a:endParaRPr lang="en-US" sz="2050" dirty="0" smtClean="0"/>
          </a:p>
          <a:p>
            <a:pPr>
              <a:lnSpc>
                <a:spcPct val="100000"/>
              </a:lnSpc>
            </a:pPr>
            <a:r>
              <a:rPr lang="en-US" sz="2050" b="1" dirty="0" smtClean="0"/>
              <a:t>Acts 10:37-38</a:t>
            </a:r>
            <a:r>
              <a:rPr lang="en-US" sz="2050" dirty="0" smtClean="0"/>
              <a:t> – ‘</a:t>
            </a:r>
            <a:r>
              <a:rPr lang="en-US" sz="2050" u="sng" dirty="0"/>
              <a:t>you yourselves know</a:t>
            </a:r>
            <a:r>
              <a:rPr lang="en-US" sz="2050" dirty="0"/>
              <a:t> the thing which took place throughout all Judea, starting from Galilee, after the baptism which John proclaimed. </a:t>
            </a:r>
            <a:r>
              <a:rPr lang="en-US" sz="2050" u="sng" dirty="0"/>
              <a:t>You know</a:t>
            </a:r>
            <a:r>
              <a:rPr lang="en-US" sz="2050" dirty="0"/>
              <a:t> of Jesus of Nazareth, how God anointed Him with the Holy Spirit and with power, and how He went about doing good and healing all who were oppressed by the devil, for God was with Him</a:t>
            </a:r>
            <a:r>
              <a:rPr lang="en-US" sz="2050" dirty="0" smtClean="0"/>
              <a:t>.”</a:t>
            </a:r>
          </a:p>
          <a:p>
            <a:pPr marL="0" indent="0">
              <a:lnSpc>
                <a:spcPct val="100000"/>
              </a:lnSpc>
              <a:buNone/>
            </a:pPr>
            <a:endParaRPr lang="en-US" sz="2050" dirty="0" smtClean="0"/>
          </a:p>
          <a:p>
            <a:pPr>
              <a:lnSpc>
                <a:spcPct val="100000"/>
              </a:lnSpc>
            </a:pPr>
            <a:r>
              <a:rPr lang="en-US" sz="2050" b="1" dirty="0" smtClean="0"/>
              <a:t>Acts 26:24-26</a:t>
            </a:r>
            <a:r>
              <a:rPr lang="en-US" sz="2050" dirty="0" smtClean="0"/>
              <a:t> – “</a:t>
            </a:r>
            <a:r>
              <a:rPr lang="en-US" sz="2050" dirty="0"/>
              <a:t>While Paul was saying this in his defense, Festus said in a loud voice, ‘Paul, you are out of your mind! Your great learning is driving you mad.’ But Paul said, ‘I am not out of my mind, most excellent Festus, but I utter words of sober truth. For the king knows about these matters, and I speak to him also with confidence, </a:t>
            </a:r>
            <a:r>
              <a:rPr lang="en-US" sz="2050" u="sng" dirty="0"/>
              <a:t>since I am persuaded that none of these things escape his notice; for this has not been done in a corner</a:t>
            </a:r>
            <a:r>
              <a:rPr lang="en-US" sz="2050" dirty="0"/>
              <a:t>.</a:t>
            </a:r>
            <a:r>
              <a:rPr lang="en-US" sz="2050" dirty="0" smtClean="0"/>
              <a:t>”</a:t>
            </a:r>
            <a:endParaRPr lang="en-US" sz="2050" dirty="0"/>
          </a:p>
        </p:txBody>
      </p:sp>
    </p:spTree>
    <p:extLst>
      <p:ext uri="{BB962C8B-B14F-4D97-AF65-F5344CB8AC3E}">
        <p14:creationId xmlns:p14="http://schemas.microsoft.com/office/powerpoint/2010/main" val="16853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7" y="0"/>
            <a:ext cx="7980159" cy="1139484"/>
          </a:xfrm>
        </p:spPr>
        <p:txBody>
          <a:bodyPr>
            <a:normAutofit fontScale="90000"/>
          </a:bodyPr>
          <a:lstStyle/>
          <a:p>
            <a:r>
              <a:rPr lang="en-US" sz="8000" u="sng" dirty="0" smtClean="0"/>
              <a:t>CONVICTION ALONE?</a:t>
            </a:r>
            <a:endParaRPr lang="en-US" sz="8000" u="sng" dirty="0"/>
          </a:p>
        </p:txBody>
      </p:sp>
      <p:sp>
        <p:nvSpPr>
          <p:cNvPr id="3" name="Content Placeholder 2"/>
          <p:cNvSpPr>
            <a:spLocks noGrp="1"/>
          </p:cNvSpPr>
          <p:nvPr>
            <p:ph idx="1"/>
          </p:nvPr>
        </p:nvSpPr>
        <p:spPr>
          <a:xfrm>
            <a:off x="633046" y="1139484"/>
            <a:ext cx="8285871" cy="5718516"/>
          </a:xfrm>
        </p:spPr>
        <p:txBody>
          <a:bodyPr>
            <a:noAutofit/>
          </a:bodyPr>
          <a:lstStyle/>
          <a:p>
            <a:pPr>
              <a:lnSpc>
                <a:spcPct val="100000"/>
              </a:lnSpc>
            </a:pPr>
            <a:r>
              <a:rPr lang="en-US" sz="2800" b="1" dirty="0" smtClean="0"/>
              <a:t>Israel Saw…</a:t>
            </a:r>
          </a:p>
          <a:p>
            <a:pPr lvl="1">
              <a:lnSpc>
                <a:spcPct val="100000"/>
              </a:lnSpc>
            </a:pPr>
            <a:r>
              <a:rPr lang="en-US" b="1" dirty="0" smtClean="0"/>
              <a:t>The 10 Plagues (Ex 7 – 12)</a:t>
            </a:r>
          </a:p>
          <a:p>
            <a:pPr lvl="1">
              <a:lnSpc>
                <a:spcPct val="100000"/>
              </a:lnSpc>
            </a:pPr>
            <a:r>
              <a:rPr lang="en-US" b="1" dirty="0" smtClean="0"/>
              <a:t>Parting of the Red Sea (Ex 14)</a:t>
            </a:r>
          </a:p>
          <a:p>
            <a:pPr lvl="1">
              <a:lnSpc>
                <a:spcPct val="100000"/>
              </a:lnSpc>
            </a:pPr>
            <a:r>
              <a:rPr lang="en-US" b="1" dirty="0" smtClean="0"/>
              <a:t>Water (Ex 15:22-27; 17:1-7)</a:t>
            </a:r>
          </a:p>
          <a:p>
            <a:pPr lvl="1">
              <a:lnSpc>
                <a:spcPct val="100000"/>
              </a:lnSpc>
            </a:pPr>
            <a:r>
              <a:rPr lang="en-US" b="1" dirty="0" smtClean="0"/>
              <a:t>Manna (Ex 16:1-8, 14-36)</a:t>
            </a:r>
          </a:p>
          <a:p>
            <a:pPr lvl="1">
              <a:lnSpc>
                <a:spcPct val="100000"/>
              </a:lnSpc>
            </a:pPr>
            <a:r>
              <a:rPr lang="en-US" b="1" dirty="0" smtClean="0"/>
              <a:t>Quail (Ex 16:9-13)</a:t>
            </a:r>
          </a:p>
          <a:p>
            <a:pPr lvl="1">
              <a:lnSpc>
                <a:spcPct val="100000"/>
              </a:lnSpc>
            </a:pPr>
            <a:r>
              <a:rPr lang="en-US" b="1" dirty="0" smtClean="0"/>
              <a:t>Mt. Sinai (Ex 19:16-20-21)</a:t>
            </a:r>
          </a:p>
          <a:p>
            <a:pPr>
              <a:lnSpc>
                <a:spcPct val="100000"/>
              </a:lnSpc>
            </a:pPr>
            <a:r>
              <a:rPr lang="en-US" sz="2800" b="1" dirty="0" smtClean="0"/>
              <a:t>Israel Falls</a:t>
            </a:r>
          </a:p>
          <a:p>
            <a:pPr lvl="1">
              <a:lnSpc>
                <a:spcPct val="100000"/>
              </a:lnSpc>
            </a:pPr>
            <a:r>
              <a:rPr lang="en-US" b="1" dirty="0" smtClean="0"/>
              <a:t>The Golden Calf (Ex 32)</a:t>
            </a:r>
          </a:p>
          <a:p>
            <a:pPr lvl="1">
              <a:lnSpc>
                <a:spcPct val="100000"/>
              </a:lnSpc>
            </a:pPr>
            <a:r>
              <a:rPr lang="en-US" b="1" dirty="0" smtClean="0"/>
              <a:t>The Ten Spies (Num 14:1-4)</a:t>
            </a:r>
          </a:p>
          <a:p>
            <a:pPr>
              <a:lnSpc>
                <a:spcPct val="100000"/>
              </a:lnSpc>
            </a:pPr>
            <a:r>
              <a:rPr lang="en-US" sz="2800" b="1" dirty="0" smtClean="0"/>
              <a:t>Reminder to Christians</a:t>
            </a:r>
            <a:endParaRPr lang="en-US" sz="2800" dirty="0" smtClean="0"/>
          </a:p>
          <a:p>
            <a:pPr lvl="1">
              <a:lnSpc>
                <a:spcPct val="100000"/>
              </a:lnSpc>
            </a:pPr>
            <a:r>
              <a:rPr lang="en-US" b="1" dirty="0" smtClean="0"/>
              <a:t>1 Cor 10:6, 11-12; Heb 3:19</a:t>
            </a:r>
          </a:p>
          <a:p>
            <a:pPr>
              <a:lnSpc>
                <a:spcPct val="100000"/>
              </a:lnSpc>
            </a:pPr>
            <a:r>
              <a:rPr lang="en-US" sz="2800" b="1" dirty="0" smtClean="0"/>
              <a:t>Trust is Essential</a:t>
            </a:r>
          </a:p>
          <a:p>
            <a:pPr lvl="1">
              <a:lnSpc>
                <a:spcPct val="100000"/>
              </a:lnSpc>
            </a:pPr>
            <a:r>
              <a:rPr lang="en-US" b="1" dirty="0" smtClean="0"/>
              <a:t>Deut 1:29-32</a:t>
            </a:r>
            <a:endParaRPr lang="en-US" b="1" dirty="0"/>
          </a:p>
        </p:txBody>
      </p:sp>
      <p:grpSp>
        <p:nvGrpSpPr>
          <p:cNvPr id="7" name="Group 6"/>
          <p:cNvGrpSpPr/>
          <p:nvPr/>
        </p:nvGrpSpPr>
        <p:grpSpPr>
          <a:xfrm>
            <a:off x="4924540" y="1255923"/>
            <a:ext cx="3899971" cy="5593527"/>
            <a:chOff x="4924540" y="1255923"/>
            <a:chExt cx="3899971" cy="5593527"/>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4540" y="1255923"/>
              <a:ext cx="3899971" cy="5516008"/>
            </a:xfrm>
            <a:prstGeom prst="rect">
              <a:avLst/>
            </a:prstGeom>
          </p:spPr>
        </p:pic>
        <p:sp>
          <p:nvSpPr>
            <p:cNvPr id="6" name="Rectangle 5"/>
            <p:cNvSpPr/>
            <p:nvPr/>
          </p:nvSpPr>
          <p:spPr>
            <a:xfrm>
              <a:off x="4924541" y="1401805"/>
              <a:ext cx="3899970" cy="5447645"/>
            </a:xfrm>
            <a:prstGeom prst="rect">
              <a:avLst/>
            </a:prstGeom>
            <a:noFill/>
          </p:spPr>
          <p:txBody>
            <a:bodyPr wrap="square" lIns="91440" tIns="45720" rIns="91440" bIns="45720">
              <a:spAutoFit/>
            </a:bodyPr>
            <a:lstStyle/>
            <a:p>
              <a:pPr algn="ctr"/>
              <a:r>
                <a:rPr lang="en-US" sz="5300" b="1" dirty="0" smtClean="0">
                  <a:ln w="6600">
                    <a:solidFill>
                      <a:schemeClr val="accent2"/>
                    </a:solidFill>
                    <a:prstDash val="solid"/>
                  </a:ln>
                  <a:solidFill>
                    <a:srgbClr val="FFFFFF"/>
                  </a:solidFill>
                  <a:effectLst>
                    <a:outerShdw dist="38100" dir="2700000" algn="tl" rotWithShape="0">
                      <a:schemeClr val="accent2"/>
                    </a:outerShdw>
                  </a:effectLst>
                </a:rPr>
                <a:t>But for all this, you did not trust the Lord your God.</a:t>
              </a:r>
            </a:p>
            <a:p>
              <a:pPr algn="ctr"/>
              <a:endParaRPr lang="en-US" sz="2800" b="1" dirty="0">
                <a:ln w="6600">
                  <a:solidFill>
                    <a:schemeClr val="accent2"/>
                  </a:solidFill>
                  <a:prstDash val="solid"/>
                </a:ln>
                <a:solidFill>
                  <a:srgbClr val="FFFFFF"/>
                </a:solidFill>
                <a:effectLst>
                  <a:outerShdw dist="38100" dir="2700000" algn="tl" rotWithShape="0">
                    <a:schemeClr val="accent2"/>
                  </a:outerShdw>
                </a:effectLst>
              </a:endParaRPr>
            </a:p>
            <a:p>
              <a:pPr algn="ctr"/>
              <a:r>
                <a:rPr lang="en-US" sz="5300" b="1" dirty="0" smtClean="0">
                  <a:ln w="6600">
                    <a:solidFill>
                      <a:schemeClr val="accent2"/>
                    </a:solidFill>
                    <a:prstDash val="solid"/>
                  </a:ln>
                  <a:solidFill>
                    <a:srgbClr val="FFFFFF"/>
                  </a:solidFill>
                  <a:effectLst>
                    <a:outerShdw dist="38100" dir="2700000" algn="tl" rotWithShape="0">
                      <a:schemeClr val="accent2"/>
                    </a:outerShdw>
                  </a:effectLst>
                </a:rPr>
                <a:t>Deut 1:32</a:t>
              </a:r>
              <a:endParaRPr lang="en-US" sz="5300" b="1" dirty="0">
                <a:ln w="6600">
                  <a:solidFill>
                    <a:schemeClr val="accent2"/>
                  </a:solidFill>
                  <a:prstDash val="solid"/>
                </a:ln>
                <a:solidFill>
                  <a:srgbClr val="FFFFFF"/>
                </a:solidFill>
                <a:effectLst>
                  <a:outerShdw dist="38100" dir="2700000" algn="tl" rotWithShape="0">
                    <a:schemeClr val="accent2"/>
                  </a:outerShdw>
                </a:effectLst>
              </a:endParaRPr>
            </a:p>
          </p:txBody>
        </p:sp>
      </p:grpSp>
    </p:spTree>
    <p:extLst>
      <p:ext uri="{BB962C8B-B14F-4D97-AF65-F5344CB8AC3E}">
        <p14:creationId xmlns:p14="http://schemas.microsoft.com/office/powerpoint/2010/main" val="30781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fade">
                                      <p:cBhvr>
                                        <p:cTn id="7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7" y="0"/>
            <a:ext cx="7980159" cy="1139484"/>
          </a:xfrm>
        </p:spPr>
        <p:txBody>
          <a:bodyPr>
            <a:normAutofit/>
          </a:bodyPr>
          <a:lstStyle/>
          <a:p>
            <a:r>
              <a:rPr lang="en-US" sz="5800" u="sng" dirty="0" smtClean="0"/>
              <a:t>FAITH COMES BY HEARING</a:t>
            </a:r>
            <a:endParaRPr lang="en-US" sz="5800" u="sng" dirty="0"/>
          </a:p>
        </p:txBody>
      </p:sp>
      <p:sp>
        <p:nvSpPr>
          <p:cNvPr id="3" name="Content Placeholder 2"/>
          <p:cNvSpPr>
            <a:spLocks noGrp="1"/>
          </p:cNvSpPr>
          <p:nvPr>
            <p:ph idx="1"/>
          </p:nvPr>
        </p:nvSpPr>
        <p:spPr>
          <a:xfrm>
            <a:off x="633046" y="1139484"/>
            <a:ext cx="8285871" cy="5718516"/>
          </a:xfrm>
        </p:spPr>
        <p:txBody>
          <a:bodyPr>
            <a:noAutofit/>
          </a:bodyPr>
          <a:lstStyle/>
          <a:p>
            <a:pPr>
              <a:lnSpc>
                <a:spcPct val="100000"/>
              </a:lnSpc>
            </a:pPr>
            <a:r>
              <a:rPr lang="en-US" sz="2600" b="1" dirty="0" smtClean="0"/>
              <a:t>Josh 2:8b-11</a:t>
            </a:r>
            <a:r>
              <a:rPr lang="en-US" sz="2600" dirty="0" smtClean="0"/>
              <a:t> – “I </a:t>
            </a:r>
            <a:r>
              <a:rPr lang="en-US" sz="2600" dirty="0"/>
              <a:t>know that the </a:t>
            </a:r>
            <a:r>
              <a:rPr lang="en-US" sz="2600" cap="small" dirty="0"/>
              <a:t>Lord</a:t>
            </a:r>
            <a:r>
              <a:rPr lang="en-US" sz="2600" dirty="0"/>
              <a:t> has given you the land, and that the terror of you has fallen on us, and that all the inhabitants of the land have melted away before you. For we have </a:t>
            </a:r>
            <a:r>
              <a:rPr lang="en-US" sz="2600" u="sng" dirty="0"/>
              <a:t>heard</a:t>
            </a:r>
            <a:r>
              <a:rPr lang="en-US" sz="2600" dirty="0"/>
              <a:t> how the </a:t>
            </a:r>
            <a:r>
              <a:rPr lang="en-US" sz="2600" cap="small" dirty="0"/>
              <a:t>Lord</a:t>
            </a:r>
            <a:r>
              <a:rPr lang="en-US" sz="2600" dirty="0"/>
              <a:t> dried up the water of the Red Sea before you when you came out of Egypt, and what you did to the two kings of the Amorites who were beyond the Jordan, to </a:t>
            </a:r>
            <a:r>
              <a:rPr lang="en-US" sz="2600" dirty="0" err="1"/>
              <a:t>Sihon</a:t>
            </a:r>
            <a:r>
              <a:rPr lang="en-US" sz="2600" dirty="0"/>
              <a:t> and </a:t>
            </a:r>
            <a:r>
              <a:rPr lang="en-US" sz="2600" dirty="0" err="1"/>
              <a:t>Og</a:t>
            </a:r>
            <a:r>
              <a:rPr lang="en-US" sz="2600" dirty="0"/>
              <a:t>, whom you utterly destroyed. When we </a:t>
            </a:r>
            <a:r>
              <a:rPr lang="en-US" sz="2600" u="sng" dirty="0"/>
              <a:t>heard</a:t>
            </a:r>
            <a:r>
              <a:rPr lang="en-US" sz="2600" dirty="0"/>
              <a:t> it, our hearts melted and no courage remained in any man any longer because of you; for the </a:t>
            </a:r>
            <a:r>
              <a:rPr lang="en-US" sz="2600" cap="small" dirty="0"/>
              <a:t>Lord</a:t>
            </a:r>
            <a:r>
              <a:rPr lang="en-US" sz="2600" dirty="0"/>
              <a:t> your God, He is God in heaven above and on earth beneath</a:t>
            </a:r>
            <a:r>
              <a:rPr lang="en-US" sz="2600" dirty="0" smtClean="0"/>
              <a:t>.”</a:t>
            </a:r>
          </a:p>
          <a:p>
            <a:pPr marL="0" indent="0">
              <a:lnSpc>
                <a:spcPct val="100000"/>
              </a:lnSpc>
              <a:buNone/>
            </a:pPr>
            <a:endParaRPr lang="en-US" sz="1800" dirty="0"/>
          </a:p>
          <a:p>
            <a:pPr>
              <a:lnSpc>
                <a:spcPct val="100000"/>
              </a:lnSpc>
            </a:pPr>
            <a:r>
              <a:rPr lang="en-US" sz="2600" b="1" dirty="0" smtClean="0"/>
              <a:t>Rom 10:17</a:t>
            </a:r>
            <a:r>
              <a:rPr lang="en-US" sz="2600" dirty="0" smtClean="0"/>
              <a:t> – “</a:t>
            </a:r>
            <a:r>
              <a:rPr lang="en-US" sz="2600" dirty="0"/>
              <a:t>So faith comes from hearing, and hearing by the word of Christ.</a:t>
            </a:r>
            <a:r>
              <a:rPr lang="en-US" sz="2600" dirty="0" smtClean="0"/>
              <a:t>”</a:t>
            </a:r>
            <a:endParaRPr lang="en-US" sz="2600" dirty="0"/>
          </a:p>
        </p:txBody>
      </p:sp>
    </p:spTree>
    <p:extLst>
      <p:ext uri="{BB962C8B-B14F-4D97-AF65-F5344CB8AC3E}">
        <p14:creationId xmlns:p14="http://schemas.microsoft.com/office/powerpoint/2010/main" val="3752943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1566</TotalTime>
  <Words>668</Words>
  <Application>Microsoft Office PowerPoint</Application>
  <PresentationFormat>On-screen Show (4:3)</PresentationFormat>
  <Paragraphs>83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Impact</vt:lpstr>
      <vt:lpstr>Badge</vt:lpstr>
      <vt:lpstr>PowerPoint Presentation</vt:lpstr>
      <vt:lpstr>PowerPoint Presentation</vt:lpstr>
      <vt:lpstr>The great commission</vt:lpstr>
      <vt:lpstr>WHAT IS FAITH?</vt:lpstr>
      <vt:lpstr>DEGREES OF FAITH</vt:lpstr>
      <vt:lpstr>EVIDENCE FOR GOD</vt:lpstr>
      <vt:lpstr>KNOWN FACT</vt:lpstr>
      <vt:lpstr>CONVICTION ALONE?</vt:lpstr>
      <vt:lpstr>FAITH COMES BY HEARING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ryan.h.hasty@gmail.com</dc:creator>
  <cp:lastModifiedBy>ryan.h.hasty@gmail.com</cp:lastModifiedBy>
  <cp:revision>37</cp:revision>
  <dcterms:created xsi:type="dcterms:W3CDTF">2018-06-29T19:33:22Z</dcterms:created>
  <dcterms:modified xsi:type="dcterms:W3CDTF">2018-07-01T03:22:18Z</dcterms:modified>
</cp:coreProperties>
</file>