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7" r:id="rId4"/>
    <p:sldId id="257"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98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1751313E-084E-4939-8CB9-006CC8D08085}" type="datetimeFigureOut">
              <a:rPr lang="en-US" smtClean="0"/>
              <a:t>7/29/2018</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BFFFA2B3-BA7F-4F89-AC92-214DF6D7FC0B}" type="slidenum">
              <a:rPr lang="en-US" smtClean="0"/>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8673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51313E-084E-4939-8CB9-006CC8D08085}"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FA2B3-BA7F-4F89-AC92-214DF6D7FC0B}" type="slidenum">
              <a:rPr lang="en-US" smtClean="0"/>
              <a:t>‹#›</a:t>
            </a:fld>
            <a:endParaRPr lang="en-US"/>
          </a:p>
        </p:txBody>
      </p:sp>
    </p:spTree>
    <p:extLst>
      <p:ext uri="{BB962C8B-B14F-4D97-AF65-F5344CB8AC3E}">
        <p14:creationId xmlns:p14="http://schemas.microsoft.com/office/powerpoint/2010/main" val="4169792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51313E-084E-4939-8CB9-006CC8D08085}"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FA2B3-BA7F-4F89-AC92-214DF6D7FC0B}" type="slidenum">
              <a:rPr lang="en-US" smtClean="0"/>
              <a:t>‹#›</a:t>
            </a:fld>
            <a:endParaRPr lang="en-US"/>
          </a:p>
        </p:txBody>
      </p:sp>
    </p:spTree>
    <p:extLst>
      <p:ext uri="{BB962C8B-B14F-4D97-AF65-F5344CB8AC3E}">
        <p14:creationId xmlns:p14="http://schemas.microsoft.com/office/powerpoint/2010/main" val="3027393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51313E-084E-4939-8CB9-006CC8D08085}"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FA2B3-BA7F-4F89-AC92-214DF6D7FC0B}" type="slidenum">
              <a:rPr lang="en-US" smtClean="0"/>
              <a:t>‹#›</a:t>
            </a:fld>
            <a:endParaRPr lang="en-US"/>
          </a:p>
        </p:txBody>
      </p:sp>
    </p:spTree>
    <p:extLst>
      <p:ext uri="{BB962C8B-B14F-4D97-AF65-F5344CB8AC3E}">
        <p14:creationId xmlns:p14="http://schemas.microsoft.com/office/powerpoint/2010/main" val="1541475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1751313E-084E-4939-8CB9-006CC8D08085}" type="datetimeFigureOut">
              <a:rPr lang="en-US" smtClean="0"/>
              <a:t>7/29/2018</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BFFFA2B3-BA7F-4F89-AC92-214DF6D7FC0B}" type="slidenum">
              <a:rPr lang="en-US" smtClean="0"/>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626638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51313E-084E-4939-8CB9-006CC8D08085}"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FA2B3-BA7F-4F89-AC92-214DF6D7FC0B}" type="slidenum">
              <a:rPr lang="en-US" smtClean="0"/>
              <a:t>‹#›</a:t>
            </a:fld>
            <a:endParaRPr lang="en-US"/>
          </a:p>
        </p:txBody>
      </p:sp>
    </p:spTree>
    <p:extLst>
      <p:ext uri="{BB962C8B-B14F-4D97-AF65-F5344CB8AC3E}">
        <p14:creationId xmlns:p14="http://schemas.microsoft.com/office/powerpoint/2010/main" val="86748919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51313E-084E-4939-8CB9-006CC8D08085}" type="datetimeFigureOut">
              <a:rPr lang="en-US" smtClean="0"/>
              <a:t>7/29/2018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FA2B3-BA7F-4F89-AC92-214DF6D7FC0B}" type="slidenum">
              <a:rPr lang="en-US" smtClean="0"/>
              <a:t>‹#›</a:t>
            </a:fld>
            <a:endParaRPr lang="en-US"/>
          </a:p>
        </p:txBody>
      </p:sp>
    </p:spTree>
    <p:extLst>
      <p:ext uri="{BB962C8B-B14F-4D97-AF65-F5344CB8AC3E}">
        <p14:creationId xmlns:p14="http://schemas.microsoft.com/office/powerpoint/2010/main" val="341627265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51313E-084E-4939-8CB9-006CC8D08085}" type="datetimeFigureOut">
              <a:rPr lang="en-US" smtClean="0"/>
              <a:t>7/29/2018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FA2B3-BA7F-4F89-AC92-214DF6D7FC0B}" type="slidenum">
              <a:rPr lang="en-US" smtClean="0"/>
              <a:t>‹#›</a:t>
            </a:fld>
            <a:endParaRPr lang="en-US"/>
          </a:p>
        </p:txBody>
      </p:sp>
    </p:spTree>
    <p:extLst>
      <p:ext uri="{BB962C8B-B14F-4D97-AF65-F5344CB8AC3E}">
        <p14:creationId xmlns:p14="http://schemas.microsoft.com/office/powerpoint/2010/main" val="137317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1313E-084E-4939-8CB9-006CC8D08085}" type="datetimeFigureOut">
              <a:rPr lang="en-US" smtClean="0"/>
              <a:t>7/29/2018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FA2B3-BA7F-4F89-AC92-214DF6D7FC0B}" type="slidenum">
              <a:rPr lang="en-US" smtClean="0"/>
              <a:t>‹#›</a:t>
            </a:fld>
            <a:endParaRPr lang="en-US"/>
          </a:p>
        </p:txBody>
      </p:sp>
    </p:spTree>
    <p:extLst>
      <p:ext uri="{BB962C8B-B14F-4D97-AF65-F5344CB8AC3E}">
        <p14:creationId xmlns:p14="http://schemas.microsoft.com/office/powerpoint/2010/main" val="2041765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3789" y="6375679"/>
            <a:ext cx="925016" cy="348462"/>
          </a:xfrm>
        </p:spPr>
        <p:txBody>
          <a:bodyPr/>
          <a:lstStyle/>
          <a:p>
            <a:fld id="{1751313E-084E-4939-8CB9-006CC8D08085}" type="datetimeFigureOut">
              <a:rPr lang="en-US" smtClean="0"/>
              <a:t>7/29/2018</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BFFFA2B3-BA7F-4F89-AC92-214DF6D7FC0B}" type="slidenum">
              <a:rPr lang="en-US" smtClean="0"/>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3374093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4463" y="6375679"/>
            <a:ext cx="924342" cy="348462"/>
          </a:xfrm>
        </p:spPr>
        <p:txBody>
          <a:bodyPr/>
          <a:lstStyle/>
          <a:p>
            <a:fld id="{1751313E-084E-4939-8CB9-006CC8D08085}" type="datetimeFigureOut">
              <a:rPr lang="en-US" smtClean="0"/>
              <a:t>7/29/2018</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BFFFA2B3-BA7F-4F89-AC92-214DF6D7FC0B}" type="slidenum">
              <a:rPr lang="en-US" smtClean="0"/>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2668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1751313E-084E-4939-8CB9-006CC8D08085}" type="datetimeFigureOut">
              <a:rPr lang="en-US" smtClean="0"/>
              <a:t>7/29/2018</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FFFA2B3-BA7F-4F89-AC92-214DF6D7FC0B}" type="slidenum">
              <a:rPr lang="en-US" smtClean="0"/>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624544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752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873" y="0"/>
            <a:ext cx="7633742" cy="879231"/>
          </a:xfrm>
        </p:spPr>
        <p:txBody>
          <a:bodyPr/>
          <a:lstStyle/>
          <a:p>
            <a:r>
              <a:rPr lang="en-US" dirty="0"/>
              <a:t>What REPENTANCE </a:t>
            </a:r>
            <a:r>
              <a:rPr lang="en-US" u="sng" dirty="0"/>
              <a:t>is</a:t>
            </a:r>
          </a:p>
        </p:txBody>
      </p:sp>
      <p:sp>
        <p:nvSpPr>
          <p:cNvPr id="3" name="Content Placeholder 2"/>
          <p:cNvSpPr>
            <a:spLocks noGrp="1"/>
          </p:cNvSpPr>
          <p:nvPr>
            <p:ph idx="1"/>
          </p:nvPr>
        </p:nvSpPr>
        <p:spPr>
          <a:xfrm>
            <a:off x="806873" y="879230"/>
            <a:ext cx="8069498" cy="5873261"/>
          </a:xfrm>
        </p:spPr>
        <p:txBody>
          <a:bodyPr>
            <a:normAutofit/>
          </a:bodyPr>
          <a:lstStyle/>
          <a:p>
            <a:r>
              <a:rPr lang="en-US" sz="2400" u="sng" dirty="0"/>
              <a:t>Recognition That I Am Wrong</a:t>
            </a:r>
          </a:p>
          <a:p>
            <a:pPr lvl="1"/>
            <a:r>
              <a:rPr lang="en-US" sz="1600" b="1" dirty="0"/>
              <a:t>Gal 3:1a</a:t>
            </a:r>
            <a:r>
              <a:rPr lang="en-US" sz="1600" dirty="0"/>
              <a:t> – “You foolish Galatians, who has bewitched you”</a:t>
            </a:r>
          </a:p>
          <a:p>
            <a:pPr lvl="1"/>
            <a:r>
              <a:rPr lang="en-US" sz="1600" b="1" dirty="0"/>
              <a:t>Gal 5:4</a:t>
            </a:r>
            <a:r>
              <a:rPr lang="en-US" sz="1600" dirty="0"/>
              <a:t> – “You have been severed from Christ, you who are seeking to be justified by law; you have fallen from grace.”</a:t>
            </a:r>
          </a:p>
          <a:p>
            <a:pPr lvl="1"/>
            <a:r>
              <a:rPr lang="en-US" sz="1600" b="1" dirty="0"/>
              <a:t>1 Cor 3:1</a:t>
            </a:r>
            <a:r>
              <a:rPr lang="en-US" sz="1600" dirty="0"/>
              <a:t> – “And I, brethren, could not speak to you as to spiritual men, but as to men of flesh, as to infants in Christ.”</a:t>
            </a:r>
          </a:p>
          <a:p>
            <a:pPr lvl="1"/>
            <a:endParaRPr lang="en-US" sz="2200" u="sng" dirty="0"/>
          </a:p>
          <a:p>
            <a:pPr lvl="1"/>
            <a:endParaRPr lang="en-US" sz="1600" dirty="0"/>
          </a:p>
        </p:txBody>
      </p:sp>
    </p:spTree>
    <p:extLst>
      <p:ext uri="{BB962C8B-B14F-4D97-AF65-F5344CB8AC3E}">
        <p14:creationId xmlns:p14="http://schemas.microsoft.com/office/powerpoint/2010/main" val="537044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873" y="0"/>
            <a:ext cx="7633742" cy="879231"/>
          </a:xfrm>
        </p:spPr>
        <p:txBody>
          <a:bodyPr/>
          <a:lstStyle/>
          <a:p>
            <a:r>
              <a:rPr lang="en-US" dirty="0"/>
              <a:t>What REPENTANCE </a:t>
            </a:r>
            <a:r>
              <a:rPr lang="en-US" u="sng" dirty="0"/>
              <a:t>is</a:t>
            </a:r>
          </a:p>
        </p:txBody>
      </p:sp>
      <p:sp>
        <p:nvSpPr>
          <p:cNvPr id="3" name="Content Placeholder 2"/>
          <p:cNvSpPr>
            <a:spLocks noGrp="1"/>
          </p:cNvSpPr>
          <p:nvPr>
            <p:ph idx="1"/>
          </p:nvPr>
        </p:nvSpPr>
        <p:spPr>
          <a:xfrm>
            <a:off x="806873" y="879230"/>
            <a:ext cx="8069498" cy="5873261"/>
          </a:xfrm>
        </p:spPr>
        <p:txBody>
          <a:bodyPr>
            <a:normAutofit/>
          </a:bodyPr>
          <a:lstStyle/>
          <a:p>
            <a:r>
              <a:rPr lang="en-US" sz="2400" u="sng" dirty="0"/>
              <a:t>Recognition That I Am Wrong</a:t>
            </a:r>
          </a:p>
          <a:p>
            <a:r>
              <a:rPr lang="en-US" sz="2400" u="sng" dirty="0"/>
              <a:t>Godly Sorrow</a:t>
            </a:r>
            <a:endParaRPr lang="en-US" sz="2400" dirty="0"/>
          </a:p>
          <a:p>
            <a:pPr lvl="1"/>
            <a:r>
              <a:rPr lang="en-US" sz="1600" b="1" dirty="0"/>
              <a:t>2 Cor 7:8-9</a:t>
            </a:r>
            <a:r>
              <a:rPr lang="en-US" sz="1600" dirty="0"/>
              <a:t> – “</a:t>
            </a:r>
            <a:r>
              <a:rPr lang="en-US" sz="1600" b="1" baseline="30000" dirty="0"/>
              <a:t>8</a:t>
            </a:r>
            <a:r>
              <a:rPr lang="en-US" sz="1600" dirty="0"/>
              <a:t>For though I caused you sorrow by my letter, I do not regret it; though I did regret it–for I see that that letter caused you sorrow, though only for a while—</a:t>
            </a:r>
            <a:r>
              <a:rPr lang="en-US" sz="1600" b="1" baseline="30000" dirty="0"/>
              <a:t>9</a:t>
            </a:r>
            <a:r>
              <a:rPr lang="en-US" sz="1600" dirty="0"/>
              <a:t>I now rejoice, not that you were made sorrowful, but that you were made sorrowful to the point of repentance; for you were made sorrowful according to the will of God, so that you might not suffer loss in anything through us.”</a:t>
            </a:r>
            <a:endParaRPr lang="en-US" sz="1600" u="sng" dirty="0"/>
          </a:p>
          <a:p>
            <a:pPr lvl="1"/>
            <a:r>
              <a:rPr lang="en-US" sz="1600" b="1" dirty="0"/>
              <a:t>Psa 51:1-4</a:t>
            </a:r>
            <a:r>
              <a:rPr lang="en-US" sz="1600" dirty="0"/>
              <a:t> – “</a:t>
            </a:r>
            <a:r>
              <a:rPr lang="en-US" sz="1600" b="1" baseline="30000" dirty="0"/>
              <a:t>1</a:t>
            </a:r>
            <a:r>
              <a:rPr lang="en-US" sz="1600" dirty="0"/>
              <a:t>Be gracious to me, O God, according to Your lovingkindness; according to the greatness of Your compassion blot out my transgressions. </a:t>
            </a:r>
            <a:r>
              <a:rPr lang="en-US" sz="1600" b="1" baseline="30000" dirty="0"/>
              <a:t>2</a:t>
            </a:r>
            <a:r>
              <a:rPr lang="en-US" sz="1600" dirty="0"/>
              <a:t>Wash me thoroughly from my iniquity and cleanse me from my sin. </a:t>
            </a:r>
            <a:r>
              <a:rPr lang="en-US" sz="1600" b="1" baseline="30000" dirty="0"/>
              <a:t>3</a:t>
            </a:r>
            <a:r>
              <a:rPr lang="en-US" sz="1600" dirty="0"/>
              <a:t>For I know my transgressions, and my sin is ever before me. </a:t>
            </a:r>
            <a:r>
              <a:rPr lang="en-US" sz="1600" b="1" baseline="30000" dirty="0"/>
              <a:t>4</a:t>
            </a:r>
            <a:r>
              <a:rPr lang="en-US" sz="1600" dirty="0"/>
              <a:t>Against You, You only, I have sinned and done what is evil in Your sight, so that You are justified when You speak and blameless when You judge.”</a:t>
            </a:r>
          </a:p>
        </p:txBody>
      </p:sp>
    </p:spTree>
    <p:extLst>
      <p:ext uri="{BB962C8B-B14F-4D97-AF65-F5344CB8AC3E}">
        <p14:creationId xmlns:p14="http://schemas.microsoft.com/office/powerpoint/2010/main" val="1682332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873" y="0"/>
            <a:ext cx="7633742" cy="879231"/>
          </a:xfrm>
        </p:spPr>
        <p:txBody>
          <a:bodyPr/>
          <a:lstStyle/>
          <a:p>
            <a:r>
              <a:rPr lang="en-US" dirty="0"/>
              <a:t>What REPENTANCE </a:t>
            </a:r>
            <a:r>
              <a:rPr lang="en-US" u="sng" dirty="0"/>
              <a:t>is</a:t>
            </a:r>
          </a:p>
        </p:txBody>
      </p:sp>
      <p:sp>
        <p:nvSpPr>
          <p:cNvPr id="3" name="Content Placeholder 2"/>
          <p:cNvSpPr>
            <a:spLocks noGrp="1"/>
          </p:cNvSpPr>
          <p:nvPr>
            <p:ph idx="1"/>
          </p:nvPr>
        </p:nvSpPr>
        <p:spPr>
          <a:xfrm>
            <a:off x="806873" y="879230"/>
            <a:ext cx="8069498" cy="5873261"/>
          </a:xfrm>
        </p:spPr>
        <p:txBody>
          <a:bodyPr>
            <a:normAutofit/>
          </a:bodyPr>
          <a:lstStyle/>
          <a:p>
            <a:r>
              <a:rPr lang="en-US" sz="2400" u="sng" dirty="0"/>
              <a:t>Recognition That I Am Wrong</a:t>
            </a:r>
          </a:p>
          <a:p>
            <a:r>
              <a:rPr lang="en-US" sz="2400" u="sng" dirty="0"/>
              <a:t>Godly Sorrow</a:t>
            </a:r>
          </a:p>
          <a:p>
            <a:r>
              <a:rPr lang="en-US" sz="2400" u="sng" dirty="0"/>
              <a:t>Produces Change</a:t>
            </a:r>
            <a:endParaRPr lang="en-US" sz="2400" dirty="0"/>
          </a:p>
          <a:p>
            <a:pPr lvl="1"/>
            <a:r>
              <a:rPr lang="en-US" sz="1600" b="1" dirty="0"/>
              <a:t>2 Cor 7:11</a:t>
            </a:r>
            <a:r>
              <a:rPr lang="en-US" sz="1600" dirty="0"/>
              <a:t> – “For behold what </a:t>
            </a:r>
            <a:r>
              <a:rPr lang="en-US" sz="1600" u="sng" dirty="0"/>
              <a:t>earnestness</a:t>
            </a:r>
            <a:r>
              <a:rPr lang="en-US" sz="1600" dirty="0"/>
              <a:t> this very thing, this godly sorrow, has produced in you: what </a:t>
            </a:r>
            <a:r>
              <a:rPr lang="en-US" sz="1600" u="sng" dirty="0"/>
              <a:t>vindication</a:t>
            </a:r>
            <a:r>
              <a:rPr lang="en-US" sz="1600" dirty="0"/>
              <a:t> of yourselves, what </a:t>
            </a:r>
            <a:r>
              <a:rPr lang="en-US" sz="1600" u="sng" dirty="0"/>
              <a:t>indignation</a:t>
            </a:r>
            <a:r>
              <a:rPr lang="en-US" sz="1600" dirty="0"/>
              <a:t>, what </a:t>
            </a:r>
            <a:r>
              <a:rPr lang="en-US" sz="1600" u="sng" dirty="0"/>
              <a:t>fear</a:t>
            </a:r>
            <a:r>
              <a:rPr lang="en-US" sz="1600" dirty="0"/>
              <a:t>, what </a:t>
            </a:r>
            <a:r>
              <a:rPr lang="en-US" sz="1600" u="sng" dirty="0"/>
              <a:t>longing</a:t>
            </a:r>
            <a:r>
              <a:rPr lang="en-US" sz="1600" dirty="0"/>
              <a:t>, what </a:t>
            </a:r>
            <a:r>
              <a:rPr lang="en-US" sz="1600" u="sng" dirty="0"/>
              <a:t>zeal</a:t>
            </a:r>
            <a:r>
              <a:rPr lang="en-US" sz="1600" dirty="0"/>
              <a:t>, what </a:t>
            </a:r>
            <a:r>
              <a:rPr lang="en-US" sz="1600" u="sng" dirty="0"/>
              <a:t>avenging of wrong</a:t>
            </a:r>
            <a:r>
              <a:rPr lang="en-US" sz="1600" dirty="0"/>
              <a:t>! In everything you demonstrated yourselves to be innocent in the matter.”</a:t>
            </a:r>
          </a:p>
        </p:txBody>
      </p:sp>
    </p:spTree>
    <p:extLst>
      <p:ext uri="{BB962C8B-B14F-4D97-AF65-F5344CB8AC3E}">
        <p14:creationId xmlns:p14="http://schemas.microsoft.com/office/powerpoint/2010/main" val="3667615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the true gospel"/>
          <p:cNvPicPr>
            <a:picLocks noChangeAspect="1" noChangeArrowheads="1"/>
          </p:cNvPicPr>
          <p:nvPr/>
        </p:nvPicPr>
        <p:blipFill rotWithShape="1">
          <a:blip r:embed="rId2">
            <a:extLst>
              <a:ext uri="{28A0092B-C50C-407E-A947-70E740481C1C}">
                <a14:useLocalDpi xmlns:a14="http://schemas.microsoft.com/office/drawing/2010/main" val="0"/>
              </a:ext>
            </a:extLst>
          </a:blip>
          <a:srcRect b="4861"/>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21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48299" y="1089000"/>
            <a:ext cx="7932143" cy="5607222"/>
          </a:xfrm>
          <a:prstGeom prst="rect">
            <a:avLst/>
          </a:prstGeom>
        </p:spPr>
      </p:pic>
      <p:sp>
        <p:nvSpPr>
          <p:cNvPr id="2" name="Title 1"/>
          <p:cNvSpPr>
            <a:spLocks noGrp="1"/>
          </p:cNvSpPr>
          <p:nvPr>
            <p:ph type="title"/>
          </p:nvPr>
        </p:nvSpPr>
        <p:spPr>
          <a:xfrm>
            <a:off x="848299" y="0"/>
            <a:ext cx="7932143" cy="1492132"/>
          </a:xfrm>
        </p:spPr>
        <p:txBody>
          <a:bodyPr>
            <a:normAutofit/>
          </a:bodyPr>
          <a:lstStyle/>
          <a:p>
            <a:r>
              <a:rPr lang="en-US" sz="6000" u="sng" dirty="0"/>
              <a:t>The great commission</a:t>
            </a:r>
          </a:p>
        </p:txBody>
      </p:sp>
      <p:sp>
        <p:nvSpPr>
          <p:cNvPr id="15" name="TextBox 14"/>
          <p:cNvSpPr txBox="1"/>
          <p:nvPr/>
        </p:nvSpPr>
        <p:spPr>
          <a:xfrm>
            <a:off x="972196" y="1196738"/>
            <a:ext cx="1537730" cy="338554"/>
          </a:xfrm>
          <a:prstGeom prst="rect">
            <a:avLst/>
          </a:prstGeom>
          <a:noFill/>
        </p:spPr>
        <p:txBody>
          <a:bodyPr wrap="square" rtlCol="0">
            <a:spAutoFit/>
          </a:bodyPr>
          <a:lstStyle/>
          <a:p>
            <a:r>
              <a:rPr lang="en-US" sz="1600" b="1" u="sng" dirty="0">
                <a:solidFill>
                  <a:schemeClr val="bg1"/>
                </a:solidFill>
              </a:rPr>
              <a:t>Matt 28:18-20</a:t>
            </a:r>
          </a:p>
        </p:txBody>
      </p:sp>
      <p:sp>
        <p:nvSpPr>
          <p:cNvPr id="16" name="TextBox 15"/>
          <p:cNvSpPr txBox="1"/>
          <p:nvPr/>
        </p:nvSpPr>
        <p:spPr>
          <a:xfrm>
            <a:off x="2670149" y="1196738"/>
            <a:ext cx="1537730" cy="338554"/>
          </a:xfrm>
          <a:prstGeom prst="rect">
            <a:avLst/>
          </a:prstGeom>
          <a:noFill/>
        </p:spPr>
        <p:txBody>
          <a:bodyPr wrap="square" rtlCol="0">
            <a:spAutoFit/>
          </a:bodyPr>
          <a:lstStyle/>
          <a:p>
            <a:r>
              <a:rPr lang="en-US" sz="1600" b="1" u="sng" dirty="0">
                <a:solidFill>
                  <a:schemeClr val="bg1"/>
                </a:solidFill>
              </a:rPr>
              <a:t>Mark 16:15-16</a:t>
            </a:r>
          </a:p>
        </p:txBody>
      </p:sp>
      <p:sp>
        <p:nvSpPr>
          <p:cNvPr id="17" name="TextBox 16"/>
          <p:cNvSpPr txBox="1"/>
          <p:nvPr/>
        </p:nvSpPr>
        <p:spPr>
          <a:xfrm>
            <a:off x="4368102" y="1196738"/>
            <a:ext cx="1537730" cy="338554"/>
          </a:xfrm>
          <a:prstGeom prst="rect">
            <a:avLst/>
          </a:prstGeom>
          <a:noFill/>
        </p:spPr>
        <p:txBody>
          <a:bodyPr wrap="square" rtlCol="0">
            <a:spAutoFit/>
          </a:bodyPr>
          <a:lstStyle/>
          <a:p>
            <a:r>
              <a:rPr lang="en-US" sz="1600" b="1" u="sng" dirty="0">
                <a:solidFill>
                  <a:schemeClr val="bg1"/>
                </a:solidFill>
              </a:rPr>
              <a:t>Luke 24:46-47</a:t>
            </a:r>
          </a:p>
        </p:txBody>
      </p:sp>
      <p:sp>
        <p:nvSpPr>
          <p:cNvPr id="18" name="TextBox 17"/>
          <p:cNvSpPr txBox="1"/>
          <p:nvPr/>
        </p:nvSpPr>
        <p:spPr>
          <a:xfrm>
            <a:off x="6066055" y="1196738"/>
            <a:ext cx="1142481" cy="338554"/>
          </a:xfrm>
          <a:prstGeom prst="rect">
            <a:avLst/>
          </a:prstGeom>
          <a:noFill/>
        </p:spPr>
        <p:txBody>
          <a:bodyPr wrap="square" rtlCol="0">
            <a:spAutoFit/>
          </a:bodyPr>
          <a:lstStyle/>
          <a:p>
            <a:r>
              <a:rPr lang="en-US" sz="1600" b="1" u="sng" dirty="0">
                <a:solidFill>
                  <a:schemeClr val="bg1"/>
                </a:solidFill>
              </a:rPr>
              <a:t>Summary</a:t>
            </a:r>
          </a:p>
        </p:txBody>
      </p:sp>
      <p:sp>
        <p:nvSpPr>
          <p:cNvPr id="19" name="TextBox 18"/>
          <p:cNvSpPr txBox="1"/>
          <p:nvPr/>
        </p:nvSpPr>
        <p:spPr>
          <a:xfrm>
            <a:off x="7368759" y="1196738"/>
            <a:ext cx="1411683" cy="338554"/>
          </a:xfrm>
          <a:prstGeom prst="rect">
            <a:avLst/>
          </a:prstGeom>
          <a:noFill/>
        </p:spPr>
        <p:txBody>
          <a:bodyPr wrap="square" rtlCol="0">
            <a:spAutoFit/>
          </a:bodyPr>
          <a:lstStyle/>
          <a:p>
            <a:r>
              <a:rPr lang="en-US" sz="1600" b="1" u="sng" dirty="0">
                <a:solidFill>
                  <a:schemeClr val="bg1"/>
                </a:solidFill>
              </a:rPr>
              <a:t>Acts 2:36-42</a:t>
            </a:r>
          </a:p>
        </p:txBody>
      </p:sp>
      <p:sp>
        <p:nvSpPr>
          <p:cNvPr id="20" name="TextBox 19"/>
          <p:cNvSpPr txBox="1"/>
          <p:nvPr/>
        </p:nvSpPr>
        <p:spPr>
          <a:xfrm>
            <a:off x="972196" y="1954049"/>
            <a:ext cx="1537730" cy="338554"/>
          </a:xfrm>
          <a:prstGeom prst="rect">
            <a:avLst/>
          </a:prstGeom>
          <a:noFill/>
        </p:spPr>
        <p:txBody>
          <a:bodyPr wrap="square" rtlCol="0">
            <a:spAutoFit/>
          </a:bodyPr>
          <a:lstStyle/>
          <a:p>
            <a:pPr algn="ctr"/>
            <a:r>
              <a:rPr lang="en-US" sz="1600" b="1" dirty="0">
                <a:solidFill>
                  <a:schemeClr val="bg1"/>
                </a:solidFill>
              </a:rPr>
              <a:t>Go</a:t>
            </a:r>
          </a:p>
        </p:txBody>
      </p:sp>
      <p:sp>
        <p:nvSpPr>
          <p:cNvPr id="21" name="TextBox 20"/>
          <p:cNvSpPr txBox="1"/>
          <p:nvPr/>
        </p:nvSpPr>
        <p:spPr>
          <a:xfrm>
            <a:off x="910248" y="2667826"/>
            <a:ext cx="1697953" cy="338554"/>
          </a:xfrm>
          <a:prstGeom prst="rect">
            <a:avLst/>
          </a:prstGeom>
          <a:noFill/>
        </p:spPr>
        <p:txBody>
          <a:bodyPr wrap="square" rtlCol="0">
            <a:spAutoFit/>
          </a:bodyPr>
          <a:lstStyle/>
          <a:p>
            <a:pPr algn="ctr"/>
            <a:r>
              <a:rPr lang="en-US" sz="1600" b="1" dirty="0">
                <a:solidFill>
                  <a:schemeClr val="bg1"/>
                </a:solidFill>
              </a:rPr>
              <a:t>Make Disciples</a:t>
            </a:r>
          </a:p>
        </p:txBody>
      </p:sp>
      <p:sp>
        <p:nvSpPr>
          <p:cNvPr id="22" name="TextBox 21"/>
          <p:cNvSpPr txBox="1"/>
          <p:nvPr/>
        </p:nvSpPr>
        <p:spPr>
          <a:xfrm>
            <a:off x="892084" y="3381603"/>
            <a:ext cx="1697953" cy="338554"/>
          </a:xfrm>
          <a:prstGeom prst="rect">
            <a:avLst/>
          </a:prstGeom>
          <a:noFill/>
        </p:spPr>
        <p:txBody>
          <a:bodyPr wrap="square" rtlCol="0">
            <a:spAutoFit/>
          </a:bodyPr>
          <a:lstStyle/>
          <a:p>
            <a:pPr algn="ctr"/>
            <a:r>
              <a:rPr lang="en-US" sz="1600" b="1" dirty="0">
                <a:solidFill>
                  <a:schemeClr val="bg1"/>
                </a:solidFill>
              </a:rPr>
              <a:t>Baptize</a:t>
            </a:r>
          </a:p>
        </p:txBody>
      </p:sp>
      <p:sp>
        <p:nvSpPr>
          <p:cNvPr id="23" name="TextBox 22"/>
          <p:cNvSpPr txBox="1"/>
          <p:nvPr/>
        </p:nvSpPr>
        <p:spPr>
          <a:xfrm>
            <a:off x="892084" y="4051846"/>
            <a:ext cx="1697953" cy="338554"/>
          </a:xfrm>
          <a:prstGeom prst="rect">
            <a:avLst/>
          </a:prstGeom>
          <a:noFill/>
        </p:spPr>
        <p:txBody>
          <a:bodyPr wrap="square" rtlCol="0">
            <a:spAutoFit/>
          </a:bodyPr>
          <a:lstStyle/>
          <a:p>
            <a:pPr algn="ctr"/>
            <a:r>
              <a:rPr lang="en-US" sz="1600" b="1" dirty="0">
                <a:solidFill>
                  <a:schemeClr val="bg1"/>
                </a:solidFill>
              </a:rPr>
              <a:t>Teach</a:t>
            </a:r>
          </a:p>
        </p:txBody>
      </p:sp>
      <p:sp>
        <p:nvSpPr>
          <p:cNvPr id="24" name="TextBox 23"/>
          <p:cNvSpPr txBox="1"/>
          <p:nvPr/>
        </p:nvSpPr>
        <p:spPr>
          <a:xfrm>
            <a:off x="2633823" y="1954049"/>
            <a:ext cx="1537730" cy="338554"/>
          </a:xfrm>
          <a:prstGeom prst="rect">
            <a:avLst/>
          </a:prstGeom>
          <a:noFill/>
        </p:spPr>
        <p:txBody>
          <a:bodyPr wrap="square" rtlCol="0">
            <a:spAutoFit/>
          </a:bodyPr>
          <a:lstStyle/>
          <a:p>
            <a:pPr algn="ctr"/>
            <a:r>
              <a:rPr lang="en-US" sz="1600" b="1" dirty="0">
                <a:solidFill>
                  <a:schemeClr val="bg1"/>
                </a:solidFill>
              </a:rPr>
              <a:t>Go</a:t>
            </a:r>
          </a:p>
        </p:txBody>
      </p:sp>
      <p:sp>
        <p:nvSpPr>
          <p:cNvPr id="25" name="TextBox 24"/>
          <p:cNvSpPr txBox="1"/>
          <p:nvPr/>
        </p:nvSpPr>
        <p:spPr>
          <a:xfrm>
            <a:off x="2670149" y="2667826"/>
            <a:ext cx="1537730" cy="338554"/>
          </a:xfrm>
          <a:prstGeom prst="rect">
            <a:avLst/>
          </a:prstGeom>
          <a:noFill/>
        </p:spPr>
        <p:txBody>
          <a:bodyPr wrap="square" rtlCol="0">
            <a:spAutoFit/>
          </a:bodyPr>
          <a:lstStyle/>
          <a:p>
            <a:pPr algn="ctr"/>
            <a:r>
              <a:rPr lang="en-US" sz="1600" b="1" dirty="0">
                <a:solidFill>
                  <a:schemeClr val="bg1"/>
                </a:solidFill>
              </a:rPr>
              <a:t>Preach</a:t>
            </a:r>
          </a:p>
        </p:txBody>
      </p:sp>
      <p:sp>
        <p:nvSpPr>
          <p:cNvPr id="26" name="TextBox 25"/>
          <p:cNvSpPr txBox="1"/>
          <p:nvPr/>
        </p:nvSpPr>
        <p:spPr>
          <a:xfrm>
            <a:off x="2670149" y="3381603"/>
            <a:ext cx="1537730" cy="338554"/>
          </a:xfrm>
          <a:prstGeom prst="rect">
            <a:avLst/>
          </a:prstGeom>
          <a:noFill/>
        </p:spPr>
        <p:txBody>
          <a:bodyPr wrap="square" rtlCol="0">
            <a:spAutoFit/>
          </a:bodyPr>
          <a:lstStyle/>
          <a:p>
            <a:pPr algn="ctr"/>
            <a:r>
              <a:rPr lang="en-US" sz="1600" b="1" dirty="0">
                <a:solidFill>
                  <a:schemeClr val="bg1"/>
                </a:solidFill>
              </a:rPr>
              <a:t>Believe</a:t>
            </a:r>
          </a:p>
        </p:txBody>
      </p:sp>
      <p:sp>
        <p:nvSpPr>
          <p:cNvPr id="27" name="TextBox 26"/>
          <p:cNvSpPr txBox="1"/>
          <p:nvPr/>
        </p:nvSpPr>
        <p:spPr>
          <a:xfrm>
            <a:off x="2670149" y="4051846"/>
            <a:ext cx="1537730" cy="338554"/>
          </a:xfrm>
          <a:prstGeom prst="rect">
            <a:avLst/>
          </a:prstGeom>
          <a:noFill/>
        </p:spPr>
        <p:txBody>
          <a:bodyPr wrap="square" rtlCol="0">
            <a:spAutoFit/>
          </a:bodyPr>
          <a:lstStyle/>
          <a:p>
            <a:pPr algn="ctr"/>
            <a:r>
              <a:rPr lang="en-US" sz="1600" b="1" dirty="0">
                <a:solidFill>
                  <a:schemeClr val="bg1"/>
                </a:solidFill>
              </a:rPr>
              <a:t>Baptized</a:t>
            </a:r>
          </a:p>
        </p:txBody>
      </p:sp>
      <p:sp>
        <p:nvSpPr>
          <p:cNvPr id="28" name="TextBox 27"/>
          <p:cNvSpPr txBox="1"/>
          <p:nvPr/>
        </p:nvSpPr>
        <p:spPr>
          <a:xfrm>
            <a:off x="2670149" y="4809157"/>
            <a:ext cx="1537730" cy="338554"/>
          </a:xfrm>
          <a:prstGeom prst="rect">
            <a:avLst/>
          </a:prstGeom>
          <a:noFill/>
        </p:spPr>
        <p:txBody>
          <a:bodyPr wrap="square" rtlCol="0">
            <a:spAutoFit/>
          </a:bodyPr>
          <a:lstStyle/>
          <a:p>
            <a:pPr algn="ctr"/>
            <a:r>
              <a:rPr lang="en-US" sz="1600" b="1" dirty="0">
                <a:solidFill>
                  <a:schemeClr val="bg1"/>
                </a:solidFill>
              </a:rPr>
              <a:t>Saved</a:t>
            </a:r>
          </a:p>
        </p:txBody>
      </p:sp>
      <p:sp>
        <p:nvSpPr>
          <p:cNvPr id="29" name="TextBox 28"/>
          <p:cNvSpPr txBox="1"/>
          <p:nvPr/>
        </p:nvSpPr>
        <p:spPr>
          <a:xfrm>
            <a:off x="4368102" y="1954049"/>
            <a:ext cx="1537730" cy="338554"/>
          </a:xfrm>
          <a:prstGeom prst="rect">
            <a:avLst/>
          </a:prstGeom>
          <a:noFill/>
        </p:spPr>
        <p:txBody>
          <a:bodyPr wrap="square" rtlCol="0">
            <a:spAutoFit/>
          </a:bodyPr>
          <a:lstStyle/>
          <a:p>
            <a:pPr algn="ctr"/>
            <a:r>
              <a:rPr lang="en-US" sz="1600" b="1" dirty="0">
                <a:solidFill>
                  <a:schemeClr val="bg1"/>
                </a:solidFill>
              </a:rPr>
              <a:t>Preach</a:t>
            </a:r>
          </a:p>
        </p:txBody>
      </p:sp>
      <p:sp>
        <p:nvSpPr>
          <p:cNvPr id="30" name="TextBox 29"/>
          <p:cNvSpPr txBox="1"/>
          <p:nvPr/>
        </p:nvSpPr>
        <p:spPr>
          <a:xfrm>
            <a:off x="4400107" y="2666748"/>
            <a:ext cx="1537730" cy="338554"/>
          </a:xfrm>
          <a:prstGeom prst="rect">
            <a:avLst/>
          </a:prstGeom>
          <a:noFill/>
        </p:spPr>
        <p:txBody>
          <a:bodyPr wrap="square" rtlCol="0">
            <a:spAutoFit/>
          </a:bodyPr>
          <a:lstStyle/>
          <a:p>
            <a:pPr algn="ctr"/>
            <a:r>
              <a:rPr lang="en-US" sz="1600" b="1" dirty="0">
                <a:solidFill>
                  <a:schemeClr val="bg1"/>
                </a:solidFill>
              </a:rPr>
              <a:t>Repentance</a:t>
            </a:r>
          </a:p>
        </p:txBody>
      </p:sp>
      <p:sp>
        <p:nvSpPr>
          <p:cNvPr id="31" name="TextBox 30"/>
          <p:cNvSpPr txBox="1"/>
          <p:nvPr/>
        </p:nvSpPr>
        <p:spPr>
          <a:xfrm>
            <a:off x="4469514" y="3258492"/>
            <a:ext cx="1398916" cy="584775"/>
          </a:xfrm>
          <a:prstGeom prst="rect">
            <a:avLst/>
          </a:prstGeom>
          <a:noFill/>
        </p:spPr>
        <p:txBody>
          <a:bodyPr wrap="square" rtlCol="0">
            <a:spAutoFit/>
          </a:bodyPr>
          <a:lstStyle/>
          <a:p>
            <a:pPr algn="ctr"/>
            <a:r>
              <a:rPr lang="en-US" sz="1600" b="1" dirty="0">
                <a:solidFill>
                  <a:schemeClr val="bg1"/>
                </a:solidFill>
              </a:rPr>
              <a:t>Forgiveness of Sins</a:t>
            </a:r>
          </a:p>
        </p:txBody>
      </p:sp>
      <p:sp>
        <p:nvSpPr>
          <p:cNvPr id="32" name="TextBox 31"/>
          <p:cNvSpPr txBox="1"/>
          <p:nvPr/>
        </p:nvSpPr>
        <p:spPr>
          <a:xfrm>
            <a:off x="5863039" y="1957759"/>
            <a:ext cx="1537730" cy="338554"/>
          </a:xfrm>
          <a:prstGeom prst="rect">
            <a:avLst/>
          </a:prstGeom>
          <a:noFill/>
        </p:spPr>
        <p:txBody>
          <a:bodyPr wrap="square" rtlCol="0">
            <a:spAutoFit/>
          </a:bodyPr>
          <a:lstStyle/>
          <a:p>
            <a:pPr algn="ctr"/>
            <a:r>
              <a:rPr lang="en-US" sz="1600" b="1" dirty="0">
                <a:solidFill>
                  <a:schemeClr val="bg1"/>
                </a:solidFill>
              </a:rPr>
              <a:t>Go</a:t>
            </a:r>
          </a:p>
        </p:txBody>
      </p:sp>
      <p:sp>
        <p:nvSpPr>
          <p:cNvPr id="33" name="TextBox 32"/>
          <p:cNvSpPr txBox="1"/>
          <p:nvPr/>
        </p:nvSpPr>
        <p:spPr>
          <a:xfrm>
            <a:off x="5868430" y="2665134"/>
            <a:ext cx="1537730" cy="338554"/>
          </a:xfrm>
          <a:prstGeom prst="rect">
            <a:avLst/>
          </a:prstGeom>
          <a:noFill/>
        </p:spPr>
        <p:txBody>
          <a:bodyPr wrap="square" rtlCol="0">
            <a:spAutoFit/>
          </a:bodyPr>
          <a:lstStyle/>
          <a:p>
            <a:pPr algn="ctr"/>
            <a:r>
              <a:rPr lang="en-US" sz="1600" b="1" dirty="0">
                <a:solidFill>
                  <a:schemeClr val="bg1"/>
                </a:solidFill>
              </a:rPr>
              <a:t>Preach</a:t>
            </a:r>
          </a:p>
        </p:txBody>
      </p:sp>
      <p:sp>
        <p:nvSpPr>
          <p:cNvPr id="34" name="TextBox 33"/>
          <p:cNvSpPr txBox="1"/>
          <p:nvPr/>
        </p:nvSpPr>
        <p:spPr>
          <a:xfrm>
            <a:off x="5868430" y="3380526"/>
            <a:ext cx="1537730" cy="338554"/>
          </a:xfrm>
          <a:prstGeom prst="rect">
            <a:avLst/>
          </a:prstGeom>
          <a:noFill/>
        </p:spPr>
        <p:txBody>
          <a:bodyPr wrap="square" rtlCol="0">
            <a:spAutoFit/>
          </a:bodyPr>
          <a:lstStyle/>
          <a:p>
            <a:pPr algn="ctr"/>
            <a:r>
              <a:rPr lang="en-US" sz="1600" b="1" dirty="0">
                <a:solidFill>
                  <a:schemeClr val="bg1"/>
                </a:solidFill>
              </a:rPr>
              <a:t>Believe</a:t>
            </a:r>
          </a:p>
        </p:txBody>
      </p:sp>
      <p:sp>
        <p:nvSpPr>
          <p:cNvPr id="35" name="TextBox 34"/>
          <p:cNvSpPr txBox="1"/>
          <p:nvPr/>
        </p:nvSpPr>
        <p:spPr>
          <a:xfrm>
            <a:off x="5868430" y="4048136"/>
            <a:ext cx="1537730" cy="338554"/>
          </a:xfrm>
          <a:prstGeom prst="rect">
            <a:avLst/>
          </a:prstGeom>
          <a:noFill/>
        </p:spPr>
        <p:txBody>
          <a:bodyPr wrap="square" rtlCol="0">
            <a:spAutoFit/>
          </a:bodyPr>
          <a:lstStyle/>
          <a:p>
            <a:pPr algn="ctr"/>
            <a:r>
              <a:rPr lang="en-US" sz="1600" b="1" dirty="0">
                <a:solidFill>
                  <a:schemeClr val="bg1"/>
                </a:solidFill>
              </a:rPr>
              <a:t>Repent</a:t>
            </a:r>
          </a:p>
        </p:txBody>
      </p:sp>
      <p:sp>
        <p:nvSpPr>
          <p:cNvPr id="36" name="TextBox 35"/>
          <p:cNvSpPr txBox="1"/>
          <p:nvPr/>
        </p:nvSpPr>
        <p:spPr>
          <a:xfrm>
            <a:off x="5868430" y="4809157"/>
            <a:ext cx="1537730" cy="338554"/>
          </a:xfrm>
          <a:prstGeom prst="rect">
            <a:avLst/>
          </a:prstGeom>
          <a:noFill/>
        </p:spPr>
        <p:txBody>
          <a:bodyPr wrap="square" rtlCol="0">
            <a:spAutoFit/>
          </a:bodyPr>
          <a:lstStyle/>
          <a:p>
            <a:pPr algn="ctr"/>
            <a:r>
              <a:rPr lang="en-US" sz="1600" b="1" dirty="0">
                <a:solidFill>
                  <a:schemeClr val="bg1"/>
                </a:solidFill>
              </a:rPr>
              <a:t>Baptized</a:t>
            </a:r>
          </a:p>
        </p:txBody>
      </p:sp>
      <p:sp>
        <p:nvSpPr>
          <p:cNvPr id="38" name="TextBox 37"/>
          <p:cNvSpPr txBox="1"/>
          <p:nvPr/>
        </p:nvSpPr>
        <p:spPr>
          <a:xfrm>
            <a:off x="5937837" y="5339563"/>
            <a:ext cx="1398916" cy="584775"/>
          </a:xfrm>
          <a:prstGeom prst="rect">
            <a:avLst/>
          </a:prstGeom>
          <a:noFill/>
        </p:spPr>
        <p:txBody>
          <a:bodyPr wrap="square" rtlCol="0">
            <a:spAutoFit/>
          </a:bodyPr>
          <a:lstStyle/>
          <a:p>
            <a:pPr algn="ctr"/>
            <a:r>
              <a:rPr lang="en-US" sz="1600" b="1" dirty="0">
                <a:solidFill>
                  <a:schemeClr val="bg1"/>
                </a:solidFill>
              </a:rPr>
              <a:t>Forgiveness of Sins</a:t>
            </a:r>
          </a:p>
        </p:txBody>
      </p:sp>
      <p:pic>
        <p:nvPicPr>
          <p:cNvPr id="39"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34501" y="1954049"/>
            <a:ext cx="312209" cy="325354"/>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495" y="2666812"/>
            <a:ext cx="312209" cy="325354"/>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495" y="3375187"/>
            <a:ext cx="312209" cy="325354"/>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2107" y="4048136"/>
            <a:ext cx="312209" cy="325354"/>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494" y="4751024"/>
            <a:ext cx="312209" cy="325354"/>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0172" y="5469274"/>
            <a:ext cx="312209" cy="325354"/>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494" y="6142223"/>
            <a:ext cx="312209" cy="325354"/>
          </a:xfrm>
          <a:prstGeom prst="rect">
            <a:avLst/>
          </a:prstGeom>
          <a:noFill/>
          <a:extLst>
            <a:ext uri="{909E8E84-426E-40DD-AFC4-6F175D3DCCD1}">
              <a14:hiddenFill xmlns:a14="http://schemas.microsoft.com/office/drawing/2010/main">
                <a:solidFill>
                  <a:srgbClr val="FFFFFF"/>
                </a:solidFill>
              </a14:hiddenFill>
            </a:ext>
          </a:extLst>
        </p:spPr>
      </p:pic>
      <p:sp>
        <p:nvSpPr>
          <p:cNvPr id="46" name="TextBox 45"/>
          <p:cNvSpPr txBox="1"/>
          <p:nvPr/>
        </p:nvSpPr>
        <p:spPr>
          <a:xfrm>
            <a:off x="5788318" y="6189737"/>
            <a:ext cx="1697953" cy="338554"/>
          </a:xfrm>
          <a:prstGeom prst="rect">
            <a:avLst/>
          </a:prstGeom>
          <a:noFill/>
        </p:spPr>
        <p:txBody>
          <a:bodyPr wrap="square" rtlCol="0">
            <a:spAutoFit/>
          </a:bodyPr>
          <a:lstStyle/>
          <a:p>
            <a:pPr algn="ctr"/>
            <a:r>
              <a:rPr lang="en-US" sz="1600" b="1" dirty="0">
                <a:solidFill>
                  <a:schemeClr val="bg1"/>
                </a:solidFill>
              </a:rPr>
              <a:t>Teaching</a:t>
            </a:r>
          </a:p>
        </p:txBody>
      </p:sp>
      <p:sp>
        <p:nvSpPr>
          <p:cNvPr id="3" name="Oval 2"/>
          <p:cNvSpPr/>
          <p:nvPr/>
        </p:nvSpPr>
        <p:spPr>
          <a:xfrm>
            <a:off x="5762441" y="3881762"/>
            <a:ext cx="1697953" cy="661995"/>
          </a:xfrm>
          <a:prstGeom prst="ellipse">
            <a:avLst/>
          </a:prstGeom>
          <a:noFill/>
          <a:ln w="762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022488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229" y="1148510"/>
            <a:ext cx="8042313" cy="1244906"/>
          </a:xfrm>
        </p:spPr>
        <p:txBody>
          <a:bodyPr>
            <a:normAutofit/>
          </a:bodyPr>
          <a:lstStyle/>
          <a:p>
            <a:r>
              <a:rPr lang="en-US" sz="6500" u="sng" dirty="0"/>
              <a:t>REPENTANCE</a:t>
            </a:r>
          </a:p>
        </p:txBody>
      </p:sp>
      <p:sp>
        <p:nvSpPr>
          <p:cNvPr id="3" name="Content Placeholder 2"/>
          <p:cNvSpPr>
            <a:spLocks noGrp="1"/>
          </p:cNvSpPr>
          <p:nvPr>
            <p:ph idx="1"/>
          </p:nvPr>
        </p:nvSpPr>
        <p:spPr>
          <a:xfrm>
            <a:off x="804231" y="97778"/>
            <a:ext cx="8042313" cy="842789"/>
          </a:xfrm>
        </p:spPr>
        <p:txBody>
          <a:bodyPr>
            <a:normAutofit fontScale="92500"/>
          </a:bodyPr>
          <a:lstStyle/>
          <a:p>
            <a:pPr marL="0" indent="0">
              <a:buNone/>
            </a:pPr>
            <a:r>
              <a:rPr lang="en-US" sz="2400" b="1" dirty="0"/>
              <a:t>Luke 24:47</a:t>
            </a:r>
            <a:r>
              <a:rPr lang="en-US" sz="2400" dirty="0"/>
              <a:t> – “and that </a:t>
            </a:r>
            <a:r>
              <a:rPr lang="en-US" sz="2400" u="sng" dirty="0"/>
              <a:t>repentance</a:t>
            </a:r>
            <a:r>
              <a:rPr lang="en-US" sz="2400" dirty="0"/>
              <a:t> for forgiveness of sins would be proclaimed in His name to all the nations, beginning from Jerusalem.”</a:t>
            </a:r>
          </a:p>
          <a:p>
            <a:endParaRPr lang="en-US" dirty="0"/>
          </a:p>
          <a:p>
            <a:pPr marL="0" indent="0">
              <a:buNone/>
            </a:pPr>
            <a:endParaRPr lang="en-US" dirty="0"/>
          </a:p>
        </p:txBody>
      </p:sp>
      <p:sp>
        <p:nvSpPr>
          <p:cNvPr id="4" name="Content Placeholder 2"/>
          <p:cNvSpPr txBox="1">
            <a:spLocks/>
          </p:cNvSpPr>
          <p:nvPr/>
        </p:nvSpPr>
        <p:spPr>
          <a:xfrm>
            <a:off x="804230" y="2225407"/>
            <a:ext cx="8042313" cy="4527933"/>
          </a:xfrm>
          <a:prstGeom prst="rect">
            <a:avLst/>
          </a:prstGeom>
        </p:spPr>
        <p:txBody>
          <a:bodyPr vert="horz" lIns="91440" tIns="45720" rIns="91440" bIns="45720" rtlCol="0">
            <a:norm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457200" indent="-457200">
              <a:buFont typeface="+mj-lt"/>
              <a:buAutoNum type="arabicPeriod"/>
            </a:pPr>
            <a:r>
              <a:rPr lang="en-US" sz="3000" b="1" u="sng" dirty="0"/>
              <a:t>Required </a:t>
            </a:r>
            <a:r>
              <a:rPr lang="en-US" sz="3000" b="1" dirty="0"/>
              <a:t>– Luke 13:3-5; Acts 17:30</a:t>
            </a:r>
          </a:p>
          <a:p>
            <a:pPr marL="457200" indent="-457200">
              <a:buFont typeface="+mj-lt"/>
              <a:buAutoNum type="arabicPeriod"/>
            </a:pPr>
            <a:endParaRPr lang="en-US" sz="3000" b="1" u="sng" dirty="0"/>
          </a:p>
          <a:p>
            <a:pPr marL="457200" indent="-457200">
              <a:buFont typeface="+mj-lt"/>
              <a:buAutoNum type="arabicPeriod"/>
            </a:pPr>
            <a:r>
              <a:rPr lang="en-US" sz="3000" b="1" u="sng" dirty="0"/>
              <a:t>Attitude</a:t>
            </a:r>
            <a:r>
              <a:rPr lang="en-US" sz="3000" b="1" dirty="0"/>
              <a:t> – 1 Cor 15:1-10</a:t>
            </a:r>
          </a:p>
          <a:p>
            <a:pPr marL="457200" indent="-457200">
              <a:buFont typeface="+mj-lt"/>
              <a:buAutoNum type="arabicPeriod"/>
            </a:pPr>
            <a:endParaRPr lang="en-US" sz="3000" b="1" dirty="0"/>
          </a:p>
          <a:p>
            <a:pPr marL="457200" indent="-457200">
              <a:buFont typeface="+mj-lt"/>
              <a:buAutoNum type="arabicPeriod"/>
            </a:pPr>
            <a:r>
              <a:rPr lang="en-US" sz="3000" b="1" u="sng" dirty="0"/>
              <a:t>Perspective</a:t>
            </a:r>
            <a:r>
              <a:rPr lang="en-US" sz="3000" b="1" dirty="0"/>
              <a:t> – Jas 1:22-25</a:t>
            </a:r>
            <a:endParaRPr lang="en-US" sz="2800" b="1" dirty="0"/>
          </a:p>
          <a:p>
            <a:pPr marL="457200" indent="-457200">
              <a:buFont typeface="+mj-lt"/>
              <a:buAutoNum type="arabicPeriod"/>
            </a:pPr>
            <a:endParaRPr lang="en-US" sz="3000" b="1" dirty="0"/>
          </a:p>
          <a:p>
            <a:pPr marL="457200" indent="-457200">
              <a:buFont typeface="+mj-lt"/>
              <a:buAutoNum type="arabicPeriod"/>
            </a:pPr>
            <a:r>
              <a:rPr lang="en-US" sz="3000" b="1" u="sng" dirty="0"/>
              <a:t>Pleases God</a:t>
            </a:r>
            <a:r>
              <a:rPr lang="en-US" sz="3000" b="1" dirty="0"/>
              <a:t> – Luke 15:7</a:t>
            </a:r>
          </a:p>
          <a:p>
            <a:pPr marL="457200" indent="-457200">
              <a:buFont typeface="+mj-lt"/>
              <a:buAutoNum type="arabicPeriod"/>
            </a:pPr>
            <a:endParaRPr lang="en-US" sz="1500" b="1" dirty="0"/>
          </a:p>
          <a:p>
            <a:endParaRPr lang="en-US" sz="2800" b="1" dirty="0"/>
          </a:p>
        </p:txBody>
      </p:sp>
    </p:spTree>
    <p:extLst>
      <p:ext uri="{BB962C8B-B14F-4D97-AF65-F5344CB8AC3E}">
        <p14:creationId xmlns:p14="http://schemas.microsoft.com/office/powerpoint/2010/main" val="1471744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873" y="0"/>
            <a:ext cx="7633742" cy="879231"/>
          </a:xfrm>
        </p:spPr>
        <p:txBody>
          <a:bodyPr/>
          <a:lstStyle/>
          <a:p>
            <a:r>
              <a:rPr lang="en-US" dirty="0"/>
              <a:t>What REPENTANCE </a:t>
            </a:r>
            <a:r>
              <a:rPr lang="en-US" u="sng" dirty="0"/>
              <a:t>is not</a:t>
            </a:r>
          </a:p>
        </p:txBody>
      </p:sp>
      <p:sp>
        <p:nvSpPr>
          <p:cNvPr id="3" name="Content Placeholder 2"/>
          <p:cNvSpPr>
            <a:spLocks noGrp="1"/>
          </p:cNvSpPr>
          <p:nvPr>
            <p:ph idx="1"/>
          </p:nvPr>
        </p:nvSpPr>
        <p:spPr>
          <a:xfrm>
            <a:off x="806873" y="879230"/>
            <a:ext cx="8069498" cy="5873261"/>
          </a:xfrm>
        </p:spPr>
        <p:txBody>
          <a:bodyPr>
            <a:normAutofit/>
          </a:bodyPr>
          <a:lstStyle/>
          <a:p>
            <a:r>
              <a:rPr lang="en-US" sz="2400" u="sng" dirty="0"/>
              <a:t>Excuses</a:t>
            </a:r>
            <a:endParaRPr lang="en-US" sz="2400" dirty="0"/>
          </a:p>
          <a:p>
            <a:pPr lvl="1"/>
            <a:r>
              <a:rPr lang="en-US" sz="1600" b="1" dirty="0"/>
              <a:t>Gen 3:12-13</a:t>
            </a:r>
            <a:r>
              <a:rPr lang="en-US" sz="1600" dirty="0"/>
              <a:t> – “The man said, ‘</a:t>
            </a:r>
            <a:r>
              <a:rPr lang="en-US" sz="1600" u="sng" dirty="0"/>
              <a:t>The woman whom You gave</a:t>
            </a:r>
            <a:r>
              <a:rPr lang="en-US" sz="1600" dirty="0"/>
              <a:t> to be with me, she gave me from the tree, and I ate.’ Then the </a:t>
            </a:r>
            <a:r>
              <a:rPr lang="en-US" sz="1600" cap="small" dirty="0"/>
              <a:t>Lord</a:t>
            </a:r>
            <a:r>
              <a:rPr lang="en-US" sz="1600" dirty="0"/>
              <a:t> God said to the woman, ‘What is this you have done?’ And the woman said, “</a:t>
            </a:r>
            <a:r>
              <a:rPr lang="en-US" sz="1600" u="sng" dirty="0"/>
              <a:t>The serpent deceived me</a:t>
            </a:r>
            <a:r>
              <a:rPr lang="en-US" sz="1600" dirty="0"/>
              <a:t>, and I ate.””</a:t>
            </a:r>
          </a:p>
          <a:p>
            <a:endParaRPr lang="en-US" sz="2200" u="sng" dirty="0"/>
          </a:p>
        </p:txBody>
      </p:sp>
    </p:spTree>
    <p:extLst>
      <p:ext uri="{BB962C8B-B14F-4D97-AF65-F5344CB8AC3E}">
        <p14:creationId xmlns:p14="http://schemas.microsoft.com/office/powerpoint/2010/main" val="3771395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873" y="0"/>
            <a:ext cx="7633742" cy="879231"/>
          </a:xfrm>
        </p:spPr>
        <p:txBody>
          <a:bodyPr/>
          <a:lstStyle/>
          <a:p>
            <a:r>
              <a:rPr lang="en-US" dirty="0"/>
              <a:t>What REPENTANCE </a:t>
            </a:r>
            <a:r>
              <a:rPr lang="en-US" u="sng" dirty="0"/>
              <a:t>is not</a:t>
            </a:r>
          </a:p>
        </p:txBody>
      </p:sp>
      <p:sp>
        <p:nvSpPr>
          <p:cNvPr id="3" name="Content Placeholder 2"/>
          <p:cNvSpPr>
            <a:spLocks noGrp="1"/>
          </p:cNvSpPr>
          <p:nvPr>
            <p:ph idx="1"/>
          </p:nvPr>
        </p:nvSpPr>
        <p:spPr>
          <a:xfrm>
            <a:off x="806873" y="879230"/>
            <a:ext cx="8069498" cy="5873261"/>
          </a:xfrm>
        </p:spPr>
        <p:txBody>
          <a:bodyPr>
            <a:normAutofit/>
          </a:bodyPr>
          <a:lstStyle/>
          <a:p>
            <a:r>
              <a:rPr lang="en-US" sz="2400" u="sng" dirty="0"/>
              <a:t>Excuses</a:t>
            </a:r>
            <a:endParaRPr lang="en-US" sz="2400" dirty="0"/>
          </a:p>
          <a:p>
            <a:r>
              <a:rPr lang="en-US" sz="2400" u="sng" dirty="0"/>
              <a:t>Empty Promises</a:t>
            </a:r>
            <a:endParaRPr lang="en-US" sz="2400" dirty="0"/>
          </a:p>
          <a:p>
            <a:pPr lvl="1"/>
            <a:r>
              <a:rPr lang="en-US" sz="1600" b="1" dirty="0"/>
              <a:t>Ex 9:27-28</a:t>
            </a:r>
            <a:r>
              <a:rPr lang="en-US" sz="1600" dirty="0"/>
              <a:t> – “Then Pharaoh sent for Moses and Aaron, and said to them, ‘I have sinned this time; the </a:t>
            </a:r>
            <a:r>
              <a:rPr lang="en-US" sz="1600" cap="small" dirty="0"/>
              <a:t>Lord</a:t>
            </a:r>
            <a:r>
              <a:rPr lang="en-US" sz="1600" dirty="0"/>
              <a:t> is the righteous one, and I and my people are the wicked ones. Make supplication to the </a:t>
            </a:r>
            <a:r>
              <a:rPr lang="en-US" sz="1600" cap="small" dirty="0"/>
              <a:t>Lord</a:t>
            </a:r>
            <a:r>
              <a:rPr lang="en-US" sz="1600" dirty="0"/>
              <a:t>, for there has been enough of God’s thunder and hail; and I will let you go, and you shall stay no longer.’”</a:t>
            </a:r>
          </a:p>
          <a:p>
            <a:pPr lvl="1"/>
            <a:r>
              <a:rPr lang="en-US" sz="1600" b="1" dirty="0"/>
              <a:t>Prov 28:9</a:t>
            </a:r>
            <a:r>
              <a:rPr lang="en-US" sz="1600" dirty="0"/>
              <a:t> – “He who turns away his ear from listening to the law, even his prayer is an abomination.”</a:t>
            </a:r>
            <a:endParaRPr lang="en-US" sz="1600" u="sng" dirty="0"/>
          </a:p>
        </p:txBody>
      </p:sp>
    </p:spTree>
    <p:extLst>
      <p:ext uri="{BB962C8B-B14F-4D97-AF65-F5344CB8AC3E}">
        <p14:creationId xmlns:p14="http://schemas.microsoft.com/office/powerpoint/2010/main" val="416643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873" y="0"/>
            <a:ext cx="7633742" cy="879231"/>
          </a:xfrm>
        </p:spPr>
        <p:txBody>
          <a:bodyPr/>
          <a:lstStyle/>
          <a:p>
            <a:r>
              <a:rPr lang="en-US" dirty="0"/>
              <a:t>What REPENTANCE </a:t>
            </a:r>
            <a:r>
              <a:rPr lang="en-US" u="sng" dirty="0"/>
              <a:t>is not</a:t>
            </a:r>
          </a:p>
        </p:txBody>
      </p:sp>
      <p:sp>
        <p:nvSpPr>
          <p:cNvPr id="3" name="Content Placeholder 2"/>
          <p:cNvSpPr>
            <a:spLocks noGrp="1"/>
          </p:cNvSpPr>
          <p:nvPr>
            <p:ph idx="1"/>
          </p:nvPr>
        </p:nvSpPr>
        <p:spPr>
          <a:xfrm>
            <a:off x="806873" y="879230"/>
            <a:ext cx="8069498" cy="5873261"/>
          </a:xfrm>
        </p:spPr>
        <p:txBody>
          <a:bodyPr>
            <a:normAutofit/>
          </a:bodyPr>
          <a:lstStyle/>
          <a:p>
            <a:r>
              <a:rPr lang="en-US" sz="2400" u="sng" dirty="0"/>
              <a:t>Excuses</a:t>
            </a:r>
            <a:endParaRPr lang="en-US" sz="2400" dirty="0"/>
          </a:p>
          <a:p>
            <a:r>
              <a:rPr lang="en-US" sz="2400" u="sng" dirty="0"/>
              <a:t>Empty Promises</a:t>
            </a:r>
          </a:p>
          <a:p>
            <a:r>
              <a:rPr lang="en-US" sz="2400" u="sng" dirty="0"/>
              <a:t>Coerced</a:t>
            </a:r>
            <a:endParaRPr lang="en-US" sz="2400" dirty="0"/>
          </a:p>
          <a:p>
            <a:pPr lvl="1"/>
            <a:r>
              <a:rPr lang="en-US" sz="1600" b="1" dirty="0"/>
              <a:t>2 Chron 34:31-32</a:t>
            </a:r>
            <a:r>
              <a:rPr lang="en-US" sz="1600" dirty="0"/>
              <a:t> – “</a:t>
            </a:r>
            <a:r>
              <a:rPr lang="en-US" sz="1600" baseline="30000" dirty="0"/>
              <a:t>31</a:t>
            </a:r>
            <a:r>
              <a:rPr lang="en-US" sz="1600" dirty="0"/>
              <a:t>Then the king stood in his place and made a covenant before the </a:t>
            </a:r>
            <a:r>
              <a:rPr lang="en-US" sz="1600" cap="small" dirty="0"/>
              <a:t>Lord</a:t>
            </a:r>
            <a:r>
              <a:rPr lang="en-US" sz="1600" dirty="0"/>
              <a:t> to walk after the </a:t>
            </a:r>
            <a:r>
              <a:rPr lang="en-US" sz="1600" cap="small" dirty="0"/>
              <a:t>Lord</a:t>
            </a:r>
            <a:r>
              <a:rPr lang="en-US" sz="1600" dirty="0"/>
              <a:t>, and to keep His commandments and His testimonies and His statutes with all his heart and with all his soul, to perform the words of the covenant written in this book. </a:t>
            </a:r>
            <a:r>
              <a:rPr lang="en-US" sz="1600" baseline="30000" dirty="0"/>
              <a:t>32</a:t>
            </a:r>
            <a:r>
              <a:rPr lang="en-US" sz="1600" dirty="0"/>
              <a:t>Moreover, </a:t>
            </a:r>
            <a:r>
              <a:rPr lang="en-US" sz="1600" u="sng" dirty="0"/>
              <a:t>he made</a:t>
            </a:r>
            <a:r>
              <a:rPr lang="en-US" sz="1600" dirty="0"/>
              <a:t> all who were present in Jerusalem and Benjamin to stand with him.”</a:t>
            </a:r>
          </a:p>
          <a:p>
            <a:pPr lvl="1"/>
            <a:r>
              <a:rPr lang="en-US" sz="1600" b="1" dirty="0"/>
              <a:t>Jer 3:10</a:t>
            </a:r>
            <a:r>
              <a:rPr lang="en-US" sz="1600" dirty="0"/>
              <a:t> – “Yet in spite of all this her treacherous sister Judah did not return to Me with all her heart, but rather in deception”</a:t>
            </a:r>
          </a:p>
        </p:txBody>
      </p:sp>
    </p:spTree>
    <p:extLst>
      <p:ext uri="{BB962C8B-B14F-4D97-AF65-F5344CB8AC3E}">
        <p14:creationId xmlns:p14="http://schemas.microsoft.com/office/powerpoint/2010/main" val="3417209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873" y="0"/>
            <a:ext cx="7633742" cy="879231"/>
          </a:xfrm>
        </p:spPr>
        <p:txBody>
          <a:bodyPr/>
          <a:lstStyle/>
          <a:p>
            <a:r>
              <a:rPr lang="en-US" dirty="0"/>
              <a:t>What REPENTANCE </a:t>
            </a:r>
            <a:r>
              <a:rPr lang="en-US" u="sng" dirty="0"/>
              <a:t>is not</a:t>
            </a:r>
          </a:p>
        </p:txBody>
      </p:sp>
      <p:sp>
        <p:nvSpPr>
          <p:cNvPr id="3" name="Content Placeholder 2"/>
          <p:cNvSpPr>
            <a:spLocks noGrp="1"/>
          </p:cNvSpPr>
          <p:nvPr>
            <p:ph idx="1"/>
          </p:nvPr>
        </p:nvSpPr>
        <p:spPr>
          <a:xfrm>
            <a:off x="806873" y="879230"/>
            <a:ext cx="8069498" cy="5873261"/>
          </a:xfrm>
        </p:spPr>
        <p:txBody>
          <a:bodyPr>
            <a:normAutofit/>
          </a:bodyPr>
          <a:lstStyle/>
          <a:p>
            <a:r>
              <a:rPr lang="en-US" sz="2400" u="sng" dirty="0"/>
              <a:t>Excuses</a:t>
            </a:r>
            <a:endParaRPr lang="en-US" sz="2400" dirty="0"/>
          </a:p>
          <a:p>
            <a:r>
              <a:rPr lang="en-US" sz="2400" u="sng" dirty="0"/>
              <a:t>Empty Promises</a:t>
            </a:r>
          </a:p>
          <a:p>
            <a:r>
              <a:rPr lang="en-US" sz="2400" u="sng" dirty="0"/>
              <a:t>Coerced</a:t>
            </a:r>
          </a:p>
          <a:p>
            <a:r>
              <a:rPr lang="en-US" sz="2400" u="sng" dirty="0"/>
              <a:t>Fear Alone</a:t>
            </a:r>
            <a:endParaRPr lang="en-US" sz="2400" dirty="0"/>
          </a:p>
          <a:p>
            <a:pPr lvl="1"/>
            <a:r>
              <a:rPr lang="en-US" sz="1600" b="1" dirty="0"/>
              <a:t>Dan 5:6</a:t>
            </a:r>
            <a:r>
              <a:rPr lang="en-US" sz="1600" dirty="0"/>
              <a:t> – “Then the king’s </a:t>
            </a:r>
            <a:r>
              <a:rPr lang="en-US" sz="1600" u="sng" dirty="0"/>
              <a:t>face grew pale</a:t>
            </a:r>
            <a:r>
              <a:rPr lang="en-US" sz="1600" dirty="0"/>
              <a:t> and his </a:t>
            </a:r>
            <a:r>
              <a:rPr lang="en-US" sz="1600" u="sng" dirty="0"/>
              <a:t>thoughts alarmed him</a:t>
            </a:r>
            <a:r>
              <a:rPr lang="en-US" sz="1600" dirty="0"/>
              <a:t>, and his </a:t>
            </a:r>
            <a:r>
              <a:rPr lang="en-US" sz="1600" u="sng" dirty="0"/>
              <a:t>hip joints went slack</a:t>
            </a:r>
            <a:r>
              <a:rPr lang="en-US" sz="1600" dirty="0"/>
              <a:t> and his </a:t>
            </a:r>
            <a:r>
              <a:rPr lang="en-US" sz="1600" u="sng" dirty="0"/>
              <a:t>knees began knocking together</a:t>
            </a:r>
            <a:r>
              <a:rPr lang="en-US" sz="1600" dirty="0"/>
              <a:t>.”</a:t>
            </a:r>
          </a:p>
          <a:p>
            <a:pPr lvl="1"/>
            <a:r>
              <a:rPr lang="en-US" sz="1600" b="1" dirty="0"/>
              <a:t>Dan 5:8-9</a:t>
            </a:r>
            <a:r>
              <a:rPr lang="en-US" sz="1600" dirty="0"/>
              <a:t> – “Then all the king’s wise men came in, but they could not read the inscription or make known its interpretation to the king. Then King Belshazzar was </a:t>
            </a:r>
            <a:r>
              <a:rPr lang="en-US" sz="1600" u="sng" dirty="0"/>
              <a:t>greatly alarmed</a:t>
            </a:r>
            <a:r>
              <a:rPr lang="en-US" sz="1600" dirty="0"/>
              <a:t>, his </a:t>
            </a:r>
            <a:r>
              <a:rPr lang="en-US" sz="1600" u="sng" dirty="0"/>
              <a:t>face grew even paler</a:t>
            </a:r>
            <a:r>
              <a:rPr lang="en-US" sz="1600" dirty="0"/>
              <a:t>, and his nobles were perplexed.”</a:t>
            </a:r>
          </a:p>
          <a:p>
            <a:pPr lvl="1"/>
            <a:r>
              <a:rPr lang="en-US" sz="1600" b="1" dirty="0"/>
              <a:t>Dan 5:30</a:t>
            </a:r>
            <a:r>
              <a:rPr lang="en-US" sz="1600" dirty="0"/>
              <a:t> – “That same night Belshazzar the Chaldean king was slain.”</a:t>
            </a:r>
          </a:p>
        </p:txBody>
      </p:sp>
    </p:spTree>
    <p:extLst>
      <p:ext uri="{BB962C8B-B14F-4D97-AF65-F5344CB8AC3E}">
        <p14:creationId xmlns:p14="http://schemas.microsoft.com/office/powerpoint/2010/main" val="1305716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873" y="0"/>
            <a:ext cx="7633742" cy="879231"/>
          </a:xfrm>
        </p:spPr>
        <p:txBody>
          <a:bodyPr/>
          <a:lstStyle/>
          <a:p>
            <a:r>
              <a:rPr lang="en-US" dirty="0"/>
              <a:t>What REPENTANCE </a:t>
            </a:r>
            <a:r>
              <a:rPr lang="en-US" u="sng" dirty="0"/>
              <a:t>is not</a:t>
            </a:r>
          </a:p>
        </p:txBody>
      </p:sp>
      <p:sp>
        <p:nvSpPr>
          <p:cNvPr id="3" name="Content Placeholder 2"/>
          <p:cNvSpPr>
            <a:spLocks noGrp="1"/>
          </p:cNvSpPr>
          <p:nvPr>
            <p:ph idx="1"/>
          </p:nvPr>
        </p:nvSpPr>
        <p:spPr>
          <a:xfrm>
            <a:off x="806873" y="879230"/>
            <a:ext cx="8069498" cy="5873261"/>
          </a:xfrm>
        </p:spPr>
        <p:txBody>
          <a:bodyPr>
            <a:normAutofit/>
          </a:bodyPr>
          <a:lstStyle/>
          <a:p>
            <a:r>
              <a:rPr lang="en-US" sz="2400" u="sng" dirty="0"/>
              <a:t>Excuses</a:t>
            </a:r>
            <a:endParaRPr lang="en-US" sz="2400" dirty="0"/>
          </a:p>
          <a:p>
            <a:r>
              <a:rPr lang="en-US" sz="2400" u="sng" dirty="0"/>
              <a:t>Empty Promises</a:t>
            </a:r>
          </a:p>
          <a:p>
            <a:r>
              <a:rPr lang="en-US" sz="2400" u="sng" dirty="0"/>
              <a:t>Coerced</a:t>
            </a:r>
          </a:p>
          <a:p>
            <a:r>
              <a:rPr lang="en-US" sz="2400" u="sng" dirty="0"/>
              <a:t>Fear Alone</a:t>
            </a:r>
            <a:endParaRPr lang="en-US" sz="1600" dirty="0"/>
          </a:p>
          <a:p>
            <a:r>
              <a:rPr lang="en-US" sz="2400" u="sng" dirty="0"/>
              <a:t>Regret Alone</a:t>
            </a:r>
          </a:p>
          <a:p>
            <a:pPr lvl="1"/>
            <a:r>
              <a:rPr lang="en-US" sz="1600" b="1" dirty="0"/>
              <a:t>Matt 27:4-5</a:t>
            </a:r>
            <a:r>
              <a:rPr lang="en-US" sz="1600" dirty="0"/>
              <a:t> – “</a:t>
            </a:r>
            <a:r>
              <a:rPr lang="en-US" sz="1600" b="1" baseline="30000" dirty="0"/>
              <a:t>4</a:t>
            </a:r>
            <a:r>
              <a:rPr lang="en-US" sz="1600" dirty="0"/>
              <a:t>‘</a:t>
            </a:r>
            <a:r>
              <a:rPr lang="en-US" sz="1600" u="sng" dirty="0"/>
              <a:t>I have sinned by betraying innocent blood</a:t>
            </a:r>
            <a:r>
              <a:rPr lang="en-US" sz="1600" dirty="0"/>
              <a:t>.’ But they said, ‘What is that to us? See to that yourself!’ </a:t>
            </a:r>
            <a:r>
              <a:rPr lang="en-US" sz="1600" b="1" baseline="30000" dirty="0"/>
              <a:t>5</a:t>
            </a:r>
            <a:r>
              <a:rPr lang="en-US" sz="1600" dirty="0"/>
              <a:t>And he threw the pieces of silver into the temple sanctuary and departed; and he went away and hanged himself.”</a:t>
            </a:r>
          </a:p>
          <a:p>
            <a:pPr lvl="1"/>
            <a:r>
              <a:rPr lang="en-US" sz="1600" b="1" dirty="0"/>
              <a:t>Gen 4:5</a:t>
            </a:r>
            <a:r>
              <a:rPr lang="en-US" sz="1600" dirty="0"/>
              <a:t> – “but for Cain and for his offering He had no regard. So Cain became very angry and his countenance fell.”</a:t>
            </a:r>
          </a:p>
          <a:p>
            <a:pPr lvl="1"/>
            <a:r>
              <a:rPr lang="en-US" sz="1600" b="1" dirty="0"/>
              <a:t>Acts 2:37-38</a:t>
            </a:r>
            <a:r>
              <a:rPr lang="en-US" sz="1600" dirty="0"/>
              <a:t> – “</a:t>
            </a:r>
            <a:r>
              <a:rPr lang="en-US" sz="1600" b="1" baseline="30000" dirty="0"/>
              <a:t>37</a:t>
            </a:r>
            <a:r>
              <a:rPr lang="en-US" sz="1600" dirty="0"/>
              <a:t>Now when they heard this, </a:t>
            </a:r>
            <a:r>
              <a:rPr lang="en-US" sz="1600" u="sng" dirty="0"/>
              <a:t>they were pierced to the heart</a:t>
            </a:r>
            <a:r>
              <a:rPr lang="en-US" sz="1600" dirty="0"/>
              <a:t>, and said to Peter and the rest of the apostles, ‘Brethren, what shall we do?’ </a:t>
            </a:r>
            <a:r>
              <a:rPr lang="en-US" sz="1600" b="1" baseline="30000" dirty="0"/>
              <a:t>38</a:t>
            </a:r>
            <a:r>
              <a:rPr lang="en-US" sz="1600" dirty="0"/>
              <a:t>Peter said to them, ‘</a:t>
            </a:r>
            <a:r>
              <a:rPr lang="en-US" sz="1600" u="sng" dirty="0"/>
              <a:t>Repent</a:t>
            </a:r>
            <a:r>
              <a:rPr lang="en-US" sz="1600" dirty="0"/>
              <a:t>, and each of you be baptized in the name of Jesus Christ for the forgiveness of your sins; and you will receive the gift of the Holy Spirit.”</a:t>
            </a:r>
          </a:p>
        </p:txBody>
      </p:sp>
    </p:spTree>
    <p:extLst>
      <p:ext uri="{BB962C8B-B14F-4D97-AF65-F5344CB8AC3E}">
        <p14:creationId xmlns:p14="http://schemas.microsoft.com/office/powerpoint/2010/main" val="150940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2642</TotalTime>
  <Words>400</Words>
  <Application>Microsoft Office PowerPoint</Application>
  <PresentationFormat>On-screen Show (4:3)</PresentationFormat>
  <Paragraphs>80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Impact</vt:lpstr>
      <vt:lpstr>Badge</vt:lpstr>
      <vt:lpstr>PowerPoint Presentation</vt:lpstr>
      <vt:lpstr>PowerPoint Presentation</vt:lpstr>
      <vt:lpstr>The great commission</vt:lpstr>
      <vt:lpstr>REPENTANCE</vt:lpstr>
      <vt:lpstr>What REPENTANCE is not</vt:lpstr>
      <vt:lpstr>What REPENTANCE is not</vt:lpstr>
      <vt:lpstr>What REPENTANCE is not</vt:lpstr>
      <vt:lpstr>What REPENTANCE is not</vt:lpstr>
      <vt:lpstr>What REPENTANCE is not</vt:lpstr>
      <vt:lpstr>What REPENTANCE is</vt:lpstr>
      <vt:lpstr>What REPENTANCE is</vt:lpstr>
      <vt:lpstr>What REPENTANCE 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ryan.h.hasty@gmail.com</dc:creator>
  <cp:lastModifiedBy>Projector</cp:lastModifiedBy>
  <cp:revision>27</cp:revision>
  <dcterms:created xsi:type="dcterms:W3CDTF">2018-07-27T01:15:14Z</dcterms:created>
  <dcterms:modified xsi:type="dcterms:W3CDTF">2018-07-29T14:27:59Z</dcterms:modified>
</cp:coreProperties>
</file>