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1373" r:id="rId3"/>
    <p:sldId id="1475" r:id="rId4"/>
    <p:sldId id="1476" r:id="rId5"/>
    <p:sldId id="1477" r:id="rId6"/>
    <p:sldId id="1478" r:id="rId7"/>
    <p:sldId id="1479" r:id="rId8"/>
    <p:sldId id="1480" r:id="rId9"/>
    <p:sldId id="1481" r:id="rId10"/>
    <p:sldId id="1482" r:id="rId11"/>
    <p:sldId id="1392" r:id="rId12"/>
    <p:sldId id="1483" r:id="rId13"/>
    <p:sldId id="1484" r:id="rId14"/>
    <p:sldId id="1485" r:id="rId15"/>
    <p:sldId id="1486" r:id="rId16"/>
    <p:sldId id="1487" r:id="rId17"/>
    <p:sldId id="1408" r:id="rId18"/>
    <p:sldId id="1488" r:id="rId19"/>
    <p:sldId id="1489" r:id="rId20"/>
    <p:sldId id="1490" r:id="rId21"/>
    <p:sldId id="1491" r:id="rId22"/>
    <p:sldId id="1492" r:id="rId23"/>
    <p:sldId id="1493" r:id="rId24"/>
    <p:sldId id="1494" r:id="rId25"/>
    <p:sldId id="1495" r:id="rId26"/>
    <p:sldId id="1496" r:id="rId27"/>
    <p:sldId id="1497" r:id="rId28"/>
    <p:sldId id="1498" r:id="rId29"/>
    <p:sldId id="1499" r:id="rId30"/>
    <p:sldId id="1500" r:id="rId31"/>
    <p:sldId id="1501" r:id="rId32"/>
    <p:sldId id="1502" r:id="rId33"/>
    <p:sldId id="1503" r:id="rId34"/>
    <p:sldId id="1504" r:id="rId35"/>
    <p:sldId id="1505" r:id="rId36"/>
    <p:sldId id="1506" r:id="rId37"/>
    <p:sldId id="1507" r:id="rId38"/>
    <p:sldId id="1441" r:id="rId39"/>
    <p:sldId id="1455" r:id="rId40"/>
    <p:sldId id="1456" r:id="rId41"/>
    <p:sldId id="1457" r:id="rId42"/>
    <p:sldId id="1458" r:id="rId43"/>
    <p:sldId id="1459" r:id="rId44"/>
    <p:sldId id="1460" r:id="rId45"/>
    <p:sldId id="1461" r:id="rId46"/>
    <p:sldId id="1462" r:id="rId47"/>
    <p:sldId id="1463" r:id="rId48"/>
    <p:sldId id="1464" r:id="rId49"/>
    <p:sldId id="1465" r:id="rId50"/>
    <p:sldId id="1466" r:id="rId51"/>
    <p:sldId id="1467" r:id="rId52"/>
    <p:sldId id="1468" r:id="rId53"/>
    <p:sldId id="1469" r:id="rId54"/>
    <p:sldId id="1470" r:id="rId55"/>
    <p:sldId id="1471" r:id="rId56"/>
    <p:sldId id="1472" r:id="rId57"/>
    <p:sldId id="1473" r:id="rId58"/>
    <p:sldId id="1474" r:id="rId59"/>
    <p:sldId id="1442" r:id="rId60"/>
    <p:sldId id="1443" r:id="rId61"/>
    <p:sldId id="1444" r:id="rId62"/>
    <p:sldId id="1445" r:id="rId63"/>
    <p:sldId id="1446" r:id="rId64"/>
    <p:sldId id="1447" r:id="rId65"/>
    <p:sldId id="1448" r:id="rId66"/>
    <p:sldId id="1449" r:id="rId67"/>
    <p:sldId id="1450" r:id="rId68"/>
    <p:sldId id="1451" r:id="rId69"/>
    <p:sldId id="1452" r:id="rId70"/>
    <p:sldId id="1453" r:id="rId71"/>
    <p:sldId id="1454"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3300"/>
    <a:srgbClr val="000066"/>
    <a:srgbClr val="A50021"/>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79" d="100"/>
          <a:sy n="79" d="100"/>
        </p:scale>
        <p:origin x="666" y="96"/>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dirty="0">
                <a:effectLst>
                  <a:outerShdw blurRad="38100" dist="38100" dir="2700000" algn="tl">
                    <a:srgbClr val="000000"/>
                  </a:outerShdw>
                </a:effectLst>
              </a:rPr>
              <a:t>Turning Obstacles into Opportunities</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are truly valuable do not come with ease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Depending on your goals an opportunity for one </a:t>
            </a:r>
            <a:r>
              <a:rPr lang="en-US" altLang="en-US" i="1" u="sng" dirty="0">
                <a:effectLst>
                  <a:outerShdw blurRad="38100" dist="38100" dir="2700000" algn="tl">
                    <a:srgbClr val="000000"/>
                  </a:outerShdw>
                </a:effectLst>
              </a:rPr>
              <a:t>could be an obstacle for another</a:t>
            </a:r>
            <a:r>
              <a:rPr lang="en-US" altLang="en-US" dirty="0">
                <a:effectLst>
                  <a:outerShdw blurRad="38100" dist="38100" dir="2700000" algn="tl">
                    <a:srgbClr val="000000"/>
                  </a:outerShdw>
                </a:effectLst>
              </a:rPr>
              <a:t> and vice-versa.</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434713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goal is to open a heart to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Mary received a chilling prophecy from Simeon. </a:t>
            </a:r>
            <a:r>
              <a:rPr lang="en-US" altLang="en-US" b="1" dirty="0">
                <a:effectLst>
                  <a:outerShdw blurRad="38100" dist="38100" dir="2700000" algn="tl">
                    <a:srgbClr val="000000"/>
                  </a:outerShdw>
                </a:effectLst>
              </a:rPr>
              <a:t>(Lk 2:34-35)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61711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goal is to open a heart to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2:34-35 (NKJV)</a:t>
            </a:r>
            <a:r>
              <a:rPr lang="en-US" altLang="en-US" dirty="0">
                <a:effectLst>
                  <a:outerShdw blurRad="38100" dist="38100" dir="2700000" algn="tl">
                    <a:srgbClr val="000000"/>
                  </a:outerShdw>
                </a:effectLst>
              </a:rPr>
              <a:t> - Then Simeon blessed them, and said to Mary His mother, “Behold, this Child is destined for the fall and rising of many in Israel, and for a sign which will be spoken against 35 (yes, a sword will pierce through your own soul also), that </a:t>
            </a:r>
            <a:r>
              <a:rPr lang="en-US" altLang="en-US" u="sng" dirty="0">
                <a:effectLst>
                  <a:outerShdw blurRad="38100" dist="38100" dir="2700000" algn="tl">
                    <a:srgbClr val="000000"/>
                  </a:outerShdw>
                </a:effectLst>
              </a:rPr>
              <a:t>the thoughts of many hearts may be revealed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7722535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goal is to open a heart to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Look at </a:t>
            </a:r>
            <a:r>
              <a:rPr lang="en-US" altLang="en-US" i="1" u="sng" dirty="0">
                <a:effectLst>
                  <a:outerShdw blurRad="38100" dist="38100" dir="2700000" algn="tl">
                    <a:srgbClr val="000000"/>
                  </a:outerShdw>
                </a:effectLst>
              </a:rPr>
              <a:t>the pain and opposition</a:t>
            </a:r>
            <a:r>
              <a:rPr lang="en-US" altLang="en-US" dirty="0">
                <a:effectLst>
                  <a:outerShdw blurRad="38100" dist="38100" dir="2700000" algn="tl">
                    <a:srgbClr val="000000"/>
                  </a:outerShdw>
                </a:effectLst>
              </a:rPr>
              <a:t> because "the thoughts of many hearts may be     revealed."</a:t>
            </a:r>
          </a:p>
          <a:p>
            <a:r>
              <a:rPr lang="en-US" altLang="en-US" dirty="0">
                <a:effectLst>
                  <a:outerShdw blurRad="38100" dist="38100" dir="2700000" algn="tl">
                    <a:srgbClr val="000000"/>
                  </a:outerShdw>
                </a:effectLst>
              </a:rPr>
              <a:t>When a man starts opening hearts </a:t>
            </a:r>
            <a:r>
              <a:rPr lang="en-US" altLang="en-US" i="1" u="sng" dirty="0">
                <a:effectLst>
                  <a:outerShdw blurRad="38100" dist="38100" dir="2700000" algn="tl">
                    <a:srgbClr val="000000"/>
                  </a:outerShdw>
                </a:effectLst>
              </a:rPr>
              <a:t>he is in dangerous territory</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There are </a:t>
            </a:r>
            <a:r>
              <a:rPr lang="en-US" altLang="en-US" i="1" u="sng" dirty="0">
                <a:effectLst>
                  <a:outerShdw blurRad="38100" dist="38100" dir="2700000" algn="tl">
                    <a:srgbClr val="000000"/>
                  </a:outerShdw>
                </a:effectLst>
              </a:rPr>
              <a:t>two possible responses</a:t>
            </a:r>
            <a:r>
              <a:rPr lang="en-US" altLang="en-US" dirty="0">
                <a:effectLst>
                  <a:outerShdw blurRad="38100" dist="38100" dir="2700000" algn="tl">
                    <a:srgbClr val="000000"/>
                  </a:outerShdw>
                </a:effectLst>
              </a:rPr>
              <a:t> and both of them glorify God. </a:t>
            </a:r>
            <a:r>
              <a:rPr lang="en-US" altLang="en-US" b="1" dirty="0">
                <a:effectLst>
                  <a:outerShdw blurRad="38100" dist="38100" dir="2700000" algn="tl">
                    <a:srgbClr val="000000"/>
                  </a:outerShdw>
                </a:effectLst>
              </a:rPr>
              <a:t>(2 Cor 2:14-17)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67962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goal is to open a heart to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2:14-17 (NKJV)</a:t>
            </a:r>
            <a:r>
              <a:rPr lang="en-US" altLang="en-US" dirty="0">
                <a:effectLst>
                  <a:outerShdw blurRad="38100" dist="38100" dir="2700000" algn="tl">
                    <a:srgbClr val="000000"/>
                  </a:outerShdw>
                </a:effectLst>
              </a:rPr>
              <a:t> - Now thanks be to God who always leads us in triumph in Christ, and through us diffuses the fragrance of His knowledge in every place. 15 For we are to God </a:t>
            </a:r>
            <a:r>
              <a:rPr lang="en-US" altLang="en-US" u="sng" dirty="0">
                <a:effectLst>
                  <a:outerShdw blurRad="38100" dist="38100" dir="2700000" algn="tl">
                    <a:srgbClr val="000000"/>
                  </a:outerShdw>
                </a:effectLst>
              </a:rPr>
              <a:t>the fragrance of Christ</a:t>
            </a:r>
            <a:r>
              <a:rPr lang="en-US" altLang="en-US" dirty="0">
                <a:effectLst>
                  <a:outerShdw blurRad="38100" dist="38100" dir="2700000" algn="tl">
                    <a:srgbClr val="000000"/>
                  </a:outerShdw>
                </a:effectLst>
              </a:rPr>
              <a:t> among </a:t>
            </a:r>
            <a:r>
              <a:rPr lang="en-US" altLang="en-US" u="sng" dirty="0">
                <a:effectLst>
                  <a:outerShdw blurRad="38100" dist="38100" dir="2700000" algn="tl">
                    <a:srgbClr val="000000"/>
                  </a:outerShdw>
                </a:effectLst>
              </a:rPr>
              <a:t>those who are being saved</a:t>
            </a:r>
            <a:r>
              <a:rPr lang="en-US" altLang="en-US" dirty="0">
                <a:effectLst>
                  <a:outerShdw blurRad="38100" dist="38100" dir="2700000" algn="tl">
                    <a:srgbClr val="000000"/>
                  </a:outerShdw>
                </a:effectLst>
              </a:rPr>
              <a:t> and among </a:t>
            </a:r>
            <a:r>
              <a:rPr lang="en-US" altLang="en-US" u="sng" dirty="0">
                <a:effectLst>
                  <a:outerShdw blurRad="38100" dist="38100" dir="2700000" algn="tl">
                    <a:srgbClr val="000000"/>
                  </a:outerShdw>
                </a:effectLst>
              </a:rPr>
              <a:t>those who are perishing</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820236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goal is to open a heart to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16 To the one we are </a:t>
            </a:r>
            <a:r>
              <a:rPr lang="en-US" altLang="en-US" u="sng" dirty="0">
                <a:effectLst>
                  <a:outerShdw blurRad="38100" dist="38100" dir="2700000" algn="tl">
                    <a:srgbClr val="000000"/>
                  </a:outerShdw>
                </a:effectLst>
              </a:rPr>
              <a:t>the aroma of death leading to death</a:t>
            </a:r>
            <a:r>
              <a:rPr lang="en-US" altLang="en-US" dirty="0">
                <a:effectLst>
                  <a:outerShdw blurRad="38100" dist="38100" dir="2700000" algn="tl">
                    <a:srgbClr val="000000"/>
                  </a:outerShdw>
                </a:effectLst>
              </a:rPr>
              <a:t>, and to the other </a:t>
            </a:r>
            <a:r>
              <a:rPr lang="en-US" altLang="en-US" u="sng" dirty="0">
                <a:effectLst>
                  <a:outerShdw blurRad="38100" dist="38100" dir="2700000" algn="tl">
                    <a:srgbClr val="000000"/>
                  </a:outerShdw>
                </a:effectLst>
              </a:rPr>
              <a:t>the aroma of life leading to life</a:t>
            </a:r>
            <a:r>
              <a:rPr lang="en-US" altLang="en-US" dirty="0">
                <a:effectLst>
                  <a:outerShdw blurRad="38100" dist="38100" dir="2700000" algn="tl">
                    <a:srgbClr val="000000"/>
                  </a:outerShdw>
                </a:effectLst>
              </a:rPr>
              <a:t>. And who is sufficient for these things? 17 For we are not, as so many, peddling the word of God; </a:t>
            </a:r>
            <a:r>
              <a:rPr lang="en-US" altLang="en-US" u="sng" dirty="0">
                <a:effectLst>
                  <a:outerShdw blurRad="38100" dist="38100" dir="2700000" algn="tl">
                    <a:srgbClr val="000000"/>
                  </a:outerShdw>
                </a:effectLst>
              </a:rPr>
              <a:t>but as of sincerity</a:t>
            </a:r>
            <a:r>
              <a:rPr lang="en-US" altLang="en-US" dirty="0">
                <a:effectLst>
                  <a:outerShdw blurRad="38100" dist="38100" dir="2700000" algn="tl">
                    <a:srgbClr val="000000"/>
                  </a:outerShdw>
                </a:effectLst>
              </a:rPr>
              <a:t>, but as from God, </a:t>
            </a:r>
            <a:r>
              <a:rPr lang="en-US" altLang="en-US" u="sng" dirty="0">
                <a:effectLst>
                  <a:outerShdw blurRad="38100" dist="38100" dir="2700000" algn="tl">
                    <a:srgbClr val="000000"/>
                  </a:outerShdw>
                </a:effectLst>
              </a:rPr>
              <a:t>we speak in the sight of God in Christ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6626116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goal is to open a heart to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does it mean for one </a:t>
            </a:r>
            <a:r>
              <a:rPr lang="en-US" altLang="en-US" i="1" u="sng" dirty="0">
                <a:effectLst>
                  <a:outerShdw blurRad="38100" dist="38100" dir="2700000" algn="tl">
                    <a:srgbClr val="000000"/>
                  </a:outerShdw>
                </a:effectLst>
              </a:rPr>
              <a:t>to be led to the gospel</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There is a difference in angering someone over our own lack of wisdom and someone being angry over </a:t>
            </a:r>
            <a:r>
              <a:rPr lang="en-US" altLang="en-US" i="1" u="sng" dirty="0">
                <a:effectLst>
                  <a:outerShdw blurRad="38100" dist="38100" dir="2700000" algn="tl">
                    <a:srgbClr val="000000"/>
                  </a:outerShdw>
                </a:effectLst>
              </a:rPr>
              <a:t>the gospel pricking their hearts</a:t>
            </a:r>
            <a:r>
              <a:rPr lang="en-US" altLang="en-US" dirty="0">
                <a:effectLst>
                  <a:outerShdw blurRad="38100" dist="38100" dir="2700000" algn="tl">
                    <a:srgbClr val="000000"/>
                  </a:outerShdw>
                </a:effectLst>
              </a:rPr>
              <a:t>.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658858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 </a:t>
            </a:r>
            <a:r>
              <a:rPr lang="en-US" altLang="en-US" i="1" u="sng" dirty="0">
                <a:effectLst>
                  <a:outerShdw blurRad="38100" dist="38100" dir="2700000" algn="tl">
                    <a:srgbClr val="000000"/>
                  </a:outerShdw>
                </a:effectLst>
              </a:rPr>
              <a:t>hardened heart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(Mk 4:13-15)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797811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Mark 4:13-15 (NKJV)</a:t>
            </a:r>
            <a:r>
              <a:rPr lang="en-US" altLang="en-US" dirty="0">
                <a:effectLst>
                  <a:outerShdw blurRad="38100" dist="38100" dir="2700000" algn="tl">
                    <a:srgbClr val="000000"/>
                  </a:outerShdw>
                </a:effectLst>
              </a:rPr>
              <a:t> - And He said to them, “Do you not understand this parable? How then will you understand all the parables? 14 The sower sows the word. 15 And these are the ones by </a:t>
            </a:r>
            <a:r>
              <a:rPr lang="en-US" altLang="en-US" u="sng" dirty="0">
                <a:effectLst>
                  <a:outerShdw blurRad="38100" dist="38100" dir="2700000" algn="tl">
                    <a:srgbClr val="000000"/>
                  </a:outerShdw>
                </a:effectLst>
              </a:rPr>
              <a:t>the wayside</a:t>
            </a:r>
            <a:r>
              <a:rPr lang="en-US" altLang="en-US" dirty="0">
                <a:effectLst>
                  <a:outerShdw blurRad="38100" dist="38100" dir="2700000" algn="tl">
                    <a:srgbClr val="000000"/>
                  </a:outerShdw>
                </a:effectLst>
              </a:rPr>
              <a:t> where the word is sown. When they hear, </a:t>
            </a:r>
            <a:r>
              <a:rPr lang="en-US" altLang="en-US" u="sng" dirty="0">
                <a:effectLst>
                  <a:outerShdw blurRad="38100" dist="38100" dir="2700000" algn="tl">
                    <a:srgbClr val="000000"/>
                  </a:outerShdw>
                </a:effectLst>
              </a:rPr>
              <a:t>Satan comes immediately and takes away the word</a:t>
            </a:r>
            <a:r>
              <a:rPr lang="en-US" altLang="en-US" dirty="0">
                <a:effectLst>
                  <a:outerShdw blurRad="38100" dist="38100" dir="2700000" algn="tl">
                    <a:srgbClr val="000000"/>
                  </a:outerShdw>
                </a:effectLst>
              </a:rPr>
              <a:t> that was sown in their hearts.</a:t>
            </a:r>
          </a:p>
        </p:txBody>
      </p:sp>
    </p:spTree>
    <p:extLst>
      <p:ext uri="{BB962C8B-B14F-4D97-AF65-F5344CB8AC3E}">
        <p14:creationId xmlns:p14="http://schemas.microsoft.com/office/powerpoint/2010/main" val="418207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are to scatter the seed. Will it take root? It is not up to me.</a:t>
            </a:r>
          </a:p>
          <a:p>
            <a:r>
              <a:rPr lang="en-US" altLang="en-US" dirty="0">
                <a:effectLst>
                  <a:outerShdw blurRad="38100" dist="38100" dir="2700000" algn="tl">
                    <a:srgbClr val="000000"/>
                  </a:outerShdw>
                </a:effectLst>
              </a:rPr>
              <a:t>What was </a:t>
            </a:r>
            <a:r>
              <a:rPr lang="en-US" altLang="en-US" i="1" u="sng" dirty="0">
                <a:effectLst>
                  <a:outerShdw blurRad="38100" dist="38100" dir="2700000" algn="tl">
                    <a:srgbClr val="000000"/>
                  </a:outerShdw>
                </a:effectLst>
              </a:rPr>
              <a:t>the difference in these two events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2:36-37; 7:54-55)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820503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are truly valuable do not come with ease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Playing a part in leading someone to Christ is one of the greatest work we can do.</a:t>
            </a:r>
          </a:p>
          <a:p>
            <a:r>
              <a:rPr lang="en-US" altLang="en-US" dirty="0">
                <a:effectLst>
                  <a:outerShdw blurRad="38100" dist="38100" dir="2700000" algn="tl">
                    <a:srgbClr val="000000"/>
                  </a:outerShdw>
                </a:effectLst>
              </a:rPr>
              <a:t>We have the </a:t>
            </a:r>
            <a:r>
              <a:rPr lang="en-US" altLang="en-US" i="1" u="sng" dirty="0">
                <a:effectLst>
                  <a:outerShdw blurRad="38100" dist="38100" dir="2700000" algn="tl">
                    <a:srgbClr val="000000"/>
                  </a:outerShdw>
                </a:effectLst>
              </a:rPr>
              <a:t>greatest opponent any man could face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(Rev 12:17; 13:7, 11-12)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912348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2:36-37 (NKJV)</a:t>
            </a:r>
            <a:r>
              <a:rPr lang="en-US" altLang="en-US" dirty="0">
                <a:effectLst>
                  <a:outerShdw blurRad="38100" dist="38100" dir="2700000" algn="tl">
                    <a:srgbClr val="000000"/>
                  </a:outerShdw>
                </a:effectLst>
              </a:rPr>
              <a:t> - “Therefore let all the house of Israel know assuredly that God has made this Jesus, whom you crucified, both Lord and Christ.” 37 Now when they heard this, </a:t>
            </a:r>
            <a:r>
              <a:rPr lang="en-US" altLang="en-US" u="sng" dirty="0">
                <a:effectLst>
                  <a:outerShdw blurRad="38100" dist="38100" dir="2700000" algn="tl">
                    <a:srgbClr val="000000"/>
                  </a:outerShdw>
                </a:effectLst>
              </a:rPr>
              <a:t>they were cut to the heart</a:t>
            </a:r>
            <a:r>
              <a:rPr lang="en-US" altLang="en-US" dirty="0">
                <a:effectLst>
                  <a:outerShdw blurRad="38100" dist="38100" dir="2700000" algn="tl">
                    <a:srgbClr val="000000"/>
                  </a:outerShdw>
                </a:effectLst>
              </a:rPr>
              <a:t>, and said to Peter and the rest of the apostles, “</a:t>
            </a:r>
            <a:r>
              <a:rPr lang="en-US" altLang="en-US" u="sng" dirty="0">
                <a:effectLst>
                  <a:outerShdw blurRad="38100" dist="38100" dir="2700000" algn="tl">
                    <a:srgbClr val="000000"/>
                  </a:outerShdw>
                </a:effectLst>
              </a:rPr>
              <a:t>Men and brethren, what shall we do?</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1906946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7:54-55 (NKJV)</a:t>
            </a:r>
            <a:r>
              <a:rPr lang="en-US" altLang="en-US" dirty="0">
                <a:effectLst>
                  <a:outerShdw blurRad="38100" dist="38100" dir="2700000" algn="tl">
                    <a:srgbClr val="000000"/>
                  </a:outerShdw>
                </a:effectLst>
              </a:rPr>
              <a:t> - When they heard these things </a:t>
            </a:r>
            <a:r>
              <a:rPr lang="en-US" altLang="en-US" u="sng" dirty="0">
                <a:effectLst>
                  <a:outerShdw blurRad="38100" dist="38100" dir="2700000" algn="tl">
                    <a:srgbClr val="000000"/>
                  </a:outerShdw>
                </a:effectLst>
              </a:rPr>
              <a:t>they were cut to the heart</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they gnashed at him with their teeth</a:t>
            </a:r>
            <a:r>
              <a:rPr lang="en-US" altLang="en-US" dirty="0">
                <a:effectLst>
                  <a:outerShdw blurRad="38100" dist="38100" dir="2700000" algn="tl">
                    <a:srgbClr val="000000"/>
                  </a:outerShdw>
                </a:effectLst>
              </a:rPr>
              <a:t>. 55 But he, being full of the Holy Spirit, gazed into heaven and saw the glory of God, and Jesus standing at the right hand of God,</a:t>
            </a:r>
          </a:p>
        </p:txBody>
      </p:sp>
    </p:spTree>
    <p:extLst>
      <p:ext uri="{BB962C8B-B14F-4D97-AF65-F5344CB8AC3E}">
        <p14:creationId xmlns:p14="http://schemas.microsoft.com/office/powerpoint/2010/main" val="35637808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 prejudiced heart</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Look at how Satan worked to </a:t>
            </a:r>
            <a:r>
              <a:rPr lang="en-US" altLang="en-US" i="1" u="sng" dirty="0">
                <a:effectLst>
                  <a:outerShdw blurRad="38100" dist="38100" dir="2700000" algn="tl">
                    <a:srgbClr val="000000"/>
                  </a:outerShdw>
                </a:effectLst>
              </a:rPr>
              <a:t>destroy Jesus’ influence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(Mt 11:18-19)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884921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11:18-19 (NKJV)</a:t>
            </a:r>
            <a:r>
              <a:rPr lang="en-US" altLang="en-US" dirty="0">
                <a:effectLst>
                  <a:outerShdw blurRad="38100" dist="38100" dir="2700000" algn="tl">
                    <a:srgbClr val="000000"/>
                  </a:outerShdw>
                </a:effectLst>
              </a:rPr>
              <a:t> - For John came neither eating nor drinking, and they say, ‘</a:t>
            </a:r>
            <a:r>
              <a:rPr lang="en-US" altLang="en-US" u="sng" dirty="0">
                <a:effectLst>
                  <a:outerShdw blurRad="38100" dist="38100" dir="2700000" algn="tl">
                    <a:srgbClr val="000000"/>
                  </a:outerShdw>
                </a:effectLst>
              </a:rPr>
              <a:t>He has a demon</a:t>
            </a:r>
            <a:r>
              <a:rPr lang="en-US" altLang="en-US" dirty="0">
                <a:effectLst>
                  <a:outerShdw blurRad="38100" dist="38100" dir="2700000" algn="tl">
                    <a:srgbClr val="000000"/>
                  </a:outerShdw>
                </a:effectLst>
              </a:rPr>
              <a:t>.’ 19 The Son of Man came eating and drinking, and they say, </a:t>
            </a:r>
            <a:r>
              <a:rPr lang="en-US" altLang="en-US" u="sng" dirty="0">
                <a:effectLst>
                  <a:outerShdw blurRad="38100" dist="38100" dir="2700000" algn="tl">
                    <a:srgbClr val="000000"/>
                  </a:outerShdw>
                </a:effectLst>
              </a:rPr>
              <a:t>‘Look, a glutton and a winebibber, a friend of tax collectors and sinners</a:t>
            </a:r>
            <a:r>
              <a:rPr lang="en-US" altLang="en-US" dirty="0">
                <a:effectLst>
                  <a:outerShdw blurRad="38100" dist="38100" dir="2700000" algn="tl">
                    <a:srgbClr val="000000"/>
                  </a:outerShdw>
                </a:effectLst>
              </a:rPr>
              <a:t>!’ But wisdom is justified by her children.”</a:t>
            </a:r>
          </a:p>
        </p:txBody>
      </p:sp>
    </p:spTree>
    <p:extLst>
      <p:ext uri="{BB962C8B-B14F-4D97-AF65-F5344CB8AC3E}">
        <p14:creationId xmlns:p14="http://schemas.microsoft.com/office/powerpoint/2010/main" val="40578538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If these things are done out of sight then </a:t>
            </a:r>
            <a:r>
              <a:rPr lang="en-US" altLang="en-US" i="1" u="sng" dirty="0">
                <a:effectLst>
                  <a:outerShdw blurRad="38100" dist="38100" dir="2700000" algn="tl">
                    <a:srgbClr val="000000"/>
                  </a:outerShdw>
                </a:effectLst>
              </a:rPr>
              <a:t>your life must speak</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How should you handle misrepresentations? </a:t>
            </a:r>
            <a:r>
              <a:rPr lang="en-US" altLang="en-US" i="1" u="sng" dirty="0">
                <a:effectLst>
                  <a:outerShdw blurRad="38100" dist="38100" dir="2700000" algn="tl">
                    <a:srgbClr val="000000"/>
                  </a:outerShdw>
                </a:effectLst>
              </a:rPr>
              <a:t>Remember your goal</a:t>
            </a:r>
            <a:r>
              <a:rPr lang="en-US" altLang="en-US" dirty="0">
                <a:effectLst>
                  <a:outerShdw blurRad="38100" dist="38100" dir="2700000" algn="tl">
                    <a:srgbClr val="000000"/>
                  </a:outerShdw>
                </a:effectLst>
              </a:rPr>
              <a:t>!</a:t>
            </a:r>
          </a:p>
          <a:p>
            <a:r>
              <a:rPr lang="en-US" altLang="en-US" b="1" dirty="0">
                <a:effectLst>
                  <a:outerShdw blurRad="38100" dist="38100" dir="2700000" algn="tl">
                    <a:srgbClr val="000000"/>
                  </a:outerShdw>
                </a:effectLst>
              </a:rPr>
              <a:t>“Do you believe you are the only ones going to heaven?”</a:t>
            </a:r>
          </a:p>
          <a:p>
            <a:r>
              <a:rPr lang="en-US" altLang="en-US" b="1" dirty="0">
                <a:effectLst>
                  <a:outerShdw blurRad="38100" dist="38100" dir="2700000" algn="tl">
                    <a:srgbClr val="000000"/>
                  </a:outerShdw>
                </a:effectLst>
              </a:rPr>
              <a:t>“If I do not believe like you do will I go to Hell?”</a:t>
            </a:r>
          </a:p>
        </p:txBody>
      </p:sp>
    </p:spTree>
    <p:extLst>
      <p:ext uri="{BB962C8B-B14F-4D97-AF65-F5344CB8AC3E}">
        <p14:creationId xmlns:p14="http://schemas.microsoft.com/office/powerpoint/2010/main" val="25640482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dirty="0">
                <a:effectLst>
                  <a:outerShdw blurRad="38100" dist="38100" dir="2700000" algn="tl">
                    <a:srgbClr val="000000"/>
                  </a:outerShdw>
                </a:effectLst>
              </a:rPr>
              <a:t>“You are just like the Pharisees/cult.”</a:t>
            </a:r>
            <a:r>
              <a:rPr lang="en-US" altLang="en-US" dirty="0">
                <a:effectLst>
                  <a:outerShdw blurRad="38100" dist="38100" dir="2700000" algn="tl">
                    <a:srgbClr val="000000"/>
                  </a:outerShdw>
                </a:effectLst>
              </a:rPr>
              <a:t> – (Ex. Mrs. Larson – Lincoln, NE)</a:t>
            </a:r>
          </a:p>
        </p:txBody>
      </p:sp>
    </p:spTree>
    <p:extLst>
      <p:ext uri="{BB962C8B-B14F-4D97-AF65-F5344CB8AC3E}">
        <p14:creationId xmlns:p14="http://schemas.microsoft.com/office/powerpoint/2010/main" val="26330566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 misplaced loyalty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(John 7:48-49)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75392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7:48-49 (NKJV)</a:t>
            </a:r>
            <a:r>
              <a:rPr lang="en-US" altLang="en-US" dirty="0">
                <a:effectLst>
                  <a:outerShdw blurRad="38100" dist="38100" dir="2700000" algn="tl">
                    <a:srgbClr val="000000"/>
                  </a:outerShdw>
                </a:effectLst>
              </a:rPr>
              <a:t> - Have </a:t>
            </a:r>
            <a:r>
              <a:rPr lang="en-US" altLang="en-US" u="sng" dirty="0">
                <a:effectLst>
                  <a:outerShdw blurRad="38100" dist="38100" dir="2700000" algn="tl">
                    <a:srgbClr val="000000"/>
                  </a:outerShdw>
                </a:effectLst>
              </a:rPr>
              <a:t>any of the rulers or the Pharisees</a:t>
            </a:r>
            <a:r>
              <a:rPr lang="en-US" altLang="en-US" dirty="0">
                <a:effectLst>
                  <a:outerShdw blurRad="38100" dist="38100" dir="2700000" algn="tl">
                    <a:srgbClr val="000000"/>
                  </a:outerShdw>
                </a:effectLst>
              </a:rPr>
              <a:t> believed in Him? 49 But this crowd that does not know the law is accursed.”</a:t>
            </a:r>
          </a:p>
        </p:txBody>
      </p:sp>
    </p:spTree>
    <p:extLst>
      <p:ext uri="{BB962C8B-B14F-4D97-AF65-F5344CB8AC3E}">
        <p14:creationId xmlns:p14="http://schemas.microsoft.com/office/powerpoint/2010/main" val="13509451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Some are dedicated to a man or a religious group.</a:t>
            </a:r>
          </a:p>
          <a:p>
            <a:r>
              <a:rPr lang="en-US" altLang="en-US" dirty="0">
                <a:effectLst>
                  <a:outerShdw blurRad="38100" dist="38100" dir="2700000" algn="tl">
                    <a:srgbClr val="000000"/>
                  </a:outerShdw>
                </a:effectLst>
              </a:rPr>
              <a:t>The presentation of the gospel will </a:t>
            </a:r>
            <a:r>
              <a:rPr lang="en-US" altLang="en-US" i="1" u="sng" dirty="0">
                <a:effectLst>
                  <a:outerShdw blurRad="38100" dist="38100" dir="2700000" algn="tl">
                    <a:srgbClr val="000000"/>
                  </a:outerShdw>
                </a:effectLst>
              </a:rPr>
              <a:t>commonly expose a heart</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Jesus did not become drawn in to </a:t>
            </a:r>
            <a:r>
              <a:rPr lang="en-US" altLang="en-US" i="1" u="sng" dirty="0">
                <a:effectLst>
                  <a:outerShdw blurRad="38100" dist="38100" dir="2700000" algn="tl">
                    <a:srgbClr val="000000"/>
                  </a:outerShdw>
                </a:effectLst>
              </a:rPr>
              <a:t>an unnecessary battle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4:19-25)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830039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4:19-25 (NKJV)</a:t>
            </a:r>
            <a:r>
              <a:rPr lang="en-US" altLang="en-US" dirty="0">
                <a:effectLst>
                  <a:outerShdw blurRad="38100" dist="38100" dir="2700000" algn="tl">
                    <a:srgbClr val="000000"/>
                  </a:outerShdw>
                </a:effectLst>
              </a:rPr>
              <a:t> - The woman said to Him, “Sir, I perceive that You are a prophet. 20 Our fathers worshiped on this mountain, and you Jews say that </a:t>
            </a:r>
            <a:r>
              <a:rPr lang="en-US" altLang="en-US" u="sng" dirty="0">
                <a:effectLst>
                  <a:outerShdw blurRad="38100" dist="38100" dir="2700000" algn="tl">
                    <a:srgbClr val="000000"/>
                  </a:outerShdw>
                </a:effectLst>
              </a:rPr>
              <a:t>in Jerusalem is the place where one ought to worship</a:t>
            </a:r>
            <a:r>
              <a:rPr lang="en-US" altLang="en-US" dirty="0">
                <a:effectLst>
                  <a:outerShdw blurRad="38100" dist="38100" dir="2700000" algn="tl">
                    <a:srgbClr val="000000"/>
                  </a:outerShdw>
                </a:effectLst>
              </a:rPr>
              <a:t>.” 21 Jesus said to her, “Woman, believe Me, the hour is coming when you will neither on this mountain, nor in Jerusalem, worship the Father. </a:t>
            </a:r>
          </a:p>
        </p:txBody>
      </p:sp>
    </p:spTree>
    <p:extLst>
      <p:ext uri="{BB962C8B-B14F-4D97-AF65-F5344CB8AC3E}">
        <p14:creationId xmlns:p14="http://schemas.microsoft.com/office/powerpoint/2010/main" val="23443516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are truly valuable do not come with ease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12:17 (NKJV)</a:t>
            </a:r>
            <a:r>
              <a:rPr lang="en-US" altLang="en-US" dirty="0">
                <a:effectLst>
                  <a:outerShdw blurRad="38100" dist="38100" dir="2700000" algn="tl">
                    <a:srgbClr val="000000"/>
                  </a:outerShdw>
                </a:effectLst>
              </a:rPr>
              <a:t> - And </a:t>
            </a:r>
            <a:r>
              <a:rPr lang="en-US" altLang="en-US" u="sng" dirty="0">
                <a:effectLst>
                  <a:outerShdw blurRad="38100" dist="38100" dir="2700000" algn="tl">
                    <a:srgbClr val="000000"/>
                  </a:outerShdw>
                </a:effectLst>
              </a:rPr>
              <a:t>the dragon was enraged</a:t>
            </a:r>
            <a:r>
              <a:rPr lang="en-US" altLang="en-US" dirty="0">
                <a:effectLst>
                  <a:outerShdw blurRad="38100" dist="38100" dir="2700000" algn="tl">
                    <a:srgbClr val="000000"/>
                  </a:outerShdw>
                </a:effectLst>
              </a:rPr>
              <a:t> with the woman, and he went </a:t>
            </a:r>
            <a:r>
              <a:rPr lang="en-US" altLang="en-US" u="sng" dirty="0">
                <a:effectLst>
                  <a:outerShdw blurRad="38100" dist="38100" dir="2700000" algn="tl">
                    <a:srgbClr val="000000"/>
                  </a:outerShdw>
                </a:effectLst>
              </a:rPr>
              <a:t>to make war with the rest of her offspring</a:t>
            </a:r>
            <a:r>
              <a:rPr lang="en-US" altLang="en-US" dirty="0">
                <a:effectLst>
                  <a:outerShdw blurRad="38100" dist="38100" dir="2700000" algn="tl">
                    <a:srgbClr val="000000"/>
                  </a:outerShdw>
                </a:effectLst>
              </a:rPr>
              <a:t>, who keep the commandments of God and have the testimony of Jesus Christ.</a:t>
            </a:r>
          </a:p>
        </p:txBody>
      </p:sp>
    </p:spTree>
    <p:extLst>
      <p:ext uri="{BB962C8B-B14F-4D97-AF65-F5344CB8AC3E}">
        <p14:creationId xmlns:p14="http://schemas.microsoft.com/office/powerpoint/2010/main" val="25694948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22 You worship </a:t>
            </a:r>
            <a:r>
              <a:rPr lang="en-US" altLang="en-US" u="sng" dirty="0">
                <a:effectLst>
                  <a:outerShdw blurRad="38100" dist="38100" dir="2700000" algn="tl">
                    <a:srgbClr val="000000"/>
                  </a:outerShdw>
                </a:effectLst>
              </a:rPr>
              <a:t>what you do not know</a:t>
            </a:r>
            <a:r>
              <a:rPr lang="en-US" altLang="en-US" dirty="0">
                <a:effectLst>
                  <a:outerShdw blurRad="38100" dist="38100" dir="2700000" algn="tl">
                    <a:srgbClr val="000000"/>
                  </a:outerShdw>
                </a:effectLst>
              </a:rPr>
              <a:t>; we know what we worship, for salvation is of the Jews. 23 But the hour is coming, and now is, when the true worshipers will worship the Father in spirit and truth; for the Father is seeking such to worship Him. 24 God is Spirit, and </a:t>
            </a:r>
            <a:r>
              <a:rPr lang="en-US" altLang="en-US" u="sng" dirty="0">
                <a:effectLst>
                  <a:outerShdw blurRad="38100" dist="38100" dir="2700000" algn="tl">
                    <a:srgbClr val="000000"/>
                  </a:outerShdw>
                </a:effectLst>
              </a:rPr>
              <a:t>those who worship Him must worship in spirit and truth</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9210297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25 The woman said to Him, “</a:t>
            </a:r>
            <a:r>
              <a:rPr lang="en-US" altLang="en-US" u="sng" dirty="0">
                <a:effectLst>
                  <a:outerShdw blurRad="38100" dist="38100" dir="2700000" algn="tl">
                    <a:srgbClr val="000000"/>
                  </a:outerShdw>
                </a:effectLst>
              </a:rPr>
              <a:t>I know that Messiah is coming</a:t>
            </a:r>
            <a:r>
              <a:rPr lang="en-US" altLang="en-US" dirty="0">
                <a:effectLst>
                  <a:outerShdw blurRad="38100" dist="38100" dir="2700000" algn="tl">
                    <a:srgbClr val="000000"/>
                  </a:outerShdw>
                </a:effectLst>
              </a:rPr>
              <a:t>” (who is called Christ). “When He comes, He will tell us all things.”</a:t>
            </a:r>
          </a:p>
        </p:txBody>
      </p:sp>
    </p:spTree>
    <p:extLst>
      <p:ext uri="{BB962C8B-B14F-4D97-AF65-F5344CB8AC3E}">
        <p14:creationId xmlns:p14="http://schemas.microsoft.com/office/powerpoint/2010/main" val="6829901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Consider </a:t>
            </a:r>
            <a:r>
              <a:rPr lang="en-US" altLang="en-US" i="1" u="sng" dirty="0">
                <a:effectLst>
                  <a:outerShdw blurRad="38100" dist="38100" dir="2700000" algn="tl">
                    <a:srgbClr val="000000"/>
                  </a:outerShdw>
                </a:effectLst>
              </a:rPr>
              <a:t>a rejection that turned into an opportunity</a:t>
            </a:r>
            <a:r>
              <a:rPr lang="en-US" altLang="en-US" dirty="0">
                <a:effectLst>
                  <a:outerShdw blurRad="38100" dist="38100" dir="2700000" algn="tl">
                    <a:srgbClr val="000000"/>
                  </a:outerShdw>
                </a:effectLst>
              </a:rPr>
              <a:t>. (Ex. Catholic)</a:t>
            </a:r>
          </a:p>
        </p:txBody>
      </p:sp>
    </p:spTree>
    <p:extLst>
      <p:ext uri="{BB962C8B-B14F-4D97-AF65-F5344CB8AC3E}">
        <p14:creationId xmlns:p14="http://schemas.microsoft.com/office/powerpoint/2010/main" val="9639642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 busy schedule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(Lk 14:18-20)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469180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Luke 14:18-20 (NKJV)</a:t>
            </a:r>
            <a:r>
              <a:rPr lang="en-US" altLang="en-US" sz="3000" dirty="0">
                <a:effectLst>
                  <a:outerShdw blurRad="38100" dist="38100" dir="2700000" algn="tl">
                    <a:srgbClr val="000000"/>
                  </a:outerShdw>
                </a:effectLst>
              </a:rPr>
              <a:t> - But they </a:t>
            </a:r>
            <a:r>
              <a:rPr lang="en-US" altLang="en-US" sz="3000" u="sng" dirty="0">
                <a:effectLst>
                  <a:outerShdw blurRad="38100" dist="38100" dir="2700000" algn="tl">
                    <a:srgbClr val="000000"/>
                  </a:outerShdw>
                </a:effectLst>
              </a:rPr>
              <a:t>all with one accord began to make excuses</a:t>
            </a:r>
            <a:r>
              <a:rPr lang="en-US" altLang="en-US" sz="3000" dirty="0">
                <a:effectLst>
                  <a:outerShdw blurRad="38100" dist="38100" dir="2700000" algn="tl">
                    <a:srgbClr val="000000"/>
                  </a:outerShdw>
                </a:effectLst>
              </a:rPr>
              <a:t>. The first said to him, ‘I have bought a piece of ground, and I must go and see it. I ask you to have me excused.’ 19 And another said, ‘I have bought five yoke of oxen, and I am going to test them. I ask you to have me excused.’ 20 Still another said, ‘I have married a wife, and therefore I cannot come.’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812080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You may </a:t>
            </a:r>
            <a:r>
              <a:rPr lang="en-US" altLang="en-US" i="1" u="sng" dirty="0">
                <a:effectLst>
                  <a:outerShdw blurRad="38100" dist="38100" dir="2700000" algn="tl">
                    <a:srgbClr val="000000"/>
                  </a:outerShdw>
                </a:effectLst>
              </a:rPr>
              <a:t>do like the Lord</a:t>
            </a:r>
            <a:r>
              <a:rPr lang="en-US" altLang="en-US" dirty="0">
                <a:effectLst>
                  <a:outerShdw blurRad="38100" dist="38100" dir="2700000" algn="tl">
                    <a:srgbClr val="000000"/>
                  </a:outerShdw>
                </a:effectLst>
              </a:rPr>
              <a:t> and wait.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(Rev 3:20)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919043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3:20 (NKJV)</a:t>
            </a:r>
            <a:r>
              <a:rPr lang="en-US" altLang="en-US" dirty="0">
                <a:effectLst>
                  <a:outerShdw blurRad="38100" dist="38100" dir="2700000" algn="tl">
                    <a:srgbClr val="000000"/>
                  </a:outerShdw>
                </a:effectLst>
              </a:rPr>
              <a:t> - Behold, </a:t>
            </a:r>
            <a:r>
              <a:rPr lang="en-US" altLang="en-US" u="sng" dirty="0">
                <a:effectLst>
                  <a:outerShdw blurRad="38100" dist="38100" dir="2700000" algn="tl">
                    <a:srgbClr val="000000"/>
                  </a:outerShdw>
                </a:effectLst>
              </a:rPr>
              <a:t>I stand at the door and knock</a:t>
            </a:r>
            <a:r>
              <a:rPr lang="en-US" altLang="en-US" dirty="0">
                <a:effectLst>
                  <a:outerShdw blurRad="38100" dist="38100" dir="2700000" algn="tl">
                    <a:srgbClr val="000000"/>
                  </a:outerShdw>
                </a:effectLst>
              </a:rPr>
              <a:t>. If anyone hears My voice and opens the door, I will come in to him and dine with him, and he with Me.</a:t>
            </a:r>
          </a:p>
        </p:txBody>
      </p:sp>
    </p:spTree>
    <p:extLst>
      <p:ext uri="{BB962C8B-B14F-4D97-AF65-F5344CB8AC3E}">
        <p14:creationId xmlns:p14="http://schemas.microsoft.com/office/powerpoint/2010/main" val="554123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men from hearing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This may close a heart to you</a:t>
            </a:r>
            <a:r>
              <a:rPr lang="en-US" altLang="en-US" i="1" u="sng" dirty="0">
                <a:effectLst>
                  <a:outerShdw blurRad="38100" dist="38100" dir="2700000" algn="tl">
                    <a:srgbClr val="000000"/>
                  </a:outerShdw>
                </a:effectLst>
              </a:rPr>
              <a:t>. Keep you eyes open</a:t>
            </a:r>
            <a:r>
              <a:rPr lang="en-US" altLang="en-US" dirty="0">
                <a:effectLst>
                  <a:outerShdw blurRad="38100" dist="38100" dir="2700000" algn="tl">
                    <a:srgbClr val="000000"/>
                  </a:outerShdw>
                </a:effectLst>
              </a:rPr>
              <a:t> for all opportunities!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285506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i="1" u="sng" dirty="0">
                <a:effectLst>
                  <a:outerShdw blurRad="38100" dist="38100" dir="2700000" algn="tl">
                    <a:srgbClr val="000000"/>
                  </a:outerShdw>
                </a:effectLst>
              </a:rPr>
              <a:t>A religious experience/emotionalism</a:t>
            </a:r>
            <a:r>
              <a:rPr lang="en-US" altLang="en-US" dirty="0">
                <a:effectLst>
                  <a:outerShdw blurRad="38100" dist="38100" dir="2700000" algn="tl">
                    <a:srgbClr val="000000"/>
                  </a:outerShdw>
                </a:effectLst>
              </a:rPr>
              <a:t> that leads men to another gospel. </a:t>
            </a:r>
            <a:r>
              <a:rPr lang="en-US" altLang="en-US" b="1" dirty="0">
                <a:effectLst>
                  <a:outerShdw blurRad="38100" dist="38100" dir="2700000" algn="tl">
                    <a:srgbClr val="000000"/>
                  </a:outerShdw>
                </a:effectLst>
              </a:rPr>
              <a:t>(Gal 1:8-9)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02798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Galatians 1:-9 (NKJV)</a:t>
            </a:r>
            <a:r>
              <a:rPr lang="en-US" altLang="en-US" dirty="0">
                <a:effectLst>
                  <a:outerShdw blurRad="38100" dist="38100" dir="2700000" algn="tl">
                    <a:srgbClr val="000000"/>
                  </a:outerShdw>
                </a:effectLst>
              </a:rPr>
              <a:t> - But even if we, </a:t>
            </a:r>
            <a:r>
              <a:rPr lang="en-US" altLang="en-US" u="sng" dirty="0">
                <a:effectLst>
                  <a:outerShdw blurRad="38100" dist="38100" dir="2700000" algn="tl">
                    <a:srgbClr val="000000"/>
                  </a:outerShdw>
                </a:effectLst>
              </a:rPr>
              <a:t>or an angel from heaven</a:t>
            </a:r>
            <a:r>
              <a:rPr lang="en-US" altLang="en-US" dirty="0">
                <a:effectLst>
                  <a:outerShdw blurRad="38100" dist="38100" dir="2700000" algn="tl">
                    <a:srgbClr val="000000"/>
                  </a:outerShdw>
                </a:effectLst>
              </a:rPr>
              <a:t>, preach any other gospel to you than what we have preached to you, let him be accursed. 9 As we have said before, so now I say again, if anyone preaches any other gospel to you than what you have received, let him be accursed.</a:t>
            </a:r>
          </a:p>
        </p:txBody>
      </p:sp>
    </p:spTree>
    <p:extLst>
      <p:ext uri="{BB962C8B-B14F-4D97-AF65-F5344CB8AC3E}">
        <p14:creationId xmlns:p14="http://schemas.microsoft.com/office/powerpoint/2010/main" val="16644294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are truly valuable do not come with ease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13:7 (NKJV)</a:t>
            </a:r>
            <a:r>
              <a:rPr lang="en-US" altLang="en-US" dirty="0">
                <a:effectLst>
                  <a:outerShdw blurRad="38100" dist="38100" dir="2700000" algn="tl">
                    <a:srgbClr val="000000"/>
                  </a:outerShdw>
                </a:effectLst>
              </a:rPr>
              <a:t> - It was granted to him </a:t>
            </a:r>
            <a:r>
              <a:rPr lang="en-US" altLang="en-US" u="sng" dirty="0">
                <a:effectLst>
                  <a:outerShdw blurRad="38100" dist="38100" dir="2700000" algn="tl">
                    <a:srgbClr val="000000"/>
                  </a:outerShdw>
                </a:effectLst>
              </a:rPr>
              <a:t>to make war with the saints and to overcome them</a:t>
            </a:r>
            <a:r>
              <a:rPr lang="en-US" altLang="en-US" dirty="0">
                <a:effectLst>
                  <a:outerShdw blurRad="38100" dist="38100" dir="2700000" algn="tl">
                    <a:srgbClr val="000000"/>
                  </a:outerShdw>
                </a:effectLst>
              </a:rPr>
              <a:t>. And authority was given him over every tribe, tongue, and nation.  </a:t>
            </a:r>
          </a:p>
        </p:txBody>
      </p:sp>
    </p:spTree>
    <p:extLst>
      <p:ext uri="{BB962C8B-B14F-4D97-AF65-F5344CB8AC3E}">
        <p14:creationId xmlns:p14="http://schemas.microsoft.com/office/powerpoint/2010/main" val="37536820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 will not deny their experience.</a:t>
            </a:r>
          </a:p>
          <a:p>
            <a:r>
              <a:rPr lang="en-US" altLang="en-US" dirty="0">
                <a:effectLst>
                  <a:outerShdw blurRad="38100" dist="38100" dir="2700000" algn="tl">
                    <a:srgbClr val="000000"/>
                  </a:outerShdw>
                </a:effectLst>
              </a:rPr>
              <a:t>How would you answer a Pentecostal who claims that God spoke to him?</a:t>
            </a:r>
          </a:p>
        </p:txBody>
      </p:sp>
    </p:spTree>
    <p:extLst>
      <p:ext uri="{BB962C8B-B14F-4D97-AF65-F5344CB8AC3E}">
        <p14:creationId xmlns:p14="http://schemas.microsoft.com/office/powerpoint/2010/main" val="27975943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i="1" u="sng" dirty="0">
                <a:effectLst>
                  <a:outerShdw blurRad="38100" dist="38100" dir="2700000" algn="tl">
                    <a:srgbClr val="000000"/>
                  </a:outerShdw>
                </a:effectLst>
              </a:rPr>
              <a:t>False reasoning</a:t>
            </a:r>
            <a:r>
              <a:rPr lang="en-US" altLang="en-US" dirty="0">
                <a:effectLst>
                  <a:outerShdw blurRad="38100" dist="38100" dir="2700000" algn="tl">
                    <a:srgbClr val="000000"/>
                  </a:outerShdw>
                </a:effectLst>
              </a:rPr>
              <a:t> that blinds men.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(Mt 15:6, 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955003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15:6 (NKJV)</a:t>
            </a:r>
            <a:r>
              <a:rPr lang="en-US" altLang="en-US" dirty="0">
                <a:effectLst>
                  <a:outerShdw blurRad="38100" dist="38100" dir="2700000" algn="tl">
                    <a:srgbClr val="000000"/>
                  </a:outerShdw>
                </a:effectLst>
              </a:rPr>
              <a:t> - then he need not honor his father or mother.’ Thus you have </a:t>
            </a:r>
            <a:r>
              <a:rPr lang="en-US" altLang="en-US" u="sng" dirty="0">
                <a:effectLst>
                  <a:outerShdw blurRad="38100" dist="38100" dir="2700000" algn="tl">
                    <a:srgbClr val="000000"/>
                  </a:outerShdw>
                </a:effectLst>
              </a:rPr>
              <a:t>made the commandment of God of no effect</a:t>
            </a:r>
            <a:r>
              <a:rPr lang="en-US" altLang="en-US" dirty="0">
                <a:effectLst>
                  <a:outerShdw blurRad="38100" dist="38100" dir="2700000" algn="tl">
                    <a:srgbClr val="000000"/>
                  </a:outerShdw>
                </a:effectLst>
              </a:rPr>
              <a:t> by your tradition.  </a:t>
            </a:r>
          </a:p>
        </p:txBody>
      </p:sp>
    </p:spTree>
    <p:extLst>
      <p:ext uri="{BB962C8B-B14F-4D97-AF65-F5344CB8AC3E}">
        <p14:creationId xmlns:p14="http://schemas.microsoft.com/office/powerpoint/2010/main" val="13448937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15:12-14 (NKJV)</a:t>
            </a:r>
            <a:r>
              <a:rPr lang="en-US" altLang="en-US" dirty="0">
                <a:effectLst>
                  <a:outerShdw blurRad="38100" dist="38100" dir="2700000" algn="tl">
                    <a:srgbClr val="000000"/>
                  </a:outerShdw>
                </a:effectLst>
              </a:rPr>
              <a:t> - Then His disciples came and said to Him, “Do You know that the Pharisees were offended when they heard this saying?” 13 But He answered and said, "Every plant which My heavenly Father has not planted will be uprooted. 14 "Let them alone. They are blind leaders of the blind. And if </a:t>
            </a:r>
            <a:r>
              <a:rPr lang="en-US" altLang="en-US" u="sng" dirty="0">
                <a:effectLst>
                  <a:outerShdw blurRad="38100" dist="38100" dir="2700000" algn="tl">
                    <a:srgbClr val="000000"/>
                  </a:outerShdw>
                </a:effectLst>
              </a:rPr>
              <a:t>the blind leads the blind</a:t>
            </a:r>
            <a:r>
              <a:rPr lang="en-US" altLang="en-US" dirty="0">
                <a:effectLst>
                  <a:outerShdw blurRad="38100" dist="38100" dir="2700000" algn="tl">
                    <a:srgbClr val="000000"/>
                  </a:outerShdw>
                </a:effectLst>
              </a:rPr>
              <a:t>, both will fall into a ditch." </a:t>
            </a:r>
          </a:p>
        </p:txBody>
      </p:sp>
    </p:spTree>
    <p:extLst>
      <p:ext uri="{BB962C8B-B14F-4D97-AF65-F5344CB8AC3E}">
        <p14:creationId xmlns:p14="http://schemas.microsoft.com/office/powerpoint/2010/main" val="26582898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will use reasoning </a:t>
            </a:r>
            <a:r>
              <a:rPr lang="en-US" altLang="en-US" i="1" u="sng" dirty="0">
                <a:effectLst>
                  <a:outerShdw blurRad="38100" dist="38100" dir="2700000" algn="tl">
                    <a:srgbClr val="000000"/>
                  </a:outerShdw>
                </a:effectLst>
              </a:rPr>
              <a:t>to cast down false arguments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Cor 10:4-5)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73478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10:4-5 (NKJV)</a:t>
            </a:r>
            <a:r>
              <a:rPr lang="en-US" altLang="en-US" dirty="0">
                <a:effectLst>
                  <a:outerShdw blurRad="38100" dist="38100" dir="2700000" algn="tl">
                    <a:srgbClr val="000000"/>
                  </a:outerShdw>
                </a:effectLst>
              </a:rPr>
              <a:t> - For the weapons of our warfare are not carnal but mighty in God for pulling down strongholds, 5 </a:t>
            </a:r>
            <a:r>
              <a:rPr lang="en-US" altLang="en-US" u="sng" dirty="0">
                <a:effectLst>
                  <a:outerShdw blurRad="38100" dist="38100" dir="2700000" algn="tl">
                    <a:srgbClr val="000000"/>
                  </a:outerShdw>
                </a:effectLst>
              </a:rPr>
              <a:t>casting down arguments</a:t>
            </a:r>
            <a:r>
              <a:rPr lang="en-US" altLang="en-US" dirty="0">
                <a:effectLst>
                  <a:outerShdw blurRad="38100" dist="38100" dir="2700000" algn="tl">
                    <a:srgbClr val="000000"/>
                  </a:outerShdw>
                </a:effectLst>
              </a:rPr>
              <a:t> and every high thing that exalts itself against the knowledge of God, </a:t>
            </a:r>
            <a:r>
              <a:rPr lang="en-US" altLang="en-US" u="sng" dirty="0">
                <a:effectLst>
                  <a:outerShdw blurRad="38100" dist="38100" dir="2700000" algn="tl">
                    <a:srgbClr val="000000"/>
                  </a:outerShdw>
                </a:effectLst>
              </a:rPr>
              <a:t>bringing every thought into captivity</a:t>
            </a:r>
            <a:r>
              <a:rPr lang="en-US" altLang="en-US" dirty="0">
                <a:effectLst>
                  <a:outerShdw blurRad="38100" dist="38100" dir="2700000" algn="tl">
                    <a:srgbClr val="000000"/>
                  </a:outerShdw>
                </a:effectLst>
              </a:rPr>
              <a:t> to the obedience of Christ,</a:t>
            </a:r>
          </a:p>
        </p:txBody>
      </p:sp>
    </p:spTree>
    <p:extLst>
      <p:ext uri="{BB962C8B-B14F-4D97-AF65-F5344CB8AC3E}">
        <p14:creationId xmlns:p14="http://schemas.microsoft.com/office/powerpoint/2010/main" val="33855945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Much of the “reasoning” Satan uses </a:t>
            </a:r>
            <a:r>
              <a:rPr lang="en-US" altLang="en-US" i="1" u="sng" dirty="0">
                <a:effectLst>
                  <a:outerShdw blurRad="38100" dist="38100" dir="2700000" algn="tl">
                    <a:srgbClr val="000000"/>
                  </a:outerShdw>
                </a:effectLst>
              </a:rPr>
              <a:t>keeps the Bible closed</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“If a man was going to the creek for baptism and was killed by a tree limb,                  would he be saved or lost?”</a:t>
            </a:r>
          </a:p>
          <a:p>
            <a:r>
              <a:rPr lang="en-US" altLang="en-US" b="1" u="sng" dirty="0">
                <a:effectLst>
                  <a:outerShdw blurRad="38100" dist="38100" dir="2700000" algn="tl">
                    <a:srgbClr val="000000"/>
                  </a:outerShdw>
                </a:effectLst>
              </a:rPr>
              <a:t>Answer:</a:t>
            </a:r>
            <a:r>
              <a:rPr lang="en-US" altLang="en-US" dirty="0">
                <a:effectLst>
                  <a:outerShdw blurRad="38100" dist="38100" dir="2700000" algn="tl">
                    <a:srgbClr val="000000"/>
                  </a:outerShdw>
                </a:effectLst>
              </a:rPr>
              <a:t> The Sadducees used a hypothetical situation to “disprove” the 	    resurrection. </a:t>
            </a:r>
            <a:r>
              <a:rPr lang="en-US" altLang="en-US" b="1" dirty="0">
                <a:effectLst>
                  <a:outerShdw blurRad="38100" dist="38100" dir="2700000" algn="tl">
                    <a:srgbClr val="000000"/>
                  </a:outerShdw>
                </a:effectLst>
              </a:rPr>
              <a:t>(Mark 12:18-27)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670343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Mark 12:18 -27 (NKJV)</a:t>
            </a:r>
            <a:r>
              <a:rPr lang="en-US" altLang="en-US" dirty="0">
                <a:effectLst>
                  <a:outerShdw blurRad="38100" dist="38100" dir="2700000" algn="tl">
                    <a:srgbClr val="000000"/>
                  </a:outerShdw>
                </a:effectLst>
              </a:rPr>
              <a:t> - Then some Sadducees, who say there is no resurrection, came to Him; and they asked Him, saying: 19 “Teacher, Moses wrote to us that if a man’s brother dies, and leaves his wife behind, and leaves no children, his brother should take his wife and raise up offspring for his brother. </a:t>
            </a:r>
          </a:p>
        </p:txBody>
      </p:sp>
    </p:spTree>
    <p:extLst>
      <p:ext uri="{BB962C8B-B14F-4D97-AF65-F5344CB8AC3E}">
        <p14:creationId xmlns:p14="http://schemas.microsoft.com/office/powerpoint/2010/main" val="25699981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20 Now there were seven brothers. … So the seven had her and left no offspring. Last of all the woman died also. 23 Therefore, in the resurrection, when they rise, whose wife will she be? For all seven had her as wife.”</a:t>
            </a:r>
          </a:p>
        </p:txBody>
      </p:sp>
    </p:spTree>
    <p:extLst>
      <p:ext uri="{BB962C8B-B14F-4D97-AF65-F5344CB8AC3E}">
        <p14:creationId xmlns:p14="http://schemas.microsoft.com/office/powerpoint/2010/main" val="29990667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20 Now there were seven brothers. … So the seven had her and left no offspring. Last of all the woman died also. 23 Therefore, in the resurrection, when they rise, whose wife will she be? For all seven had her as wife.” 24 Jesus answered and said to them, “Are you not therefore mistaken, because </a:t>
            </a:r>
            <a:r>
              <a:rPr lang="en-US" altLang="en-US" u="sng" dirty="0">
                <a:effectLst>
                  <a:outerShdw blurRad="38100" dist="38100" dir="2700000" algn="tl">
                    <a:srgbClr val="000000"/>
                  </a:outerShdw>
                </a:effectLst>
              </a:rPr>
              <a:t>you do not know the Scriptures nor the power of God</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2881147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are truly valuable do not come with ease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13:-12 (NKJV)</a:t>
            </a:r>
            <a:r>
              <a:rPr lang="en-US" altLang="en-US" dirty="0">
                <a:effectLst>
                  <a:outerShdw blurRad="38100" dist="38100" dir="2700000" algn="tl">
                    <a:srgbClr val="000000"/>
                  </a:outerShdw>
                </a:effectLst>
              </a:rPr>
              <a:t> - Then I saw another beast coming up out of the earth, and he </a:t>
            </a:r>
            <a:r>
              <a:rPr lang="en-US" altLang="en-US" u="sng" dirty="0">
                <a:effectLst>
                  <a:outerShdw blurRad="38100" dist="38100" dir="2700000" algn="tl">
                    <a:srgbClr val="000000"/>
                  </a:outerShdw>
                </a:effectLst>
              </a:rPr>
              <a:t>had two horns like a lamb and spoke like a dragon</a:t>
            </a:r>
            <a:r>
              <a:rPr lang="en-US" altLang="en-US" dirty="0">
                <a:effectLst>
                  <a:outerShdw blurRad="38100" dist="38100" dir="2700000" algn="tl">
                    <a:srgbClr val="000000"/>
                  </a:outerShdw>
                </a:effectLst>
              </a:rPr>
              <a:t>. 12 And he exercises all the authority of the first beast in his presence, and causes the earth and those who dwell in it to worship the first beast, whose deadly wound was healed.</a:t>
            </a:r>
          </a:p>
        </p:txBody>
      </p:sp>
    </p:spTree>
    <p:extLst>
      <p:ext uri="{BB962C8B-B14F-4D97-AF65-F5344CB8AC3E}">
        <p14:creationId xmlns:p14="http://schemas.microsoft.com/office/powerpoint/2010/main" val="22675505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25 For when they rise from the dead, they neither marry nor are given in marriage, but are like angels in heaven. 26 But concerning the dead, that they rise, have you not read in the book of Moses, in the burning bush passage, how God spoke to him, saying, ‘I am the God of Abraham, the God of Isaac, and the God of Jacob’? </a:t>
            </a:r>
          </a:p>
        </p:txBody>
      </p:sp>
    </p:spTree>
    <p:extLst>
      <p:ext uri="{BB962C8B-B14F-4D97-AF65-F5344CB8AC3E}">
        <p14:creationId xmlns:p14="http://schemas.microsoft.com/office/powerpoint/2010/main" val="12944659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27 He is not the God of the dead, but the God of the living. You are therefore greatly mistaken.”</a:t>
            </a:r>
          </a:p>
        </p:txBody>
      </p:sp>
    </p:spTree>
    <p:extLst>
      <p:ext uri="{BB962C8B-B14F-4D97-AF65-F5344CB8AC3E}">
        <p14:creationId xmlns:p14="http://schemas.microsoft.com/office/powerpoint/2010/main" val="11957976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 </a:t>
            </a:r>
            <a:r>
              <a:rPr lang="en-US" altLang="en-US" i="1" u="sng" dirty="0">
                <a:effectLst>
                  <a:outerShdw blurRad="38100" dist="38100" dir="2700000" algn="tl">
                    <a:srgbClr val="000000"/>
                  </a:outerShdw>
                </a:effectLst>
              </a:rPr>
              <a:t>refusal to accept the consequences</a:t>
            </a:r>
            <a:r>
              <a:rPr lang="en-US" altLang="en-US" dirty="0">
                <a:effectLst>
                  <a:outerShdw blurRad="38100" dist="38100" dir="2700000" algn="tl">
                    <a:srgbClr val="000000"/>
                  </a:outerShdw>
                </a:effectLst>
              </a:rPr>
              <a:t> of believing in the gospel. </a:t>
            </a:r>
            <a:r>
              <a:rPr lang="en-US" altLang="en-US" b="1" dirty="0">
                <a:effectLst>
                  <a:outerShdw blurRad="38100" dist="38100" dir="2700000" algn="tl">
                    <a:srgbClr val="000000"/>
                  </a:outerShdw>
                </a:effectLst>
              </a:rPr>
              <a:t>(Acts 24:25)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144341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24:25 (NKJV)</a:t>
            </a:r>
            <a:r>
              <a:rPr lang="en-US" altLang="en-US" dirty="0">
                <a:effectLst>
                  <a:outerShdw blurRad="38100" dist="38100" dir="2700000" algn="tl">
                    <a:srgbClr val="000000"/>
                  </a:outerShdw>
                </a:effectLst>
              </a:rPr>
              <a:t> - Now as he reasoned about righteousness, self-control, and the judgment to come, </a:t>
            </a:r>
            <a:r>
              <a:rPr lang="en-US" altLang="en-US" u="sng" dirty="0">
                <a:effectLst>
                  <a:outerShdw blurRad="38100" dist="38100" dir="2700000" algn="tl">
                    <a:srgbClr val="000000"/>
                  </a:outerShdw>
                </a:effectLst>
              </a:rPr>
              <a:t>Felix was afraid</a:t>
            </a:r>
            <a:r>
              <a:rPr lang="en-US" altLang="en-US" dirty="0">
                <a:effectLst>
                  <a:outerShdw blurRad="38100" dist="38100" dir="2700000" algn="tl">
                    <a:srgbClr val="000000"/>
                  </a:outerShdw>
                </a:effectLst>
              </a:rPr>
              <a:t> and answered, “Go away for now; when I have a convenient time I will call for you.”</a:t>
            </a:r>
          </a:p>
        </p:txBody>
      </p:sp>
    </p:spTree>
    <p:extLst>
      <p:ext uri="{BB962C8B-B14F-4D97-AF65-F5344CB8AC3E}">
        <p14:creationId xmlns:p14="http://schemas.microsoft.com/office/powerpoint/2010/main" val="40410814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Again there are </a:t>
            </a:r>
            <a:r>
              <a:rPr lang="en-US" altLang="en-US" i="1" u="sng" dirty="0">
                <a:effectLst>
                  <a:outerShdw blurRad="38100" dist="38100" dir="2700000" algn="tl">
                    <a:srgbClr val="000000"/>
                  </a:outerShdw>
                </a:effectLst>
              </a:rPr>
              <a:t>some things that God will not change</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Paul gave Felix and others an opportunity. Please do not spend all of your time on </a:t>
            </a:r>
            <a:r>
              <a:rPr lang="en-US" altLang="en-US" i="1" u="sng" dirty="0">
                <a:effectLst>
                  <a:outerShdw blurRad="38100" dist="38100" dir="2700000" algn="tl">
                    <a:srgbClr val="000000"/>
                  </a:outerShdw>
                </a:effectLst>
              </a:rPr>
              <a:t>those who have rejected the gospel</a:t>
            </a:r>
            <a:r>
              <a:rPr lang="en-US" altLang="en-US" dirty="0">
                <a:effectLst>
                  <a:outerShdw blurRad="38100" dist="38100" dir="2700000" algn="tl">
                    <a:srgbClr val="000000"/>
                  </a:outerShdw>
                </a:effectLst>
              </a:rPr>
              <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(Acts 13:46)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669174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13:46 (NKJV)</a:t>
            </a:r>
            <a:r>
              <a:rPr lang="en-US" altLang="en-US" dirty="0">
                <a:effectLst>
                  <a:outerShdw blurRad="38100" dist="38100" dir="2700000" algn="tl">
                    <a:srgbClr val="000000"/>
                  </a:outerShdw>
                </a:effectLst>
              </a:rPr>
              <a:t> - Then Paul and Barnabas grew bold and said, “It was necessary that the word of God should be spoken to you first; but since </a:t>
            </a:r>
            <a:r>
              <a:rPr lang="en-US" altLang="en-US" u="sng" dirty="0">
                <a:effectLst>
                  <a:outerShdw blurRad="38100" dist="38100" dir="2700000" algn="tl">
                    <a:srgbClr val="000000"/>
                  </a:outerShdw>
                </a:effectLst>
              </a:rPr>
              <a:t>you reject it</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judge yourselves unworthy of everlasting life</a:t>
            </a:r>
            <a:r>
              <a:rPr lang="en-US" altLang="en-US" dirty="0">
                <a:effectLst>
                  <a:outerShdw blurRad="38100" dist="38100" dir="2700000" algn="tl">
                    <a:srgbClr val="000000"/>
                  </a:outerShdw>
                </a:effectLst>
              </a:rPr>
              <a:t>, behold, </a:t>
            </a:r>
            <a:r>
              <a:rPr lang="en-US" altLang="en-US" u="sng" dirty="0">
                <a:effectLst>
                  <a:outerShdw blurRad="38100" dist="38100" dir="2700000" algn="tl">
                    <a:srgbClr val="000000"/>
                  </a:outerShdw>
                </a:effectLst>
              </a:rPr>
              <a:t>we turn to the Gentiles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105036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a:t>
            </a:r>
            <a:r>
              <a:rPr lang="en-US" altLang="en-US" i="1" u="sng" dirty="0">
                <a:effectLst>
                  <a:outerShdw blurRad="38100" dist="38100" dir="2700000" algn="tl">
                    <a:srgbClr val="000000"/>
                  </a:outerShdw>
                </a:effectLst>
              </a:rPr>
              <a:t>lack of listing and of patience</a:t>
            </a:r>
            <a:r>
              <a:rPr lang="en-US" altLang="en-US" dirty="0">
                <a:effectLst>
                  <a:outerShdw blurRad="38100" dist="38100" dir="2700000" algn="tl">
                    <a:srgbClr val="000000"/>
                  </a:outerShdw>
                </a:effectLst>
              </a:rPr>
              <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(Prov 18:13)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060408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18:13 (NKJV)</a:t>
            </a:r>
            <a:r>
              <a:rPr lang="en-US" altLang="en-US" dirty="0">
                <a:effectLst>
                  <a:outerShdw blurRad="38100" dist="38100" dir="2700000" algn="tl">
                    <a:srgbClr val="000000"/>
                  </a:outerShdw>
                </a:effectLst>
              </a:rPr>
              <a:t> - He who </a:t>
            </a:r>
            <a:r>
              <a:rPr lang="en-US" altLang="en-US" u="sng" dirty="0">
                <a:effectLst>
                  <a:outerShdw blurRad="38100" dist="38100" dir="2700000" algn="tl">
                    <a:srgbClr val="000000"/>
                  </a:outerShdw>
                </a:effectLst>
              </a:rPr>
              <a:t>answers a matter before he hears it</a:t>
            </a:r>
            <a:r>
              <a:rPr lang="en-US" altLang="en-US" dirty="0">
                <a:effectLst>
                  <a:outerShdw blurRad="38100" dist="38100" dir="2700000" algn="tl">
                    <a:srgbClr val="000000"/>
                  </a:outerShdw>
                </a:effectLst>
              </a:rPr>
              <a:t>, It is folly and shame to him.</a:t>
            </a:r>
          </a:p>
        </p:txBody>
      </p:sp>
    </p:spTree>
    <p:extLst>
      <p:ext uri="{BB962C8B-B14F-4D97-AF65-F5344CB8AC3E}">
        <p14:creationId xmlns:p14="http://schemas.microsoft.com/office/powerpoint/2010/main" val="5433818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cause men to stumble over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One of the worst things we could do is to </a:t>
            </a:r>
            <a:r>
              <a:rPr lang="en-US" altLang="en-US" i="1" u="sng" dirty="0">
                <a:effectLst>
                  <a:outerShdw blurRad="38100" dist="38100" dir="2700000" algn="tl">
                    <a:srgbClr val="000000"/>
                  </a:outerShdw>
                </a:effectLst>
              </a:rPr>
              <a:t>laugh at or brush off</a:t>
            </a:r>
            <a:r>
              <a:rPr lang="en-US" altLang="en-US" dirty="0">
                <a:effectLst>
                  <a:outerShdw blurRad="38100" dist="38100" dir="2700000" algn="tl">
                    <a:srgbClr val="000000"/>
                  </a:outerShdw>
                </a:effectLst>
              </a:rPr>
              <a:t> the things your                 student may say.</a:t>
            </a:r>
          </a:p>
          <a:p>
            <a:r>
              <a:rPr lang="en-US" altLang="en-US" dirty="0">
                <a:effectLst>
                  <a:outerShdw blurRad="38100" dist="38100" dir="2700000" algn="tl">
                    <a:srgbClr val="000000"/>
                  </a:outerShdw>
                </a:effectLst>
              </a:rPr>
              <a:t>If you expect others to listen, </a:t>
            </a:r>
            <a:r>
              <a:rPr lang="en-US" altLang="en-US" i="1" u="sng" dirty="0">
                <a:effectLst>
                  <a:outerShdw blurRad="38100" dist="38100" dir="2700000" algn="tl">
                    <a:srgbClr val="000000"/>
                  </a:outerShdw>
                </a:effectLst>
              </a:rPr>
              <a:t>you too must set the example</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986206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Many Christians </a:t>
            </a:r>
            <a:r>
              <a:rPr lang="en-US" altLang="en-US" i="1" u="sng" dirty="0">
                <a:effectLst>
                  <a:outerShdw blurRad="38100" dist="38100" dir="2700000" algn="tl">
                    <a:srgbClr val="000000"/>
                  </a:outerShdw>
                </a:effectLst>
              </a:rPr>
              <a:t>do not see themselves as having a role</a:t>
            </a:r>
            <a:r>
              <a:rPr lang="en-US" altLang="en-US" dirty="0">
                <a:effectLst>
                  <a:outerShdw blurRad="38100" dist="38100" dir="2700000" algn="tl">
                    <a:srgbClr val="000000"/>
                  </a:outerShdw>
                </a:effectLst>
              </a:rPr>
              <a:t> in this work! </a:t>
            </a:r>
            <a:r>
              <a:rPr lang="en-US" altLang="en-US" b="1" dirty="0">
                <a:effectLst>
                  <a:outerShdw blurRad="38100" dist="38100" dir="2700000" algn="tl">
                    <a:srgbClr val="000000"/>
                  </a:outerShdw>
                </a:effectLst>
              </a:rPr>
              <a:t>(Mt 9:35-38)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14782734"/>
      </p:ext>
    </p:extLst>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are truly valuable do not come with ease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Satan not only wants to stop our sharing the gospel, he </a:t>
            </a:r>
            <a:r>
              <a:rPr lang="en-US" altLang="en-US" i="1" u="sng" dirty="0">
                <a:effectLst>
                  <a:outerShdw blurRad="38100" dist="38100" dir="2700000" algn="tl">
                    <a:srgbClr val="000000"/>
                  </a:outerShdw>
                </a:effectLst>
              </a:rPr>
              <a:t>also wants to destroy us</a:t>
            </a:r>
            <a:r>
              <a:rPr lang="en-US" altLang="en-US" dirty="0">
                <a:effectLst>
                  <a:outerShdw blurRad="38100" dist="38100" dir="2700000" algn="tl">
                    <a:srgbClr val="000000"/>
                  </a:outerShdw>
                </a:effectLst>
              </a:rPr>
              <a:t>.                He will </a:t>
            </a:r>
            <a:r>
              <a:rPr lang="en-US" altLang="en-US" i="1" u="sng" dirty="0">
                <a:effectLst>
                  <a:outerShdw blurRad="38100" dist="38100" dir="2700000" algn="tl">
                    <a:srgbClr val="000000"/>
                  </a:outerShdw>
                </a:effectLst>
              </a:rPr>
              <a:t>succeed in both</a:t>
            </a:r>
            <a:r>
              <a:rPr lang="en-US" altLang="en-US" dirty="0">
                <a:effectLst>
                  <a:outerShdw blurRad="38100" dist="38100" dir="2700000" algn="tl">
                    <a:srgbClr val="000000"/>
                  </a:outerShdw>
                </a:effectLst>
              </a:rPr>
              <a:t> if we stop speaking!</a:t>
            </a:r>
          </a:p>
          <a:p>
            <a:r>
              <a:rPr lang="en-US" altLang="en-US" dirty="0">
                <a:effectLst>
                  <a:outerShdw blurRad="38100" dist="38100" dir="2700000" algn="tl">
                    <a:srgbClr val="000000"/>
                  </a:outerShdw>
                </a:effectLst>
              </a:rPr>
              <a:t>We must cultivate a heart that </a:t>
            </a:r>
            <a:r>
              <a:rPr lang="en-US" altLang="en-US" i="1" u="sng" dirty="0">
                <a:effectLst>
                  <a:outerShdw blurRad="38100" dist="38100" dir="2700000" algn="tl">
                    <a:srgbClr val="000000"/>
                  </a:outerShdw>
                </a:effectLst>
              </a:rPr>
              <a:t>sincerely seeks the lost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(Lk 19:10)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584583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Matthew 9:35-38 (NKJV)</a:t>
            </a:r>
            <a:r>
              <a:rPr lang="en-US" altLang="en-US" sz="3000" dirty="0">
                <a:effectLst>
                  <a:outerShdw blurRad="38100" dist="38100" dir="2700000" algn="tl">
                    <a:srgbClr val="000000"/>
                  </a:outerShdw>
                </a:effectLst>
              </a:rPr>
              <a:t> - Then Jesus went about all the cities and villages, teaching in their synagogues, preaching the gospel of the kingdom, and healing every sickness and every disease among the people. 36 But when He saw the multitudes, </a:t>
            </a:r>
            <a:r>
              <a:rPr lang="en-US" altLang="en-US" sz="3000" u="sng" dirty="0">
                <a:effectLst>
                  <a:outerShdw blurRad="38100" dist="38100" dir="2700000" algn="tl">
                    <a:srgbClr val="000000"/>
                  </a:outerShdw>
                </a:effectLst>
              </a:rPr>
              <a:t>He was moved with compassion for them</a:t>
            </a:r>
            <a:r>
              <a:rPr lang="en-US" altLang="en-US" sz="3000" dirty="0">
                <a:effectLst>
                  <a:outerShdw blurRad="38100" dist="38100" dir="2700000" algn="tl">
                    <a:srgbClr val="000000"/>
                  </a:outerShdw>
                </a:effectLst>
              </a:rPr>
              <a:t>, because they were weary and scattered, like sheep having no shepherd.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62010536"/>
      </p:ext>
    </p:extLst>
  </p:cSld>
  <p:clrMapOvr>
    <a:masterClrMapping/>
  </p:clrMapOvr>
  <p:transition>
    <p:pull dir="rd"/>
  </p:transition>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37 Then He said to His disciples, “The harvest truly is plentiful, but </a:t>
            </a:r>
            <a:r>
              <a:rPr lang="en-US" altLang="en-US" u="sng" dirty="0">
                <a:effectLst>
                  <a:outerShdw blurRad="38100" dist="38100" dir="2700000" algn="tl">
                    <a:srgbClr val="000000"/>
                  </a:outerShdw>
                </a:effectLst>
              </a:rPr>
              <a:t>the laborers are few</a:t>
            </a:r>
            <a:r>
              <a:rPr lang="en-US" altLang="en-US" dirty="0">
                <a:effectLst>
                  <a:outerShdw blurRad="38100" dist="38100" dir="2700000" algn="tl">
                    <a:srgbClr val="000000"/>
                  </a:outerShdw>
                </a:effectLst>
              </a:rPr>
              <a:t>. 38 Therefore </a:t>
            </a:r>
            <a:r>
              <a:rPr lang="en-US" altLang="en-US" u="sng" dirty="0">
                <a:effectLst>
                  <a:outerShdw blurRad="38100" dist="38100" dir="2700000" algn="tl">
                    <a:srgbClr val="000000"/>
                  </a:outerShdw>
                </a:effectLst>
              </a:rPr>
              <a:t>pray the Lord of the harvest to send out laborers</a:t>
            </a:r>
            <a:r>
              <a:rPr lang="en-US" altLang="en-US" dirty="0">
                <a:effectLst>
                  <a:outerShdw blurRad="38100" dist="38100" dir="2700000" algn="tl">
                    <a:srgbClr val="000000"/>
                  </a:outerShdw>
                </a:effectLst>
              </a:rPr>
              <a:t> into His harvest.”</a:t>
            </a:r>
          </a:p>
        </p:txBody>
      </p:sp>
    </p:spTree>
    <p:extLst>
      <p:ext uri="{BB962C8B-B14F-4D97-AF65-F5344CB8AC3E}">
        <p14:creationId xmlns:p14="http://schemas.microsoft.com/office/powerpoint/2010/main" val="3191095271"/>
      </p:ext>
    </p:extLst>
  </p:cSld>
  <p:clrMapOvr>
    <a:masterClrMapping/>
  </p:clrMapOvr>
  <p:transition>
    <p:pull dir="rd"/>
  </p:transition>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Many think that is </a:t>
            </a:r>
            <a:r>
              <a:rPr lang="en-US" altLang="en-US" i="1" u="sng" dirty="0">
                <a:effectLst>
                  <a:outerShdw blurRad="38100" dist="38100" dir="2700000" algn="tl">
                    <a:srgbClr val="000000"/>
                  </a:outerShdw>
                </a:effectLst>
              </a:rPr>
              <a:t>the work of the preacher and maybe a few</a:t>
            </a:r>
            <a:r>
              <a:rPr lang="en-US" altLang="en-US" dirty="0">
                <a:effectLst>
                  <a:outerShdw blurRad="38100" dist="38100" dir="2700000" algn="tl">
                    <a:srgbClr val="000000"/>
                  </a:outerShdw>
                </a:effectLst>
              </a:rPr>
              <a:t> “main brethren!” </a:t>
            </a:r>
          </a:p>
          <a:p>
            <a:r>
              <a:rPr lang="en-US" altLang="en-US" dirty="0">
                <a:effectLst>
                  <a:outerShdw blurRad="38100" dist="38100" dir="2700000" algn="tl">
                    <a:srgbClr val="000000"/>
                  </a:outerShdw>
                </a:effectLst>
              </a:rPr>
              <a:t>If you are here and have this concept, </a:t>
            </a:r>
            <a:r>
              <a:rPr lang="en-US" altLang="en-US" i="1" u="sng" dirty="0">
                <a:effectLst>
                  <a:outerShdw blurRad="38100" dist="38100" dir="2700000" algn="tl">
                    <a:srgbClr val="000000"/>
                  </a:outerShdw>
                </a:effectLst>
              </a:rPr>
              <a:t>this material will be boring</a:t>
            </a:r>
            <a:r>
              <a:rPr lang="en-US" altLang="en-US" dirty="0">
                <a:effectLst>
                  <a:outerShdw blurRad="38100" dist="38100" dir="2700000" algn="tl">
                    <a:srgbClr val="000000"/>
                  </a:outerShdw>
                </a:effectLst>
              </a:rPr>
              <a:t>. (Ex. Suppose I gave a lecture on the sport of cricket?)</a:t>
            </a:r>
          </a:p>
        </p:txBody>
      </p:sp>
    </p:spTree>
    <p:extLst>
      <p:ext uri="{BB962C8B-B14F-4D97-AF65-F5344CB8AC3E}">
        <p14:creationId xmlns:p14="http://schemas.microsoft.com/office/powerpoint/2010/main" val="2166470650"/>
      </p:ext>
    </p:extLst>
  </p:cSld>
  <p:clrMapOvr>
    <a:masterClrMapping/>
  </p:clrMapOvr>
  <p:transition>
    <p:pull dir="rd"/>
  </p:transition>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Many disciples </a:t>
            </a:r>
            <a:r>
              <a:rPr lang="en-US" altLang="en-US" i="1" u="sng" dirty="0">
                <a:effectLst>
                  <a:outerShdw blurRad="38100" dist="38100" dir="2700000" algn="tl">
                    <a:srgbClr val="000000"/>
                  </a:outerShdw>
                </a:effectLst>
              </a:rPr>
              <a:t>have not built a strong foundation</a:t>
            </a:r>
            <a:r>
              <a:rPr lang="en-US" altLang="en-US" dirty="0">
                <a:effectLst>
                  <a:outerShdw blurRad="38100" dist="38100" dir="2700000" algn="tl">
                    <a:srgbClr val="000000"/>
                  </a:outerShdw>
                </a:effectLst>
              </a:rPr>
              <a:t> for their faith. </a:t>
            </a:r>
          </a:p>
          <a:p>
            <a:r>
              <a:rPr lang="en-US" altLang="en-US" dirty="0">
                <a:effectLst>
                  <a:outerShdw blurRad="38100" dist="38100" dir="2700000" algn="tl">
                    <a:srgbClr val="000000"/>
                  </a:outerShdw>
                </a:effectLst>
              </a:rPr>
              <a:t>A weak faith </a:t>
            </a:r>
            <a:r>
              <a:rPr lang="en-US" altLang="en-US" i="1" u="sng" dirty="0">
                <a:effectLst>
                  <a:outerShdw blurRad="38100" dist="38100" dir="2700000" algn="tl">
                    <a:srgbClr val="000000"/>
                  </a:outerShdw>
                </a:effectLst>
              </a:rPr>
              <a:t>will have a weak influence</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In my opinion we </a:t>
            </a:r>
            <a:r>
              <a:rPr lang="en-US" altLang="en-US" i="1" u="sng" dirty="0">
                <a:effectLst>
                  <a:outerShdw blurRad="38100" dist="38100" dir="2700000" algn="tl">
                    <a:srgbClr val="000000"/>
                  </a:outerShdw>
                </a:effectLst>
              </a:rPr>
              <a:t>are not equipped to personally influence and teach others</a:t>
            </a:r>
            <a:r>
              <a:rPr lang="en-US" altLang="en-US" dirty="0">
                <a:effectLst>
                  <a:outerShdw blurRad="38100" dist="38100" dir="2700000" algn="tl">
                    <a:srgbClr val="000000"/>
                  </a:outerShdw>
                </a:effectLst>
              </a:rPr>
              <a:t> with     the gospel as did the first century church. </a:t>
            </a:r>
            <a:r>
              <a:rPr lang="en-US" altLang="en-US" b="1" dirty="0">
                <a:effectLst>
                  <a:outerShdw blurRad="38100" dist="38100" dir="2700000" algn="tl">
                    <a:srgbClr val="000000"/>
                  </a:outerShdw>
                </a:effectLst>
              </a:rPr>
              <a:t>(Acts 8:3-4)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50824139"/>
      </p:ext>
    </p:extLst>
  </p:cSld>
  <p:clrMapOvr>
    <a:masterClrMapping/>
  </p:clrMapOvr>
  <p:transition>
    <p:pull dir="rd"/>
  </p:transition>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8:3-4 (NKJV)</a:t>
            </a:r>
            <a:r>
              <a:rPr lang="en-US" altLang="en-US" dirty="0">
                <a:effectLst>
                  <a:outerShdw blurRad="38100" dist="38100" dir="2700000" algn="tl">
                    <a:srgbClr val="000000"/>
                  </a:outerShdw>
                </a:effectLst>
              </a:rPr>
              <a:t> - As for Saul, he made havoc of the church, entering every house, and dragging off men and women, committing them to prison. 4 Therefore those who were scattered </a:t>
            </a:r>
            <a:r>
              <a:rPr lang="en-US" altLang="en-US" u="sng" dirty="0">
                <a:effectLst>
                  <a:outerShdw blurRad="38100" dist="38100" dir="2700000" algn="tl">
                    <a:srgbClr val="000000"/>
                  </a:outerShdw>
                </a:effectLst>
              </a:rPr>
              <a:t>went everywhere preaching the word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9014423"/>
      </p:ext>
    </p:extLst>
  </p:cSld>
  <p:clrMapOvr>
    <a:masterClrMapping/>
  </p:clrMapOvr>
  <p:transition>
    <p:pull dir="rd"/>
  </p:transition>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Consider </a:t>
            </a:r>
            <a:r>
              <a:rPr lang="en-US" altLang="en-US" i="1" u="sng" dirty="0">
                <a:effectLst>
                  <a:outerShdw blurRad="38100" dist="38100" dir="2700000" algn="tl">
                    <a:srgbClr val="000000"/>
                  </a:outerShdw>
                </a:effectLst>
              </a:rPr>
              <a:t>a test I have given to adult classes</a:t>
            </a:r>
            <a:r>
              <a:rPr lang="en-US" altLang="en-US" dirty="0">
                <a:effectLst>
                  <a:outerShdw blurRad="38100" dist="38100" dir="2700000" algn="tl">
                    <a:srgbClr val="000000"/>
                  </a:outerShdw>
                </a:effectLst>
              </a:rPr>
              <a:t> where I have preached.</a:t>
            </a:r>
          </a:p>
        </p:txBody>
      </p:sp>
    </p:spTree>
    <p:extLst>
      <p:ext uri="{BB962C8B-B14F-4D97-AF65-F5344CB8AC3E}">
        <p14:creationId xmlns:p14="http://schemas.microsoft.com/office/powerpoint/2010/main" val="4013830566"/>
      </p:ext>
    </p:extLst>
  </p:cSld>
  <p:clrMapOvr>
    <a:masterClrMapping/>
  </p:clrMapOvr>
  <p:transition>
    <p:pull dir="rd"/>
  </p:transition>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Many Christians who start this work </a:t>
            </a:r>
            <a:r>
              <a:rPr lang="en-US" altLang="en-US" i="1" u="sng" dirty="0">
                <a:effectLst>
                  <a:outerShdw blurRad="38100" dist="38100" dir="2700000" algn="tl">
                    <a:srgbClr val="000000"/>
                  </a:outerShdw>
                </a:effectLst>
              </a:rPr>
              <a:t>will not see it through</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The real test of this </a:t>
            </a:r>
            <a:r>
              <a:rPr lang="en-US" altLang="en-US" i="1" u="sng" dirty="0">
                <a:effectLst>
                  <a:outerShdw blurRad="38100" dist="38100" dir="2700000" algn="tl">
                    <a:srgbClr val="000000"/>
                  </a:outerShdw>
                </a:effectLst>
              </a:rPr>
              <a:t>series will be seen in time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(Jas 1:25)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353849"/>
      </p:ext>
    </p:extLst>
  </p:cSld>
  <p:clrMapOvr>
    <a:masterClrMapping/>
  </p:clrMapOvr>
  <p:transition>
    <p:pull dir="rd"/>
  </p:transition>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1:25 (NKJV)</a:t>
            </a:r>
            <a:r>
              <a:rPr lang="en-US" altLang="en-US" dirty="0">
                <a:effectLst>
                  <a:outerShdw blurRad="38100" dist="38100" dir="2700000" algn="tl">
                    <a:srgbClr val="000000"/>
                  </a:outerShdw>
                </a:effectLst>
              </a:rPr>
              <a:t> - But he who looks into the perfect law of liberty and continues in it, and </a:t>
            </a:r>
            <a:r>
              <a:rPr lang="en-US" altLang="en-US" u="sng" dirty="0">
                <a:effectLst>
                  <a:outerShdw blurRad="38100" dist="38100" dir="2700000" algn="tl">
                    <a:srgbClr val="000000"/>
                  </a:outerShdw>
                </a:effectLst>
              </a:rPr>
              <a:t>is not a forgetful hearer</a:t>
            </a:r>
            <a:r>
              <a:rPr lang="en-US" altLang="en-US" dirty="0">
                <a:effectLst>
                  <a:outerShdw blurRad="38100" dist="38100" dir="2700000" algn="tl">
                    <a:srgbClr val="000000"/>
                  </a:outerShdw>
                </a:effectLst>
              </a:rPr>
              <a:t> but a doer of the work, this one </a:t>
            </a:r>
            <a:r>
              <a:rPr lang="en-US" altLang="en-US" u="sng" dirty="0">
                <a:effectLst>
                  <a:outerShdw blurRad="38100" dist="38100" dir="2700000" algn="tl">
                    <a:srgbClr val="000000"/>
                  </a:outerShdw>
                </a:effectLst>
              </a:rPr>
              <a:t>will be blessed in what he does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599030307"/>
      </p:ext>
    </p:extLst>
  </p:cSld>
  <p:clrMapOvr>
    <a:masterClrMapping/>
  </p:clrMapOvr>
  <p:transition>
    <p:pull dir="rd"/>
  </p:transition>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If </a:t>
            </a:r>
            <a:r>
              <a:rPr lang="en-US" altLang="en-US" i="1" u="sng" dirty="0">
                <a:effectLst>
                  <a:outerShdw blurRad="38100" dist="38100" dir="2700000" algn="tl">
                    <a:srgbClr val="000000"/>
                  </a:outerShdw>
                </a:effectLst>
              </a:rPr>
              <a:t>you are determined</a:t>
            </a:r>
            <a:r>
              <a:rPr lang="en-US" altLang="en-US" dirty="0">
                <a:effectLst>
                  <a:outerShdw blurRad="38100" dist="38100" dir="2700000" algn="tl">
                    <a:srgbClr val="000000"/>
                  </a:outerShdw>
                </a:effectLst>
              </a:rPr>
              <a:t> to reach others, you will in time.</a:t>
            </a:r>
          </a:p>
        </p:txBody>
      </p:sp>
    </p:spTree>
    <p:extLst>
      <p:ext uri="{BB962C8B-B14F-4D97-AF65-F5344CB8AC3E}">
        <p14:creationId xmlns:p14="http://schemas.microsoft.com/office/powerpoint/2010/main" val="2969545288"/>
      </p:ext>
    </p:extLst>
  </p:cSld>
  <p:clrMapOvr>
    <a:masterClrMapping/>
  </p:clrMapOvr>
  <p:transition>
    <p:pull dir="rd"/>
  </p:transition>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Many Christians have problems starting this work because they </a:t>
            </a:r>
            <a:r>
              <a:rPr lang="en-US" altLang="en-US" i="1" u="sng" dirty="0">
                <a:effectLst>
                  <a:outerShdw blurRad="38100" dist="38100" dir="2700000" algn="tl">
                    <a:srgbClr val="000000"/>
                  </a:outerShdw>
                </a:effectLst>
              </a:rPr>
              <a:t>have never seen these things done</a:t>
            </a:r>
            <a:r>
              <a:rPr lang="en-US" altLang="en-US" dirty="0">
                <a:effectLst>
                  <a:outerShdw blurRad="38100" dist="38100" dir="2700000" algn="tl">
                    <a:srgbClr val="000000"/>
                  </a:outerShdw>
                </a:effectLst>
              </a:rPr>
              <a:t> or have had an opportunity to be trained. </a:t>
            </a:r>
          </a:p>
          <a:p>
            <a:r>
              <a:rPr lang="en-US" altLang="en-US" dirty="0">
                <a:effectLst>
                  <a:outerShdw blurRad="38100" dist="38100" dir="2700000" algn="tl">
                    <a:srgbClr val="000000"/>
                  </a:outerShdw>
                </a:effectLst>
              </a:rPr>
              <a:t>How many of you </a:t>
            </a:r>
            <a:r>
              <a:rPr lang="en-US" altLang="en-US" i="1" u="sng" dirty="0">
                <a:effectLst>
                  <a:outerShdw blurRad="38100" dist="38100" dir="2700000" algn="tl">
                    <a:srgbClr val="000000"/>
                  </a:outerShdw>
                </a:effectLst>
              </a:rPr>
              <a:t>have ever participated</a:t>
            </a:r>
            <a:r>
              <a:rPr lang="en-US" altLang="en-US" dirty="0">
                <a:effectLst>
                  <a:outerShdw blurRad="38100" dist="38100" dir="2700000" algn="tl">
                    <a:srgbClr val="000000"/>
                  </a:outerShdw>
                </a:effectLst>
              </a:rPr>
              <a:t> in a home study? </a:t>
            </a:r>
          </a:p>
          <a:p>
            <a:r>
              <a:rPr lang="en-US" altLang="en-US" dirty="0">
                <a:effectLst>
                  <a:outerShdw blurRad="38100" dist="38100" dir="2700000" algn="tl">
                    <a:srgbClr val="000000"/>
                  </a:outerShdw>
                </a:effectLst>
              </a:rPr>
              <a:t>How many have </a:t>
            </a:r>
            <a:r>
              <a:rPr lang="en-US" altLang="en-US" i="1" u="sng" dirty="0"/>
              <a:t>in the last year</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“You cannot achieve what you neither conceive nor believe.”</a:t>
            </a:r>
          </a:p>
        </p:txBody>
      </p:sp>
    </p:spTree>
    <p:extLst>
      <p:ext uri="{BB962C8B-B14F-4D97-AF65-F5344CB8AC3E}">
        <p14:creationId xmlns:p14="http://schemas.microsoft.com/office/powerpoint/2010/main" val="3436449304"/>
      </p:ext>
    </p:extLst>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are truly valuable do not come with ease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19:10</a:t>
            </a:r>
            <a:r>
              <a:rPr lang="en-US" altLang="en-US" dirty="0">
                <a:effectLst>
                  <a:outerShdw blurRad="38100" dist="38100" dir="2700000" algn="tl">
                    <a:srgbClr val="000000"/>
                  </a:outerShdw>
                </a:effectLst>
              </a:rPr>
              <a:t>  - "for the Son of Man has come </a:t>
            </a:r>
            <a:r>
              <a:rPr lang="en-US" altLang="en-US" u="sng" dirty="0">
                <a:effectLst>
                  <a:outerShdw blurRad="38100" dist="38100" dir="2700000" algn="tl">
                    <a:srgbClr val="000000"/>
                  </a:outerShdw>
                </a:effectLst>
              </a:rPr>
              <a:t>to seek and to save</a:t>
            </a:r>
            <a:r>
              <a:rPr lang="en-US" altLang="en-US" dirty="0">
                <a:effectLst>
                  <a:outerShdw blurRad="38100" dist="38100" dir="2700000" algn="tl">
                    <a:srgbClr val="000000"/>
                  </a:outerShdw>
                </a:effectLst>
              </a:rPr>
              <a:t> that which was lost."</a:t>
            </a:r>
          </a:p>
        </p:txBody>
      </p:sp>
    </p:spTree>
    <p:extLst>
      <p:ext uri="{BB962C8B-B14F-4D97-AF65-F5344CB8AC3E}">
        <p14:creationId xmlns:p14="http://schemas.microsoft.com/office/powerpoint/2010/main" val="22022398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Do we really believe in the gospel?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(Isa 55:11)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96307191"/>
      </p:ext>
    </p:extLst>
  </p:cSld>
  <p:clrMapOvr>
    <a:masterClrMapping/>
  </p:clrMapOvr>
  <p:transition>
    <p:pull dir="rd"/>
  </p:transition>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Obstacles that keep me from sharing the gospel</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Isaiah 55:11 (NKJV)</a:t>
            </a:r>
            <a:r>
              <a:rPr lang="en-US" altLang="en-US" dirty="0">
                <a:effectLst>
                  <a:outerShdw blurRad="38100" dist="38100" dir="2700000" algn="tl">
                    <a:srgbClr val="000000"/>
                  </a:outerShdw>
                </a:effectLst>
              </a:rPr>
              <a:t> - So shall My word be that goes forth from My mouth; It </a:t>
            </a:r>
            <a:r>
              <a:rPr lang="en-US" altLang="en-US" u="sng" dirty="0">
                <a:effectLst>
                  <a:outerShdw blurRad="38100" dist="38100" dir="2700000" algn="tl">
                    <a:srgbClr val="000000"/>
                  </a:outerShdw>
                </a:effectLst>
              </a:rPr>
              <a:t>shall not return to Me void</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it shall accomplish what I please</a:t>
            </a:r>
            <a:r>
              <a:rPr lang="en-US" altLang="en-US" dirty="0">
                <a:effectLst>
                  <a:outerShdw blurRad="38100" dist="38100" dir="2700000" algn="tl">
                    <a:srgbClr val="000000"/>
                  </a:outerShdw>
                </a:effectLst>
              </a:rPr>
              <a:t>, And it shall prosper in the thing for which I sent it.</a:t>
            </a:r>
          </a:p>
          <a:p>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5836211"/>
      </p:ext>
    </p:extLst>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are truly valuable do not come with ease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Many Christians do not see themselves involved in this work in any form.  </a:t>
            </a:r>
          </a:p>
          <a:p>
            <a:r>
              <a:rPr lang="en-US" altLang="en-US" dirty="0">
                <a:effectLst>
                  <a:outerShdw blurRad="38100" dist="38100" dir="2700000" algn="tl">
                    <a:srgbClr val="000000"/>
                  </a:outerShdw>
                </a:effectLst>
              </a:rPr>
              <a:t>When the Bible speaks of evangelism it </a:t>
            </a:r>
            <a:r>
              <a:rPr lang="en-US" altLang="en-US" i="1" u="sng" dirty="0">
                <a:effectLst>
                  <a:outerShdw blurRad="38100" dist="38100" dir="2700000" algn="tl">
                    <a:srgbClr val="000000"/>
                  </a:outerShdw>
                </a:effectLst>
              </a:rPr>
              <a:t>always requires teaching</a:t>
            </a:r>
            <a:r>
              <a:rPr lang="en-US" altLang="en-US" dirty="0">
                <a:effectLst>
                  <a:outerShdw blurRad="38100" dist="38100" dir="2700000" algn="tl">
                    <a:srgbClr val="000000"/>
                  </a:outerShdw>
                </a:effectLst>
              </a:rPr>
              <a:t>. We live our                lives and then take the opportunities when hearts are opened. </a:t>
            </a:r>
            <a:r>
              <a:rPr lang="en-US" altLang="en-US" b="1" dirty="0">
                <a:effectLst>
                  <a:outerShdw blurRad="38100" dist="38100" dir="2700000" algn="tl">
                    <a:srgbClr val="000000"/>
                  </a:outerShdw>
                </a:effectLst>
              </a:rPr>
              <a:t>(Col 4:5-6)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029960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Things that are truly valuable do not come with ease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Colossians 4:-6 (NKJV)</a:t>
            </a:r>
            <a:r>
              <a:rPr lang="en-US" altLang="en-US" dirty="0">
                <a:effectLst>
                  <a:outerShdw blurRad="38100" dist="38100" dir="2700000" algn="tl">
                    <a:srgbClr val="000000"/>
                  </a:outerShdw>
                </a:effectLst>
              </a:rPr>
              <a:t> - Walk in </a:t>
            </a:r>
            <a:r>
              <a:rPr lang="en-US" altLang="en-US" u="sng" dirty="0">
                <a:effectLst>
                  <a:outerShdw blurRad="38100" dist="38100" dir="2700000" algn="tl">
                    <a:srgbClr val="000000"/>
                  </a:outerShdw>
                </a:effectLst>
              </a:rPr>
              <a:t>wisdom toward those who are outside</a:t>
            </a:r>
            <a:r>
              <a:rPr lang="en-US" altLang="en-US" dirty="0">
                <a:effectLst>
                  <a:outerShdw blurRad="38100" dist="38100" dir="2700000" algn="tl">
                    <a:srgbClr val="000000"/>
                  </a:outerShdw>
                </a:effectLst>
              </a:rPr>
              <a:t>, redeeming the time. 6 Let your speech always be with grace, seasoned with salt, that </a:t>
            </a:r>
            <a:r>
              <a:rPr lang="en-US" altLang="en-US" u="sng" dirty="0">
                <a:effectLst>
                  <a:outerShdw blurRad="38100" dist="38100" dir="2700000" algn="tl">
                    <a:srgbClr val="000000"/>
                  </a:outerShdw>
                </a:effectLst>
              </a:rPr>
              <a:t>you may know how you ought to answer each one</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7254110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6193</TotalTime>
  <Words>3504</Words>
  <Application>Microsoft Office PowerPoint</Application>
  <PresentationFormat>On-screen Show (4:3)</PresentationFormat>
  <Paragraphs>239</Paragraphs>
  <Slides>71</Slides>
  <Notes>71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71</vt:i4>
      </vt:variant>
    </vt:vector>
  </HeadingPairs>
  <TitlesOfParts>
    <vt:vector size="73" baseType="lpstr">
      <vt:lpstr>Arial</vt:lpstr>
      <vt:lpstr>Default Design</vt:lpstr>
      <vt:lpstr>Turning Obstacles into Opportunities</vt:lpstr>
      <vt:lpstr>Things that are truly valuable do not come with ease</vt:lpstr>
      <vt:lpstr>Things that are truly valuable do not come with ease</vt:lpstr>
      <vt:lpstr>Things that are truly valuable do not come with ease</vt:lpstr>
      <vt:lpstr>Things that are truly valuable do not come with ease</vt:lpstr>
      <vt:lpstr>Things that are truly valuable do not come with ease</vt:lpstr>
      <vt:lpstr>Things that are truly valuable do not come with ease</vt:lpstr>
      <vt:lpstr>Things that are truly valuable do not come with ease</vt:lpstr>
      <vt:lpstr>Things that are truly valuable do not come with ease</vt:lpstr>
      <vt:lpstr>Things that are truly valuable do not come with ease</vt:lpstr>
      <vt:lpstr>Our goal is to open a heart to the gospel</vt:lpstr>
      <vt:lpstr>Our goal is to open a heart to the gospel</vt:lpstr>
      <vt:lpstr>Our goal is to open a heart to the gospel</vt:lpstr>
      <vt:lpstr>Our goal is to open a heart to the gospel</vt:lpstr>
      <vt:lpstr>Our goal is to open a heart to the gospel</vt:lpstr>
      <vt:lpstr>Our goal is to open a heart to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keep men from hearing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cause men to stumble over the gospel</vt:lpstr>
      <vt:lpstr>Obstacles that keep me from sharing the gospel</vt:lpstr>
      <vt:lpstr>Obstacles that keep me from sharing the gospel</vt:lpstr>
      <vt:lpstr>Obstacles that keep me from sharing the gospel</vt:lpstr>
      <vt:lpstr>Obstacles that keep me from sharing the gospel</vt:lpstr>
      <vt:lpstr>Obstacles that keep me from sharing the gospel</vt:lpstr>
      <vt:lpstr>Obstacles that keep me from sharing the gospel</vt:lpstr>
      <vt:lpstr>Obstacles that keep me from sharing the gospel</vt:lpstr>
      <vt:lpstr>Obstacles that keep me from sharing the gospel</vt:lpstr>
      <vt:lpstr>Obstacles that keep me from sharing the gospel</vt:lpstr>
      <vt:lpstr>Obstacles that keep me from sharing the gospel</vt:lpstr>
      <vt:lpstr>Obstacles that keep me from sharing the gospel</vt:lpstr>
      <vt:lpstr>Obstacles that keep me from sharing the gospel</vt:lpstr>
      <vt:lpstr>Obstacles that keep me from sharing the gospel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Recording</cp:lastModifiedBy>
  <cp:revision>141</cp:revision>
  <dcterms:created xsi:type="dcterms:W3CDTF">2011-01-22T21:17:58Z</dcterms:created>
  <dcterms:modified xsi:type="dcterms:W3CDTF">2018-07-22T15:22:03Z</dcterms:modified>
</cp:coreProperties>
</file>