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9112-5C6C-4BDB-B29A-59ACEF637334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85-6616-47F4-9AA1-5BCE180C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9112-5C6C-4BDB-B29A-59ACEF637334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85-6616-47F4-9AA1-5BCE180C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6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9112-5C6C-4BDB-B29A-59ACEF637334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85-6616-47F4-9AA1-5BCE180C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0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>
                <a:solidFill>
                  <a:srgbClr val="FFFFFF"/>
                </a:solidFill>
              </a:defRPr>
            </a:lvl1pPr>
            <a:lvl2pPr marL="0" indent="160729" algn="ctr">
              <a:spcBef>
                <a:spcPts val="0"/>
              </a:spcBef>
              <a:buSzTx/>
              <a:buNone/>
              <a:defRPr sz="2250">
                <a:solidFill>
                  <a:srgbClr val="FFFFFF"/>
                </a:solidFill>
              </a:defRPr>
            </a:lvl2pPr>
            <a:lvl3pPr marL="0" indent="321457" algn="ctr">
              <a:spcBef>
                <a:spcPts val="0"/>
              </a:spcBef>
              <a:buSzTx/>
              <a:buNone/>
              <a:defRPr sz="2250">
                <a:solidFill>
                  <a:srgbClr val="FFFFFF"/>
                </a:solidFill>
              </a:defRPr>
            </a:lvl3pPr>
            <a:lvl4pPr marL="0" indent="482186" algn="ctr">
              <a:spcBef>
                <a:spcPts val="0"/>
              </a:spcBef>
              <a:buSzTx/>
              <a:buNone/>
              <a:defRPr sz="2250">
                <a:solidFill>
                  <a:srgbClr val="FFFFFF"/>
                </a:solidFill>
              </a:defRPr>
            </a:lvl4pPr>
            <a:lvl5pPr marL="0" indent="642915" algn="ctr">
              <a:spcBef>
                <a:spcPts val="0"/>
              </a:spcBef>
              <a:buSzTx/>
              <a:buNone/>
              <a:defRPr sz="22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7983" y="6509742"/>
            <a:ext cx="259104" cy="2678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1391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9112-5C6C-4BDB-B29A-59ACEF637334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85-6616-47F4-9AA1-5BCE180C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9112-5C6C-4BDB-B29A-59ACEF637334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85-6616-47F4-9AA1-5BCE180C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9112-5C6C-4BDB-B29A-59ACEF637334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85-6616-47F4-9AA1-5BCE180C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7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9112-5C6C-4BDB-B29A-59ACEF637334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85-6616-47F4-9AA1-5BCE180C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0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9112-5C6C-4BDB-B29A-59ACEF637334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85-6616-47F4-9AA1-5BCE180C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0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9112-5C6C-4BDB-B29A-59ACEF637334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85-6616-47F4-9AA1-5BCE180C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1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9112-5C6C-4BDB-B29A-59ACEF637334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85-6616-47F4-9AA1-5BCE180C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9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9112-5C6C-4BDB-B29A-59ACEF637334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85-6616-47F4-9AA1-5BCE180C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9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9112-5C6C-4BDB-B29A-59ACEF637334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98085-6616-47F4-9AA1-5BCE180C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creen Shot 2018-09-16 at 7.40.27 AM.png" descr="Screen Shot 2018-09-16 at 7.40.2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8" y="715201"/>
            <a:ext cx="9138184" cy="542759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Arrow"/>
          <p:cNvSpPr/>
          <p:nvPr/>
        </p:nvSpPr>
        <p:spPr>
          <a:xfrm rot="5400000">
            <a:off x="5300774" y="3820878"/>
            <a:ext cx="892969" cy="892969"/>
          </a:xfrm>
          <a:prstGeom prst="rightArrow">
            <a:avLst>
              <a:gd name="adj1" fmla="val 49581"/>
              <a:gd name="adj2" fmla="val 44667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"/>
          <p:cNvSpPr/>
          <p:nvPr/>
        </p:nvSpPr>
        <p:spPr>
          <a:xfrm>
            <a:off x="-18539" y="92251"/>
            <a:ext cx="9181077" cy="89296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 sz="1828"/>
          </a:p>
        </p:txBody>
      </p:sp>
      <p:sp>
        <p:nvSpPr>
          <p:cNvPr id="239" name="APPROACHING GOD"/>
          <p:cNvSpPr txBox="1"/>
          <p:nvPr/>
        </p:nvSpPr>
        <p:spPr>
          <a:xfrm>
            <a:off x="106050" y="130358"/>
            <a:ext cx="8931901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>
            <a:lvl1pPr>
              <a:defRPr sz="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922"/>
              <a:t>APPROACHING GOD</a:t>
            </a:r>
          </a:p>
        </p:txBody>
      </p:sp>
      <p:sp>
        <p:nvSpPr>
          <p:cNvPr id="240" name="Arrow"/>
          <p:cNvSpPr/>
          <p:nvPr/>
        </p:nvSpPr>
        <p:spPr>
          <a:xfrm rot="16200000">
            <a:off x="6192722" y="3733183"/>
            <a:ext cx="3935407" cy="795629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2"/>
          </a:blipFill>
          <a:ln w="508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 sz="1828"/>
          </a:p>
        </p:txBody>
      </p:sp>
      <p:grpSp>
        <p:nvGrpSpPr>
          <p:cNvPr id="251" name="Group"/>
          <p:cNvGrpSpPr/>
          <p:nvPr/>
        </p:nvGrpSpPr>
        <p:grpSpPr>
          <a:xfrm>
            <a:off x="7809439" y="5729592"/>
            <a:ext cx="740698" cy="1031523"/>
            <a:chOff x="377149" y="0"/>
            <a:chExt cx="1053436" cy="1467053"/>
          </a:xfrm>
        </p:grpSpPr>
        <p:sp>
          <p:nvSpPr>
            <p:cNvPr id="241" name="Rounded Rectangle"/>
            <p:cNvSpPr/>
            <p:nvPr/>
          </p:nvSpPr>
          <p:spPr>
            <a:xfrm>
              <a:off x="396660" y="1028585"/>
              <a:ext cx="993680" cy="438469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42" name="Circle"/>
            <p:cNvSpPr/>
            <p:nvPr/>
          </p:nvSpPr>
          <p:spPr>
            <a:xfrm>
              <a:off x="425613" y="122237"/>
              <a:ext cx="935775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43" name="Shape"/>
            <p:cNvSpPr/>
            <p:nvPr/>
          </p:nvSpPr>
          <p:spPr>
            <a:xfrm>
              <a:off x="401301" y="497640"/>
              <a:ext cx="978115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44" name="Oval"/>
            <p:cNvSpPr/>
            <p:nvPr/>
          </p:nvSpPr>
          <p:spPr>
            <a:xfrm>
              <a:off x="68594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45" name="Shape"/>
            <p:cNvSpPr/>
            <p:nvPr/>
          </p:nvSpPr>
          <p:spPr>
            <a:xfrm>
              <a:off x="377149" y="17417"/>
              <a:ext cx="1046772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46" name="Line"/>
            <p:cNvSpPr/>
            <p:nvPr/>
          </p:nvSpPr>
          <p:spPr>
            <a:xfrm>
              <a:off x="385816" y="39687"/>
              <a:ext cx="625508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47" name="Line"/>
            <p:cNvSpPr/>
            <p:nvPr/>
          </p:nvSpPr>
          <p:spPr>
            <a:xfrm>
              <a:off x="930870" y="100362"/>
              <a:ext cx="232958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48" name="Line"/>
            <p:cNvSpPr/>
            <p:nvPr/>
          </p:nvSpPr>
          <p:spPr>
            <a:xfrm>
              <a:off x="387086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49" name="Line"/>
            <p:cNvSpPr/>
            <p:nvPr/>
          </p:nvSpPr>
          <p:spPr>
            <a:xfrm flipH="1">
              <a:off x="1052264" y="349150"/>
              <a:ext cx="378322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50" name="Line"/>
            <p:cNvSpPr/>
            <p:nvPr/>
          </p:nvSpPr>
          <p:spPr>
            <a:xfrm flipH="1">
              <a:off x="111034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</p:grpSp>
      <p:sp>
        <p:nvSpPr>
          <p:cNvPr id="252" name="God"/>
          <p:cNvSpPr/>
          <p:nvPr/>
        </p:nvSpPr>
        <p:spPr>
          <a:xfrm>
            <a:off x="7266642" y="1179294"/>
            <a:ext cx="1826292" cy="892969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lnSpc>
                <a:spcPct val="60000"/>
              </a:lnSpc>
              <a:defRPr sz="5000" b="1">
                <a:solidFill>
                  <a:srgbClr val="FFFFFF"/>
                </a:solidFill>
                <a:effectLst>
                  <a:outerShdw blurRad="63500" dir="2640000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sz="3516" dirty="0"/>
              <a:t>God</a:t>
            </a:r>
          </a:p>
        </p:txBody>
      </p:sp>
      <p:grpSp>
        <p:nvGrpSpPr>
          <p:cNvPr id="273" name="Group"/>
          <p:cNvGrpSpPr/>
          <p:nvPr/>
        </p:nvGrpSpPr>
        <p:grpSpPr>
          <a:xfrm>
            <a:off x="7557197" y="3076439"/>
            <a:ext cx="1206458" cy="1031522"/>
            <a:chOff x="0" y="0"/>
            <a:chExt cx="1715849" cy="1467053"/>
          </a:xfrm>
        </p:grpSpPr>
        <p:sp>
          <p:nvSpPr>
            <p:cNvPr id="253" name="Shape"/>
            <p:cNvSpPr/>
            <p:nvPr/>
          </p:nvSpPr>
          <p:spPr>
            <a:xfrm>
              <a:off x="0" y="1026961"/>
              <a:ext cx="1715850" cy="44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447"/>
                  </a:moveTo>
                  <a:lnTo>
                    <a:pt x="2702" y="0"/>
                  </a:lnTo>
                  <a:lnTo>
                    <a:pt x="19097" y="0"/>
                  </a:lnTo>
                  <a:lnTo>
                    <a:pt x="21600" y="21600"/>
                  </a:lnTo>
                  <a:lnTo>
                    <a:pt x="0" y="214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B437"/>
                </a:gs>
                <a:gs pos="100000">
                  <a:srgbClr val="88540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grpSp>
          <p:nvGrpSpPr>
            <p:cNvPr id="259" name="Group"/>
            <p:cNvGrpSpPr/>
            <p:nvPr/>
          </p:nvGrpSpPr>
          <p:grpSpPr>
            <a:xfrm>
              <a:off x="93247" y="-1"/>
              <a:ext cx="1415196" cy="1123045"/>
              <a:chOff x="0" y="0"/>
              <a:chExt cx="1415194" cy="1123043"/>
            </a:xfrm>
          </p:grpSpPr>
          <p:sp>
            <p:nvSpPr>
              <p:cNvPr id="254" name="Shape"/>
              <p:cNvSpPr/>
              <p:nvPr/>
            </p:nvSpPr>
            <p:spPr>
              <a:xfrm>
                <a:off x="968450" y="172369"/>
                <a:ext cx="446745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55" name="Shape"/>
              <p:cNvSpPr/>
              <p:nvPr/>
            </p:nvSpPr>
            <p:spPr>
              <a:xfrm>
                <a:off x="542690" y="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56" name="Shape"/>
              <p:cNvSpPr/>
              <p:nvPr/>
            </p:nvSpPr>
            <p:spPr>
              <a:xfrm>
                <a:off x="240211" y="287388"/>
                <a:ext cx="446745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57" name="Shape"/>
              <p:cNvSpPr/>
              <p:nvPr/>
            </p:nvSpPr>
            <p:spPr>
              <a:xfrm>
                <a:off x="826126" y="23041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58" name="Shape"/>
              <p:cNvSpPr/>
              <p:nvPr/>
            </p:nvSpPr>
            <p:spPr>
              <a:xfrm>
                <a:off x="-1" y="17578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</p:grpSp>
        <p:grpSp>
          <p:nvGrpSpPr>
            <p:cNvPr id="264" name="Group"/>
            <p:cNvGrpSpPr/>
            <p:nvPr/>
          </p:nvGrpSpPr>
          <p:grpSpPr>
            <a:xfrm>
              <a:off x="58871" y="647855"/>
              <a:ext cx="1600879" cy="502001"/>
              <a:chOff x="0" y="0"/>
              <a:chExt cx="1600878" cy="502000"/>
            </a:xfrm>
          </p:grpSpPr>
          <p:sp>
            <p:nvSpPr>
              <p:cNvPr id="260" name="Rounded Rectangle"/>
              <p:cNvSpPr/>
              <p:nvPr/>
            </p:nvSpPr>
            <p:spPr>
              <a:xfrm rot="910930" flipH="1">
                <a:off x="497164" y="141105"/>
                <a:ext cx="1100459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61" name="Rounded Rectangle"/>
              <p:cNvSpPr/>
              <p:nvPr/>
            </p:nvSpPr>
            <p:spPr>
              <a:xfrm rot="910930" flipH="1">
                <a:off x="257214" y="189371"/>
                <a:ext cx="1100458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62" name="Rounded Rectangle"/>
              <p:cNvSpPr/>
              <p:nvPr/>
            </p:nvSpPr>
            <p:spPr>
              <a:xfrm rot="20778005" flipH="1">
                <a:off x="4657" y="169274"/>
                <a:ext cx="1100458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63" name="Rounded Rectangle"/>
              <p:cNvSpPr/>
              <p:nvPr/>
            </p:nvSpPr>
            <p:spPr>
              <a:xfrm rot="20860834" flipH="1">
                <a:off x="290225" y="191998"/>
                <a:ext cx="1100459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</p:grpSp>
        <p:grpSp>
          <p:nvGrpSpPr>
            <p:cNvPr id="271" name="Group"/>
            <p:cNvGrpSpPr/>
            <p:nvPr/>
          </p:nvGrpSpPr>
          <p:grpSpPr>
            <a:xfrm>
              <a:off x="364615" y="581801"/>
              <a:ext cx="863856" cy="440094"/>
              <a:chOff x="0" y="0"/>
              <a:chExt cx="863854" cy="440092"/>
            </a:xfrm>
          </p:grpSpPr>
          <p:sp>
            <p:nvSpPr>
              <p:cNvPr id="265" name="Oval"/>
              <p:cNvSpPr/>
              <p:nvPr/>
            </p:nvSpPr>
            <p:spPr>
              <a:xfrm>
                <a:off x="212038" y="9735"/>
                <a:ext cx="614202" cy="318630"/>
              </a:xfrm>
              <a:prstGeom prst="ellipse">
                <a:avLst/>
              </a:prstGeom>
              <a:gradFill flip="none" rotWithShape="1">
                <a:gsLst>
                  <a:gs pos="0">
                    <a:srgbClr val="DCDEE0"/>
                  </a:gs>
                  <a:gs pos="100000">
                    <a:srgbClr val="A6AAA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66" name="Oval"/>
              <p:cNvSpPr/>
              <p:nvPr/>
            </p:nvSpPr>
            <p:spPr>
              <a:xfrm rot="19351939">
                <a:off x="27665" y="72185"/>
                <a:ext cx="303032" cy="193730"/>
              </a:xfrm>
              <a:prstGeom prst="ellipse">
                <a:avLst/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67" name="Rounded Rectangle"/>
              <p:cNvSpPr/>
              <p:nvPr/>
            </p:nvSpPr>
            <p:spPr>
              <a:xfrm rot="17317123" flipH="1">
                <a:off x="223566" y="310107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68" name="Rounded Rectangle"/>
              <p:cNvSpPr/>
              <p:nvPr/>
            </p:nvSpPr>
            <p:spPr>
              <a:xfrm rot="16478207" flipH="1">
                <a:off x="621282" y="294981"/>
                <a:ext cx="187795" cy="6216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69" name="Rounded Rectangle"/>
              <p:cNvSpPr/>
              <p:nvPr/>
            </p:nvSpPr>
            <p:spPr>
              <a:xfrm rot="14786675" flipH="1">
                <a:off x="703943" y="261840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70" name="Rounded Rectangle"/>
              <p:cNvSpPr/>
              <p:nvPr/>
            </p:nvSpPr>
            <p:spPr>
              <a:xfrm rot="14786675" flipH="1">
                <a:off x="318411" y="286264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</p:grpSp>
        <p:sp>
          <p:nvSpPr>
            <p:cNvPr id="272" name="Shape"/>
            <p:cNvSpPr/>
            <p:nvPr/>
          </p:nvSpPr>
          <p:spPr>
            <a:xfrm>
              <a:off x="331763" y="719212"/>
              <a:ext cx="1055096" cy="29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12" extrusionOk="0">
                  <a:moveTo>
                    <a:pt x="8118" y="6902"/>
                  </a:moveTo>
                  <a:cubicBezTo>
                    <a:pt x="5995" y="8571"/>
                    <a:pt x="3869" y="4071"/>
                    <a:pt x="1724" y="5346"/>
                  </a:cubicBezTo>
                  <a:cubicBezTo>
                    <a:pt x="973" y="5792"/>
                    <a:pt x="295" y="6987"/>
                    <a:pt x="79" y="8870"/>
                  </a:cubicBezTo>
                  <a:cubicBezTo>
                    <a:pt x="-357" y="12665"/>
                    <a:pt x="1094" y="15730"/>
                    <a:pt x="2702" y="17258"/>
                  </a:cubicBezTo>
                  <a:cubicBezTo>
                    <a:pt x="3646" y="18155"/>
                    <a:pt x="4640" y="18858"/>
                    <a:pt x="5637" y="18463"/>
                  </a:cubicBezTo>
                  <a:cubicBezTo>
                    <a:pt x="6700" y="18042"/>
                    <a:pt x="7661" y="16379"/>
                    <a:pt x="8742" y="16430"/>
                  </a:cubicBezTo>
                  <a:cubicBezTo>
                    <a:pt x="10352" y="16504"/>
                    <a:pt x="11533" y="20180"/>
                    <a:pt x="13090" y="21029"/>
                  </a:cubicBezTo>
                  <a:cubicBezTo>
                    <a:pt x="13846" y="21441"/>
                    <a:pt x="14634" y="21150"/>
                    <a:pt x="15315" y="20210"/>
                  </a:cubicBezTo>
                  <a:cubicBezTo>
                    <a:pt x="16448" y="18646"/>
                    <a:pt x="17149" y="15476"/>
                    <a:pt x="18344" y="14217"/>
                  </a:cubicBezTo>
                  <a:cubicBezTo>
                    <a:pt x="19476" y="13026"/>
                    <a:pt x="21036" y="12941"/>
                    <a:pt x="21164" y="9793"/>
                  </a:cubicBezTo>
                  <a:cubicBezTo>
                    <a:pt x="21243" y="7854"/>
                    <a:pt x="20575" y="6482"/>
                    <a:pt x="20012" y="5150"/>
                  </a:cubicBezTo>
                  <a:cubicBezTo>
                    <a:pt x="19053" y="2885"/>
                    <a:pt x="18185" y="-159"/>
                    <a:pt x="16883" y="6"/>
                  </a:cubicBezTo>
                  <a:cubicBezTo>
                    <a:pt x="15947" y="125"/>
                    <a:pt x="15219" y="2043"/>
                    <a:pt x="14314" y="2588"/>
                  </a:cubicBezTo>
                  <a:cubicBezTo>
                    <a:pt x="13365" y="3158"/>
                    <a:pt x="12380" y="2142"/>
                    <a:pt x="11423" y="2588"/>
                  </a:cubicBezTo>
                  <a:cubicBezTo>
                    <a:pt x="10187" y="3165"/>
                    <a:pt x="9313" y="5963"/>
                    <a:pt x="8118" y="6902"/>
                  </a:cubicBezTo>
                  <a:close/>
                </a:path>
              </a:pathLst>
            </a:custGeom>
            <a:solidFill>
              <a:srgbClr val="971817">
                <a:alpha val="6796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</p:grpSp>
      <p:grpSp>
        <p:nvGrpSpPr>
          <p:cNvPr id="276" name="Group"/>
          <p:cNvGrpSpPr/>
          <p:nvPr/>
        </p:nvGrpSpPr>
        <p:grpSpPr>
          <a:xfrm>
            <a:off x="7674501" y="4740116"/>
            <a:ext cx="971850" cy="718031"/>
            <a:chOff x="0" y="0"/>
            <a:chExt cx="1382185" cy="1021198"/>
          </a:xfrm>
        </p:grpSpPr>
        <p:sp>
          <p:nvSpPr>
            <p:cNvPr id="274" name="Shape"/>
            <p:cNvSpPr/>
            <p:nvPr/>
          </p:nvSpPr>
          <p:spPr>
            <a:xfrm>
              <a:off x="-1" y="0"/>
              <a:ext cx="1382187" cy="102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46" extrusionOk="0">
                  <a:moveTo>
                    <a:pt x="10629" y="0"/>
                  </a:moveTo>
                  <a:cubicBezTo>
                    <a:pt x="7830" y="23"/>
                    <a:pt x="5036" y="683"/>
                    <a:pt x="2509" y="2327"/>
                  </a:cubicBezTo>
                  <a:cubicBezTo>
                    <a:pt x="1539" y="2958"/>
                    <a:pt x="590" y="3786"/>
                    <a:pt x="199" y="5144"/>
                  </a:cubicBezTo>
                  <a:cubicBezTo>
                    <a:pt x="-61" y="6047"/>
                    <a:pt x="-27" y="6982"/>
                    <a:pt x="81" y="7925"/>
                  </a:cubicBezTo>
                  <a:cubicBezTo>
                    <a:pt x="389" y="10628"/>
                    <a:pt x="1224" y="13366"/>
                    <a:pt x="2533" y="15615"/>
                  </a:cubicBezTo>
                  <a:cubicBezTo>
                    <a:pt x="4577" y="19128"/>
                    <a:pt x="7555" y="21506"/>
                    <a:pt x="10842" y="21545"/>
                  </a:cubicBezTo>
                  <a:cubicBezTo>
                    <a:pt x="13517" y="21577"/>
                    <a:pt x="16045" y="20017"/>
                    <a:pt x="17953" y="17468"/>
                  </a:cubicBezTo>
                  <a:cubicBezTo>
                    <a:pt x="19801" y="14999"/>
                    <a:pt x="20867" y="11660"/>
                    <a:pt x="21312" y="8431"/>
                  </a:cubicBezTo>
                  <a:cubicBezTo>
                    <a:pt x="21476" y="7243"/>
                    <a:pt x="21539" y="6057"/>
                    <a:pt x="21164" y="4937"/>
                  </a:cubicBezTo>
                  <a:cubicBezTo>
                    <a:pt x="20732" y="3644"/>
                    <a:pt x="19807" y="2858"/>
                    <a:pt x="18861" y="2252"/>
                  </a:cubicBezTo>
                  <a:cubicBezTo>
                    <a:pt x="16297" y="609"/>
                    <a:pt x="13463" y="-23"/>
                    <a:pt x="106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B437"/>
                </a:gs>
                <a:gs pos="100000">
                  <a:srgbClr val="88540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75" name="Oval"/>
            <p:cNvSpPr/>
            <p:nvPr/>
          </p:nvSpPr>
          <p:spPr>
            <a:xfrm>
              <a:off x="59842" y="33296"/>
              <a:ext cx="1270001" cy="507322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</p:grpSp>
      <p:grpSp>
        <p:nvGrpSpPr>
          <p:cNvPr id="281" name="Group"/>
          <p:cNvGrpSpPr/>
          <p:nvPr/>
        </p:nvGrpSpPr>
        <p:grpSpPr>
          <a:xfrm>
            <a:off x="7507618" y="1055681"/>
            <a:ext cx="1344339" cy="1013331"/>
            <a:chOff x="0" y="0"/>
            <a:chExt cx="1911948" cy="1441180"/>
          </a:xfrm>
        </p:grpSpPr>
        <p:sp>
          <p:nvSpPr>
            <p:cNvPr id="277" name="Shape"/>
            <p:cNvSpPr/>
            <p:nvPr/>
          </p:nvSpPr>
          <p:spPr>
            <a:xfrm>
              <a:off x="0" y="-1"/>
              <a:ext cx="1911949" cy="144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extrusionOk="0">
                  <a:moveTo>
                    <a:pt x="0" y="20257"/>
                  </a:moveTo>
                  <a:cubicBezTo>
                    <a:pt x="861" y="20682"/>
                    <a:pt x="1818" y="20726"/>
                    <a:pt x="2703" y="20381"/>
                  </a:cubicBezTo>
                  <a:cubicBezTo>
                    <a:pt x="3312" y="20143"/>
                    <a:pt x="3867" y="19725"/>
                    <a:pt x="4488" y="19536"/>
                  </a:cubicBezTo>
                  <a:cubicBezTo>
                    <a:pt x="5457" y="19241"/>
                    <a:pt x="6467" y="19515"/>
                    <a:pt x="7352" y="20077"/>
                  </a:cubicBezTo>
                  <a:cubicBezTo>
                    <a:pt x="8040" y="20515"/>
                    <a:pt x="8673" y="21129"/>
                    <a:pt x="9448" y="21250"/>
                  </a:cubicBezTo>
                  <a:cubicBezTo>
                    <a:pt x="10579" y="21427"/>
                    <a:pt x="11565" y="20555"/>
                    <a:pt x="12480" y="19728"/>
                  </a:cubicBezTo>
                  <a:cubicBezTo>
                    <a:pt x="13247" y="19033"/>
                    <a:pt x="14149" y="18381"/>
                    <a:pt x="15006" y="18835"/>
                  </a:cubicBezTo>
                  <a:cubicBezTo>
                    <a:pt x="15605" y="19151"/>
                    <a:pt x="15906" y="19936"/>
                    <a:pt x="16427" y="20404"/>
                  </a:cubicBezTo>
                  <a:cubicBezTo>
                    <a:pt x="17160" y="21063"/>
                    <a:pt x="18129" y="20992"/>
                    <a:pt x="19040" y="20873"/>
                  </a:cubicBezTo>
                  <a:cubicBezTo>
                    <a:pt x="19895" y="20761"/>
                    <a:pt x="20749" y="20630"/>
                    <a:pt x="21600" y="20479"/>
                  </a:cubicBezTo>
                  <a:lnTo>
                    <a:pt x="21230" y="1457"/>
                  </a:lnTo>
                  <a:cubicBezTo>
                    <a:pt x="20677" y="2091"/>
                    <a:pt x="19948" y="2455"/>
                    <a:pt x="19184" y="2477"/>
                  </a:cubicBezTo>
                  <a:cubicBezTo>
                    <a:pt x="18471" y="2498"/>
                    <a:pt x="17778" y="2219"/>
                    <a:pt x="17192" y="1728"/>
                  </a:cubicBezTo>
                  <a:cubicBezTo>
                    <a:pt x="16571" y="1208"/>
                    <a:pt x="16075" y="454"/>
                    <a:pt x="15358" y="150"/>
                  </a:cubicBezTo>
                  <a:cubicBezTo>
                    <a:pt x="14598" y="-173"/>
                    <a:pt x="13780" y="69"/>
                    <a:pt x="13041" y="460"/>
                  </a:cubicBezTo>
                  <a:cubicBezTo>
                    <a:pt x="12006" y="1006"/>
                    <a:pt x="11038" y="1841"/>
                    <a:pt x="9902" y="1879"/>
                  </a:cubicBezTo>
                  <a:cubicBezTo>
                    <a:pt x="9223" y="1902"/>
                    <a:pt x="8570" y="1631"/>
                    <a:pt x="7954" y="1289"/>
                  </a:cubicBezTo>
                  <a:cubicBezTo>
                    <a:pt x="7368" y="965"/>
                    <a:pt x="6800" y="574"/>
                    <a:pt x="6166" y="428"/>
                  </a:cubicBezTo>
                  <a:cubicBezTo>
                    <a:pt x="5141" y="192"/>
                    <a:pt x="4088" y="610"/>
                    <a:pt x="3378" y="1533"/>
                  </a:cubicBezTo>
                  <a:cubicBezTo>
                    <a:pt x="2915" y="2007"/>
                    <a:pt x="2323" y="2255"/>
                    <a:pt x="1717" y="2229"/>
                  </a:cubicBezTo>
                  <a:cubicBezTo>
                    <a:pt x="1175" y="2206"/>
                    <a:pt x="655" y="1965"/>
                    <a:pt x="241" y="1544"/>
                  </a:cubicBezTo>
                  <a:lnTo>
                    <a:pt x="0" y="20257"/>
                  </a:lnTo>
                  <a:close/>
                </a:path>
              </a:pathLst>
            </a:custGeom>
            <a:solidFill>
              <a:srgbClr val="00397A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78" name="Line"/>
            <p:cNvSpPr/>
            <p:nvPr/>
          </p:nvSpPr>
          <p:spPr>
            <a:xfrm>
              <a:off x="20058" y="1046788"/>
              <a:ext cx="1865571" cy="21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59" extrusionOk="0">
                  <a:moveTo>
                    <a:pt x="0" y="5309"/>
                  </a:moveTo>
                  <a:cubicBezTo>
                    <a:pt x="352" y="6282"/>
                    <a:pt x="726" y="6740"/>
                    <a:pt x="1102" y="6659"/>
                  </a:cubicBezTo>
                  <a:cubicBezTo>
                    <a:pt x="2100" y="6444"/>
                    <a:pt x="2994" y="2541"/>
                    <a:pt x="3964" y="904"/>
                  </a:cubicBezTo>
                  <a:cubicBezTo>
                    <a:pt x="5256" y="-1280"/>
                    <a:pt x="6606" y="582"/>
                    <a:pt x="7749" y="5535"/>
                  </a:cubicBezTo>
                  <a:cubicBezTo>
                    <a:pt x="8438" y="8523"/>
                    <a:pt x="9077" y="12669"/>
                    <a:pt x="9881" y="12962"/>
                  </a:cubicBezTo>
                  <a:cubicBezTo>
                    <a:pt x="11396" y="13512"/>
                    <a:pt x="12361" y="865"/>
                    <a:pt x="13854" y="379"/>
                  </a:cubicBezTo>
                  <a:cubicBezTo>
                    <a:pt x="15249" y="-75"/>
                    <a:pt x="16155" y="9619"/>
                    <a:pt x="17338" y="14658"/>
                  </a:cubicBezTo>
                  <a:cubicBezTo>
                    <a:pt x="18668" y="20320"/>
                    <a:pt x="20320" y="19948"/>
                    <a:pt x="21600" y="13698"/>
                  </a:cubicBezTo>
                </a:path>
              </a:pathLst>
            </a:custGeom>
            <a:noFill/>
            <a:ln w="635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79" name="Line"/>
            <p:cNvSpPr/>
            <p:nvPr/>
          </p:nvSpPr>
          <p:spPr>
            <a:xfrm>
              <a:off x="29915" y="1146595"/>
              <a:ext cx="1852115" cy="19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1" extrusionOk="0">
                  <a:moveTo>
                    <a:pt x="0" y="5709"/>
                  </a:moveTo>
                  <a:cubicBezTo>
                    <a:pt x="360" y="6647"/>
                    <a:pt x="733" y="7167"/>
                    <a:pt x="1110" y="7254"/>
                  </a:cubicBezTo>
                  <a:cubicBezTo>
                    <a:pt x="2099" y="7484"/>
                    <a:pt x="3052" y="4765"/>
                    <a:pt x="4021" y="3174"/>
                  </a:cubicBezTo>
                  <a:cubicBezTo>
                    <a:pt x="5300" y="1074"/>
                    <a:pt x="6646" y="997"/>
                    <a:pt x="7805" y="5968"/>
                  </a:cubicBezTo>
                  <a:cubicBezTo>
                    <a:pt x="8519" y="9032"/>
                    <a:pt x="9145" y="13983"/>
                    <a:pt x="9953" y="14466"/>
                  </a:cubicBezTo>
                  <a:cubicBezTo>
                    <a:pt x="10716" y="14923"/>
                    <a:pt x="11344" y="11533"/>
                    <a:pt x="11966" y="7950"/>
                  </a:cubicBezTo>
                  <a:cubicBezTo>
                    <a:pt x="12588" y="4372"/>
                    <a:pt x="13208" y="599"/>
                    <a:pt x="13955" y="68"/>
                  </a:cubicBezTo>
                  <a:cubicBezTo>
                    <a:pt x="15277" y="-871"/>
                    <a:pt x="16276" y="8185"/>
                    <a:pt x="17421" y="13515"/>
                  </a:cubicBezTo>
                  <a:cubicBezTo>
                    <a:pt x="18695" y="19452"/>
                    <a:pt x="20208" y="20729"/>
                    <a:pt x="21600" y="17042"/>
                  </a:cubicBezTo>
                </a:path>
              </a:pathLst>
            </a:custGeom>
            <a:noFill/>
            <a:ln w="635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80" name="Line"/>
            <p:cNvSpPr/>
            <p:nvPr/>
          </p:nvSpPr>
          <p:spPr>
            <a:xfrm>
              <a:off x="24565" y="931541"/>
              <a:ext cx="1870954" cy="20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91" extrusionOk="0">
                  <a:moveTo>
                    <a:pt x="0" y="6452"/>
                  </a:moveTo>
                  <a:cubicBezTo>
                    <a:pt x="377" y="8352"/>
                    <a:pt x="821" y="9261"/>
                    <a:pt x="1269" y="9048"/>
                  </a:cubicBezTo>
                  <a:cubicBezTo>
                    <a:pt x="2260" y="8577"/>
                    <a:pt x="3056" y="2888"/>
                    <a:pt x="4008" y="875"/>
                  </a:cubicBezTo>
                  <a:cubicBezTo>
                    <a:pt x="5227" y="-1702"/>
                    <a:pt x="6471" y="1828"/>
                    <a:pt x="7613" y="6073"/>
                  </a:cubicBezTo>
                  <a:cubicBezTo>
                    <a:pt x="8293" y="8600"/>
                    <a:pt x="8973" y="11409"/>
                    <a:pt x="9725" y="11853"/>
                  </a:cubicBezTo>
                  <a:cubicBezTo>
                    <a:pt x="10446" y="12279"/>
                    <a:pt x="11104" y="10607"/>
                    <a:pt x="11732" y="7919"/>
                  </a:cubicBezTo>
                  <a:cubicBezTo>
                    <a:pt x="12384" y="5133"/>
                    <a:pt x="12968" y="1284"/>
                    <a:pt x="13701" y="580"/>
                  </a:cubicBezTo>
                  <a:cubicBezTo>
                    <a:pt x="14980" y="-648"/>
                    <a:pt x="15968" y="7521"/>
                    <a:pt x="17073" y="12499"/>
                  </a:cubicBezTo>
                  <a:cubicBezTo>
                    <a:pt x="18449" y="18700"/>
                    <a:pt x="20102" y="19898"/>
                    <a:pt x="21600" y="15781"/>
                  </a:cubicBezTo>
                </a:path>
              </a:pathLst>
            </a:custGeom>
            <a:noFill/>
            <a:ln w="762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</p:grpSp>
      <p:sp>
        <p:nvSpPr>
          <p:cNvPr id="282" name="Ex 25:8 - Lessons from the tabernacle:…"/>
          <p:cNvSpPr txBox="1"/>
          <p:nvPr/>
        </p:nvSpPr>
        <p:spPr>
          <a:xfrm>
            <a:off x="518892" y="1381565"/>
            <a:ext cx="5395798" cy="5112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353649" indent="-353649">
              <a:lnSpc>
                <a:spcPct val="140000"/>
              </a:lnSpc>
              <a:buSzPct val="75000"/>
              <a:buChar char="•"/>
              <a:defRPr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94" b="1"/>
              <a:t>Ex 25:8</a:t>
            </a:r>
            <a:r>
              <a:rPr sz="3094"/>
              <a:t> - Lessons from the tabernacle:</a:t>
            </a:r>
          </a:p>
          <a:p>
            <a:pPr marL="353649" indent="-353649">
              <a:lnSpc>
                <a:spcPct val="140000"/>
              </a:lnSpc>
              <a:buSzPct val="75000"/>
              <a:buChar char="•"/>
              <a:defRPr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94"/>
              <a:t>I must have clean hands &amp; </a:t>
            </a:r>
            <a:br>
              <a:rPr sz="3094"/>
            </a:br>
            <a:r>
              <a:rPr sz="3094"/>
              <a:t>a pure heart</a:t>
            </a:r>
          </a:p>
          <a:p>
            <a:pPr marL="353649" indent="-353649">
              <a:lnSpc>
                <a:spcPct val="140000"/>
              </a:lnSpc>
              <a:buSzPct val="75000"/>
              <a:buChar char="•"/>
              <a:defRPr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94"/>
              <a:t>A death occurred to allow me to come near</a:t>
            </a:r>
          </a:p>
          <a:p>
            <a:pPr marL="353649" indent="-353649">
              <a:lnSpc>
                <a:spcPct val="140000"/>
              </a:lnSpc>
              <a:buSzPct val="75000"/>
              <a:buChar char="•"/>
              <a:defRPr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94"/>
              <a:t>I still cannot see God Himself</a:t>
            </a:r>
          </a:p>
        </p:txBody>
      </p:sp>
      <p:sp>
        <p:nvSpPr>
          <p:cNvPr id="283" name="The tabernacle/temple said:…"/>
          <p:cNvSpPr/>
          <p:nvPr/>
        </p:nvSpPr>
        <p:spPr>
          <a:xfrm>
            <a:off x="1776299" y="2353812"/>
            <a:ext cx="5591403" cy="2476777"/>
          </a:xfrm>
          <a:prstGeom prst="roundRect">
            <a:avLst>
              <a:gd name="adj" fmla="val 20927"/>
            </a:avLst>
          </a:prstGeom>
          <a:solidFill>
            <a:srgbClr val="00397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defRPr sz="4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305"/>
              <a:t>The tabernacle/temple said:</a:t>
            </a:r>
          </a:p>
          <a:p>
            <a:pPr>
              <a:defRPr sz="4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305"/>
              <a:t>- God is with you</a:t>
            </a:r>
          </a:p>
          <a:p>
            <a:pPr>
              <a:defRPr sz="4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305"/>
              <a:t>- …But </a:t>
            </a:r>
            <a:r>
              <a:rPr sz="3305" u="sng"/>
              <a:t>keep your distance</a:t>
            </a:r>
            <a:r>
              <a:rPr sz="3305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2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99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99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99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99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99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99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99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99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99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99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 advAuto="0"/>
      <p:bldP spid="251" grpId="0" animBg="1" advAuto="0"/>
      <p:bldP spid="252" grpId="0" animBg="1" advAuto="0"/>
      <p:bldP spid="273" grpId="0" animBg="1" advAuto="0"/>
      <p:bldP spid="276" grpId="0" animBg="1" advAuto="0"/>
      <p:bldP spid="281" grpId="0" animBg="1" advAuto="0"/>
      <p:bldP spid="282" grpId="0" build="p" bldLvl="5" animBg="1" advAuto="0"/>
      <p:bldP spid="28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"/>
          <p:cNvSpPr/>
          <p:nvPr/>
        </p:nvSpPr>
        <p:spPr>
          <a:xfrm>
            <a:off x="-18539" y="92251"/>
            <a:ext cx="9181077" cy="89296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 sz="1828"/>
          </a:p>
        </p:txBody>
      </p:sp>
      <p:sp>
        <p:nvSpPr>
          <p:cNvPr id="286" name="APPROACHING GOD"/>
          <p:cNvSpPr txBox="1"/>
          <p:nvPr/>
        </p:nvSpPr>
        <p:spPr>
          <a:xfrm>
            <a:off x="106050" y="130358"/>
            <a:ext cx="8931901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>
            <a:lvl1pPr>
              <a:defRPr sz="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922"/>
              <a:t>APPROACHING GOD</a:t>
            </a:r>
          </a:p>
        </p:txBody>
      </p:sp>
      <p:pic>
        <p:nvPicPr>
          <p:cNvPr id="287" name="veil torn 2.png" descr="veil torn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2359" y="786810"/>
            <a:ext cx="4999282" cy="6068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veil torn 1.jpg" descr="veil torn 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38213"/>
            <a:ext cx="9144000" cy="498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animBg="1" advAuto="0"/>
      <p:bldP spid="28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"/>
          <p:cNvSpPr/>
          <p:nvPr/>
        </p:nvSpPr>
        <p:spPr>
          <a:xfrm>
            <a:off x="-18539" y="92251"/>
            <a:ext cx="9181077" cy="89296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 sz="1828"/>
          </a:p>
        </p:txBody>
      </p:sp>
      <p:sp>
        <p:nvSpPr>
          <p:cNvPr id="291" name="WORSHIP WITHIN THE VEIL"/>
          <p:cNvSpPr txBox="1"/>
          <p:nvPr/>
        </p:nvSpPr>
        <p:spPr>
          <a:xfrm>
            <a:off x="106050" y="130358"/>
            <a:ext cx="8931901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>
            <a:lvl1pPr>
              <a:defRPr sz="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922"/>
              <a:t>WORSHIP WITHIN THE VEIL</a:t>
            </a:r>
          </a:p>
        </p:txBody>
      </p:sp>
      <p:sp>
        <p:nvSpPr>
          <p:cNvPr id="292" name="Arrow"/>
          <p:cNvSpPr/>
          <p:nvPr/>
        </p:nvSpPr>
        <p:spPr>
          <a:xfrm rot="16200000">
            <a:off x="5751696" y="3719932"/>
            <a:ext cx="3935407" cy="795629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2"/>
          </a:blipFill>
          <a:ln w="508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 sz="1828"/>
          </a:p>
        </p:txBody>
      </p:sp>
      <p:grpSp>
        <p:nvGrpSpPr>
          <p:cNvPr id="303" name="Group"/>
          <p:cNvGrpSpPr/>
          <p:nvPr/>
        </p:nvGrpSpPr>
        <p:grpSpPr>
          <a:xfrm>
            <a:off x="7368412" y="5716341"/>
            <a:ext cx="740699" cy="1031523"/>
            <a:chOff x="377149" y="0"/>
            <a:chExt cx="1053436" cy="1467053"/>
          </a:xfrm>
        </p:grpSpPr>
        <p:sp>
          <p:nvSpPr>
            <p:cNvPr id="293" name="Rounded Rectangle"/>
            <p:cNvSpPr/>
            <p:nvPr/>
          </p:nvSpPr>
          <p:spPr>
            <a:xfrm>
              <a:off x="396660" y="1028585"/>
              <a:ext cx="993680" cy="438469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94" name="Circle"/>
            <p:cNvSpPr/>
            <p:nvPr/>
          </p:nvSpPr>
          <p:spPr>
            <a:xfrm>
              <a:off x="425613" y="122237"/>
              <a:ext cx="935775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95" name="Shape"/>
            <p:cNvSpPr/>
            <p:nvPr/>
          </p:nvSpPr>
          <p:spPr>
            <a:xfrm>
              <a:off x="401301" y="497640"/>
              <a:ext cx="978115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96" name="Oval"/>
            <p:cNvSpPr/>
            <p:nvPr/>
          </p:nvSpPr>
          <p:spPr>
            <a:xfrm>
              <a:off x="68594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97" name="Shape"/>
            <p:cNvSpPr/>
            <p:nvPr/>
          </p:nvSpPr>
          <p:spPr>
            <a:xfrm>
              <a:off x="377149" y="17417"/>
              <a:ext cx="1046772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98" name="Line"/>
            <p:cNvSpPr/>
            <p:nvPr/>
          </p:nvSpPr>
          <p:spPr>
            <a:xfrm>
              <a:off x="385816" y="39687"/>
              <a:ext cx="625508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99" name="Line"/>
            <p:cNvSpPr/>
            <p:nvPr/>
          </p:nvSpPr>
          <p:spPr>
            <a:xfrm>
              <a:off x="930870" y="100362"/>
              <a:ext cx="232958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00" name="Line"/>
            <p:cNvSpPr/>
            <p:nvPr/>
          </p:nvSpPr>
          <p:spPr>
            <a:xfrm>
              <a:off x="387086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01" name="Line"/>
            <p:cNvSpPr/>
            <p:nvPr/>
          </p:nvSpPr>
          <p:spPr>
            <a:xfrm flipH="1">
              <a:off x="1052264" y="349150"/>
              <a:ext cx="378322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02" name="Line"/>
            <p:cNvSpPr/>
            <p:nvPr/>
          </p:nvSpPr>
          <p:spPr>
            <a:xfrm flipH="1">
              <a:off x="111034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</p:grpSp>
      <p:sp>
        <p:nvSpPr>
          <p:cNvPr id="304" name="God"/>
          <p:cNvSpPr/>
          <p:nvPr/>
        </p:nvSpPr>
        <p:spPr>
          <a:xfrm>
            <a:off x="6806254" y="1128122"/>
            <a:ext cx="1826292" cy="892969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lnSpc>
                <a:spcPct val="60000"/>
              </a:lnSpc>
              <a:defRPr sz="5000" b="1">
                <a:solidFill>
                  <a:srgbClr val="FFFFFF"/>
                </a:solidFill>
                <a:effectLst>
                  <a:outerShdw blurRad="63500" dir="2640000" rotWithShape="0">
                    <a:srgbClr val="000000"/>
                  </a:outerShdw>
                </a:effectLst>
                <a:latin typeface="Alegreya SC"/>
                <a:ea typeface="Alegreya SC"/>
                <a:cs typeface="Alegreya SC"/>
                <a:sym typeface="Alegreya SC"/>
              </a:defRPr>
            </a:pPr>
            <a:r>
              <a:rPr sz="3516" dirty="0">
                <a:latin typeface="Calibri"/>
                <a:ea typeface="Calibri"/>
                <a:cs typeface="Calibri"/>
                <a:sym typeface="Calibri"/>
              </a:rPr>
              <a:t>God</a:t>
            </a:r>
            <a:endParaRPr sz="3516" dirty="0"/>
          </a:p>
        </p:txBody>
      </p:sp>
      <p:grpSp>
        <p:nvGrpSpPr>
          <p:cNvPr id="309" name="Group"/>
          <p:cNvGrpSpPr/>
          <p:nvPr/>
        </p:nvGrpSpPr>
        <p:grpSpPr>
          <a:xfrm>
            <a:off x="7073741" y="1089294"/>
            <a:ext cx="699335" cy="932854"/>
            <a:chOff x="0" y="0"/>
            <a:chExt cx="994609" cy="1326725"/>
          </a:xfrm>
        </p:grpSpPr>
        <p:sp>
          <p:nvSpPr>
            <p:cNvPr id="305" name="Shape"/>
            <p:cNvSpPr/>
            <p:nvPr/>
          </p:nvSpPr>
          <p:spPr>
            <a:xfrm>
              <a:off x="0" y="0"/>
              <a:ext cx="994610" cy="132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extrusionOk="0">
                  <a:moveTo>
                    <a:pt x="0" y="19586"/>
                  </a:moveTo>
                  <a:lnTo>
                    <a:pt x="726" y="612"/>
                  </a:lnTo>
                  <a:cubicBezTo>
                    <a:pt x="1410" y="1148"/>
                    <a:pt x="2341" y="1477"/>
                    <a:pt x="3338" y="1535"/>
                  </a:cubicBezTo>
                  <a:cubicBezTo>
                    <a:pt x="5695" y="1672"/>
                    <a:pt x="7647" y="337"/>
                    <a:pt x="9951" y="59"/>
                  </a:cubicBezTo>
                  <a:cubicBezTo>
                    <a:pt x="12793" y="-285"/>
                    <a:pt x="15369" y="951"/>
                    <a:pt x="17948" y="1873"/>
                  </a:cubicBezTo>
                  <a:cubicBezTo>
                    <a:pt x="18849" y="2195"/>
                    <a:pt x="19774" y="2479"/>
                    <a:pt x="20718" y="2725"/>
                  </a:cubicBezTo>
                  <a:lnTo>
                    <a:pt x="17367" y="4874"/>
                  </a:lnTo>
                  <a:lnTo>
                    <a:pt x="19122" y="6017"/>
                  </a:lnTo>
                  <a:lnTo>
                    <a:pt x="19144" y="7478"/>
                  </a:lnTo>
                  <a:lnTo>
                    <a:pt x="21229" y="9150"/>
                  </a:lnTo>
                  <a:lnTo>
                    <a:pt x="17059" y="9991"/>
                  </a:lnTo>
                  <a:lnTo>
                    <a:pt x="18823" y="10987"/>
                  </a:lnTo>
                  <a:lnTo>
                    <a:pt x="16125" y="14378"/>
                  </a:lnTo>
                  <a:lnTo>
                    <a:pt x="21600" y="14366"/>
                  </a:lnTo>
                  <a:lnTo>
                    <a:pt x="18519" y="17580"/>
                  </a:lnTo>
                  <a:lnTo>
                    <a:pt x="19766" y="19331"/>
                  </a:lnTo>
                  <a:lnTo>
                    <a:pt x="18411" y="21019"/>
                  </a:lnTo>
                  <a:cubicBezTo>
                    <a:pt x="16793" y="21315"/>
                    <a:pt x="15081" y="21109"/>
                    <a:pt x="13677" y="20450"/>
                  </a:cubicBezTo>
                  <a:cubicBezTo>
                    <a:pt x="11924" y="19627"/>
                    <a:pt x="10614" y="18117"/>
                    <a:pt x="8491" y="18148"/>
                  </a:cubicBezTo>
                  <a:cubicBezTo>
                    <a:pt x="6243" y="18181"/>
                    <a:pt x="4873" y="19992"/>
                    <a:pt x="2680" y="20225"/>
                  </a:cubicBezTo>
                  <a:cubicBezTo>
                    <a:pt x="1700" y="20330"/>
                    <a:pt x="709" y="20094"/>
                    <a:pt x="0" y="19586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06" name="Line"/>
            <p:cNvSpPr/>
            <p:nvPr/>
          </p:nvSpPr>
          <p:spPr>
            <a:xfrm>
              <a:off x="42001" y="755185"/>
              <a:ext cx="709395" cy="1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1" extrusionOk="0">
                  <a:moveTo>
                    <a:pt x="0" y="7261"/>
                  </a:moveTo>
                  <a:cubicBezTo>
                    <a:pt x="1350" y="12719"/>
                    <a:pt x="3202" y="14722"/>
                    <a:pt x="4940" y="12602"/>
                  </a:cubicBezTo>
                  <a:cubicBezTo>
                    <a:pt x="7093" y="9974"/>
                    <a:pt x="8733" y="1286"/>
                    <a:pt x="10963" y="137"/>
                  </a:cubicBezTo>
                  <a:cubicBezTo>
                    <a:pt x="13888" y="-1369"/>
                    <a:pt x="16111" y="9897"/>
                    <a:pt x="18699" y="15908"/>
                  </a:cubicBezTo>
                  <a:cubicBezTo>
                    <a:pt x="19612" y="18028"/>
                    <a:pt x="20590" y="19486"/>
                    <a:pt x="21600" y="20231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07" name="Line"/>
            <p:cNvSpPr/>
            <p:nvPr/>
          </p:nvSpPr>
          <p:spPr>
            <a:xfrm>
              <a:off x="29690" y="915384"/>
              <a:ext cx="849129" cy="14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7" extrusionOk="0">
                  <a:moveTo>
                    <a:pt x="0" y="5307"/>
                  </a:moveTo>
                  <a:cubicBezTo>
                    <a:pt x="1050" y="10077"/>
                    <a:pt x="2397" y="12164"/>
                    <a:pt x="3725" y="11077"/>
                  </a:cubicBezTo>
                  <a:cubicBezTo>
                    <a:pt x="5820" y="9362"/>
                    <a:pt x="7555" y="-29"/>
                    <a:pt x="9686" y="0"/>
                  </a:cubicBezTo>
                  <a:cubicBezTo>
                    <a:pt x="12130" y="34"/>
                    <a:pt x="13898" y="11906"/>
                    <a:pt x="16114" y="17279"/>
                  </a:cubicBezTo>
                  <a:cubicBezTo>
                    <a:pt x="17865" y="21525"/>
                    <a:pt x="19842" y="21571"/>
                    <a:pt x="21600" y="17406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08" name="Line"/>
            <p:cNvSpPr/>
            <p:nvPr/>
          </p:nvSpPr>
          <p:spPr>
            <a:xfrm>
              <a:off x="16942" y="1041337"/>
              <a:ext cx="864676" cy="141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3" extrusionOk="0">
                  <a:moveTo>
                    <a:pt x="0" y="7311"/>
                  </a:moveTo>
                  <a:cubicBezTo>
                    <a:pt x="867" y="10063"/>
                    <a:pt x="1864" y="11238"/>
                    <a:pt x="2854" y="10675"/>
                  </a:cubicBezTo>
                  <a:cubicBezTo>
                    <a:pt x="4985" y="9463"/>
                    <a:pt x="6766" y="484"/>
                    <a:pt x="8913" y="20"/>
                  </a:cubicBezTo>
                  <a:cubicBezTo>
                    <a:pt x="11227" y="-481"/>
                    <a:pt x="13119" y="8675"/>
                    <a:pt x="15202" y="14116"/>
                  </a:cubicBezTo>
                  <a:cubicBezTo>
                    <a:pt x="17199" y="19331"/>
                    <a:pt x="19424" y="21119"/>
                    <a:pt x="21600" y="19257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</p:grpSp>
      <p:grpSp>
        <p:nvGrpSpPr>
          <p:cNvPr id="314" name="Group"/>
          <p:cNvGrpSpPr/>
          <p:nvPr/>
        </p:nvGrpSpPr>
        <p:grpSpPr>
          <a:xfrm>
            <a:off x="7548822" y="1101949"/>
            <a:ext cx="854961" cy="910905"/>
            <a:chOff x="0" y="0"/>
            <a:chExt cx="1215944" cy="1295508"/>
          </a:xfrm>
        </p:grpSpPr>
        <p:sp>
          <p:nvSpPr>
            <p:cNvPr id="310" name="Shape"/>
            <p:cNvSpPr/>
            <p:nvPr/>
          </p:nvSpPr>
          <p:spPr>
            <a:xfrm>
              <a:off x="0" y="0"/>
              <a:ext cx="1215945" cy="129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21600" y="20138"/>
                  </a:moveTo>
                  <a:lnTo>
                    <a:pt x="21599" y="133"/>
                  </a:lnTo>
                  <a:cubicBezTo>
                    <a:pt x="20346" y="1472"/>
                    <a:pt x="18447" y="2195"/>
                    <a:pt x="16494" y="2076"/>
                  </a:cubicBezTo>
                  <a:cubicBezTo>
                    <a:pt x="15155" y="1994"/>
                    <a:pt x="13908" y="1518"/>
                    <a:pt x="12684" y="1040"/>
                  </a:cubicBezTo>
                  <a:cubicBezTo>
                    <a:pt x="11297" y="498"/>
                    <a:pt x="9871" y="-60"/>
                    <a:pt x="8352" y="6"/>
                  </a:cubicBezTo>
                  <a:cubicBezTo>
                    <a:pt x="6584" y="82"/>
                    <a:pt x="4994" y="987"/>
                    <a:pt x="4172" y="2383"/>
                  </a:cubicBezTo>
                  <a:lnTo>
                    <a:pt x="1184" y="4271"/>
                  </a:lnTo>
                  <a:lnTo>
                    <a:pt x="2651" y="5749"/>
                  </a:lnTo>
                  <a:lnTo>
                    <a:pt x="2949" y="7505"/>
                  </a:lnTo>
                  <a:lnTo>
                    <a:pt x="4736" y="8715"/>
                  </a:lnTo>
                  <a:lnTo>
                    <a:pt x="549" y="9847"/>
                  </a:lnTo>
                  <a:lnTo>
                    <a:pt x="2116" y="11131"/>
                  </a:lnTo>
                  <a:lnTo>
                    <a:pt x="0" y="14410"/>
                  </a:lnTo>
                  <a:lnTo>
                    <a:pt x="4504" y="15230"/>
                  </a:lnTo>
                  <a:lnTo>
                    <a:pt x="2066" y="17765"/>
                  </a:lnTo>
                  <a:lnTo>
                    <a:pt x="3108" y="19661"/>
                  </a:lnTo>
                  <a:lnTo>
                    <a:pt x="2025" y="21405"/>
                  </a:lnTo>
                  <a:cubicBezTo>
                    <a:pt x="3206" y="21540"/>
                    <a:pt x="4407" y="21340"/>
                    <a:pt x="5450" y="20834"/>
                  </a:cubicBezTo>
                  <a:cubicBezTo>
                    <a:pt x="7437" y="19870"/>
                    <a:pt x="8900" y="17837"/>
                    <a:pt x="11213" y="17990"/>
                  </a:cubicBezTo>
                  <a:cubicBezTo>
                    <a:pt x="12671" y="18087"/>
                    <a:pt x="13759" y="19091"/>
                    <a:pt x="15001" y="19757"/>
                  </a:cubicBezTo>
                  <a:cubicBezTo>
                    <a:pt x="16300" y="20453"/>
                    <a:pt x="17806" y="20781"/>
                    <a:pt x="19319" y="20669"/>
                  </a:cubicBezTo>
                  <a:cubicBezTo>
                    <a:pt x="20109" y="20611"/>
                    <a:pt x="20881" y="20431"/>
                    <a:pt x="21600" y="20138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11" name="Line"/>
            <p:cNvSpPr/>
            <p:nvPr/>
          </p:nvSpPr>
          <p:spPr>
            <a:xfrm>
              <a:off x="19440" y="709815"/>
              <a:ext cx="1181782" cy="18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extrusionOk="0">
                  <a:moveTo>
                    <a:pt x="0" y="16729"/>
                  </a:moveTo>
                  <a:cubicBezTo>
                    <a:pt x="1665" y="19146"/>
                    <a:pt x="3426" y="17882"/>
                    <a:pt x="4939" y="13184"/>
                  </a:cubicBezTo>
                  <a:cubicBezTo>
                    <a:pt x="6350" y="8804"/>
                    <a:pt x="7526" y="1502"/>
                    <a:pt x="9123" y="210"/>
                  </a:cubicBezTo>
                  <a:cubicBezTo>
                    <a:pt x="11045" y="-1345"/>
                    <a:pt x="12703" y="6083"/>
                    <a:pt x="14397" y="11457"/>
                  </a:cubicBezTo>
                  <a:cubicBezTo>
                    <a:pt x="15634" y="15383"/>
                    <a:pt x="16969" y="18246"/>
                    <a:pt x="18367" y="19382"/>
                  </a:cubicBezTo>
                  <a:cubicBezTo>
                    <a:pt x="19442" y="20255"/>
                    <a:pt x="20535" y="20084"/>
                    <a:pt x="21600" y="18875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12" name="Line"/>
            <p:cNvSpPr/>
            <p:nvPr/>
          </p:nvSpPr>
          <p:spPr>
            <a:xfrm>
              <a:off x="137498" y="862425"/>
              <a:ext cx="1072945" cy="17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6" extrusionOk="0">
                  <a:moveTo>
                    <a:pt x="0" y="19716"/>
                  </a:moveTo>
                  <a:cubicBezTo>
                    <a:pt x="976" y="18820"/>
                    <a:pt x="1920" y="17081"/>
                    <a:pt x="2799" y="14563"/>
                  </a:cubicBezTo>
                  <a:cubicBezTo>
                    <a:pt x="4565" y="9505"/>
                    <a:pt x="6077" y="1308"/>
                    <a:pt x="8087" y="145"/>
                  </a:cubicBezTo>
                  <a:cubicBezTo>
                    <a:pt x="10476" y="-1237"/>
                    <a:pt x="12470" y="7565"/>
                    <a:pt x="14621" y="12960"/>
                  </a:cubicBezTo>
                  <a:cubicBezTo>
                    <a:pt x="16790" y="18401"/>
                    <a:pt x="19218" y="20363"/>
                    <a:pt x="21600" y="18589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13" name="Line"/>
            <p:cNvSpPr/>
            <p:nvPr/>
          </p:nvSpPr>
          <p:spPr>
            <a:xfrm>
              <a:off x="156399" y="994776"/>
              <a:ext cx="1051413" cy="1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55" extrusionOk="0">
                  <a:moveTo>
                    <a:pt x="0" y="19855"/>
                  </a:moveTo>
                  <a:cubicBezTo>
                    <a:pt x="1774" y="18591"/>
                    <a:pt x="3491" y="15427"/>
                    <a:pt x="5059" y="10532"/>
                  </a:cubicBezTo>
                  <a:cubicBezTo>
                    <a:pt x="6377" y="6419"/>
                    <a:pt x="7625" y="1038"/>
                    <a:pt x="9125" y="140"/>
                  </a:cubicBezTo>
                  <a:cubicBezTo>
                    <a:pt x="11475" y="-1267"/>
                    <a:pt x="13428" y="8300"/>
                    <a:pt x="15559" y="13801"/>
                  </a:cubicBezTo>
                  <a:cubicBezTo>
                    <a:pt x="17450" y="18681"/>
                    <a:pt x="19548" y="20333"/>
                    <a:pt x="21600" y="18558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</p:grpSp>
      <p:sp>
        <p:nvSpPr>
          <p:cNvPr id="315" name="Mk 15:38 - When Jesus died, the veil was torn open.…"/>
          <p:cNvSpPr txBox="1"/>
          <p:nvPr/>
        </p:nvSpPr>
        <p:spPr>
          <a:xfrm>
            <a:off x="338083" y="1381565"/>
            <a:ext cx="6193244" cy="5112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353649" indent="-353649">
              <a:lnSpc>
                <a:spcPct val="16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375" b="1"/>
              <a:t>Mk 15:38</a:t>
            </a:r>
            <a:r>
              <a:rPr sz="3375"/>
              <a:t> - When Jesus died, the veil was torn open.</a:t>
            </a:r>
          </a:p>
          <a:p>
            <a:pPr marL="353649" indent="-353649">
              <a:lnSpc>
                <a:spcPct val="16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375" b="1"/>
              <a:t>Heb 10:19-20</a:t>
            </a:r>
            <a:r>
              <a:rPr sz="3375"/>
              <a:t> - We now have an unbelievable privilege:</a:t>
            </a:r>
          </a:p>
          <a:p>
            <a:pPr marL="666177" lvl="1" indent="-353649">
              <a:lnSpc>
                <a:spcPct val="16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375"/>
              <a:t>By the blood of Jesus, we can enter the most holy place!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99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59065 -0.000000" pathEditMode="relative">
                                      <p:cBhvr>
                                        <p:cTn id="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72219 -0.000245" pathEditMode="relative">
                                      <p:cBhvr>
                                        <p:cTn id="17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99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9"/>
                            </p:stCondLst>
                            <p:childTnLst>
                              <p:par>
                                <p:cTn id="2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99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"/>
          <p:cNvSpPr/>
          <p:nvPr/>
        </p:nvSpPr>
        <p:spPr>
          <a:xfrm>
            <a:off x="-18539" y="92251"/>
            <a:ext cx="9181077" cy="89296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 sz="1828"/>
          </a:p>
        </p:txBody>
      </p:sp>
      <p:sp>
        <p:nvSpPr>
          <p:cNvPr id="318" name="WORSHIP WITHIN THE VEIL"/>
          <p:cNvSpPr txBox="1"/>
          <p:nvPr/>
        </p:nvSpPr>
        <p:spPr>
          <a:xfrm>
            <a:off x="106050" y="130358"/>
            <a:ext cx="8931901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>
            <a:lvl1pPr>
              <a:defRPr sz="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922"/>
              <a:t>WORSHIP WITHIN THE VEIL</a:t>
            </a:r>
          </a:p>
        </p:txBody>
      </p:sp>
      <p:sp>
        <p:nvSpPr>
          <p:cNvPr id="319" name="Heb 4:16 - Because we have this unspeakable privilege, how should we react?…"/>
          <p:cNvSpPr txBox="1"/>
          <p:nvPr/>
        </p:nvSpPr>
        <p:spPr>
          <a:xfrm>
            <a:off x="325168" y="1381565"/>
            <a:ext cx="5847063" cy="5112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353649" indent="-353649">
              <a:lnSpc>
                <a:spcPct val="110000"/>
              </a:lnSpc>
              <a:buSzPct val="75000"/>
              <a:buChar char="•"/>
              <a:defRPr sz="4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234" b="1"/>
              <a:t>Heb 4:16</a:t>
            </a:r>
            <a:r>
              <a:rPr sz="3234"/>
              <a:t> - Because we have this unspeakable privilege, how should we react?</a:t>
            </a:r>
          </a:p>
          <a:p>
            <a:pPr marL="666177" lvl="1" indent="-353649">
              <a:lnSpc>
                <a:spcPct val="110000"/>
              </a:lnSpc>
              <a:buSzPct val="75000"/>
              <a:buChar char="•"/>
              <a:defRPr sz="4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234" b="1"/>
              <a:t>Heb 10:19-25</a:t>
            </a:r>
            <a:r>
              <a:rPr sz="3234"/>
              <a:t> - Draw near, hold fast, consider each other</a:t>
            </a:r>
          </a:p>
          <a:p>
            <a:pPr marL="666177" lvl="1" indent="-353649">
              <a:lnSpc>
                <a:spcPct val="110000"/>
              </a:lnSpc>
              <a:buSzPct val="75000"/>
              <a:buChar char="•"/>
              <a:defRPr sz="4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234" b="1"/>
              <a:t>Heb 12:28-29</a:t>
            </a:r>
            <a:r>
              <a:rPr sz="3234"/>
              <a:t> - Worship with reverence and awe</a:t>
            </a:r>
          </a:p>
          <a:p>
            <a:pPr marL="666177" lvl="1" indent="-353649">
              <a:lnSpc>
                <a:spcPct val="110000"/>
              </a:lnSpc>
              <a:buSzPct val="75000"/>
              <a:buChar char="•"/>
              <a:defRPr sz="4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234" b="1"/>
              <a:t>Heb 13:15</a:t>
            </a:r>
            <a:r>
              <a:rPr sz="3234"/>
              <a:t> - Offer the sacrifice of praise</a:t>
            </a:r>
          </a:p>
        </p:txBody>
      </p:sp>
      <p:sp>
        <p:nvSpPr>
          <p:cNvPr id="320" name="Arrow"/>
          <p:cNvSpPr/>
          <p:nvPr/>
        </p:nvSpPr>
        <p:spPr>
          <a:xfrm rot="16200000">
            <a:off x="5756938" y="3720268"/>
            <a:ext cx="3935406" cy="795629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2"/>
          </a:blipFill>
          <a:ln w="508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 sz="1828"/>
          </a:p>
        </p:txBody>
      </p:sp>
      <p:grpSp>
        <p:nvGrpSpPr>
          <p:cNvPr id="331" name="Group"/>
          <p:cNvGrpSpPr/>
          <p:nvPr/>
        </p:nvGrpSpPr>
        <p:grpSpPr>
          <a:xfrm>
            <a:off x="7373653" y="5716677"/>
            <a:ext cx="740699" cy="1031522"/>
            <a:chOff x="377149" y="0"/>
            <a:chExt cx="1053436" cy="1467053"/>
          </a:xfrm>
        </p:grpSpPr>
        <p:sp>
          <p:nvSpPr>
            <p:cNvPr id="321" name="Rounded Rectangle"/>
            <p:cNvSpPr/>
            <p:nvPr/>
          </p:nvSpPr>
          <p:spPr>
            <a:xfrm>
              <a:off x="396660" y="1028585"/>
              <a:ext cx="993680" cy="438469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22" name="Circle"/>
            <p:cNvSpPr/>
            <p:nvPr/>
          </p:nvSpPr>
          <p:spPr>
            <a:xfrm>
              <a:off x="425613" y="122237"/>
              <a:ext cx="935775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23" name="Shape"/>
            <p:cNvSpPr/>
            <p:nvPr/>
          </p:nvSpPr>
          <p:spPr>
            <a:xfrm>
              <a:off x="401301" y="497640"/>
              <a:ext cx="978115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24" name="Oval"/>
            <p:cNvSpPr/>
            <p:nvPr/>
          </p:nvSpPr>
          <p:spPr>
            <a:xfrm>
              <a:off x="68594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25" name="Shape"/>
            <p:cNvSpPr/>
            <p:nvPr/>
          </p:nvSpPr>
          <p:spPr>
            <a:xfrm>
              <a:off x="377149" y="17417"/>
              <a:ext cx="1046772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26" name="Line"/>
            <p:cNvSpPr/>
            <p:nvPr/>
          </p:nvSpPr>
          <p:spPr>
            <a:xfrm>
              <a:off x="385816" y="39687"/>
              <a:ext cx="625508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27" name="Line"/>
            <p:cNvSpPr/>
            <p:nvPr/>
          </p:nvSpPr>
          <p:spPr>
            <a:xfrm>
              <a:off x="930870" y="100362"/>
              <a:ext cx="232958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28" name="Line"/>
            <p:cNvSpPr/>
            <p:nvPr/>
          </p:nvSpPr>
          <p:spPr>
            <a:xfrm>
              <a:off x="387086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29" name="Line"/>
            <p:cNvSpPr/>
            <p:nvPr/>
          </p:nvSpPr>
          <p:spPr>
            <a:xfrm flipH="1">
              <a:off x="1052264" y="349150"/>
              <a:ext cx="378322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30" name="Line"/>
            <p:cNvSpPr/>
            <p:nvPr/>
          </p:nvSpPr>
          <p:spPr>
            <a:xfrm flipH="1">
              <a:off x="111034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</p:grpSp>
      <p:sp>
        <p:nvSpPr>
          <p:cNvPr id="332" name="God"/>
          <p:cNvSpPr/>
          <p:nvPr/>
        </p:nvSpPr>
        <p:spPr>
          <a:xfrm>
            <a:off x="6830858" y="1121731"/>
            <a:ext cx="1826292" cy="892969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lnSpc>
                <a:spcPct val="60000"/>
              </a:lnSpc>
              <a:defRPr sz="5000" b="1">
                <a:solidFill>
                  <a:srgbClr val="FFFFFF"/>
                </a:solidFill>
                <a:effectLst>
                  <a:outerShdw blurRad="63500" dir="2640000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sz="3516" dirty="0"/>
              <a:t>God</a:t>
            </a:r>
          </a:p>
        </p:txBody>
      </p:sp>
      <p:grpSp>
        <p:nvGrpSpPr>
          <p:cNvPr id="337" name="Group"/>
          <p:cNvGrpSpPr/>
          <p:nvPr/>
        </p:nvGrpSpPr>
        <p:grpSpPr>
          <a:xfrm>
            <a:off x="6549155" y="1095629"/>
            <a:ext cx="699335" cy="932855"/>
            <a:chOff x="0" y="0"/>
            <a:chExt cx="994609" cy="1326725"/>
          </a:xfrm>
        </p:grpSpPr>
        <p:sp>
          <p:nvSpPr>
            <p:cNvPr id="333" name="Shape"/>
            <p:cNvSpPr/>
            <p:nvPr/>
          </p:nvSpPr>
          <p:spPr>
            <a:xfrm>
              <a:off x="0" y="0"/>
              <a:ext cx="994610" cy="132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extrusionOk="0">
                  <a:moveTo>
                    <a:pt x="0" y="19586"/>
                  </a:moveTo>
                  <a:lnTo>
                    <a:pt x="726" y="612"/>
                  </a:lnTo>
                  <a:cubicBezTo>
                    <a:pt x="1410" y="1148"/>
                    <a:pt x="2341" y="1477"/>
                    <a:pt x="3338" y="1535"/>
                  </a:cubicBezTo>
                  <a:cubicBezTo>
                    <a:pt x="5695" y="1672"/>
                    <a:pt x="7647" y="337"/>
                    <a:pt x="9951" y="59"/>
                  </a:cubicBezTo>
                  <a:cubicBezTo>
                    <a:pt x="12793" y="-285"/>
                    <a:pt x="15369" y="951"/>
                    <a:pt x="17948" y="1873"/>
                  </a:cubicBezTo>
                  <a:cubicBezTo>
                    <a:pt x="18849" y="2195"/>
                    <a:pt x="19774" y="2479"/>
                    <a:pt x="20718" y="2725"/>
                  </a:cubicBezTo>
                  <a:lnTo>
                    <a:pt x="17367" y="4874"/>
                  </a:lnTo>
                  <a:lnTo>
                    <a:pt x="19122" y="6017"/>
                  </a:lnTo>
                  <a:lnTo>
                    <a:pt x="19144" y="7478"/>
                  </a:lnTo>
                  <a:lnTo>
                    <a:pt x="21229" y="9150"/>
                  </a:lnTo>
                  <a:lnTo>
                    <a:pt x="17059" y="9991"/>
                  </a:lnTo>
                  <a:lnTo>
                    <a:pt x="18823" y="10987"/>
                  </a:lnTo>
                  <a:lnTo>
                    <a:pt x="16125" y="14378"/>
                  </a:lnTo>
                  <a:lnTo>
                    <a:pt x="21600" y="14366"/>
                  </a:lnTo>
                  <a:lnTo>
                    <a:pt x="18519" y="17580"/>
                  </a:lnTo>
                  <a:lnTo>
                    <a:pt x="19766" y="19331"/>
                  </a:lnTo>
                  <a:lnTo>
                    <a:pt x="18411" y="21019"/>
                  </a:lnTo>
                  <a:cubicBezTo>
                    <a:pt x="16793" y="21315"/>
                    <a:pt x="15081" y="21109"/>
                    <a:pt x="13677" y="20450"/>
                  </a:cubicBezTo>
                  <a:cubicBezTo>
                    <a:pt x="11924" y="19627"/>
                    <a:pt x="10614" y="18117"/>
                    <a:pt x="8491" y="18148"/>
                  </a:cubicBezTo>
                  <a:cubicBezTo>
                    <a:pt x="6243" y="18181"/>
                    <a:pt x="4873" y="19992"/>
                    <a:pt x="2680" y="20225"/>
                  </a:cubicBezTo>
                  <a:cubicBezTo>
                    <a:pt x="1700" y="20330"/>
                    <a:pt x="709" y="20094"/>
                    <a:pt x="0" y="19586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34" name="Line"/>
            <p:cNvSpPr/>
            <p:nvPr/>
          </p:nvSpPr>
          <p:spPr>
            <a:xfrm>
              <a:off x="42001" y="755185"/>
              <a:ext cx="709395" cy="1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1" extrusionOk="0">
                  <a:moveTo>
                    <a:pt x="0" y="7261"/>
                  </a:moveTo>
                  <a:cubicBezTo>
                    <a:pt x="1350" y="12719"/>
                    <a:pt x="3202" y="14722"/>
                    <a:pt x="4940" y="12602"/>
                  </a:cubicBezTo>
                  <a:cubicBezTo>
                    <a:pt x="7093" y="9974"/>
                    <a:pt x="8733" y="1286"/>
                    <a:pt x="10963" y="137"/>
                  </a:cubicBezTo>
                  <a:cubicBezTo>
                    <a:pt x="13888" y="-1369"/>
                    <a:pt x="16111" y="9897"/>
                    <a:pt x="18699" y="15908"/>
                  </a:cubicBezTo>
                  <a:cubicBezTo>
                    <a:pt x="19612" y="18028"/>
                    <a:pt x="20590" y="19486"/>
                    <a:pt x="21600" y="20231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35" name="Line"/>
            <p:cNvSpPr/>
            <p:nvPr/>
          </p:nvSpPr>
          <p:spPr>
            <a:xfrm>
              <a:off x="29690" y="915384"/>
              <a:ext cx="849129" cy="14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7" extrusionOk="0">
                  <a:moveTo>
                    <a:pt x="0" y="5307"/>
                  </a:moveTo>
                  <a:cubicBezTo>
                    <a:pt x="1050" y="10077"/>
                    <a:pt x="2397" y="12164"/>
                    <a:pt x="3725" y="11077"/>
                  </a:cubicBezTo>
                  <a:cubicBezTo>
                    <a:pt x="5820" y="9362"/>
                    <a:pt x="7555" y="-29"/>
                    <a:pt x="9686" y="0"/>
                  </a:cubicBezTo>
                  <a:cubicBezTo>
                    <a:pt x="12130" y="34"/>
                    <a:pt x="13898" y="11906"/>
                    <a:pt x="16114" y="17279"/>
                  </a:cubicBezTo>
                  <a:cubicBezTo>
                    <a:pt x="17865" y="21525"/>
                    <a:pt x="19842" y="21571"/>
                    <a:pt x="21600" y="17406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36" name="Line"/>
            <p:cNvSpPr/>
            <p:nvPr/>
          </p:nvSpPr>
          <p:spPr>
            <a:xfrm>
              <a:off x="16942" y="1041337"/>
              <a:ext cx="864676" cy="141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3" extrusionOk="0">
                  <a:moveTo>
                    <a:pt x="0" y="7311"/>
                  </a:moveTo>
                  <a:cubicBezTo>
                    <a:pt x="867" y="10063"/>
                    <a:pt x="1864" y="11238"/>
                    <a:pt x="2854" y="10675"/>
                  </a:cubicBezTo>
                  <a:cubicBezTo>
                    <a:pt x="4985" y="9463"/>
                    <a:pt x="6766" y="484"/>
                    <a:pt x="8913" y="20"/>
                  </a:cubicBezTo>
                  <a:cubicBezTo>
                    <a:pt x="11227" y="-481"/>
                    <a:pt x="13119" y="8675"/>
                    <a:pt x="15202" y="14116"/>
                  </a:cubicBezTo>
                  <a:cubicBezTo>
                    <a:pt x="17199" y="19331"/>
                    <a:pt x="19424" y="21119"/>
                    <a:pt x="21600" y="19257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</p:grpSp>
      <p:grpSp>
        <p:nvGrpSpPr>
          <p:cNvPr id="342" name="Group"/>
          <p:cNvGrpSpPr/>
          <p:nvPr/>
        </p:nvGrpSpPr>
        <p:grpSpPr>
          <a:xfrm>
            <a:off x="8210229" y="1106604"/>
            <a:ext cx="854961" cy="910905"/>
            <a:chOff x="0" y="0"/>
            <a:chExt cx="1215944" cy="1295508"/>
          </a:xfrm>
        </p:grpSpPr>
        <p:sp>
          <p:nvSpPr>
            <p:cNvPr id="338" name="Shape"/>
            <p:cNvSpPr/>
            <p:nvPr/>
          </p:nvSpPr>
          <p:spPr>
            <a:xfrm>
              <a:off x="0" y="0"/>
              <a:ext cx="1215945" cy="129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21600" y="20138"/>
                  </a:moveTo>
                  <a:lnTo>
                    <a:pt x="21599" y="133"/>
                  </a:lnTo>
                  <a:cubicBezTo>
                    <a:pt x="20346" y="1472"/>
                    <a:pt x="18447" y="2195"/>
                    <a:pt x="16494" y="2076"/>
                  </a:cubicBezTo>
                  <a:cubicBezTo>
                    <a:pt x="15155" y="1994"/>
                    <a:pt x="13908" y="1518"/>
                    <a:pt x="12684" y="1040"/>
                  </a:cubicBezTo>
                  <a:cubicBezTo>
                    <a:pt x="11297" y="498"/>
                    <a:pt x="9871" y="-60"/>
                    <a:pt x="8352" y="6"/>
                  </a:cubicBezTo>
                  <a:cubicBezTo>
                    <a:pt x="6584" y="82"/>
                    <a:pt x="4994" y="987"/>
                    <a:pt x="4172" y="2383"/>
                  </a:cubicBezTo>
                  <a:lnTo>
                    <a:pt x="1184" y="4271"/>
                  </a:lnTo>
                  <a:lnTo>
                    <a:pt x="2651" y="5749"/>
                  </a:lnTo>
                  <a:lnTo>
                    <a:pt x="2949" y="7505"/>
                  </a:lnTo>
                  <a:lnTo>
                    <a:pt x="4736" y="8715"/>
                  </a:lnTo>
                  <a:lnTo>
                    <a:pt x="549" y="9847"/>
                  </a:lnTo>
                  <a:lnTo>
                    <a:pt x="2116" y="11131"/>
                  </a:lnTo>
                  <a:lnTo>
                    <a:pt x="0" y="14410"/>
                  </a:lnTo>
                  <a:lnTo>
                    <a:pt x="4504" y="15230"/>
                  </a:lnTo>
                  <a:lnTo>
                    <a:pt x="2066" y="17765"/>
                  </a:lnTo>
                  <a:lnTo>
                    <a:pt x="3108" y="19661"/>
                  </a:lnTo>
                  <a:lnTo>
                    <a:pt x="2025" y="21405"/>
                  </a:lnTo>
                  <a:cubicBezTo>
                    <a:pt x="3206" y="21540"/>
                    <a:pt x="4407" y="21340"/>
                    <a:pt x="5450" y="20834"/>
                  </a:cubicBezTo>
                  <a:cubicBezTo>
                    <a:pt x="7437" y="19870"/>
                    <a:pt x="8900" y="17837"/>
                    <a:pt x="11213" y="17990"/>
                  </a:cubicBezTo>
                  <a:cubicBezTo>
                    <a:pt x="12671" y="18087"/>
                    <a:pt x="13759" y="19091"/>
                    <a:pt x="15001" y="19757"/>
                  </a:cubicBezTo>
                  <a:cubicBezTo>
                    <a:pt x="16300" y="20453"/>
                    <a:pt x="17806" y="20781"/>
                    <a:pt x="19319" y="20669"/>
                  </a:cubicBezTo>
                  <a:cubicBezTo>
                    <a:pt x="20109" y="20611"/>
                    <a:pt x="20881" y="20431"/>
                    <a:pt x="21600" y="20138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39" name="Line"/>
            <p:cNvSpPr/>
            <p:nvPr/>
          </p:nvSpPr>
          <p:spPr>
            <a:xfrm>
              <a:off x="19440" y="709815"/>
              <a:ext cx="1181782" cy="18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extrusionOk="0">
                  <a:moveTo>
                    <a:pt x="0" y="16729"/>
                  </a:moveTo>
                  <a:cubicBezTo>
                    <a:pt x="1665" y="19146"/>
                    <a:pt x="3426" y="17882"/>
                    <a:pt x="4939" y="13184"/>
                  </a:cubicBezTo>
                  <a:cubicBezTo>
                    <a:pt x="6350" y="8804"/>
                    <a:pt x="7526" y="1502"/>
                    <a:pt x="9123" y="210"/>
                  </a:cubicBezTo>
                  <a:cubicBezTo>
                    <a:pt x="11045" y="-1345"/>
                    <a:pt x="12703" y="6083"/>
                    <a:pt x="14397" y="11457"/>
                  </a:cubicBezTo>
                  <a:cubicBezTo>
                    <a:pt x="15634" y="15383"/>
                    <a:pt x="16969" y="18246"/>
                    <a:pt x="18367" y="19382"/>
                  </a:cubicBezTo>
                  <a:cubicBezTo>
                    <a:pt x="19442" y="20255"/>
                    <a:pt x="20535" y="20084"/>
                    <a:pt x="21600" y="18875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40" name="Line"/>
            <p:cNvSpPr/>
            <p:nvPr/>
          </p:nvSpPr>
          <p:spPr>
            <a:xfrm>
              <a:off x="137498" y="862425"/>
              <a:ext cx="1072945" cy="17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6" extrusionOk="0">
                  <a:moveTo>
                    <a:pt x="0" y="19716"/>
                  </a:moveTo>
                  <a:cubicBezTo>
                    <a:pt x="976" y="18820"/>
                    <a:pt x="1920" y="17081"/>
                    <a:pt x="2799" y="14563"/>
                  </a:cubicBezTo>
                  <a:cubicBezTo>
                    <a:pt x="4565" y="9505"/>
                    <a:pt x="6077" y="1308"/>
                    <a:pt x="8087" y="145"/>
                  </a:cubicBezTo>
                  <a:cubicBezTo>
                    <a:pt x="10476" y="-1237"/>
                    <a:pt x="12470" y="7565"/>
                    <a:pt x="14621" y="12960"/>
                  </a:cubicBezTo>
                  <a:cubicBezTo>
                    <a:pt x="16790" y="18401"/>
                    <a:pt x="19218" y="20363"/>
                    <a:pt x="21600" y="18589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341" name="Line"/>
            <p:cNvSpPr/>
            <p:nvPr/>
          </p:nvSpPr>
          <p:spPr>
            <a:xfrm>
              <a:off x="156399" y="994776"/>
              <a:ext cx="1051413" cy="1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55" extrusionOk="0">
                  <a:moveTo>
                    <a:pt x="0" y="19855"/>
                  </a:moveTo>
                  <a:cubicBezTo>
                    <a:pt x="1774" y="18591"/>
                    <a:pt x="3491" y="15427"/>
                    <a:pt x="5059" y="10532"/>
                  </a:cubicBezTo>
                  <a:cubicBezTo>
                    <a:pt x="6377" y="6419"/>
                    <a:pt x="7625" y="1038"/>
                    <a:pt x="9125" y="140"/>
                  </a:cubicBezTo>
                  <a:cubicBezTo>
                    <a:pt x="11475" y="-1267"/>
                    <a:pt x="13428" y="8300"/>
                    <a:pt x="15559" y="13801"/>
                  </a:cubicBezTo>
                  <a:cubicBezTo>
                    <a:pt x="17450" y="18681"/>
                    <a:pt x="19548" y="20333"/>
                    <a:pt x="21600" y="18558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99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9"/>
                            </p:stCondLst>
                            <p:childTnLst>
                              <p:par>
                                <p:cTn id="1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99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8"/>
                            </p:stCondLst>
                            <p:childTnLst>
                              <p:par>
                                <p:cTn id="1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99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7"/>
                            </p:stCondLst>
                            <p:childTnLst>
                              <p:par>
                                <p:cTn id="2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99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creen Shot 2018-09-16 at 7.42.29 AM.png" descr="Screen Shot 2018-09-16 at 7.42.2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3390"/>
            <a:ext cx="9144000" cy="3811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 Shot 2018-09-16 at 7.43.54 AM.png" descr="Screen Shot 2018-09-16 at 7.43.5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66" y="432014"/>
            <a:ext cx="9164531" cy="5993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8953721_10216387802355565_4429741373104002609_o.jpg" descr="28953721_10216387802355565_4429741373104002609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4" y="1487919"/>
            <a:ext cx="4281359" cy="5354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28947586_10216387802875578_5996528526270462008_o.jpg" descr="28947586_10216387802875578_5996528526270462008_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3480" y="9871"/>
            <a:ext cx="3917912" cy="489486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55" name="29339909_10216387803515594_4075884847492477200_n.jpg" descr="29339909_10216387803515594_4075884847492477200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03929" y="1564447"/>
            <a:ext cx="4281359" cy="5348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99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 advAuto="0"/>
      <p:bldP spid="155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roup-photo-outdoor-sharpened.jpg" descr="group-photo-outdoor-sharpened.jpg"/>
          <p:cNvPicPr>
            <a:picLocks noChangeAspect="1"/>
          </p:cNvPicPr>
          <p:nvPr/>
        </p:nvPicPr>
        <p:blipFill>
          <a:blip r:embed="rId2">
            <a:extLst/>
          </a:blip>
          <a:srcRect t="28640" b="4543"/>
          <a:stretch>
            <a:fillRect/>
          </a:stretch>
        </p:blipFill>
        <p:spPr>
          <a:xfrm>
            <a:off x="-3393" y="-2545"/>
            <a:ext cx="9143938" cy="6857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"/>
          <p:cNvSpPr/>
          <p:nvPr/>
        </p:nvSpPr>
        <p:spPr>
          <a:xfrm>
            <a:off x="-2519" y="337171"/>
            <a:ext cx="9149037" cy="189306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0" name="SONG WORSHIP"/>
          <p:cNvSpPr txBox="1"/>
          <p:nvPr/>
        </p:nvSpPr>
        <p:spPr>
          <a:xfrm>
            <a:off x="1428059" y="184967"/>
            <a:ext cx="6349688" cy="1197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7312"/>
              <a:t>SONG WORSHIP</a:t>
            </a:r>
          </a:p>
        </p:txBody>
      </p:sp>
      <p:sp>
        <p:nvSpPr>
          <p:cNvPr id="161" name="WORKSHOP"/>
          <p:cNvSpPr txBox="1"/>
          <p:nvPr/>
        </p:nvSpPr>
        <p:spPr>
          <a:xfrm>
            <a:off x="2222976" y="1135281"/>
            <a:ext cx="4745787" cy="1197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7312"/>
              <a:t>WORKSHOP</a:t>
            </a:r>
          </a:p>
        </p:txBody>
      </p:sp>
      <p:sp>
        <p:nvSpPr>
          <p:cNvPr id="162" name="University church of Christ…"/>
          <p:cNvSpPr txBox="1"/>
          <p:nvPr/>
        </p:nvSpPr>
        <p:spPr>
          <a:xfrm>
            <a:off x="2140473" y="5623103"/>
            <a:ext cx="4804713" cy="111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4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375"/>
              <a:t>University church of Christ</a:t>
            </a:r>
          </a:p>
          <a:p>
            <a:pPr>
              <a:defRPr sz="4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375"/>
              <a:t>Sept 16-19, 2018</a:t>
            </a:r>
          </a:p>
        </p:txBody>
      </p:sp>
      <p:sp>
        <p:nvSpPr>
          <p:cNvPr id="163" name="Sun 10:20 am - Worship Within the Veil…"/>
          <p:cNvSpPr txBox="1"/>
          <p:nvPr/>
        </p:nvSpPr>
        <p:spPr>
          <a:xfrm>
            <a:off x="806646" y="2320845"/>
            <a:ext cx="7590540" cy="3255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sz="3234" b="1"/>
              <a:t>Sun 10:20 am - Worship Within the Veil</a:t>
            </a:r>
          </a:p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sz="3234" b="1"/>
              <a:t>Sun 6:00 pm - The Sacrifice of Praise</a:t>
            </a:r>
          </a:p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sz="3234" b="1"/>
              <a:t>Mon 7 pm - Asaph, Heman, &amp; Jeduthun</a:t>
            </a:r>
          </a:p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sz="3234" b="1"/>
              <a:t>Tue 7 pm - Teaching through Hymns, Part 1</a:t>
            </a:r>
          </a:p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sz="3234" b="1"/>
              <a:t>Wed 7 pm - Teaching through Hymns, Part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WORSHIP"/>
          <p:cNvSpPr txBox="1">
            <a:spLocks noGrp="1"/>
          </p:cNvSpPr>
          <p:nvPr>
            <p:ph type="title"/>
          </p:nvPr>
        </p:nvSpPr>
        <p:spPr>
          <a:xfrm>
            <a:off x="168641" y="1188973"/>
            <a:ext cx="8806719" cy="2205105"/>
          </a:xfrm>
          <a:prstGeom prst="rect">
            <a:avLst/>
          </a:prstGeom>
        </p:spPr>
        <p:txBody>
          <a:bodyPr anchor="t"/>
          <a:lstStyle>
            <a:lvl1pPr>
              <a:defRPr sz="8800"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WORSHIP</a:t>
            </a:r>
          </a:p>
        </p:txBody>
      </p:sp>
      <p:sp>
        <p:nvSpPr>
          <p:cNvPr id="166" name="WITHIN THE VEIL"/>
          <p:cNvSpPr txBox="1"/>
          <p:nvPr/>
        </p:nvSpPr>
        <p:spPr>
          <a:xfrm>
            <a:off x="168641" y="2084052"/>
            <a:ext cx="8806719" cy="2570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>
              <a:lnSpc>
                <a:spcPct val="80000"/>
              </a:lnSpc>
              <a:defRPr sz="124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718"/>
              <a:t>WITHIN THE</a:t>
            </a:r>
            <a:br>
              <a:rPr sz="8718"/>
            </a:br>
            <a:r>
              <a:rPr sz="8718"/>
              <a:t>VEIL</a:t>
            </a:r>
          </a:p>
        </p:txBody>
      </p:sp>
      <p:sp>
        <p:nvSpPr>
          <p:cNvPr id="167" name="Unless otherwise indicated, all Scripture quotations are from The ESV® Bible (The Holy Bible, English Standard Version®), copyright © 2001 by Crossway, a publishing ministry of Good News Publishers. Used by permission. All rights reserved."/>
          <p:cNvSpPr txBox="1"/>
          <p:nvPr/>
        </p:nvSpPr>
        <p:spPr>
          <a:xfrm>
            <a:off x="165513" y="6438850"/>
            <a:ext cx="17518322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6"/>
              <a:t>Unless otherwise indicated, all Scripture quotations are from The ESV® Bible (The Holy Bible, English Standard Version®), copyright © 2001 by Crossway, a publishing ministry of Good News Publishers. Used by permission. All rights reserved.</a:t>
            </a:r>
          </a:p>
        </p:txBody>
      </p:sp>
      <p:sp>
        <p:nvSpPr>
          <p:cNvPr id="168" name="HEB 10:19"/>
          <p:cNvSpPr/>
          <p:nvPr/>
        </p:nvSpPr>
        <p:spPr>
          <a:xfrm>
            <a:off x="3079406" y="4596881"/>
            <a:ext cx="2894733" cy="858210"/>
          </a:xfrm>
          <a:prstGeom prst="roundRect">
            <a:avLst>
              <a:gd name="adj" fmla="val 15608"/>
            </a:avLst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5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008"/>
              <a:t>HEB 10:19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"/>
          <p:cNvSpPr/>
          <p:nvPr/>
        </p:nvSpPr>
        <p:spPr>
          <a:xfrm>
            <a:off x="-18539" y="92251"/>
            <a:ext cx="9181077" cy="89296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 sz="1828"/>
          </a:p>
        </p:txBody>
      </p:sp>
      <p:sp>
        <p:nvSpPr>
          <p:cNvPr id="171" name="A NATION OF PRIESTS"/>
          <p:cNvSpPr txBox="1"/>
          <p:nvPr/>
        </p:nvSpPr>
        <p:spPr>
          <a:xfrm>
            <a:off x="106050" y="130358"/>
            <a:ext cx="8931901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>
            <a:lvl1pPr>
              <a:defRPr sz="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922"/>
              <a:t>A NATION OF PRIESTS</a:t>
            </a:r>
          </a:p>
        </p:txBody>
      </p:sp>
      <p:sp>
        <p:nvSpPr>
          <p:cNvPr id="172" name="The priesthood: showing what holiness looks like…"/>
          <p:cNvSpPr txBox="1"/>
          <p:nvPr/>
        </p:nvSpPr>
        <p:spPr>
          <a:xfrm>
            <a:off x="221848" y="3664686"/>
            <a:ext cx="8700304" cy="2673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328894" indent="-328894" defTabSz="381998">
              <a:lnSpc>
                <a:spcPct val="140000"/>
              </a:lnSpc>
              <a:buSzPct val="75000"/>
              <a:buChar char="•"/>
              <a:defRPr sz="409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877"/>
              <a:t>The priesthood: showing what holiness looks like</a:t>
            </a:r>
          </a:p>
          <a:p>
            <a:pPr marL="328894" indent="-328894" defTabSz="381998">
              <a:lnSpc>
                <a:spcPct val="140000"/>
              </a:lnSpc>
              <a:buSzPct val="75000"/>
              <a:buChar char="•"/>
              <a:defRPr sz="409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877" b="1"/>
              <a:t>Ex 19:6 - </a:t>
            </a:r>
            <a:r>
              <a:rPr sz="2877" u="sng"/>
              <a:t>Israel</a:t>
            </a:r>
            <a:r>
              <a:rPr sz="2877"/>
              <a:t>: “a kingdom of priests and a holy nation”</a:t>
            </a:r>
            <a:endParaRPr sz="2877" b="1"/>
          </a:p>
          <a:p>
            <a:pPr marL="328894" indent="-328894" defTabSz="381998">
              <a:lnSpc>
                <a:spcPct val="140000"/>
              </a:lnSpc>
              <a:buSzPct val="75000"/>
              <a:buChar char="•"/>
              <a:defRPr sz="409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877" b="1"/>
              <a:t>1 Pt 2:5,9 - </a:t>
            </a:r>
            <a:r>
              <a:rPr sz="2877" u="sng"/>
              <a:t>Christians</a:t>
            </a:r>
            <a:r>
              <a:rPr sz="2877"/>
              <a:t>:  “a holy priesthood…</a:t>
            </a:r>
            <a:br>
              <a:rPr sz="2877"/>
            </a:br>
            <a:r>
              <a:rPr sz="2877"/>
              <a:t>a royal priesthood”</a:t>
            </a:r>
          </a:p>
        </p:txBody>
      </p:sp>
      <p:grpSp>
        <p:nvGrpSpPr>
          <p:cNvPr id="191" name="Group"/>
          <p:cNvGrpSpPr/>
          <p:nvPr/>
        </p:nvGrpSpPr>
        <p:grpSpPr>
          <a:xfrm>
            <a:off x="3956259" y="1664275"/>
            <a:ext cx="1231483" cy="1475016"/>
            <a:chOff x="0" y="0"/>
            <a:chExt cx="1751440" cy="2097800"/>
          </a:xfrm>
        </p:grpSpPr>
        <p:sp>
          <p:nvSpPr>
            <p:cNvPr id="173" name="Rounded Rectangle"/>
            <p:cNvSpPr/>
            <p:nvPr/>
          </p:nvSpPr>
          <p:spPr>
            <a:xfrm rot="791021">
              <a:off x="1090898" y="1665496"/>
              <a:ext cx="641842" cy="238159"/>
            </a:xfrm>
            <a:prstGeom prst="roundRect">
              <a:avLst>
                <a:gd name="adj" fmla="val 50000"/>
              </a:avLst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74" name="Rounded Rectangle"/>
            <p:cNvSpPr/>
            <p:nvPr/>
          </p:nvSpPr>
          <p:spPr>
            <a:xfrm rot="20936494">
              <a:off x="17484" y="1641537"/>
              <a:ext cx="641842" cy="244440"/>
            </a:xfrm>
            <a:prstGeom prst="roundRect">
              <a:avLst>
                <a:gd name="adj" fmla="val 50000"/>
              </a:avLst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75" name="Rounded Rectangle"/>
            <p:cNvSpPr/>
            <p:nvPr/>
          </p:nvSpPr>
          <p:spPr>
            <a:xfrm>
              <a:off x="396660" y="1028585"/>
              <a:ext cx="993680" cy="756823"/>
            </a:xfrm>
            <a:prstGeom prst="roundRect">
              <a:avLst>
                <a:gd name="adj" fmla="val 196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76" name="Circle"/>
            <p:cNvSpPr/>
            <p:nvPr/>
          </p:nvSpPr>
          <p:spPr>
            <a:xfrm>
              <a:off x="425613" y="122237"/>
              <a:ext cx="935775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77" name="Shape"/>
            <p:cNvSpPr/>
            <p:nvPr/>
          </p:nvSpPr>
          <p:spPr>
            <a:xfrm>
              <a:off x="401301" y="497640"/>
              <a:ext cx="978115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78" name="Oval"/>
            <p:cNvSpPr/>
            <p:nvPr/>
          </p:nvSpPr>
          <p:spPr>
            <a:xfrm>
              <a:off x="68594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79" name="Shape"/>
            <p:cNvSpPr/>
            <p:nvPr/>
          </p:nvSpPr>
          <p:spPr>
            <a:xfrm>
              <a:off x="377149" y="17417"/>
              <a:ext cx="1046772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80" name="Line"/>
            <p:cNvSpPr/>
            <p:nvPr/>
          </p:nvSpPr>
          <p:spPr>
            <a:xfrm>
              <a:off x="385816" y="39687"/>
              <a:ext cx="625508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81" name="Line"/>
            <p:cNvSpPr/>
            <p:nvPr/>
          </p:nvSpPr>
          <p:spPr>
            <a:xfrm>
              <a:off x="930870" y="100362"/>
              <a:ext cx="232958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82" name="Line"/>
            <p:cNvSpPr/>
            <p:nvPr/>
          </p:nvSpPr>
          <p:spPr>
            <a:xfrm>
              <a:off x="387086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83" name="Line"/>
            <p:cNvSpPr/>
            <p:nvPr/>
          </p:nvSpPr>
          <p:spPr>
            <a:xfrm flipH="1">
              <a:off x="1052264" y="349150"/>
              <a:ext cx="378322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84" name="Line"/>
            <p:cNvSpPr/>
            <p:nvPr/>
          </p:nvSpPr>
          <p:spPr>
            <a:xfrm flipH="1">
              <a:off x="111034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85" name="Rounded Rectangle"/>
            <p:cNvSpPr/>
            <p:nvPr/>
          </p:nvSpPr>
          <p:spPr>
            <a:xfrm rot="20936494">
              <a:off x="169813" y="1541876"/>
              <a:ext cx="641842" cy="387616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86" name="Rounded Rectangle"/>
            <p:cNvSpPr/>
            <p:nvPr/>
          </p:nvSpPr>
          <p:spPr>
            <a:xfrm rot="791021">
              <a:off x="933487" y="1551233"/>
              <a:ext cx="641843" cy="387616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87" name="Rounded Rectangle"/>
            <p:cNvSpPr/>
            <p:nvPr/>
          </p:nvSpPr>
          <p:spPr>
            <a:xfrm>
              <a:off x="534874" y="1392168"/>
              <a:ext cx="731322" cy="705633"/>
            </a:xfrm>
            <a:prstGeom prst="roundRect">
              <a:avLst>
                <a:gd name="adj" fmla="val 8003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88" name="Rounded Rectangle"/>
            <p:cNvSpPr/>
            <p:nvPr/>
          </p:nvSpPr>
          <p:spPr>
            <a:xfrm>
              <a:off x="502368" y="1325308"/>
              <a:ext cx="801780" cy="163376"/>
            </a:xfrm>
            <a:prstGeom prst="roundRect">
              <a:avLst>
                <a:gd name="adj" fmla="val 344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89" name="Rounded Rectangle"/>
            <p:cNvSpPr/>
            <p:nvPr/>
          </p:nvSpPr>
          <p:spPr>
            <a:xfrm>
              <a:off x="410293" y="1490408"/>
              <a:ext cx="111837" cy="163376"/>
            </a:xfrm>
            <a:prstGeom prst="roundRect">
              <a:avLst>
                <a:gd name="adj" fmla="val 502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190" name="Rounded Rectangle"/>
            <p:cNvSpPr/>
            <p:nvPr/>
          </p:nvSpPr>
          <p:spPr>
            <a:xfrm>
              <a:off x="1277061" y="1498171"/>
              <a:ext cx="100092" cy="163376"/>
            </a:xfrm>
            <a:prstGeom prst="roundRect">
              <a:avLst>
                <a:gd name="adj" fmla="val 561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</p:grpSp>
      <p:pic>
        <p:nvPicPr>
          <p:cNvPr id="192" name="Screen Shot 2017-02-01 at 2.24.49 PM.png" descr="Screen Shot 2017-02-01 at 2.24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17" y="1486269"/>
            <a:ext cx="3316776" cy="1831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Screen Shot 2017-02-01 at 2.26.20 PM.png" descr="Screen Shot 2017-02-01 at 2.26.2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1861" y="1282987"/>
            <a:ext cx="2565473" cy="205960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If you are a Christian,…"/>
          <p:cNvSpPr/>
          <p:nvPr/>
        </p:nvSpPr>
        <p:spPr>
          <a:xfrm>
            <a:off x="2493614" y="3550452"/>
            <a:ext cx="4156772" cy="2902186"/>
          </a:xfrm>
          <a:prstGeom prst="roundRect">
            <a:avLst>
              <a:gd name="adj" fmla="val 17860"/>
            </a:avLst>
          </a:prstGeom>
          <a:solidFill>
            <a:srgbClr val="00397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defRPr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797"/>
              <a:t>If you are a </a:t>
            </a:r>
            <a:r>
              <a:rPr sz="3797" u="sng"/>
              <a:t>Christian</a:t>
            </a:r>
            <a:r>
              <a:rPr sz="3797"/>
              <a:t>,</a:t>
            </a:r>
          </a:p>
          <a:p>
            <a:pPr>
              <a:defRPr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797"/>
              <a:t>you are a </a:t>
            </a:r>
            <a:r>
              <a:rPr sz="3797" u="sng"/>
              <a:t>priest</a:t>
            </a:r>
            <a:r>
              <a:rPr sz="3797"/>
              <a:t> of God Almighty!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99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99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99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99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99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99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 bldLvl="5" animBg="1" advAuto="0"/>
      <p:bldP spid="191" grpId="0" animBg="1" advAuto="0"/>
      <p:bldP spid="192" grpId="0" animBg="1" advAuto="0"/>
      <p:bldP spid="193" grpId="0" animBg="1" advAuto="0"/>
      <p:bldP spid="194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"/>
          <p:cNvSpPr/>
          <p:nvPr/>
        </p:nvSpPr>
        <p:spPr>
          <a:xfrm>
            <a:off x="-18539" y="92251"/>
            <a:ext cx="9181077" cy="89296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 sz="1828"/>
          </a:p>
        </p:txBody>
      </p:sp>
      <p:sp>
        <p:nvSpPr>
          <p:cNvPr id="197" name="A NATION OF PRIESTS"/>
          <p:cNvSpPr txBox="1"/>
          <p:nvPr/>
        </p:nvSpPr>
        <p:spPr>
          <a:xfrm>
            <a:off x="106050" y="130358"/>
            <a:ext cx="8931901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>
            <a:lvl1pPr>
              <a:defRPr sz="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922"/>
              <a:t>A NATION OF PRIESTS</a:t>
            </a:r>
          </a:p>
        </p:txBody>
      </p:sp>
      <p:sp>
        <p:nvSpPr>
          <p:cNvPr id="198" name="Arrow"/>
          <p:cNvSpPr/>
          <p:nvPr/>
        </p:nvSpPr>
        <p:spPr>
          <a:xfrm rot="5400000">
            <a:off x="7238117" y="4392429"/>
            <a:ext cx="1263426" cy="793912"/>
          </a:xfrm>
          <a:prstGeom prst="rightArrow">
            <a:avLst>
              <a:gd name="adj1" fmla="val 43735"/>
              <a:gd name="adj2" fmla="val 43716"/>
            </a:avLst>
          </a:prstGeom>
          <a:blipFill>
            <a:blip r:embed="rId2"/>
          </a:blipFill>
          <a:ln w="508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 sz="1828"/>
          </a:p>
        </p:txBody>
      </p:sp>
      <p:sp>
        <p:nvSpPr>
          <p:cNvPr id="199" name="Arrow"/>
          <p:cNvSpPr/>
          <p:nvPr/>
        </p:nvSpPr>
        <p:spPr>
          <a:xfrm rot="16200000">
            <a:off x="7218803" y="2411851"/>
            <a:ext cx="1263329" cy="795628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2"/>
          </a:blipFill>
          <a:ln w="508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 sz="1828"/>
          </a:p>
        </p:txBody>
      </p:sp>
      <p:grpSp>
        <p:nvGrpSpPr>
          <p:cNvPr id="218" name="Group"/>
          <p:cNvGrpSpPr/>
          <p:nvPr/>
        </p:nvGrpSpPr>
        <p:grpSpPr>
          <a:xfrm>
            <a:off x="7234726" y="2851557"/>
            <a:ext cx="1231482" cy="1881070"/>
            <a:chOff x="0" y="0"/>
            <a:chExt cx="1751440" cy="2675297"/>
          </a:xfrm>
        </p:grpSpPr>
        <p:sp>
          <p:nvSpPr>
            <p:cNvPr id="200" name="Rounded Rectangle"/>
            <p:cNvSpPr/>
            <p:nvPr/>
          </p:nvSpPr>
          <p:spPr>
            <a:xfrm rot="791021">
              <a:off x="1090898" y="1665496"/>
              <a:ext cx="641842" cy="238159"/>
            </a:xfrm>
            <a:prstGeom prst="roundRect">
              <a:avLst>
                <a:gd name="adj" fmla="val 50000"/>
              </a:avLst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01" name="Rounded Rectangle"/>
            <p:cNvSpPr/>
            <p:nvPr/>
          </p:nvSpPr>
          <p:spPr>
            <a:xfrm rot="20936494">
              <a:off x="17484" y="1641537"/>
              <a:ext cx="641842" cy="244440"/>
            </a:xfrm>
            <a:prstGeom prst="roundRect">
              <a:avLst>
                <a:gd name="adj" fmla="val 50000"/>
              </a:avLst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02" name="Rounded Rectangle"/>
            <p:cNvSpPr/>
            <p:nvPr/>
          </p:nvSpPr>
          <p:spPr>
            <a:xfrm>
              <a:off x="396660" y="1028585"/>
              <a:ext cx="993680" cy="756823"/>
            </a:xfrm>
            <a:prstGeom prst="roundRect">
              <a:avLst>
                <a:gd name="adj" fmla="val 196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03" name="Circle"/>
            <p:cNvSpPr/>
            <p:nvPr/>
          </p:nvSpPr>
          <p:spPr>
            <a:xfrm>
              <a:off x="425613" y="122237"/>
              <a:ext cx="935775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04" name="Shape"/>
            <p:cNvSpPr/>
            <p:nvPr/>
          </p:nvSpPr>
          <p:spPr>
            <a:xfrm>
              <a:off x="401301" y="497640"/>
              <a:ext cx="978115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05" name="Oval"/>
            <p:cNvSpPr/>
            <p:nvPr/>
          </p:nvSpPr>
          <p:spPr>
            <a:xfrm>
              <a:off x="68594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06" name="Shape"/>
            <p:cNvSpPr/>
            <p:nvPr/>
          </p:nvSpPr>
          <p:spPr>
            <a:xfrm>
              <a:off x="377149" y="17417"/>
              <a:ext cx="1046772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07" name="Line"/>
            <p:cNvSpPr/>
            <p:nvPr/>
          </p:nvSpPr>
          <p:spPr>
            <a:xfrm>
              <a:off x="385816" y="39687"/>
              <a:ext cx="625508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08" name="Line"/>
            <p:cNvSpPr/>
            <p:nvPr/>
          </p:nvSpPr>
          <p:spPr>
            <a:xfrm>
              <a:off x="930870" y="100362"/>
              <a:ext cx="232958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09" name="Line"/>
            <p:cNvSpPr/>
            <p:nvPr/>
          </p:nvSpPr>
          <p:spPr>
            <a:xfrm>
              <a:off x="387086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10" name="Line"/>
            <p:cNvSpPr/>
            <p:nvPr/>
          </p:nvSpPr>
          <p:spPr>
            <a:xfrm flipH="1">
              <a:off x="1052264" y="349150"/>
              <a:ext cx="378322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11" name="Line"/>
            <p:cNvSpPr/>
            <p:nvPr/>
          </p:nvSpPr>
          <p:spPr>
            <a:xfrm flipH="1">
              <a:off x="111034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12" name="Rounded Rectangle"/>
            <p:cNvSpPr/>
            <p:nvPr/>
          </p:nvSpPr>
          <p:spPr>
            <a:xfrm rot="20936494">
              <a:off x="169813" y="1541876"/>
              <a:ext cx="641842" cy="387616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13" name="Rounded Rectangle"/>
            <p:cNvSpPr/>
            <p:nvPr/>
          </p:nvSpPr>
          <p:spPr>
            <a:xfrm rot="791021">
              <a:off x="933487" y="1551233"/>
              <a:ext cx="641843" cy="387616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14" name="Rounded Rectangle"/>
            <p:cNvSpPr/>
            <p:nvPr/>
          </p:nvSpPr>
          <p:spPr>
            <a:xfrm>
              <a:off x="534874" y="1392168"/>
              <a:ext cx="731322" cy="1283130"/>
            </a:xfrm>
            <a:prstGeom prst="roundRect">
              <a:avLst>
                <a:gd name="adj" fmla="val 7722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15" name="Rounded Rectangle"/>
            <p:cNvSpPr/>
            <p:nvPr/>
          </p:nvSpPr>
          <p:spPr>
            <a:xfrm>
              <a:off x="502368" y="1325308"/>
              <a:ext cx="801780" cy="163376"/>
            </a:xfrm>
            <a:prstGeom prst="roundRect">
              <a:avLst>
                <a:gd name="adj" fmla="val 344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16" name="Rounded Rectangle"/>
            <p:cNvSpPr/>
            <p:nvPr/>
          </p:nvSpPr>
          <p:spPr>
            <a:xfrm>
              <a:off x="410293" y="1490408"/>
              <a:ext cx="111837" cy="163376"/>
            </a:xfrm>
            <a:prstGeom prst="roundRect">
              <a:avLst>
                <a:gd name="adj" fmla="val 502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  <p:sp>
          <p:nvSpPr>
            <p:cNvPr id="217" name="Rounded Rectangle"/>
            <p:cNvSpPr/>
            <p:nvPr/>
          </p:nvSpPr>
          <p:spPr>
            <a:xfrm>
              <a:off x="1277061" y="1498171"/>
              <a:ext cx="100092" cy="163376"/>
            </a:xfrm>
            <a:prstGeom prst="roundRect">
              <a:avLst>
                <a:gd name="adj" fmla="val 561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 sz="1828"/>
            </a:p>
          </p:txBody>
        </p:sp>
      </p:grpSp>
      <p:sp>
        <p:nvSpPr>
          <p:cNvPr id="219" name="God"/>
          <p:cNvSpPr/>
          <p:nvPr/>
        </p:nvSpPr>
        <p:spPr>
          <a:xfrm>
            <a:off x="6956684" y="1179294"/>
            <a:ext cx="1826292" cy="892969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lnSpc>
                <a:spcPct val="60000"/>
              </a:lnSpc>
              <a:defRPr sz="5000" b="1">
                <a:solidFill>
                  <a:srgbClr val="FFFFFF"/>
                </a:solidFill>
                <a:effectLst>
                  <a:outerShdw blurRad="63500" dir="2640000" rotWithShape="0">
                    <a:srgbClr val="000000"/>
                  </a:outerShdw>
                </a:effectLst>
                <a:latin typeface="Alegreya SC"/>
                <a:ea typeface="Alegreya SC"/>
                <a:cs typeface="Alegreya SC"/>
                <a:sym typeface="Alegreya SC"/>
              </a:defRPr>
            </a:pPr>
            <a:r>
              <a:rPr sz="3516" dirty="0">
                <a:latin typeface="Calibri"/>
                <a:ea typeface="Calibri"/>
                <a:cs typeface="Calibri"/>
                <a:sym typeface="Calibri"/>
              </a:rPr>
              <a:t>God</a:t>
            </a:r>
            <a:endParaRPr sz="3516" dirty="0"/>
          </a:p>
        </p:txBody>
      </p:sp>
      <p:grpSp>
        <p:nvGrpSpPr>
          <p:cNvPr id="235" name="Group"/>
          <p:cNvGrpSpPr/>
          <p:nvPr/>
        </p:nvGrpSpPr>
        <p:grpSpPr>
          <a:xfrm>
            <a:off x="6815249" y="5516968"/>
            <a:ext cx="2082435" cy="1267545"/>
            <a:chOff x="0" y="0"/>
            <a:chExt cx="2961684" cy="1802729"/>
          </a:xfrm>
        </p:grpSpPr>
        <p:grpSp>
          <p:nvGrpSpPr>
            <p:cNvPr id="224" name="Group"/>
            <p:cNvGrpSpPr/>
            <p:nvPr/>
          </p:nvGrpSpPr>
          <p:grpSpPr>
            <a:xfrm>
              <a:off x="0" y="342527"/>
              <a:ext cx="993680" cy="1342837"/>
              <a:chOff x="0" y="0"/>
              <a:chExt cx="993679" cy="1342836"/>
            </a:xfrm>
          </p:grpSpPr>
          <p:sp>
            <p:nvSpPr>
              <p:cNvPr id="220" name="Rounded Rectangle"/>
              <p:cNvSpPr/>
              <p:nvPr/>
            </p:nvSpPr>
            <p:spPr>
              <a:xfrm>
                <a:off x="0" y="906347"/>
                <a:ext cx="993680" cy="436490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21" name="Circle"/>
              <p:cNvSpPr/>
              <p:nvPr/>
            </p:nvSpPr>
            <p:spPr>
              <a:xfrm>
                <a:off x="28952" y="0"/>
                <a:ext cx="935775" cy="935774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22" name="Shape"/>
              <p:cNvSpPr/>
              <p:nvPr/>
            </p:nvSpPr>
            <p:spPr>
              <a:xfrm>
                <a:off x="4641" y="375401"/>
                <a:ext cx="978114" cy="82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563" extrusionOk="0">
                    <a:moveTo>
                      <a:pt x="307" y="0"/>
                    </a:moveTo>
                    <a:cubicBezTo>
                      <a:pt x="-358" y="3764"/>
                      <a:pt x="65" y="7692"/>
                      <a:pt x="1504" y="11121"/>
                    </a:cubicBezTo>
                    <a:cubicBezTo>
                      <a:pt x="2878" y="14397"/>
                      <a:pt x="5081" y="16988"/>
                      <a:pt x="7364" y="19390"/>
                    </a:cubicBezTo>
                    <a:cubicBezTo>
                      <a:pt x="8380" y="20459"/>
                      <a:pt x="9488" y="21523"/>
                      <a:pt x="10830" y="21562"/>
                    </a:cubicBezTo>
                    <a:cubicBezTo>
                      <a:pt x="12163" y="21600"/>
                      <a:pt x="13311" y="20615"/>
                      <a:pt x="14317" y="19544"/>
                    </a:cubicBezTo>
                    <a:cubicBezTo>
                      <a:pt x="16172" y="17570"/>
                      <a:pt x="17767" y="15249"/>
                      <a:pt x="18917" y="12595"/>
                    </a:cubicBezTo>
                    <a:cubicBezTo>
                      <a:pt x="20570" y="8784"/>
                      <a:pt x="21242" y="4456"/>
                      <a:pt x="20846" y="174"/>
                    </a:cubicBezTo>
                    <a:lnTo>
                      <a:pt x="19179" y="174"/>
                    </a:lnTo>
                    <a:cubicBezTo>
                      <a:pt x="19234" y="1624"/>
                      <a:pt x="19160" y="3078"/>
                      <a:pt x="18958" y="4508"/>
                    </a:cubicBezTo>
                    <a:cubicBezTo>
                      <a:pt x="18775" y="5802"/>
                      <a:pt x="18488" y="7072"/>
                      <a:pt x="18101" y="8298"/>
                    </a:cubicBezTo>
                    <a:cubicBezTo>
                      <a:pt x="17620" y="8617"/>
                      <a:pt x="17052" y="8685"/>
                      <a:pt x="16529" y="8485"/>
                    </a:cubicBezTo>
                    <a:cubicBezTo>
                      <a:pt x="15565" y="8116"/>
                      <a:pt x="15003" y="6978"/>
                      <a:pt x="14205" y="6243"/>
                    </a:cubicBezTo>
                    <a:cubicBezTo>
                      <a:pt x="13281" y="5393"/>
                      <a:pt x="12107" y="5123"/>
                      <a:pt x="10948" y="5132"/>
                    </a:cubicBezTo>
                    <a:cubicBezTo>
                      <a:pt x="9918" y="5139"/>
                      <a:pt x="8892" y="5358"/>
                      <a:pt x="7940" y="5840"/>
                    </a:cubicBezTo>
                    <a:cubicBezTo>
                      <a:pt x="7159" y="6236"/>
                      <a:pt x="6444" y="6800"/>
                      <a:pt x="5814" y="7488"/>
                    </a:cubicBezTo>
                    <a:cubicBezTo>
                      <a:pt x="5348" y="7998"/>
                      <a:pt x="4891" y="8592"/>
                      <a:pt x="4265" y="8671"/>
                    </a:cubicBezTo>
                    <a:cubicBezTo>
                      <a:pt x="2912" y="8842"/>
                      <a:pt x="2164" y="6977"/>
                      <a:pt x="2072" y="5070"/>
                    </a:cubicBezTo>
                    <a:cubicBezTo>
                      <a:pt x="1998" y="3540"/>
                      <a:pt x="2081" y="2005"/>
                      <a:pt x="2319" y="500"/>
                    </a:cubicBez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23" name="Oval"/>
              <p:cNvSpPr/>
              <p:nvPr/>
            </p:nvSpPr>
            <p:spPr>
              <a:xfrm>
                <a:off x="289282" y="695959"/>
                <a:ext cx="415115" cy="191814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</p:grpSp>
        <p:grpSp>
          <p:nvGrpSpPr>
            <p:cNvPr id="229" name="Group"/>
            <p:cNvGrpSpPr/>
            <p:nvPr/>
          </p:nvGrpSpPr>
          <p:grpSpPr>
            <a:xfrm>
              <a:off x="1003008" y="-1"/>
              <a:ext cx="993680" cy="1347446"/>
              <a:chOff x="0" y="0"/>
              <a:chExt cx="993679" cy="1347444"/>
            </a:xfrm>
          </p:grpSpPr>
          <p:sp>
            <p:nvSpPr>
              <p:cNvPr id="225" name="Rounded Rectangle"/>
              <p:cNvSpPr/>
              <p:nvPr/>
            </p:nvSpPr>
            <p:spPr>
              <a:xfrm>
                <a:off x="0" y="910955"/>
                <a:ext cx="993680" cy="436490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26" name="Circle"/>
              <p:cNvSpPr/>
              <p:nvPr/>
            </p:nvSpPr>
            <p:spPr>
              <a:xfrm>
                <a:off x="28952" y="17308"/>
                <a:ext cx="935775" cy="935775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27" name="Shape"/>
              <p:cNvSpPr/>
              <p:nvPr/>
            </p:nvSpPr>
            <p:spPr>
              <a:xfrm>
                <a:off x="4641" y="-1"/>
                <a:ext cx="978114" cy="1206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484" extrusionOk="0">
                    <a:moveTo>
                      <a:pt x="307" y="6765"/>
                    </a:moveTo>
                    <a:cubicBezTo>
                      <a:pt x="-358" y="9334"/>
                      <a:pt x="65" y="12016"/>
                      <a:pt x="1504" y="14357"/>
                    </a:cubicBezTo>
                    <a:cubicBezTo>
                      <a:pt x="2878" y="16593"/>
                      <a:pt x="5081" y="18361"/>
                      <a:pt x="7364" y="20001"/>
                    </a:cubicBezTo>
                    <a:cubicBezTo>
                      <a:pt x="8380" y="20731"/>
                      <a:pt x="9488" y="21457"/>
                      <a:pt x="10830" y="21484"/>
                    </a:cubicBezTo>
                    <a:cubicBezTo>
                      <a:pt x="12163" y="21510"/>
                      <a:pt x="13311" y="20838"/>
                      <a:pt x="14317" y="20107"/>
                    </a:cubicBezTo>
                    <a:cubicBezTo>
                      <a:pt x="16172" y="18759"/>
                      <a:pt x="17767" y="17174"/>
                      <a:pt x="18917" y="15363"/>
                    </a:cubicBezTo>
                    <a:cubicBezTo>
                      <a:pt x="20570" y="12762"/>
                      <a:pt x="21242" y="9807"/>
                      <a:pt x="20846" y="6884"/>
                    </a:cubicBezTo>
                    <a:cubicBezTo>
                      <a:pt x="20482" y="5352"/>
                      <a:pt x="19680" y="3935"/>
                      <a:pt x="18468" y="2760"/>
                    </a:cubicBezTo>
                    <a:cubicBezTo>
                      <a:pt x="16753" y="1096"/>
                      <a:pt x="14286" y="72"/>
                      <a:pt x="11700" y="126"/>
                    </a:cubicBezTo>
                    <a:cubicBezTo>
                      <a:pt x="11525" y="130"/>
                      <a:pt x="11346" y="140"/>
                      <a:pt x="11184" y="197"/>
                    </a:cubicBezTo>
                    <a:cubicBezTo>
                      <a:pt x="11068" y="238"/>
                      <a:pt x="10966" y="301"/>
                      <a:pt x="10872" y="371"/>
                    </a:cubicBezTo>
                    <a:cubicBezTo>
                      <a:pt x="8591" y="2088"/>
                      <a:pt x="11088" y="5171"/>
                      <a:pt x="15469" y="6145"/>
                    </a:cubicBezTo>
                    <a:cubicBezTo>
                      <a:pt x="16740" y="6427"/>
                      <a:pt x="17874" y="6770"/>
                      <a:pt x="19179" y="6884"/>
                    </a:cubicBezTo>
                    <a:cubicBezTo>
                      <a:pt x="19234" y="7874"/>
                      <a:pt x="19160" y="8866"/>
                      <a:pt x="18958" y="9842"/>
                    </a:cubicBezTo>
                    <a:cubicBezTo>
                      <a:pt x="18775" y="10726"/>
                      <a:pt x="18488" y="11592"/>
                      <a:pt x="18101" y="12429"/>
                    </a:cubicBezTo>
                    <a:cubicBezTo>
                      <a:pt x="17620" y="12647"/>
                      <a:pt x="17052" y="12694"/>
                      <a:pt x="16529" y="12557"/>
                    </a:cubicBezTo>
                    <a:cubicBezTo>
                      <a:pt x="15565" y="12305"/>
                      <a:pt x="15003" y="11528"/>
                      <a:pt x="14205" y="11027"/>
                    </a:cubicBezTo>
                    <a:cubicBezTo>
                      <a:pt x="13281" y="10446"/>
                      <a:pt x="12107" y="10262"/>
                      <a:pt x="10948" y="10268"/>
                    </a:cubicBezTo>
                    <a:cubicBezTo>
                      <a:pt x="9918" y="10273"/>
                      <a:pt x="8892" y="10423"/>
                      <a:pt x="7940" y="10752"/>
                    </a:cubicBezTo>
                    <a:cubicBezTo>
                      <a:pt x="7159" y="11022"/>
                      <a:pt x="6444" y="11407"/>
                      <a:pt x="5814" y="11877"/>
                    </a:cubicBezTo>
                    <a:cubicBezTo>
                      <a:pt x="5348" y="12225"/>
                      <a:pt x="4891" y="12630"/>
                      <a:pt x="4265" y="12684"/>
                    </a:cubicBezTo>
                    <a:cubicBezTo>
                      <a:pt x="2912" y="12801"/>
                      <a:pt x="2164" y="11528"/>
                      <a:pt x="2072" y="10226"/>
                    </a:cubicBezTo>
                    <a:cubicBezTo>
                      <a:pt x="1998" y="9181"/>
                      <a:pt x="2081" y="8133"/>
                      <a:pt x="2319" y="7106"/>
                    </a:cubicBezTo>
                    <a:cubicBezTo>
                      <a:pt x="3271" y="6680"/>
                      <a:pt x="4308" y="6425"/>
                      <a:pt x="5331" y="6135"/>
                    </a:cubicBezTo>
                    <a:cubicBezTo>
                      <a:pt x="10158" y="4766"/>
                      <a:pt x="13771" y="1151"/>
                      <a:pt x="10363" y="109"/>
                    </a:cubicBezTo>
                    <a:cubicBezTo>
                      <a:pt x="9713" y="-90"/>
                      <a:pt x="9050" y="22"/>
                      <a:pt x="8407" y="149"/>
                    </a:cubicBezTo>
                    <a:cubicBezTo>
                      <a:pt x="6762" y="476"/>
                      <a:pt x="5066" y="951"/>
                      <a:pt x="3684" y="1799"/>
                    </a:cubicBezTo>
                    <a:cubicBezTo>
                      <a:pt x="1778" y="2968"/>
                      <a:pt x="543" y="4738"/>
                      <a:pt x="307" y="6765"/>
                    </a:cubicBezTo>
                    <a:close/>
                  </a:path>
                </a:pathLst>
              </a:custGeom>
              <a:solidFill>
                <a:srgbClr val="6138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28" name="Oval"/>
              <p:cNvSpPr/>
              <p:nvPr/>
            </p:nvSpPr>
            <p:spPr>
              <a:xfrm>
                <a:off x="289282" y="700568"/>
                <a:ext cx="415115" cy="191813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</p:grpSp>
        <p:grpSp>
          <p:nvGrpSpPr>
            <p:cNvPr id="234" name="Group"/>
            <p:cNvGrpSpPr/>
            <p:nvPr/>
          </p:nvGrpSpPr>
          <p:grpSpPr>
            <a:xfrm>
              <a:off x="1920995" y="458186"/>
              <a:ext cx="1040690" cy="1344544"/>
              <a:chOff x="0" y="0"/>
              <a:chExt cx="1040689" cy="1344542"/>
            </a:xfrm>
          </p:grpSpPr>
          <p:sp>
            <p:nvSpPr>
              <p:cNvPr id="230" name="Rounded Rectangle"/>
              <p:cNvSpPr/>
              <p:nvPr/>
            </p:nvSpPr>
            <p:spPr>
              <a:xfrm>
                <a:off x="0" y="904090"/>
                <a:ext cx="993680" cy="436490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31" name="Circle"/>
              <p:cNvSpPr/>
              <p:nvPr/>
            </p:nvSpPr>
            <p:spPr>
              <a:xfrm>
                <a:off x="28952" y="10443"/>
                <a:ext cx="935775" cy="935775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32" name="Oval"/>
              <p:cNvSpPr/>
              <p:nvPr/>
            </p:nvSpPr>
            <p:spPr>
              <a:xfrm>
                <a:off x="289282" y="693703"/>
                <a:ext cx="415115" cy="191813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  <p:sp>
            <p:nvSpPr>
              <p:cNvPr id="233" name="Shape"/>
              <p:cNvSpPr/>
              <p:nvPr/>
            </p:nvSpPr>
            <p:spPr>
              <a:xfrm>
                <a:off x="26141" y="-1"/>
                <a:ext cx="1014549" cy="1344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8" h="21538" extrusionOk="0">
                    <a:moveTo>
                      <a:pt x="8855" y="92"/>
                    </a:moveTo>
                    <a:cubicBezTo>
                      <a:pt x="7067" y="277"/>
                      <a:pt x="5334" y="738"/>
                      <a:pt x="3889" y="1563"/>
                    </a:cubicBezTo>
                    <a:cubicBezTo>
                      <a:pt x="1950" y="2670"/>
                      <a:pt x="698" y="4323"/>
                      <a:pt x="220" y="6135"/>
                    </a:cubicBezTo>
                    <a:cubicBezTo>
                      <a:pt x="-312" y="8148"/>
                      <a:pt x="130" y="10240"/>
                      <a:pt x="1464" y="12023"/>
                    </a:cubicBezTo>
                    <a:lnTo>
                      <a:pt x="1821" y="14527"/>
                    </a:lnTo>
                    <a:lnTo>
                      <a:pt x="800" y="15288"/>
                    </a:lnTo>
                    <a:cubicBezTo>
                      <a:pt x="990" y="15353"/>
                      <a:pt x="1176" y="15428"/>
                      <a:pt x="1354" y="15511"/>
                    </a:cubicBezTo>
                    <a:cubicBezTo>
                      <a:pt x="2082" y="15852"/>
                      <a:pt x="2680" y="16326"/>
                      <a:pt x="3196" y="16845"/>
                    </a:cubicBezTo>
                    <a:cubicBezTo>
                      <a:pt x="3933" y="17587"/>
                      <a:pt x="4505" y="18423"/>
                      <a:pt x="4737" y="19337"/>
                    </a:cubicBezTo>
                    <a:cubicBezTo>
                      <a:pt x="4896" y="19965"/>
                      <a:pt x="4887" y="20611"/>
                      <a:pt x="4710" y="21236"/>
                    </a:cubicBezTo>
                    <a:lnTo>
                      <a:pt x="7829" y="21522"/>
                    </a:lnTo>
                    <a:lnTo>
                      <a:pt x="8192" y="18850"/>
                    </a:lnTo>
                    <a:cubicBezTo>
                      <a:pt x="8562" y="17799"/>
                      <a:pt x="8546" y="16690"/>
                      <a:pt x="8146" y="15645"/>
                    </a:cubicBezTo>
                    <a:cubicBezTo>
                      <a:pt x="7917" y="15050"/>
                      <a:pt x="7568" y="14488"/>
                      <a:pt x="7203" y="13934"/>
                    </a:cubicBezTo>
                    <a:cubicBezTo>
                      <a:pt x="6287" y="12543"/>
                      <a:pt x="5266" y="11190"/>
                      <a:pt x="4529" y="9738"/>
                    </a:cubicBezTo>
                    <a:cubicBezTo>
                      <a:pt x="4127" y="8946"/>
                      <a:pt x="3814" y="8093"/>
                      <a:pt x="4155" y="7285"/>
                    </a:cubicBezTo>
                    <a:cubicBezTo>
                      <a:pt x="4638" y="6142"/>
                      <a:pt x="6171" y="5574"/>
                      <a:pt x="7416" y="4854"/>
                    </a:cubicBezTo>
                    <a:cubicBezTo>
                      <a:pt x="8475" y="4242"/>
                      <a:pt x="9359" y="3471"/>
                      <a:pt x="10014" y="2590"/>
                    </a:cubicBezTo>
                    <a:cubicBezTo>
                      <a:pt x="11174" y="3336"/>
                      <a:pt x="12413" y="4009"/>
                      <a:pt x="13717" y="4601"/>
                    </a:cubicBezTo>
                    <a:cubicBezTo>
                      <a:pt x="14967" y="5170"/>
                      <a:pt x="16309" y="5689"/>
                      <a:pt x="17127" y="6612"/>
                    </a:cubicBezTo>
                    <a:cubicBezTo>
                      <a:pt x="18068" y="7672"/>
                      <a:pt x="18125" y="9014"/>
                      <a:pt x="17768" y="10269"/>
                    </a:cubicBezTo>
                    <a:cubicBezTo>
                      <a:pt x="17450" y="11391"/>
                      <a:pt x="16823" y="12444"/>
                      <a:pt x="16054" y="13430"/>
                    </a:cubicBezTo>
                    <a:cubicBezTo>
                      <a:pt x="15496" y="14146"/>
                      <a:pt x="14859" y="14833"/>
                      <a:pt x="14474" y="15614"/>
                    </a:cubicBezTo>
                    <a:cubicBezTo>
                      <a:pt x="14155" y="16262"/>
                      <a:pt x="14021" y="16951"/>
                      <a:pt x="14007" y="17643"/>
                    </a:cubicBezTo>
                    <a:cubicBezTo>
                      <a:pt x="13995" y="18221"/>
                      <a:pt x="14068" y="18799"/>
                      <a:pt x="14224" y="19366"/>
                    </a:cubicBezTo>
                    <a:lnTo>
                      <a:pt x="14224" y="21538"/>
                    </a:lnTo>
                    <a:lnTo>
                      <a:pt x="16766" y="21320"/>
                    </a:lnTo>
                    <a:lnTo>
                      <a:pt x="17354" y="18903"/>
                    </a:lnTo>
                    <a:lnTo>
                      <a:pt x="18144" y="16732"/>
                    </a:lnTo>
                    <a:lnTo>
                      <a:pt x="19297" y="15177"/>
                    </a:lnTo>
                    <a:lnTo>
                      <a:pt x="20364" y="12636"/>
                    </a:lnTo>
                    <a:lnTo>
                      <a:pt x="21288" y="6535"/>
                    </a:lnTo>
                    <a:lnTo>
                      <a:pt x="19425" y="3010"/>
                    </a:lnTo>
                    <a:cubicBezTo>
                      <a:pt x="18692" y="2415"/>
                      <a:pt x="17867" y="1891"/>
                      <a:pt x="16967" y="1450"/>
                    </a:cubicBezTo>
                    <a:cubicBezTo>
                      <a:pt x="15835" y="894"/>
                      <a:pt x="14596" y="474"/>
                      <a:pt x="13286" y="236"/>
                    </a:cubicBezTo>
                    <a:cubicBezTo>
                      <a:pt x="11836" y="-28"/>
                      <a:pt x="10332" y="-62"/>
                      <a:pt x="8855" y="92"/>
                    </a:cubicBezTo>
                    <a:close/>
                  </a:path>
                </a:pathLst>
              </a:custGeom>
              <a:solidFill>
                <a:srgbClr val="6138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  <a:endParaRPr sz="1828"/>
              </a:p>
            </p:txBody>
          </p:sp>
        </p:grpSp>
      </p:grpSp>
      <p:sp>
        <p:nvSpPr>
          <p:cNvPr id="236" name="The role of priest had 2 dimensions:…"/>
          <p:cNvSpPr txBox="1"/>
          <p:nvPr/>
        </p:nvSpPr>
        <p:spPr>
          <a:xfrm>
            <a:off x="389742" y="1220124"/>
            <a:ext cx="6193245" cy="5435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 lnSpcReduction="10000"/>
          </a:bodyPr>
          <a:lstStyle/>
          <a:p>
            <a:pPr marL="343040" indent="-343040" defTabSz="398428">
              <a:lnSpc>
                <a:spcPct val="120000"/>
              </a:lnSpc>
              <a:buSzPct val="75000"/>
              <a:buChar char="•"/>
              <a:defRPr sz="426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1"/>
              <a:t>The role of priest had 2 dimensions:</a:t>
            </a:r>
            <a:br>
              <a:rPr sz="3001"/>
            </a:br>
            <a:endParaRPr sz="3001" b="1"/>
          </a:p>
          <a:p>
            <a:pPr marL="529313" indent="-529313" defTabSz="398428">
              <a:lnSpc>
                <a:spcPct val="120000"/>
              </a:lnSpc>
              <a:buSzPct val="100000"/>
              <a:buAutoNum type="arabicPeriod"/>
              <a:defRPr sz="426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1" b="1" u="sng"/>
              <a:t>Represent the people to God</a:t>
            </a:r>
            <a:br>
              <a:rPr sz="3001" b="1"/>
            </a:br>
            <a:r>
              <a:rPr sz="3001"/>
              <a:t>(draw near, offer sacrifices, intercede, etc.)</a:t>
            </a:r>
            <a:br>
              <a:rPr sz="3001"/>
            </a:br>
            <a:endParaRPr sz="3001" b="1"/>
          </a:p>
          <a:p>
            <a:pPr marL="529313" indent="-529313" defTabSz="398428">
              <a:lnSpc>
                <a:spcPct val="120000"/>
              </a:lnSpc>
              <a:buSzPct val="100000"/>
              <a:buAutoNum type="arabicPeriod"/>
              <a:defRPr sz="426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1" b="1" u="sng"/>
              <a:t>Represent God to the people</a:t>
            </a:r>
            <a:br>
              <a:rPr sz="3001" b="1"/>
            </a:br>
            <a:r>
              <a:rPr sz="3001"/>
              <a:t>(holy clothing, conduct, </a:t>
            </a:r>
            <a:r>
              <a:rPr sz="3001" i="1"/>
              <a:t>teaching</a:t>
            </a:r>
            <a:r>
              <a:rPr sz="3001"/>
              <a:t> about holiness [</a:t>
            </a:r>
            <a:r>
              <a:rPr sz="3001" b="1"/>
              <a:t>Lv 10:8ff; Dt 17:8ff</a:t>
            </a:r>
            <a:r>
              <a:rPr sz="3001"/>
              <a:t>])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99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99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99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99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99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99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99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 advAuto="0"/>
      <p:bldP spid="199" grpId="0" animBg="1" advAuto="0"/>
      <p:bldP spid="218" grpId="0" animBg="1" advAuto="0"/>
      <p:bldP spid="219" grpId="0" animBg="1" advAuto="0"/>
      <p:bldP spid="235" grpId="0" animBg="1" advAuto="0"/>
      <p:bldP spid="236" grpId="0" build="p" bldLvl="5" animBg="1" advAuto="0"/>
    </p:bldLst>
  </p:timing>
</p:sld>
</file>

<file path=ppt/theme/theme1.xml><?xml version="1.0" encoding="utf-8"?>
<a:theme xmlns:a="http://schemas.openxmlformats.org/drawingml/2006/main" name="Paperless Hymn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perless Hymnal" id="{A822CB5D-83C7-4D97-935B-64FC0B2A5562}" vid="{F9760A61-547C-4A4D-8D8A-5B0295374F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298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Alegreya SC</vt:lpstr>
      <vt:lpstr>Arial</vt:lpstr>
      <vt:lpstr>Calibri</vt:lpstr>
      <vt:lpstr>Calibri Light</vt:lpstr>
      <vt:lpstr>Paperless Hymnal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Recording</dc:creator>
  <cp:lastModifiedBy>Recording</cp:lastModifiedBy>
  <cp:revision>1</cp:revision>
  <dcterms:created xsi:type="dcterms:W3CDTF">2018-09-16T23:57:36Z</dcterms:created>
  <dcterms:modified xsi:type="dcterms:W3CDTF">2018-09-16T23:58:16Z</dcterms:modified>
</cp:coreProperties>
</file>