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8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6A5B4-F9DA-40CA-BA07-1849EA35770A}" type="datetimeFigureOut">
              <a:rPr lang="en-US" smtClean="0"/>
              <a:t>9/23/2018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B1984-DB82-47B8-A070-E33D46C89F90}" type="slidenum">
              <a:rPr lang="en-US" smtClean="0"/>
              <a:t>‹#›</a:t>
            </a:fld>
            <a:endParaRPr lang="en-US"/>
          </a:p>
        </p:txBody>
      </p:sp>
    </p:spTree>
    <p:extLst>
      <p:ext uri="{BB962C8B-B14F-4D97-AF65-F5344CB8AC3E}">
        <p14:creationId xmlns:p14="http://schemas.microsoft.com/office/powerpoint/2010/main" val="309124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5B1984-DB82-47B8-A070-E33D46C89F90}" type="slidenum">
              <a:rPr lang="en-US" smtClean="0"/>
              <a:t>5</a:t>
            </a:fld>
            <a:endParaRPr lang="en-US"/>
          </a:p>
        </p:txBody>
      </p:sp>
    </p:spTree>
    <p:extLst>
      <p:ext uri="{BB962C8B-B14F-4D97-AF65-F5344CB8AC3E}">
        <p14:creationId xmlns:p14="http://schemas.microsoft.com/office/powerpoint/2010/main" val="1819762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5B1984-DB82-47B8-A070-E33D46C89F90}" type="slidenum">
              <a:rPr lang="en-US" smtClean="0"/>
              <a:t>6</a:t>
            </a:fld>
            <a:endParaRPr lang="en-US"/>
          </a:p>
        </p:txBody>
      </p:sp>
    </p:spTree>
    <p:extLst>
      <p:ext uri="{BB962C8B-B14F-4D97-AF65-F5344CB8AC3E}">
        <p14:creationId xmlns:p14="http://schemas.microsoft.com/office/powerpoint/2010/main" val="4015289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5B1984-DB82-47B8-A070-E33D46C89F90}" type="slidenum">
              <a:rPr lang="en-US" smtClean="0"/>
              <a:t>7</a:t>
            </a:fld>
            <a:endParaRPr lang="en-US"/>
          </a:p>
        </p:txBody>
      </p:sp>
    </p:spTree>
    <p:extLst>
      <p:ext uri="{BB962C8B-B14F-4D97-AF65-F5344CB8AC3E}">
        <p14:creationId xmlns:p14="http://schemas.microsoft.com/office/powerpoint/2010/main" val="303544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5B1984-DB82-47B8-A070-E33D46C89F90}" type="slidenum">
              <a:rPr lang="en-US" smtClean="0"/>
              <a:t>8</a:t>
            </a:fld>
            <a:endParaRPr lang="en-US"/>
          </a:p>
        </p:txBody>
      </p:sp>
    </p:spTree>
    <p:extLst>
      <p:ext uri="{BB962C8B-B14F-4D97-AF65-F5344CB8AC3E}">
        <p14:creationId xmlns:p14="http://schemas.microsoft.com/office/powerpoint/2010/main" val="352466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5B1984-DB82-47B8-A070-E33D46C89F90}" type="slidenum">
              <a:rPr lang="en-US" smtClean="0"/>
              <a:t>9</a:t>
            </a:fld>
            <a:endParaRPr lang="en-US"/>
          </a:p>
        </p:txBody>
      </p:sp>
    </p:spTree>
    <p:extLst>
      <p:ext uri="{BB962C8B-B14F-4D97-AF65-F5344CB8AC3E}">
        <p14:creationId xmlns:p14="http://schemas.microsoft.com/office/powerpoint/2010/main" val="2509210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5B1984-DB82-47B8-A070-E33D46C89F90}" type="slidenum">
              <a:rPr lang="en-US" smtClean="0"/>
              <a:t>10</a:t>
            </a:fld>
            <a:endParaRPr lang="en-US"/>
          </a:p>
        </p:txBody>
      </p:sp>
    </p:spTree>
    <p:extLst>
      <p:ext uri="{BB962C8B-B14F-4D97-AF65-F5344CB8AC3E}">
        <p14:creationId xmlns:p14="http://schemas.microsoft.com/office/powerpoint/2010/main" val="3748148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5B1984-DB82-47B8-A070-E33D46C89F90}" type="slidenum">
              <a:rPr lang="en-US" smtClean="0"/>
              <a:t>11</a:t>
            </a:fld>
            <a:endParaRPr lang="en-US"/>
          </a:p>
        </p:txBody>
      </p:sp>
    </p:spTree>
    <p:extLst>
      <p:ext uri="{BB962C8B-B14F-4D97-AF65-F5344CB8AC3E}">
        <p14:creationId xmlns:p14="http://schemas.microsoft.com/office/powerpoint/2010/main" val="1632321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5B1984-DB82-47B8-A070-E33D46C89F90}" type="slidenum">
              <a:rPr lang="en-US" smtClean="0"/>
              <a:t>12</a:t>
            </a:fld>
            <a:endParaRPr lang="en-US"/>
          </a:p>
        </p:txBody>
      </p:sp>
    </p:spTree>
    <p:extLst>
      <p:ext uri="{BB962C8B-B14F-4D97-AF65-F5344CB8AC3E}">
        <p14:creationId xmlns:p14="http://schemas.microsoft.com/office/powerpoint/2010/main" val="3097419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F21CB5-EDB5-4EF3-826E-9C47785AD6E7}" type="datetimeFigureOut">
              <a:rPr lang="en-US" smtClean="0"/>
              <a:t>9/23/2018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53FA8-72C4-48B8-AAD3-EE552083565C}" type="slidenum">
              <a:rPr lang="en-US" smtClean="0"/>
              <a:t>‹#›</a:t>
            </a:fld>
            <a:endParaRPr lang="en-US"/>
          </a:p>
        </p:txBody>
      </p:sp>
    </p:spTree>
    <p:extLst>
      <p:ext uri="{BB962C8B-B14F-4D97-AF65-F5344CB8AC3E}">
        <p14:creationId xmlns:p14="http://schemas.microsoft.com/office/powerpoint/2010/main" val="1565547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21CB5-EDB5-4EF3-826E-9C47785AD6E7}" type="datetimeFigureOut">
              <a:rPr lang="en-US" smtClean="0"/>
              <a:t>9/23/2018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53FA8-72C4-48B8-AAD3-EE552083565C}" type="slidenum">
              <a:rPr lang="en-US" smtClean="0"/>
              <a:t>‹#›</a:t>
            </a:fld>
            <a:endParaRPr lang="en-US"/>
          </a:p>
        </p:txBody>
      </p:sp>
    </p:spTree>
    <p:extLst>
      <p:ext uri="{BB962C8B-B14F-4D97-AF65-F5344CB8AC3E}">
        <p14:creationId xmlns:p14="http://schemas.microsoft.com/office/powerpoint/2010/main" val="1424422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21CB5-EDB5-4EF3-826E-9C47785AD6E7}" type="datetimeFigureOut">
              <a:rPr lang="en-US" smtClean="0"/>
              <a:t>9/23/2018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53FA8-72C4-48B8-AAD3-EE552083565C}" type="slidenum">
              <a:rPr lang="en-US" smtClean="0"/>
              <a:t>‹#›</a:t>
            </a:fld>
            <a:endParaRPr lang="en-US"/>
          </a:p>
        </p:txBody>
      </p:sp>
    </p:spTree>
    <p:extLst>
      <p:ext uri="{BB962C8B-B14F-4D97-AF65-F5344CB8AC3E}">
        <p14:creationId xmlns:p14="http://schemas.microsoft.com/office/powerpoint/2010/main" val="392781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21CB5-EDB5-4EF3-826E-9C47785AD6E7}" type="datetimeFigureOut">
              <a:rPr lang="en-US" smtClean="0"/>
              <a:t>9/23/2018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53FA8-72C4-48B8-AAD3-EE552083565C}" type="slidenum">
              <a:rPr lang="en-US" smtClean="0"/>
              <a:t>‹#›</a:t>
            </a:fld>
            <a:endParaRPr lang="en-US"/>
          </a:p>
        </p:txBody>
      </p:sp>
    </p:spTree>
    <p:extLst>
      <p:ext uri="{BB962C8B-B14F-4D97-AF65-F5344CB8AC3E}">
        <p14:creationId xmlns:p14="http://schemas.microsoft.com/office/powerpoint/2010/main" val="102407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F21CB5-EDB5-4EF3-826E-9C47785AD6E7}" type="datetimeFigureOut">
              <a:rPr lang="en-US" smtClean="0"/>
              <a:t>9/23/2018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53FA8-72C4-48B8-AAD3-EE552083565C}" type="slidenum">
              <a:rPr lang="en-US" smtClean="0"/>
              <a:t>‹#›</a:t>
            </a:fld>
            <a:endParaRPr lang="en-US"/>
          </a:p>
        </p:txBody>
      </p:sp>
    </p:spTree>
    <p:extLst>
      <p:ext uri="{BB962C8B-B14F-4D97-AF65-F5344CB8AC3E}">
        <p14:creationId xmlns:p14="http://schemas.microsoft.com/office/powerpoint/2010/main" val="868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F21CB5-EDB5-4EF3-826E-9C47785AD6E7}" type="datetimeFigureOut">
              <a:rPr lang="en-US" smtClean="0"/>
              <a:t>9/23/2018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53FA8-72C4-48B8-AAD3-EE552083565C}" type="slidenum">
              <a:rPr lang="en-US" smtClean="0"/>
              <a:t>‹#›</a:t>
            </a:fld>
            <a:endParaRPr lang="en-US"/>
          </a:p>
        </p:txBody>
      </p:sp>
    </p:spTree>
    <p:extLst>
      <p:ext uri="{BB962C8B-B14F-4D97-AF65-F5344CB8AC3E}">
        <p14:creationId xmlns:p14="http://schemas.microsoft.com/office/powerpoint/2010/main" val="409167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F21CB5-EDB5-4EF3-826E-9C47785AD6E7}" type="datetimeFigureOut">
              <a:rPr lang="en-US" smtClean="0"/>
              <a:t>9/23/2018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D53FA8-72C4-48B8-AAD3-EE552083565C}" type="slidenum">
              <a:rPr lang="en-US" smtClean="0"/>
              <a:t>‹#›</a:t>
            </a:fld>
            <a:endParaRPr lang="en-US"/>
          </a:p>
        </p:txBody>
      </p:sp>
    </p:spTree>
    <p:extLst>
      <p:ext uri="{BB962C8B-B14F-4D97-AF65-F5344CB8AC3E}">
        <p14:creationId xmlns:p14="http://schemas.microsoft.com/office/powerpoint/2010/main" val="4212333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F21CB5-EDB5-4EF3-826E-9C47785AD6E7}" type="datetimeFigureOut">
              <a:rPr lang="en-US" smtClean="0"/>
              <a:t>9/23/2018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D53FA8-72C4-48B8-AAD3-EE552083565C}" type="slidenum">
              <a:rPr lang="en-US" smtClean="0"/>
              <a:t>‹#›</a:t>
            </a:fld>
            <a:endParaRPr lang="en-US"/>
          </a:p>
        </p:txBody>
      </p:sp>
    </p:spTree>
    <p:extLst>
      <p:ext uri="{BB962C8B-B14F-4D97-AF65-F5344CB8AC3E}">
        <p14:creationId xmlns:p14="http://schemas.microsoft.com/office/powerpoint/2010/main" val="205254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21CB5-EDB5-4EF3-826E-9C47785AD6E7}" type="datetimeFigureOut">
              <a:rPr lang="en-US" smtClean="0"/>
              <a:t>9/23/2018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D53FA8-72C4-48B8-AAD3-EE552083565C}" type="slidenum">
              <a:rPr lang="en-US" smtClean="0"/>
              <a:t>‹#›</a:t>
            </a:fld>
            <a:endParaRPr lang="en-US"/>
          </a:p>
        </p:txBody>
      </p:sp>
    </p:spTree>
    <p:extLst>
      <p:ext uri="{BB962C8B-B14F-4D97-AF65-F5344CB8AC3E}">
        <p14:creationId xmlns:p14="http://schemas.microsoft.com/office/powerpoint/2010/main" val="2421212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F21CB5-EDB5-4EF3-826E-9C47785AD6E7}" type="datetimeFigureOut">
              <a:rPr lang="en-US" smtClean="0"/>
              <a:t>9/23/2018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53FA8-72C4-48B8-AAD3-EE552083565C}" type="slidenum">
              <a:rPr lang="en-US" smtClean="0"/>
              <a:t>‹#›</a:t>
            </a:fld>
            <a:endParaRPr lang="en-US"/>
          </a:p>
        </p:txBody>
      </p:sp>
    </p:spTree>
    <p:extLst>
      <p:ext uri="{BB962C8B-B14F-4D97-AF65-F5344CB8AC3E}">
        <p14:creationId xmlns:p14="http://schemas.microsoft.com/office/powerpoint/2010/main" val="3074801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F21CB5-EDB5-4EF3-826E-9C47785AD6E7}" type="datetimeFigureOut">
              <a:rPr lang="en-US" smtClean="0"/>
              <a:t>9/23/2018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53FA8-72C4-48B8-AAD3-EE552083565C}" type="slidenum">
              <a:rPr lang="en-US" smtClean="0"/>
              <a:t>‹#›</a:t>
            </a:fld>
            <a:endParaRPr lang="en-US"/>
          </a:p>
        </p:txBody>
      </p:sp>
    </p:spTree>
    <p:extLst>
      <p:ext uri="{BB962C8B-B14F-4D97-AF65-F5344CB8AC3E}">
        <p14:creationId xmlns:p14="http://schemas.microsoft.com/office/powerpoint/2010/main" val="3854934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21CB5-EDB5-4EF3-826E-9C47785AD6E7}" type="datetimeFigureOut">
              <a:rPr lang="en-US" smtClean="0"/>
              <a:t>9/23/2018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53FA8-72C4-48B8-AAD3-EE552083565C}" type="slidenum">
              <a:rPr lang="en-US" smtClean="0"/>
              <a:t>‹#›</a:t>
            </a:fld>
            <a:endParaRPr lang="en-US"/>
          </a:p>
        </p:txBody>
      </p:sp>
    </p:spTree>
    <p:extLst>
      <p:ext uri="{BB962C8B-B14F-4D97-AF65-F5344CB8AC3E}">
        <p14:creationId xmlns:p14="http://schemas.microsoft.com/office/powerpoint/2010/main" val="467795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20.png"/><Relationship Id="rId10" Type="http://schemas.openxmlformats.org/officeDocument/2006/relationships/image" Target="../media/image23.png"/><Relationship Id="rId4" Type="http://schemas.microsoft.com/office/2007/relationships/hdphoto" Target="../media/hdphoto11.wdp"/><Relationship Id="rId9" Type="http://schemas.microsoft.com/office/2007/relationships/hdphoto" Target="../media/hdphoto13.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6.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8.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8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2" y="0"/>
            <a:ext cx="9140118" cy="707886"/>
          </a:xfrm>
          <a:prstGeom prst="rect">
            <a:avLst/>
          </a:prstGeom>
          <a:noFill/>
        </p:spPr>
        <p:txBody>
          <a:bodyPr wrap="square" rtlCol="0">
            <a:spAutoFit/>
          </a:bodyPr>
          <a:lstStyle/>
          <a:p>
            <a:pPr algn="ctr"/>
            <a:r>
              <a:rPr lang="en-US" sz="4000" b="1" u="sng" dirty="0">
                <a:latin typeface="Rockwell" panose="02060603020205020403" pitchFamily="18" charset="0"/>
              </a:rPr>
              <a:t>7) Why Kill The Women?</a:t>
            </a:r>
          </a:p>
        </p:txBody>
      </p:sp>
      <p:sp>
        <p:nvSpPr>
          <p:cNvPr id="3" name="Rectangle 2"/>
          <p:cNvSpPr/>
          <p:nvPr/>
        </p:nvSpPr>
        <p:spPr>
          <a:xfrm>
            <a:off x="104208" y="734003"/>
            <a:ext cx="8939463" cy="771621"/>
          </a:xfrm>
          <a:prstGeom prst="rect">
            <a:avLst/>
          </a:prstGeom>
          <a:ln w="28575">
            <a:solidFill>
              <a:schemeClr val="tx1"/>
            </a:solidFill>
          </a:ln>
        </p:spPr>
        <p:txBody>
          <a:bodyPr wrap="square">
            <a:spAutoFit/>
          </a:bodyPr>
          <a:lstStyle/>
          <a:p>
            <a:pPr>
              <a:lnSpc>
                <a:spcPct val="115000"/>
              </a:lnSpc>
              <a:spcAft>
                <a:spcPts val="1000"/>
              </a:spcAft>
            </a:pPr>
            <a:r>
              <a:rPr lang="en-US" sz="2000" b="1" dirty="0">
                <a:latin typeface="Rockwell" panose="02060603020205020403" pitchFamily="18" charset="0"/>
                <a:ea typeface="Calibri" panose="020F0502020204030204" pitchFamily="34" charset="0"/>
                <a:cs typeface="Times New Roman" panose="02020603050405020304" pitchFamily="18" charset="0"/>
              </a:rPr>
              <a:t>Deut 7:3d-4a</a:t>
            </a:r>
            <a:r>
              <a:rPr lang="en-US" sz="2000" dirty="0">
                <a:latin typeface="Rockwell" panose="02060603020205020403" pitchFamily="18" charset="0"/>
                <a:ea typeface="Calibri" panose="020F0502020204030204" pitchFamily="34" charset="0"/>
                <a:cs typeface="Times New Roman" panose="02020603050405020304" pitchFamily="18" charset="0"/>
              </a:rPr>
              <a:t> – “…</a:t>
            </a:r>
            <a:r>
              <a:rPr lang="en-US" sz="20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nor shall you take their daughters for your sons. </a:t>
            </a:r>
            <a:r>
              <a:rPr lang="en-US" sz="2000" u="sng" dirty="0">
                <a:solidFill>
                  <a:srgbClr val="000000"/>
                </a:solidFill>
                <a:latin typeface="Rockwell" panose="02060603020205020403" pitchFamily="18" charset="0"/>
                <a:ea typeface="Calibri" panose="020F0502020204030204" pitchFamily="34" charset="0"/>
                <a:cs typeface="Times New Roman" panose="02020603050405020304" pitchFamily="18" charset="0"/>
              </a:rPr>
              <a:t>For they will turn your sons away from following Me to serve other gods</a:t>
            </a:r>
            <a:r>
              <a:rPr lang="en-US" sz="20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a:t>
            </a:r>
            <a:r>
              <a:rPr lang="en-US" sz="2000" dirty="0">
                <a:latin typeface="Rockwell" panose="02060603020205020403" pitchFamily="18" charset="0"/>
                <a:ea typeface="Calibri" panose="020F0502020204030204" pitchFamily="34" charset="0"/>
                <a:cs typeface="Times New Roman" panose="02020603050405020304" pitchFamily="18" charset="0"/>
              </a:rPr>
              <a:t>”</a:t>
            </a:r>
            <a:endParaRPr lang="en-US" sz="2000" dirty="0">
              <a:effectLst/>
              <a:latin typeface="Rockwell" panose="02060603020205020403"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04208" y="1642771"/>
            <a:ext cx="8939463" cy="5201424"/>
          </a:xfrm>
          <a:prstGeom prst="rect">
            <a:avLst/>
          </a:prstGeom>
          <a:ln w="28575">
            <a:solidFill>
              <a:schemeClr val="tx1"/>
            </a:solidFill>
          </a:ln>
        </p:spPr>
        <p:txBody>
          <a:bodyPr wrap="square">
            <a:spAutoFit/>
          </a:bodyPr>
          <a:lstStyle/>
          <a:p>
            <a:r>
              <a:rPr lang="en-US" sz="2000" b="1" dirty="0">
                <a:latin typeface="Rockwell" panose="02060603020205020403" pitchFamily="18" charset="0"/>
                <a:ea typeface="Calibri" panose="020F0502020204030204" pitchFamily="34" charset="0"/>
              </a:rPr>
              <a:t>Judg 3:5-6</a:t>
            </a:r>
            <a:r>
              <a:rPr lang="en-US" sz="2000" dirty="0">
                <a:latin typeface="Rockwell" panose="02060603020205020403" pitchFamily="18" charset="0"/>
                <a:ea typeface="Calibri" panose="020F0502020204030204" pitchFamily="34" charset="0"/>
              </a:rPr>
              <a:t> – “</a:t>
            </a:r>
            <a:r>
              <a:rPr lang="en-US" sz="2000" dirty="0">
                <a:solidFill>
                  <a:srgbClr val="000000"/>
                </a:solidFill>
                <a:latin typeface="Rockwell" panose="02060603020205020403" pitchFamily="18" charset="0"/>
                <a:ea typeface="Calibri" panose="020F0502020204030204" pitchFamily="34" charset="0"/>
              </a:rPr>
              <a:t>The sons of Israel lived among the Canaanites, the Hittites, the Amorites, the Perizzites, the Hivites, and the Jebusites;</a:t>
            </a:r>
            <a:r>
              <a:rPr lang="en-US" sz="2000" dirty="0">
                <a:solidFill>
                  <a:srgbClr val="000000"/>
                </a:solidFill>
                <a:latin typeface="Rockwell" panose="02060603020205020403" pitchFamily="18" charset="0"/>
              </a:rPr>
              <a:t> and they took their daughters for themselves as wives, and gave their own daughters to their sons, and served their gods.</a:t>
            </a:r>
            <a:r>
              <a:rPr lang="en-US" sz="2000" dirty="0">
                <a:latin typeface="Rockwell" panose="02060603020205020403" pitchFamily="18" charset="0"/>
              </a:rPr>
              <a:t>”</a:t>
            </a:r>
          </a:p>
          <a:p>
            <a:endParaRPr lang="en-US" sz="600" dirty="0">
              <a:latin typeface="Rockwell" panose="02060603020205020403" pitchFamily="18" charset="0"/>
            </a:endParaRPr>
          </a:p>
          <a:p>
            <a:r>
              <a:rPr lang="en-US" sz="2000" b="1" dirty="0">
                <a:latin typeface="Rockwell" panose="02060603020205020403" pitchFamily="18" charset="0"/>
              </a:rPr>
              <a:t>1 Kings 4:1-4a</a:t>
            </a:r>
            <a:r>
              <a:rPr lang="en-US" sz="2000" dirty="0">
                <a:latin typeface="Rockwell" panose="02060603020205020403" pitchFamily="18" charset="0"/>
              </a:rPr>
              <a:t> – “Now King Solomon loved many foreign women along with the daughter of Pharaoh: Moabite, Ammonite, Edomite, Sidonian, and Hittite women, from the nations concerning which the </a:t>
            </a:r>
            <a:r>
              <a:rPr lang="en-US" sz="2000" cap="small" dirty="0">
                <a:latin typeface="Rockwell" panose="02060603020205020403" pitchFamily="18" charset="0"/>
              </a:rPr>
              <a:t>Lord</a:t>
            </a:r>
            <a:r>
              <a:rPr lang="en-US" sz="2000" dirty="0">
                <a:latin typeface="Rockwell" panose="02060603020205020403" pitchFamily="18" charset="0"/>
              </a:rPr>
              <a:t> had said to the sons of Israel, ‘You shall not associate with them, nor shall they associate with you, for they will surely turn your heart away after their gods.’ Solomon held fast to these in love. He had seven hundred wives, princesses, and three hundred concubines, and his wives turned his heart away. For when Solomon was old, his wives turned his heart away after other gods”</a:t>
            </a:r>
          </a:p>
          <a:p>
            <a:endParaRPr lang="en-US" sz="600" dirty="0">
              <a:latin typeface="Rockwell" panose="02060603020205020403" pitchFamily="18" charset="0"/>
            </a:endParaRPr>
          </a:p>
          <a:p>
            <a:r>
              <a:rPr lang="en-US" sz="2000" b="1" dirty="0">
                <a:latin typeface="Rockwell" panose="02060603020205020403" pitchFamily="18" charset="0"/>
              </a:rPr>
              <a:t>Neh 13:23-24</a:t>
            </a:r>
            <a:r>
              <a:rPr lang="en-US" sz="2000" dirty="0">
                <a:latin typeface="Rockwell" panose="02060603020205020403" pitchFamily="18" charset="0"/>
              </a:rPr>
              <a:t> – “In those days I also saw that the Jews had married women from Ashdod, Ammon, and Moab. As for their children, half spoke in the language of Ashdod, and none of them was able to speak the language of Judah, but the language of his own people.”</a:t>
            </a:r>
          </a:p>
        </p:txBody>
      </p:sp>
    </p:spTree>
    <p:extLst>
      <p:ext uri="{BB962C8B-B14F-4D97-AF65-F5344CB8AC3E}">
        <p14:creationId xmlns:p14="http://schemas.microsoft.com/office/powerpoint/2010/main" val="268579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2" y="0"/>
            <a:ext cx="9140118" cy="707886"/>
          </a:xfrm>
          <a:prstGeom prst="rect">
            <a:avLst/>
          </a:prstGeom>
          <a:noFill/>
        </p:spPr>
        <p:txBody>
          <a:bodyPr wrap="square" rtlCol="0">
            <a:spAutoFit/>
          </a:bodyPr>
          <a:lstStyle/>
          <a:p>
            <a:pPr algn="ctr"/>
            <a:r>
              <a:rPr lang="en-US" sz="4000" b="1" u="sng" dirty="0">
                <a:latin typeface="Rockwell" panose="02060603020205020403" pitchFamily="18" charset="0"/>
              </a:rPr>
              <a:t>8) Why Kill The Children?</a:t>
            </a:r>
          </a:p>
        </p:txBody>
      </p:sp>
      <p:pic>
        <p:nvPicPr>
          <p:cNvPr id="7170" name="Picture 2" descr="Image result for abortion molech"/>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27699" y="707886"/>
            <a:ext cx="2916301" cy="309716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lated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81" y="707886"/>
            <a:ext cx="2916299" cy="305295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1406" y="1017639"/>
            <a:ext cx="2875936" cy="244823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selective moral outrage"/>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6754" t="6544" r="7028" b="10507"/>
          <a:stretch/>
        </p:blipFill>
        <p:spPr bwMode="auto">
          <a:xfrm>
            <a:off x="3881" y="3760839"/>
            <a:ext cx="4804093" cy="309716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matt 7: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t="19517" b="18371"/>
          <a:stretch/>
        </p:blipFill>
        <p:spPr bwMode="auto">
          <a:xfrm>
            <a:off x="4807974" y="3937745"/>
            <a:ext cx="4336026" cy="292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64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fade">
                                      <p:cBhvr>
                                        <p:cTn id="12" dur="500"/>
                                        <p:tgtEl>
                                          <p:spTgt spid="717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fade">
                                      <p:cBhvr>
                                        <p:cTn id="16" dur="500"/>
                                        <p:tgtEl>
                                          <p:spTgt spid="717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176"/>
                                        </p:tgtEl>
                                        <p:attrNameLst>
                                          <p:attrName>style.visibility</p:attrName>
                                        </p:attrNameLst>
                                      </p:cBhvr>
                                      <p:to>
                                        <p:strVal val="visible"/>
                                      </p:to>
                                    </p:set>
                                    <p:animEffect transition="in" filter="fade">
                                      <p:cBhvr>
                                        <p:cTn id="20" dur="500"/>
                                        <p:tgtEl>
                                          <p:spTgt spid="71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78"/>
                                        </p:tgtEl>
                                        <p:attrNameLst>
                                          <p:attrName>style.visibility</p:attrName>
                                        </p:attrNameLst>
                                      </p:cBhvr>
                                      <p:to>
                                        <p:strVal val="visible"/>
                                      </p:to>
                                    </p:set>
                                    <p:animEffect transition="in" filter="fade">
                                      <p:cBhvr>
                                        <p:cTn id="25" dur="5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2" y="0"/>
            <a:ext cx="9140118" cy="707886"/>
          </a:xfrm>
          <a:prstGeom prst="rect">
            <a:avLst/>
          </a:prstGeom>
          <a:noFill/>
        </p:spPr>
        <p:txBody>
          <a:bodyPr wrap="square" rtlCol="0">
            <a:spAutoFit/>
          </a:bodyPr>
          <a:lstStyle/>
          <a:p>
            <a:pPr algn="ctr"/>
            <a:r>
              <a:rPr lang="en-US" sz="4000" b="1" u="sng" dirty="0">
                <a:latin typeface="Rockwell" panose="02060603020205020403" pitchFamily="18" charset="0"/>
              </a:rPr>
              <a:t>8) Why Kill The Children?</a:t>
            </a:r>
          </a:p>
        </p:txBody>
      </p:sp>
      <p:sp>
        <p:nvSpPr>
          <p:cNvPr id="3" name="Rectangle 2"/>
          <p:cNvSpPr/>
          <p:nvPr/>
        </p:nvSpPr>
        <p:spPr>
          <a:xfrm>
            <a:off x="0" y="707886"/>
            <a:ext cx="9140118" cy="3724096"/>
          </a:xfrm>
          <a:prstGeom prst="rect">
            <a:avLst/>
          </a:prstGeom>
        </p:spPr>
        <p:txBody>
          <a:bodyPr wrap="square">
            <a:spAutoFit/>
          </a:bodyPr>
          <a:lstStyle/>
          <a:p>
            <a:pPr marL="285750" indent="-285750">
              <a:buFont typeface="Wingdings" panose="05000000000000000000" pitchFamily="2" charset="2"/>
              <a:buChar char="q"/>
            </a:pPr>
            <a:r>
              <a:rPr lang="en-US" sz="2200" b="1" dirty="0">
                <a:solidFill>
                  <a:srgbClr val="000000"/>
                </a:solidFill>
                <a:latin typeface="Rockwell" panose="02060603020205020403" pitchFamily="18" charset="0"/>
              </a:rPr>
              <a:t>Canaanite perversion left their children physically diseased</a:t>
            </a:r>
          </a:p>
          <a:p>
            <a:pPr marL="742950" lvl="1" indent="-285750">
              <a:buFont typeface="Arial" panose="020B0604020202020204" pitchFamily="34" charset="0"/>
              <a:buChar char="•"/>
            </a:pPr>
            <a:r>
              <a:rPr lang="en-US" b="1" dirty="0">
                <a:solidFill>
                  <a:srgbClr val="000000"/>
                </a:solidFill>
                <a:latin typeface="Rockwell" panose="02060603020205020403" pitchFamily="18" charset="0"/>
              </a:rPr>
              <a:t>Lev 18:24</a:t>
            </a:r>
            <a:r>
              <a:rPr lang="en-US" dirty="0">
                <a:solidFill>
                  <a:srgbClr val="000000"/>
                </a:solidFill>
                <a:latin typeface="Rockwell" panose="02060603020205020403" pitchFamily="18" charset="0"/>
              </a:rPr>
              <a:t> – “Do not defile yourselves by any of these things; for </a:t>
            </a:r>
            <a:r>
              <a:rPr lang="en-US" u="sng" dirty="0">
                <a:solidFill>
                  <a:srgbClr val="000000"/>
                </a:solidFill>
                <a:latin typeface="Rockwell" panose="02060603020205020403" pitchFamily="18" charset="0"/>
              </a:rPr>
              <a:t>by all these</a:t>
            </a:r>
            <a:r>
              <a:rPr lang="en-US" dirty="0">
                <a:solidFill>
                  <a:srgbClr val="000000"/>
                </a:solidFill>
                <a:latin typeface="Rockwell" panose="02060603020205020403" pitchFamily="18" charset="0"/>
              </a:rPr>
              <a:t> the nations which I am casting out before you have become defiled.”</a:t>
            </a:r>
          </a:p>
          <a:p>
            <a:pPr marL="742950" lvl="1" indent="-285750">
              <a:buFont typeface="Arial" panose="020B0604020202020204" pitchFamily="34" charset="0"/>
              <a:buChar char="•"/>
            </a:pPr>
            <a:endParaRPr lang="en-US" sz="1000" dirty="0">
              <a:solidFill>
                <a:srgbClr val="000000"/>
              </a:solidFill>
              <a:latin typeface="Rockwell" panose="02060603020205020403" pitchFamily="18" charset="0"/>
            </a:endParaRPr>
          </a:p>
          <a:p>
            <a:pPr marL="285750" indent="-285750">
              <a:buFont typeface="Wingdings" panose="05000000000000000000" pitchFamily="2" charset="2"/>
              <a:buChar char="q"/>
            </a:pPr>
            <a:r>
              <a:rPr lang="en-US" sz="2200" b="1" dirty="0">
                <a:latin typeface="Rockwell" panose="02060603020205020403" pitchFamily="18" charset="0"/>
              </a:rPr>
              <a:t>What if they grew up clinging to their “national pride”?</a:t>
            </a:r>
          </a:p>
          <a:p>
            <a:pPr marL="742950" lvl="1" indent="-285750">
              <a:buFont typeface="Arial" panose="020B0604020202020204" pitchFamily="34" charset="0"/>
              <a:buChar char="•"/>
            </a:pPr>
            <a:r>
              <a:rPr lang="en-US" b="1" dirty="0">
                <a:latin typeface="Rockwell" panose="02060603020205020403" pitchFamily="18" charset="0"/>
              </a:rPr>
              <a:t>Heb 11:24-25</a:t>
            </a:r>
            <a:r>
              <a:rPr lang="en-US" dirty="0">
                <a:latin typeface="Rockwell" panose="02060603020205020403" pitchFamily="18" charset="0"/>
              </a:rPr>
              <a:t> – “By faith Moses, when he had grown up, refused to be called the son of Pharaoh’s daughter, </a:t>
            </a:r>
            <a:r>
              <a:rPr lang="en-US" u="sng" dirty="0">
                <a:latin typeface="Rockwell" panose="02060603020205020403" pitchFamily="18" charset="0"/>
              </a:rPr>
              <a:t>choosing rather to endure ill-treatment with the people of God</a:t>
            </a:r>
            <a:r>
              <a:rPr lang="en-US" dirty="0">
                <a:latin typeface="Rockwell" panose="02060603020205020403" pitchFamily="18" charset="0"/>
              </a:rPr>
              <a:t> than to enjoy the passing pleasures of sin”</a:t>
            </a:r>
          </a:p>
          <a:p>
            <a:pPr lvl="1"/>
            <a:endParaRPr lang="en-US" sz="1000" dirty="0">
              <a:latin typeface="Rockwell" panose="02060603020205020403" pitchFamily="18" charset="0"/>
            </a:endParaRPr>
          </a:p>
          <a:p>
            <a:pPr marL="342900" indent="-342900">
              <a:buFont typeface="Wingdings" panose="05000000000000000000" pitchFamily="2" charset="2"/>
              <a:buChar char="q"/>
            </a:pPr>
            <a:r>
              <a:rPr lang="en-US" sz="2200" b="1" dirty="0">
                <a:latin typeface="Rockwell" panose="02060603020205020403" pitchFamily="18" charset="0"/>
              </a:rPr>
              <a:t>To satisfy God’s wrath and justice toward Canaanite sin</a:t>
            </a:r>
          </a:p>
          <a:p>
            <a:pPr marL="800100" lvl="1" indent="-342900">
              <a:buFont typeface="Arial" panose="020B0604020202020204" pitchFamily="34" charset="0"/>
              <a:buChar char="•"/>
            </a:pPr>
            <a:r>
              <a:rPr lang="en-US" b="1" dirty="0">
                <a:latin typeface="Rockwell" panose="02060603020205020403" pitchFamily="18" charset="0"/>
              </a:rPr>
              <a:t>Rom 1:18</a:t>
            </a:r>
            <a:r>
              <a:rPr lang="en-US" dirty="0">
                <a:latin typeface="Rockwell" panose="02060603020205020403" pitchFamily="18" charset="0"/>
              </a:rPr>
              <a:t> – “</a:t>
            </a:r>
            <a:r>
              <a:rPr lang="en-US" b="1" baseline="30000" dirty="0">
                <a:latin typeface="Rockwell" panose="02060603020205020403" pitchFamily="18" charset="0"/>
              </a:rPr>
              <a:t> </a:t>
            </a:r>
            <a:r>
              <a:rPr lang="en-US" dirty="0">
                <a:latin typeface="Rockwell" panose="02060603020205020403" pitchFamily="18" charset="0"/>
              </a:rPr>
              <a:t>For the </a:t>
            </a:r>
            <a:r>
              <a:rPr lang="en-US" u="sng" dirty="0">
                <a:latin typeface="Rockwell" panose="02060603020205020403" pitchFamily="18" charset="0"/>
              </a:rPr>
              <a:t>wrath of God is revealed from heaven against all ungodliness and unrighteousness of men</a:t>
            </a:r>
            <a:r>
              <a:rPr lang="en-US" dirty="0">
                <a:latin typeface="Rockwell" panose="02060603020205020403" pitchFamily="18" charset="0"/>
              </a:rPr>
              <a:t> who suppress the truth in unrighteousness”</a:t>
            </a:r>
          </a:p>
        </p:txBody>
      </p:sp>
      <p:sp>
        <p:nvSpPr>
          <p:cNvPr id="9" name="Text Box 6"/>
          <p:cNvSpPr txBox="1">
            <a:spLocks noChangeArrowheads="1"/>
          </p:cNvSpPr>
          <p:nvPr/>
        </p:nvSpPr>
        <p:spPr bwMode="auto">
          <a:xfrm>
            <a:off x="-3882" y="5851525"/>
            <a:ext cx="3965575" cy="1006475"/>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flatTx/>
          </a:bodyPr>
          <a:lstStyle/>
          <a:p>
            <a:pPr algn="ctr">
              <a:spcBef>
                <a:spcPct val="50000"/>
              </a:spcBef>
              <a:defRPr/>
            </a:pPr>
            <a:r>
              <a:rPr lang="en-US" sz="6000" i="0" dirty="0">
                <a:solidFill>
                  <a:srgbClr val="DFDFF5"/>
                </a:solidFill>
                <a:effectLst>
                  <a:outerShdw blurRad="38100" dist="38100" dir="2700000" algn="tl">
                    <a:srgbClr val="000000"/>
                  </a:outerShdw>
                </a:effectLst>
                <a:latin typeface="Eras Bold ITC" pitchFamily="34" charset="0"/>
              </a:rPr>
              <a:t>JUSTICE</a:t>
            </a:r>
          </a:p>
        </p:txBody>
      </p:sp>
      <p:sp>
        <p:nvSpPr>
          <p:cNvPr id="10" name="Text Box 7"/>
          <p:cNvSpPr txBox="1">
            <a:spLocks noChangeArrowheads="1"/>
          </p:cNvSpPr>
          <p:nvPr/>
        </p:nvSpPr>
        <p:spPr bwMode="auto">
          <a:xfrm>
            <a:off x="5174543" y="5851525"/>
            <a:ext cx="3965575" cy="100647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flatTx/>
          </a:bodyPr>
          <a:lstStyle/>
          <a:p>
            <a:pPr algn="ctr">
              <a:spcBef>
                <a:spcPct val="50000"/>
              </a:spcBef>
              <a:defRPr/>
            </a:pPr>
            <a:r>
              <a:rPr lang="en-US" sz="6000" i="0" dirty="0">
                <a:solidFill>
                  <a:srgbClr val="E0014A"/>
                </a:solidFill>
                <a:effectLst>
                  <a:outerShdw blurRad="38100" dist="38100" dir="2700000" algn="tl">
                    <a:srgbClr val="000000"/>
                  </a:outerShdw>
                </a:effectLst>
                <a:latin typeface="Eras Bold ITC" pitchFamily="34" charset="0"/>
              </a:rPr>
              <a:t>LOVE</a:t>
            </a:r>
          </a:p>
        </p:txBody>
      </p:sp>
      <p:sp>
        <p:nvSpPr>
          <p:cNvPr id="11" name="Text Box 6"/>
          <p:cNvSpPr txBox="1">
            <a:spLocks noChangeArrowheads="1"/>
          </p:cNvSpPr>
          <p:nvPr/>
        </p:nvSpPr>
        <p:spPr bwMode="auto">
          <a:xfrm>
            <a:off x="1978905" y="4431982"/>
            <a:ext cx="5063259" cy="1015663"/>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flatTx/>
          </a:bodyPr>
          <a:lstStyle/>
          <a:p>
            <a:pPr algn="ctr">
              <a:spcBef>
                <a:spcPct val="50000"/>
              </a:spcBef>
              <a:defRPr/>
            </a:pPr>
            <a:r>
              <a:rPr lang="en-US" sz="6000" i="0" dirty="0">
                <a:solidFill>
                  <a:srgbClr val="DFDFF5"/>
                </a:solidFill>
                <a:effectLst>
                  <a:outerShdw blurRad="38100" dist="38100" dir="2700000" algn="tl">
                    <a:srgbClr val="000000"/>
                  </a:outerShdw>
                </a:effectLst>
                <a:latin typeface="Eras Bold ITC" pitchFamily="34" charset="0"/>
              </a:rPr>
              <a:t>God Is Holy</a:t>
            </a:r>
          </a:p>
        </p:txBody>
      </p:sp>
      <p:sp>
        <p:nvSpPr>
          <p:cNvPr id="4" name="Down Arrow 3"/>
          <p:cNvSpPr/>
          <p:nvPr/>
        </p:nvSpPr>
        <p:spPr>
          <a:xfrm rot="1797799">
            <a:off x="1787175" y="5522033"/>
            <a:ext cx="383458" cy="31977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Down Arrow 13"/>
          <p:cNvSpPr/>
          <p:nvPr/>
        </p:nvSpPr>
        <p:spPr>
          <a:xfrm rot="20462053">
            <a:off x="6850435" y="5501276"/>
            <a:ext cx="383458" cy="31977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Text Box 6"/>
          <p:cNvSpPr txBox="1">
            <a:spLocks noChangeArrowheads="1"/>
          </p:cNvSpPr>
          <p:nvPr/>
        </p:nvSpPr>
        <p:spPr bwMode="auto">
          <a:xfrm>
            <a:off x="-3882" y="5851524"/>
            <a:ext cx="3965575" cy="1006475"/>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flatTx/>
          </a:bodyPr>
          <a:lstStyle/>
          <a:p>
            <a:pPr algn="ctr">
              <a:spcBef>
                <a:spcPct val="50000"/>
              </a:spcBef>
              <a:defRPr/>
            </a:pPr>
            <a:r>
              <a:rPr lang="en-US" sz="6000" i="0" dirty="0">
                <a:solidFill>
                  <a:srgbClr val="DFDFF5"/>
                </a:solidFill>
                <a:effectLst>
                  <a:outerShdw blurRad="38100" dist="38100" dir="2700000" algn="tl">
                    <a:srgbClr val="000000"/>
                  </a:outerShdw>
                </a:effectLst>
                <a:latin typeface="Eras Bold ITC" pitchFamily="34" charset="0"/>
              </a:rPr>
              <a:t>JUSTICE</a:t>
            </a:r>
          </a:p>
        </p:txBody>
      </p:sp>
      <p:sp>
        <p:nvSpPr>
          <p:cNvPr id="16" name="Text Box 7"/>
          <p:cNvSpPr txBox="1">
            <a:spLocks noChangeArrowheads="1"/>
          </p:cNvSpPr>
          <p:nvPr/>
        </p:nvSpPr>
        <p:spPr bwMode="auto">
          <a:xfrm>
            <a:off x="5174543" y="5851524"/>
            <a:ext cx="3965575" cy="100647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flatTx/>
          </a:bodyPr>
          <a:lstStyle/>
          <a:p>
            <a:pPr algn="ctr">
              <a:spcBef>
                <a:spcPct val="50000"/>
              </a:spcBef>
              <a:defRPr/>
            </a:pPr>
            <a:r>
              <a:rPr lang="en-US" sz="6000" i="0" dirty="0">
                <a:solidFill>
                  <a:srgbClr val="E0014A"/>
                </a:solidFill>
                <a:effectLst>
                  <a:outerShdw blurRad="38100" dist="38100" dir="2700000" algn="tl">
                    <a:srgbClr val="000000"/>
                  </a:outerShdw>
                </a:effectLst>
                <a:latin typeface="Eras Bold ITC" pitchFamily="34" charset="0"/>
              </a:rPr>
              <a:t>LOVE</a:t>
            </a:r>
          </a:p>
        </p:txBody>
      </p:sp>
      <p:sp>
        <p:nvSpPr>
          <p:cNvPr id="17" name="Text Box 6"/>
          <p:cNvSpPr txBox="1">
            <a:spLocks noChangeArrowheads="1"/>
          </p:cNvSpPr>
          <p:nvPr/>
        </p:nvSpPr>
        <p:spPr bwMode="auto">
          <a:xfrm>
            <a:off x="1978905" y="4431981"/>
            <a:ext cx="5063259" cy="1015663"/>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flatTx/>
          </a:bodyPr>
          <a:lstStyle/>
          <a:p>
            <a:pPr algn="ctr">
              <a:spcBef>
                <a:spcPct val="50000"/>
              </a:spcBef>
              <a:defRPr/>
            </a:pPr>
            <a:r>
              <a:rPr lang="en-US" sz="6000" i="0" dirty="0">
                <a:solidFill>
                  <a:srgbClr val="DFDFF5"/>
                </a:solidFill>
                <a:effectLst>
                  <a:outerShdw blurRad="38100" dist="38100" dir="2700000" algn="tl">
                    <a:srgbClr val="000000"/>
                  </a:outerShdw>
                </a:effectLst>
                <a:latin typeface="Eras Bold ITC" pitchFamily="34" charset="0"/>
              </a:rPr>
              <a:t>God Is Holy</a:t>
            </a:r>
          </a:p>
        </p:txBody>
      </p:sp>
      <p:sp>
        <p:nvSpPr>
          <p:cNvPr id="18" name="Down Arrow 17"/>
          <p:cNvSpPr/>
          <p:nvPr/>
        </p:nvSpPr>
        <p:spPr>
          <a:xfrm rot="1797799">
            <a:off x="1787175" y="5522032"/>
            <a:ext cx="383458" cy="31977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Down Arrow 18"/>
          <p:cNvSpPr/>
          <p:nvPr/>
        </p:nvSpPr>
        <p:spPr>
          <a:xfrm rot="20462053">
            <a:off x="6850435" y="5501275"/>
            <a:ext cx="383458" cy="31977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16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4" grpId="0" animBg="1"/>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681835"/>
            <a:ext cx="9144000" cy="2123658"/>
          </a:xfrm>
          <a:prstGeom prst="rect">
            <a:avLst/>
          </a:prstGeom>
          <a:noFill/>
          <a:effectLst>
            <a:outerShdw blurRad="63500" sx="102000" sy="102000" algn="ctr" rotWithShape="0">
              <a:prstClr val="black">
                <a:alpha val="40000"/>
              </a:prstClr>
            </a:outerShdw>
          </a:effectLst>
        </p:spPr>
        <p:txBody>
          <a:bodyPr wrap="square" lIns="91440" tIns="45720" rIns="91440" bIns="45720">
            <a:spAutoFit/>
          </a:bodyPr>
          <a:lstStyle/>
          <a:p>
            <a:pPr algn="ctr"/>
            <a:r>
              <a:rPr lang="en-US" sz="6600" b="1" cap="none" spc="0" dirty="0">
                <a:ln w="10160">
                  <a:solidFill>
                    <a:schemeClr val="accent5"/>
                  </a:solidFill>
                  <a:prstDash val="solid"/>
                </a:ln>
                <a:solidFill>
                  <a:schemeClr val="bg1"/>
                </a:solidFill>
                <a:effectLst>
                  <a:glow rad="228600">
                    <a:schemeClr val="tx1">
                      <a:alpha val="40000"/>
                    </a:schemeClr>
                  </a:glow>
                  <a:outerShdw blurRad="38100" dist="22860" dir="5400000" algn="tl" rotWithShape="0">
                    <a:srgbClr val="000000">
                      <a:alpha val="30000"/>
                    </a:srgbClr>
                  </a:outerShdw>
                </a:effectLst>
              </a:rPr>
              <a:t>Is God Immoral For Killing </a:t>
            </a:r>
          </a:p>
          <a:p>
            <a:pPr algn="ctr"/>
            <a:r>
              <a:rPr lang="en-US" sz="6600" b="1" cap="none" spc="0" dirty="0">
                <a:ln w="10160">
                  <a:solidFill>
                    <a:schemeClr val="accent5"/>
                  </a:solidFill>
                  <a:prstDash val="solid"/>
                </a:ln>
                <a:solidFill>
                  <a:schemeClr val="bg1"/>
                </a:solidFill>
                <a:effectLst>
                  <a:glow rad="228600">
                    <a:schemeClr val="tx1">
                      <a:alpha val="40000"/>
                    </a:schemeClr>
                  </a:glow>
                  <a:outerShdw blurRad="38100" dist="22860" dir="5400000" algn="tl" rotWithShape="0">
                    <a:srgbClr val="000000">
                      <a:alpha val="30000"/>
                    </a:srgbClr>
                  </a:outerShdw>
                </a:effectLst>
              </a:rPr>
              <a:t>The Canaanites?</a:t>
            </a:r>
          </a:p>
        </p:txBody>
      </p:sp>
    </p:spTree>
    <p:extLst>
      <p:ext uri="{BB962C8B-B14F-4D97-AF65-F5344CB8AC3E}">
        <p14:creationId xmlns:p14="http://schemas.microsoft.com/office/powerpoint/2010/main" val="70457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objective mora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38392"/>
            <a:ext cx="9144000" cy="2719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t="6191"/>
          <a:stretch/>
        </p:blipFill>
        <p:spPr>
          <a:xfrm>
            <a:off x="3446584" y="553998"/>
            <a:ext cx="5697416" cy="3549225"/>
          </a:xfrm>
          <a:prstGeom prst="rect">
            <a:avLst/>
          </a:prstGeom>
        </p:spPr>
      </p:pic>
      <p:pic>
        <p:nvPicPr>
          <p:cNvPr id="2056" name="Picture 8" descr="Image result for objective morality"/>
          <p:cNvPicPr>
            <a:picLocks noChangeAspect="1" noChangeArrowheads="1"/>
          </p:cNvPicPr>
          <p:nvPr/>
        </p:nvPicPr>
        <p:blipFill rotWithShape="1">
          <a:blip r:embed="rId4">
            <a:extLst>
              <a:ext uri="{28A0092B-C50C-407E-A947-70E740481C1C}">
                <a14:useLocalDpi xmlns:a14="http://schemas.microsoft.com/office/drawing/2010/main" val="0"/>
              </a:ext>
            </a:extLst>
          </a:blip>
          <a:srcRect b="3813"/>
          <a:stretch/>
        </p:blipFill>
        <p:spPr bwMode="auto">
          <a:xfrm>
            <a:off x="-1" y="553999"/>
            <a:ext cx="3446585" cy="35843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2" y="0"/>
            <a:ext cx="9140118" cy="553998"/>
          </a:xfrm>
          <a:prstGeom prst="rect">
            <a:avLst/>
          </a:prstGeom>
          <a:noFill/>
        </p:spPr>
        <p:txBody>
          <a:bodyPr wrap="square" rtlCol="0">
            <a:spAutoFit/>
          </a:bodyPr>
          <a:lstStyle/>
          <a:p>
            <a:pPr algn="ctr"/>
            <a:r>
              <a:rPr lang="en-US" sz="3000" b="1" u="sng" dirty="0">
                <a:latin typeface="Rockwell" panose="02060603020205020403" pitchFamily="18" charset="0"/>
              </a:rPr>
              <a:t>1) Where Do You Get Your Standard Of Morality?</a:t>
            </a:r>
          </a:p>
        </p:txBody>
      </p:sp>
    </p:spTree>
    <p:extLst>
      <p:ext uri="{BB962C8B-B14F-4D97-AF65-F5344CB8AC3E}">
        <p14:creationId xmlns:p14="http://schemas.microsoft.com/office/powerpoint/2010/main" val="99327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od's characte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523220"/>
            <a:ext cx="9144000" cy="63347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2" y="0"/>
            <a:ext cx="9140118" cy="523220"/>
          </a:xfrm>
          <a:prstGeom prst="rect">
            <a:avLst/>
          </a:prstGeom>
          <a:noFill/>
        </p:spPr>
        <p:txBody>
          <a:bodyPr wrap="square" rtlCol="0">
            <a:spAutoFit/>
          </a:bodyPr>
          <a:lstStyle/>
          <a:p>
            <a:pPr algn="ctr"/>
            <a:r>
              <a:rPr lang="en-US" sz="2800" b="1" u="sng" dirty="0">
                <a:latin typeface="Rockwell" panose="02060603020205020403" pitchFamily="18" charset="0"/>
              </a:rPr>
              <a:t>2) We Must Assume Everything We Know About God</a:t>
            </a:r>
          </a:p>
        </p:txBody>
      </p:sp>
    </p:spTree>
    <p:extLst>
      <p:ext uri="{BB962C8B-B14F-4D97-AF65-F5344CB8AC3E}">
        <p14:creationId xmlns:p14="http://schemas.microsoft.com/office/powerpoint/2010/main" val="366593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2" y="0"/>
            <a:ext cx="9140118" cy="769441"/>
          </a:xfrm>
          <a:prstGeom prst="rect">
            <a:avLst/>
          </a:prstGeom>
          <a:noFill/>
        </p:spPr>
        <p:txBody>
          <a:bodyPr wrap="square" rtlCol="0">
            <a:spAutoFit/>
          </a:bodyPr>
          <a:lstStyle/>
          <a:p>
            <a:pPr algn="ctr"/>
            <a:r>
              <a:rPr lang="en-US" sz="4400" b="1" u="sng" dirty="0">
                <a:latin typeface="Rockwell" panose="02060603020205020403" pitchFamily="18" charset="0"/>
              </a:rPr>
              <a:t>3) God Is Our Sovereign Creator</a:t>
            </a:r>
          </a:p>
        </p:txBody>
      </p:sp>
      <p:sp>
        <p:nvSpPr>
          <p:cNvPr id="2" name="Rectangle 1"/>
          <p:cNvSpPr/>
          <p:nvPr/>
        </p:nvSpPr>
        <p:spPr>
          <a:xfrm>
            <a:off x="10733" y="782654"/>
            <a:ext cx="9140118" cy="3043910"/>
          </a:xfrm>
          <a:prstGeom prst="rect">
            <a:avLst/>
          </a:prstGeom>
        </p:spPr>
        <p:txBody>
          <a:bodyPr wrap="square">
            <a:spAutoFit/>
          </a:bodyPr>
          <a:lstStyle/>
          <a:p>
            <a:pPr>
              <a:lnSpc>
                <a:spcPct val="115000"/>
              </a:lnSpc>
            </a:pPr>
            <a:r>
              <a:rPr lang="en-US" sz="2000" b="1" dirty="0">
                <a:latin typeface="Rockwell" panose="02060603020205020403" pitchFamily="18" charset="0"/>
                <a:ea typeface="Calibri" panose="020F0502020204030204" pitchFamily="34" charset="0"/>
                <a:cs typeface="Times New Roman" panose="02020603050405020304" pitchFamily="18" charset="0"/>
              </a:rPr>
              <a:t>Isa 64:8</a:t>
            </a:r>
            <a:r>
              <a:rPr lang="en-US" sz="2000" dirty="0">
                <a:latin typeface="Rockwell" panose="02060603020205020403" pitchFamily="18" charset="0"/>
                <a:ea typeface="Calibri" panose="020F0502020204030204" pitchFamily="34" charset="0"/>
                <a:cs typeface="Times New Roman" panose="02020603050405020304" pitchFamily="18" charset="0"/>
              </a:rPr>
              <a:t> – “</a:t>
            </a:r>
            <a:r>
              <a:rPr lang="en-US" sz="20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But now, O </a:t>
            </a:r>
            <a:r>
              <a:rPr lang="en-US" sz="2000" cap="small" dirty="0">
                <a:solidFill>
                  <a:srgbClr val="000000"/>
                </a:solidFill>
                <a:latin typeface="Rockwell" panose="02060603020205020403" pitchFamily="18" charset="0"/>
                <a:ea typeface="Calibri" panose="020F0502020204030204" pitchFamily="34" charset="0"/>
                <a:cs typeface="Times New Roman" panose="02020603050405020304" pitchFamily="18" charset="0"/>
              </a:rPr>
              <a:t>Lord</a:t>
            </a:r>
            <a:r>
              <a:rPr lang="en-US" sz="20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You are our Father, </a:t>
            </a:r>
            <a:r>
              <a:rPr lang="en-US" sz="2000" u="sng" dirty="0">
                <a:solidFill>
                  <a:srgbClr val="000000"/>
                </a:solidFill>
                <a:latin typeface="Rockwell" panose="02060603020205020403" pitchFamily="18" charset="0"/>
                <a:ea typeface="Calibri" panose="020F0502020204030204" pitchFamily="34" charset="0"/>
                <a:cs typeface="Times New Roman" panose="02020603050405020304" pitchFamily="18" charset="0"/>
              </a:rPr>
              <a:t>we are the clay, and You our potter</a:t>
            </a:r>
            <a:r>
              <a:rPr lang="en-US" sz="20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and all of us are the work of Your hand.</a:t>
            </a:r>
            <a:r>
              <a:rPr lang="en-US" sz="2000" dirty="0">
                <a:latin typeface="Rockwell" panose="02060603020205020403" pitchFamily="18" charset="0"/>
                <a:ea typeface="Calibri" panose="020F0502020204030204" pitchFamily="34" charset="0"/>
                <a:cs typeface="Times New Roman" panose="02020603050405020304" pitchFamily="18" charset="0"/>
              </a:rPr>
              <a:t>”</a:t>
            </a:r>
          </a:p>
          <a:p>
            <a:pPr>
              <a:lnSpc>
                <a:spcPct val="115000"/>
              </a:lnSpc>
            </a:pPr>
            <a:endParaRPr lang="en-US" sz="600" dirty="0">
              <a:latin typeface="Rockwell" panose="02060603020205020403" pitchFamily="18" charset="0"/>
              <a:ea typeface="Calibri" panose="020F0502020204030204" pitchFamily="34" charset="0"/>
              <a:cs typeface="Times New Roman" panose="02020603050405020304" pitchFamily="18" charset="0"/>
            </a:endParaRPr>
          </a:p>
          <a:p>
            <a:r>
              <a:rPr lang="en-US" sz="2000" b="1" dirty="0">
                <a:latin typeface="Rockwell" panose="02060603020205020403" pitchFamily="18" charset="0"/>
              </a:rPr>
              <a:t>Psa 24:1</a:t>
            </a:r>
            <a:r>
              <a:rPr lang="en-US" sz="2000" dirty="0">
                <a:latin typeface="Rockwell" panose="02060603020205020403" pitchFamily="18" charset="0"/>
              </a:rPr>
              <a:t> – “The earth is the </a:t>
            </a:r>
            <a:r>
              <a:rPr lang="en-US" sz="2000" cap="small" dirty="0">
                <a:latin typeface="Rockwell" panose="02060603020205020403" pitchFamily="18" charset="0"/>
              </a:rPr>
              <a:t>Lord’s</a:t>
            </a:r>
            <a:r>
              <a:rPr lang="en-US" sz="2000" dirty="0">
                <a:latin typeface="Rockwell" panose="02060603020205020403" pitchFamily="18" charset="0"/>
              </a:rPr>
              <a:t>, and </a:t>
            </a:r>
            <a:r>
              <a:rPr lang="en-US" sz="2000" u="sng" dirty="0">
                <a:latin typeface="Rockwell" panose="02060603020205020403" pitchFamily="18" charset="0"/>
              </a:rPr>
              <a:t>all it contains</a:t>
            </a:r>
            <a:r>
              <a:rPr lang="en-US" sz="2000" dirty="0">
                <a:latin typeface="Rockwell" panose="02060603020205020403" pitchFamily="18" charset="0"/>
              </a:rPr>
              <a:t>, the world, and </a:t>
            </a:r>
            <a:r>
              <a:rPr lang="en-US" sz="2000" u="sng" dirty="0">
                <a:latin typeface="Rockwell" panose="02060603020205020403" pitchFamily="18" charset="0"/>
              </a:rPr>
              <a:t>those who dwell in it</a:t>
            </a:r>
            <a:r>
              <a:rPr lang="en-US" sz="2000" dirty="0">
                <a:latin typeface="Rockwell" panose="02060603020205020403" pitchFamily="18" charset="0"/>
              </a:rPr>
              <a:t>.”</a:t>
            </a:r>
          </a:p>
          <a:p>
            <a:pPr>
              <a:lnSpc>
                <a:spcPct val="115000"/>
              </a:lnSpc>
            </a:pPr>
            <a:endParaRPr lang="en-US" sz="600" dirty="0">
              <a:latin typeface="Rockwell" panose="02060603020205020403"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000" b="1" dirty="0">
                <a:latin typeface="Rockwell" panose="02060603020205020403" pitchFamily="18" charset="0"/>
                <a:ea typeface="Calibri" panose="020F0502020204030204" pitchFamily="34" charset="0"/>
                <a:cs typeface="Times New Roman" panose="02020603050405020304" pitchFamily="18" charset="0"/>
              </a:rPr>
              <a:t>Psa 115:1-3</a:t>
            </a:r>
            <a:r>
              <a:rPr lang="en-US" sz="2000" dirty="0">
                <a:latin typeface="Rockwell" panose="02060603020205020403" pitchFamily="18" charset="0"/>
                <a:ea typeface="Calibri" panose="020F0502020204030204" pitchFamily="34" charset="0"/>
                <a:cs typeface="Times New Roman" panose="02020603050405020304" pitchFamily="18" charset="0"/>
              </a:rPr>
              <a:t> – “</a:t>
            </a:r>
            <a:r>
              <a:rPr lang="en-US" sz="20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Not to us, O </a:t>
            </a:r>
            <a:r>
              <a:rPr lang="en-US" sz="2000" cap="small" dirty="0">
                <a:solidFill>
                  <a:srgbClr val="000000"/>
                </a:solidFill>
                <a:latin typeface="Rockwell" panose="02060603020205020403" pitchFamily="18" charset="0"/>
                <a:ea typeface="Calibri" panose="020F0502020204030204" pitchFamily="34" charset="0"/>
                <a:cs typeface="Times New Roman" panose="02020603050405020304" pitchFamily="18" charset="0"/>
              </a:rPr>
              <a:t>Lord</a:t>
            </a:r>
            <a:r>
              <a:rPr lang="en-US" sz="20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not to us,</a:t>
            </a:r>
            <a:r>
              <a:rPr lang="en-US" sz="2000" dirty="0">
                <a:latin typeface="Rockwell" panose="02060603020205020403" pitchFamily="18" charset="0"/>
                <a:ea typeface="Calibri" panose="020F0502020204030204" pitchFamily="34" charset="0"/>
                <a:cs typeface="Times New Roman" panose="02020603050405020304" pitchFamily="18" charset="0"/>
              </a:rPr>
              <a:t> but to Your name give glory because of Your lovingkindness, because of Your truth. Why should the nations say, ‘Where, now, is their God?’ </a:t>
            </a:r>
            <a:r>
              <a:rPr lang="en-US" sz="2000" u="sng" dirty="0">
                <a:latin typeface="Rockwell" panose="02060603020205020403" pitchFamily="18" charset="0"/>
                <a:ea typeface="Calibri" panose="020F0502020204030204" pitchFamily="34" charset="0"/>
                <a:cs typeface="Times New Roman" panose="02020603050405020304" pitchFamily="18" charset="0"/>
              </a:rPr>
              <a:t>But our God is in the heavens; He does whatever He pleases</a:t>
            </a:r>
            <a:r>
              <a:rPr lang="en-US" sz="2000" dirty="0">
                <a:latin typeface="Rockwell" panose="02060603020205020403" pitchFamily="18" charset="0"/>
                <a:ea typeface="Calibri" panose="020F0502020204030204" pitchFamily="34" charset="0"/>
                <a:cs typeface="Times New Roman" panose="02020603050405020304" pitchFamily="18" charset="0"/>
              </a:rPr>
              <a:t>.”</a:t>
            </a:r>
            <a:endParaRPr lang="en-US" sz="2000" dirty="0">
              <a:effectLst/>
              <a:latin typeface="Rockwell" panose="02060603020205020403"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882" y="3792970"/>
            <a:ext cx="4576910" cy="1535168"/>
          </a:xfrm>
          <a:prstGeom prst="rect">
            <a:avLst/>
          </a:prstGeom>
        </p:spPr>
      </p:pic>
      <p:pic>
        <p:nvPicPr>
          <p:cNvPr id="4" name="Picture 3"/>
          <p:cNvPicPr>
            <a:picLocks noChangeAspect="1"/>
          </p:cNvPicPr>
          <p:nvPr/>
        </p:nvPicPr>
        <p:blipFill>
          <a:blip r:embed="rId4"/>
          <a:stretch>
            <a:fillRect/>
          </a:stretch>
        </p:blipFill>
        <p:spPr>
          <a:xfrm>
            <a:off x="0" y="5328138"/>
            <a:ext cx="4580792" cy="1529862"/>
          </a:xfrm>
          <a:prstGeom prst="rect">
            <a:avLst/>
          </a:prstGeom>
        </p:spPr>
      </p:pic>
      <p:pic>
        <p:nvPicPr>
          <p:cNvPr id="4102" name="Picture 6" descr="Image result for the lord gives the lord takes away"/>
          <p:cNvPicPr>
            <a:picLocks noChangeAspect="1" noChangeArrowheads="1"/>
          </p:cNvPicPr>
          <p:nvPr/>
        </p:nvPicPr>
        <p:blipFill rotWithShape="1">
          <a:blip r:embed="rId5">
            <a:extLst>
              <a:ext uri="{28A0092B-C50C-407E-A947-70E740481C1C}">
                <a14:useLocalDpi xmlns:a14="http://schemas.microsoft.com/office/drawing/2010/main" val="0"/>
              </a:ext>
            </a:extLst>
          </a:blip>
          <a:srcRect t="9987" b="10627"/>
          <a:stretch/>
        </p:blipFill>
        <p:spPr bwMode="auto">
          <a:xfrm>
            <a:off x="4580792" y="3792968"/>
            <a:ext cx="4563208" cy="306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86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fade">
                                      <p:cBhvr>
                                        <p:cTn id="3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2" y="0"/>
            <a:ext cx="9140118" cy="769441"/>
          </a:xfrm>
          <a:prstGeom prst="rect">
            <a:avLst/>
          </a:prstGeom>
          <a:noFill/>
        </p:spPr>
        <p:txBody>
          <a:bodyPr wrap="square" rtlCol="0">
            <a:spAutoFit/>
          </a:bodyPr>
          <a:lstStyle/>
          <a:p>
            <a:pPr algn="ctr"/>
            <a:r>
              <a:rPr lang="en-US" sz="4400" b="1" u="sng" dirty="0">
                <a:latin typeface="Rockwell" panose="02060603020205020403" pitchFamily="18" charset="0"/>
              </a:rPr>
              <a:t>3) God Is Our Sovereign Creator</a:t>
            </a:r>
          </a:p>
        </p:txBody>
      </p:sp>
      <p:pic>
        <p:nvPicPr>
          <p:cNvPr id="5122" name="Picture 2" descr="Image result for rom 13: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2" y="870904"/>
            <a:ext cx="4524156" cy="39296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gen 9:6"/>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28038" y="870904"/>
            <a:ext cx="4615962" cy="39296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the church"/>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81" y="4800600"/>
            <a:ext cx="2581335"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85217" y="4798249"/>
            <a:ext cx="6558783" cy="2062103"/>
          </a:xfrm>
          <a:prstGeom prst="rect">
            <a:avLst/>
          </a:prstGeom>
        </p:spPr>
        <p:txBody>
          <a:bodyPr wrap="none">
            <a:spAutoFit/>
          </a:bodyPr>
          <a:lstStyle/>
          <a:p>
            <a:r>
              <a:rPr lang="en-US" sz="2000" dirty="0">
                <a:latin typeface="Rockwell" panose="02060603020205020403" pitchFamily="18" charset="0"/>
                <a:ea typeface="Calibri" panose="020F0502020204030204" pitchFamily="34" charset="0"/>
              </a:rPr>
              <a:t>“Love your enemies…” – </a:t>
            </a:r>
            <a:r>
              <a:rPr lang="en-US" sz="2000" b="1" dirty="0">
                <a:latin typeface="Rockwell" panose="02060603020205020403" pitchFamily="18" charset="0"/>
                <a:ea typeface="Calibri" panose="020F0502020204030204" pitchFamily="34" charset="0"/>
              </a:rPr>
              <a:t>Matt 5:44a</a:t>
            </a:r>
          </a:p>
          <a:p>
            <a:endParaRPr lang="en-US" sz="1600" dirty="0">
              <a:latin typeface="Rockwell" panose="02060603020205020403" pitchFamily="18" charset="0"/>
              <a:ea typeface="Calibri" panose="020F0502020204030204" pitchFamily="34" charset="0"/>
            </a:endParaRPr>
          </a:p>
          <a:p>
            <a:r>
              <a:rPr lang="en-US" sz="2000" dirty="0">
                <a:latin typeface="Rockwell" panose="02060603020205020403" pitchFamily="18" charset="0"/>
              </a:rPr>
              <a:t>“Pray for those who persecute you…” – </a:t>
            </a:r>
            <a:r>
              <a:rPr lang="en-US" sz="2000" b="1" dirty="0">
                <a:latin typeface="Rockwell" panose="02060603020205020403" pitchFamily="18" charset="0"/>
              </a:rPr>
              <a:t>Matt 5:44b</a:t>
            </a:r>
          </a:p>
          <a:p>
            <a:endParaRPr lang="en-US" sz="1600" dirty="0">
              <a:latin typeface="Rockwell" panose="02060603020205020403" pitchFamily="18" charset="0"/>
            </a:endParaRPr>
          </a:p>
          <a:p>
            <a:r>
              <a:rPr lang="en-US" sz="2000" dirty="0">
                <a:latin typeface="Rockwell" panose="02060603020205020403" pitchFamily="18" charset="0"/>
              </a:rPr>
              <a:t>“Lord, do not hold this sin against them!” – </a:t>
            </a:r>
            <a:r>
              <a:rPr lang="en-US" sz="2000" b="1" dirty="0">
                <a:latin typeface="Rockwell" panose="02060603020205020403" pitchFamily="18" charset="0"/>
              </a:rPr>
              <a:t>Acts 7:60b</a:t>
            </a:r>
          </a:p>
          <a:p>
            <a:endParaRPr lang="en-US" sz="1600" dirty="0">
              <a:latin typeface="Rockwell" panose="02060603020205020403" pitchFamily="18" charset="0"/>
            </a:endParaRPr>
          </a:p>
          <a:p>
            <a:r>
              <a:rPr lang="en-US" sz="2000" dirty="0">
                <a:latin typeface="Rockwell" panose="02060603020205020403" pitchFamily="18" charset="0"/>
              </a:rPr>
              <a:t>“Pursue peace with all men…” – </a:t>
            </a:r>
            <a:r>
              <a:rPr lang="en-US" sz="2000" b="1" dirty="0">
                <a:latin typeface="Rockwell" panose="02060603020205020403" pitchFamily="18" charset="0"/>
              </a:rPr>
              <a:t>Heb 12:14</a:t>
            </a:r>
          </a:p>
        </p:txBody>
      </p:sp>
    </p:spTree>
    <p:extLst>
      <p:ext uri="{BB962C8B-B14F-4D97-AF65-F5344CB8AC3E}">
        <p14:creationId xmlns:p14="http://schemas.microsoft.com/office/powerpoint/2010/main" val="151961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500"/>
                                        <p:tgtEl>
                                          <p:spTgt spid="512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fade">
                                      <p:cBhvr>
                                        <p:cTn id="3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2" y="0"/>
            <a:ext cx="9140118" cy="569387"/>
          </a:xfrm>
          <a:prstGeom prst="rect">
            <a:avLst/>
          </a:prstGeom>
          <a:noFill/>
        </p:spPr>
        <p:txBody>
          <a:bodyPr wrap="square" rtlCol="0">
            <a:spAutoFit/>
          </a:bodyPr>
          <a:lstStyle/>
          <a:p>
            <a:pPr algn="ctr"/>
            <a:r>
              <a:rPr lang="en-US" sz="3100" b="1" u="sng" dirty="0">
                <a:latin typeface="Rockwell" panose="02060603020205020403" pitchFamily="18" charset="0"/>
              </a:rPr>
              <a:t>4) Does God Give Reasons For Killing People?</a:t>
            </a:r>
          </a:p>
        </p:txBody>
      </p:sp>
      <p:pic>
        <p:nvPicPr>
          <p:cNvPr id="6146" name="Picture 2" descr="Image result for molech"/>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569387"/>
            <a:ext cx="4536831" cy="34223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why doesn't God do something about ev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569387"/>
            <a:ext cx="4581525" cy="3422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41" y="4072989"/>
            <a:ext cx="4666774" cy="2831544"/>
          </a:xfrm>
          <a:prstGeom prst="rect">
            <a:avLst/>
          </a:prstGeom>
        </p:spPr>
        <p:txBody>
          <a:bodyPr wrap="square">
            <a:spAutoFit/>
          </a:bodyPr>
          <a:lstStyle/>
          <a:p>
            <a:r>
              <a:rPr lang="en-US" sz="1700" b="1" dirty="0">
                <a:latin typeface="Rockwell" panose="02060603020205020403" pitchFamily="18" charset="0"/>
                <a:ea typeface="Calibri" panose="020F0502020204030204" pitchFamily="34" charset="0"/>
              </a:rPr>
              <a:t>Gen 15:16b</a:t>
            </a:r>
            <a:r>
              <a:rPr lang="en-US" sz="1700" dirty="0">
                <a:latin typeface="Rockwell" panose="02060603020205020403" pitchFamily="18" charset="0"/>
                <a:ea typeface="Calibri" panose="020F0502020204030204" pitchFamily="34" charset="0"/>
              </a:rPr>
              <a:t> – “…</a:t>
            </a:r>
            <a:r>
              <a:rPr lang="en-US" sz="1700" u="sng" dirty="0">
                <a:solidFill>
                  <a:srgbClr val="000000"/>
                </a:solidFill>
                <a:latin typeface="Rockwell" panose="02060603020205020403" pitchFamily="18" charset="0"/>
                <a:ea typeface="Calibri" panose="020F0502020204030204" pitchFamily="34" charset="0"/>
              </a:rPr>
              <a:t>the iniquity of the Amorite</a:t>
            </a:r>
            <a:r>
              <a:rPr lang="en-US" sz="1700" dirty="0">
                <a:solidFill>
                  <a:srgbClr val="000000"/>
                </a:solidFill>
                <a:latin typeface="Rockwell" panose="02060603020205020403" pitchFamily="18" charset="0"/>
                <a:ea typeface="Calibri" panose="020F0502020204030204" pitchFamily="34" charset="0"/>
              </a:rPr>
              <a:t> is not yet complete.</a:t>
            </a:r>
            <a:r>
              <a:rPr lang="en-US" sz="1700" dirty="0">
                <a:latin typeface="Rockwell" panose="02060603020205020403" pitchFamily="18" charset="0"/>
                <a:ea typeface="Calibri" panose="020F0502020204030204" pitchFamily="34" charset="0"/>
              </a:rPr>
              <a:t>”</a:t>
            </a:r>
          </a:p>
          <a:p>
            <a:endParaRPr lang="en-US" sz="600" dirty="0">
              <a:latin typeface="Rockwell" panose="02060603020205020403" pitchFamily="18" charset="0"/>
            </a:endParaRPr>
          </a:p>
          <a:p>
            <a:r>
              <a:rPr lang="en-US" sz="1700" b="1" dirty="0">
                <a:latin typeface="Rockwell" panose="02060603020205020403" pitchFamily="18" charset="0"/>
              </a:rPr>
              <a:t>Deut 9:5</a:t>
            </a:r>
            <a:r>
              <a:rPr lang="en-US" sz="1700" dirty="0">
                <a:latin typeface="Rockwell" panose="02060603020205020403" pitchFamily="18" charset="0"/>
              </a:rPr>
              <a:t> – “It is not for your righteousness or for the uprightness of your heart that you are going to possess their land, </a:t>
            </a:r>
            <a:r>
              <a:rPr lang="en-US" sz="1700" u="sng" dirty="0">
                <a:latin typeface="Rockwell" panose="02060603020205020403" pitchFamily="18" charset="0"/>
              </a:rPr>
              <a:t>but it is because of the wickedness of these nations that the Lord your God is driving them out before you</a:t>
            </a:r>
            <a:r>
              <a:rPr lang="en-US" sz="1700" dirty="0">
                <a:latin typeface="Rockwell" panose="02060603020205020403" pitchFamily="18" charset="0"/>
              </a:rPr>
              <a:t>, in order to confirm the oath which the </a:t>
            </a:r>
            <a:r>
              <a:rPr lang="en-US" sz="1700" cap="small" dirty="0">
                <a:latin typeface="Rockwell" panose="02060603020205020403" pitchFamily="18" charset="0"/>
              </a:rPr>
              <a:t>Lord</a:t>
            </a:r>
            <a:r>
              <a:rPr lang="en-US" sz="1700" dirty="0">
                <a:latin typeface="Rockwell" panose="02060603020205020403" pitchFamily="18" charset="0"/>
              </a:rPr>
              <a:t> swore to your fathers, to Abraham, Isaac and Jacob.”</a:t>
            </a:r>
          </a:p>
        </p:txBody>
      </p:sp>
      <p:pic>
        <p:nvPicPr>
          <p:cNvPr id="6150" name="Picture 6" descr="Image result for 2 pet 3:9"/>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68715" y="4072988"/>
            <a:ext cx="4470522" cy="278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51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50"/>
                                        </p:tgtEl>
                                        <p:attrNameLst>
                                          <p:attrName>style.visibility</p:attrName>
                                        </p:attrNameLst>
                                      </p:cBhvr>
                                      <p:to>
                                        <p:strVal val="visible"/>
                                      </p:to>
                                    </p:set>
                                    <p:animEffect transition="in" filter="fade">
                                      <p:cBhvr>
                                        <p:cTn id="22"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2" y="0"/>
            <a:ext cx="9140118" cy="538609"/>
          </a:xfrm>
          <a:prstGeom prst="rect">
            <a:avLst/>
          </a:prstGeom>
          <a:noFill/>
        </p:spPr>
        <p:txBody>
          <a:bodyPr wrap="square" rtlCol="0">
            <a:spAutoFit/>
          </a:bodyPr>
          <a:lstStyle/>
          <a:p>
            <a:pPr algn="ctr"/>
            <a:r>
              <a:rPr lang="en-US" sz="2900" b="1" u="sng" dirty="0">
                <a:latin typeface="Rockwell" panose="02060603020205020403" pitchFamily="18" charset="0"/>
              </a:rPr>
              <a:t>5) What If God Left Canaan To Dwell With Israel?</a:t>
            </a:r>
          </a:p>
        </p:txBody>
      </p:sp>
      <p:sp>
        <p:nvSpPr>
          <p:cNvPr id="3" name="Rectangle 2"/>
          <p:cNvSpPr/>
          <p:nvPr/>
        </p:nvSpPr>
        <p:spPr>
          <a:xfrm>
            <a:off x="162235" y="642633"/>
            <a:ext cx="2772697" cy="6144759"/>
          </a:xfrm>
          <a:prstGeom prst="rect">
            <a:avLst/>
          </a:prstGeom>
          <a:ln w="28575">
            <a:solidFill>
              <a:schemeClr val="tx1"/>
            </a:solidFill>
          </a:ln>
        </p:spPr>
        <p:txBody>
          <a:bodyPr wrap="square">
            <a:spAutoFit/>
          </a:bodyPr>
          <a:lstStyle/>
          <a:p>
            <a:pPr>
              <a:lnSpc>
                <a:spcPct val="115000"/>
              </a:lnSpc>
              <a:spcAft>
                <a:spcPts val="1000"/>
              </a:spcAft>
            </a:pPr>
            <a:r>
              <a:rPr lang="en-US" b="1" dirty="0">
                <a:latin typeface="Rockwell" panose="02060603020205020403" pitchFamily="18" charset="0"/>
                <a:ea typeface="Calibri" panose="020F0502020204030204" pitchFamily="34" charset="0"/>
                <a:cs typeface="Times New Roman" panose="02020603050405020304" pitchFamily="18" charset="0"/>
              </a:rPr>
              <a:t>Ex 23:31-33</a:t>
            </a:r>
            <a:r>
              <a:rPr lang="en-US" dirty="0">
                <a:latin typeface="Rockwell" panose="02060603020205020403" pitchFamily="18" charset="0"/>
                <a:ea typeface="Calibri" panose="020F0502020204030204" pitchFamily="34" charset="0"/>
                <a:cs typeface="Times New Roman" panose="02020603050405020304" pitchFamily="18" charset="0"/>
              </a:rPr>
              <a:t> – “</a:t>
            </a:r>
            <a:r>
              <a:rPr lang="en-US" dirty="0">
                <a:solidFill>
                  <a:srgbClr val="000000"/>
                </a:solidFill>
                <a:latin typeface="Rockwell" panose="02060603020205020403" pitchFamily="18" charset="0"/>
                <a:ea typeface="Calibri" panose="020F0502020204030204" pitchFamily="34" charset="0"/>
                <a:cs typeface="Times New Roman" panose="02020603050405020304" pitchFamily="18" charset="0"/>
              </a:rPr>
              <a:t>I will fix your boundary from the Red Sea to the sea of the Philistines, and from the wilderness to the River Euphrates; for I will deliver the inhabitants of the land into your hand, and you will drive them out before you. You shall make no covenant with them or with their gods. They shall not live in your land, </a:t>
            </a:r>
            <a:r>
              <a:rPr lang="en-US" u="sng" dirty="0">
                <a:solidFill>
                  <a:srgbClr val="000000"/>
                </a:solidFill>
                <a:latin typeface="Rockwell" panose="02060603020205020403" pitchFamily="18" charset="0"/>
                <a:ea typeface="Calibri" panose="020F0502020204030204" pitchFamily="34" charset="0"/>
                <a:cs typeface="Times New Roman" panose="02020603050405020304" pitchFamily="18" charset="0"/>
              </a:rPr>
              <a:t>because they will make you sin against Me; for if you serve their gods, it will surely be a snare to you</a:t>
            </a:r>
            <a:r>
              <a:rPr lang="en-US" dirty="0">
                <a:solidFill>
                  <a:srgbClr val="000000"/>
                </a:solidFill>
                <a:latin typeface="Rockwell" panose="02060603020205020403" pitchFamily="18" charset="0"/>
                <a:ea typeface="Calibri" panose="020F0502020204030204" pitchFamily="34" charset="0"/>
                <a:cs typeface="Times New Roman" panose="02020603050405020304" pitchFamily="18" charset="0"/>
              </a:rPr>
              <a:t>.”</a:t>
            </a:r>
            <a:endParaRPr lang="en-US" dirty="0">
              <a:effectLst/>
              <a:latin typeface="Rockwell" panose="02060603020205020403"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7177" r="27662"/>
          <a:stretch/>
        </p:blipFill>
        <p:spPr>
          <a:xfrm>
            <a:off x="3016046" y="642633"/>
            <a:ext cx="3421627" cy="2833523"/>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15547" y="602066"/>
            <a:ext cx="2625213" cy="2858575"/>
          </a:xfrm>
          <a:prstGeom prst="rect">
            <a:avLst/>
          </a:prstGeom>
        </p:spPr>
      </p:pic>
      <p:sp>
        <p:nvSpPr>
          <p:cNvPr id="7" name="Rectangle 6"/>
          <p:cNvSpPr/>
          <p:nvPr/>
        </p:nvSpPr>
        <p:spPr>
          <a:xfrm>
            <a:off x="2993924" y="3516723"/>
            <a:ext cx="6046836" cy="2308324"/>
          </a:xfrm>
          <a:prstGeom prst="rect">
            <a:avLst/>
          </a:prstGeom>
          <a:ln w="28575">
            <a:solidFill>
              <a:schemeClr val="tx1"/>
            </a:solidFill>
          </a:ln>
        </p:spPr>
        <p:txBody>
          <a:bodyPr wrap="square">
            <a:spAutoFit/>
          </a:bodyPr>
          <a:lstStyle/>
          <a:p>
            <a:r>
              <a:rPr lang="en-US" b="1" dirty="0">
                <a:latin typeface="Rockwell" panose="02060603020205020403" pitchFamily="18" charset="0"/>
                <a:ea typeface="Calibri" panose="020F0502020204030204" pitchFamily="34" charset="0"/>
              </a:rPr>
              <a:t>Judg 2:11-13</a:t>
            </a:r>
            <a:r>
              <a:rPr lang="en-US" dirty="0">
                <a:latin typeface="Rockwell" panose="02060603020205020403" pitchFamily="18" charset="0"/>
                <a:ea typeface="Calibri" panose="020F0502020204030204" pitchFamily="34" charset="0"/>
              </a:rPr>
              <a:t> – “</a:t>
            </a:r>
            <a:r>
              <a:rPr lang="en-US" dirty="0">
                <a:solidFill>
                  <a:srgbClr val="000000"/>
                </a:solidFill>
                <a:latin typeface="Rockwell" panose="02060603020205020403" pitchFamily="18" charset="0"/>
                <a:ea typeface="Calibri" panose="020F0502020204030204" pitchFamily="34" charset="0"/>
              </a:rPr>
              <a:t>Then the sons of Israel did evil in the sight of the </a:t>
            </a:r>
            <a:r>
              <a:rPr lang="en-US" cap="small" dirty="0">
                <a:solidFill>
                  <a:srgbClr val="000000"/>
                </a:solidFill>
                <a:latin typeface="Rockwell" panose="02060603020205020403" pitchFamily="18" charset="0"/>
                <a:ea typeface="Calibri" panose="020F0502020204030204" pitchFamily="34" charset="0"/>
              </a:rPr>
              <a:t>Lord</a:t>
            </a:r>
            <a:r>
              <a:rPr lang="en-US" dirty="0">
                <a:solidFill>
                  <a:srgbClr val="000000"/>
                </a:solidFill>
                <a:latin typeface="Rockwell" panose="02060603020205020403" pitchFamily="18" charset="0"/>
                <a:ea typeface="Calibri" panose="020F0502020204030204" pitchFamily="34" charset="0"/>
              </a:rPr>
              <a:t> and served the Baals, and they forsook the </a:t>
            </a:r>
            <a:r>
              <a:rPr lang="en-US" cap="small" dirty="0">
                <a:solidFill>
                  <a:srgbClr val="000000"/>
                </a:solidFill>
                <a:latin typeface="Rockwell" panose="02060603020205020403" pitchFamily="18" charset="0"/>
                <a:ea typeface="Calibri" panose="020F0502020204030204" pitchFamily="34" charset="0"/>
              </a:rPr>
              <a:t>Lord</a:t>
            </a:r>
            <a:r>
              <a:rPr lang="en-US" dirty="0">
                <a:solidFill>
                  <a:srgbClr val="000000"/>
                </a:solidFill>
                <a:latin typeface="Rockwell" panose="02060603020205020403" pitchFamily="18" charset="0"/>
                <a:ea typeface="Calibri" panose="020F0502020204030204" pitchFamily="34" charset="0"/>
              </a:rPr>
              <a:t>, the God of their fathers, who had brought them out of the land of Egypt, </a:t>
            </a:r>
            <a:r>
              <a:rPr lang="en-US" u="sng" dirty="0">
                <a:solidFill>
                  <a:srgbClr val="000000"/>
                </a:solidFill>
                <a:latin typeface="Rockwell" panose="02060603020205020403" pitchFamily="18" charset="0"/>
                <a:ea typeface="Calibri" panose="020F0502020204030204" pitchFamily="34" charset="0"/>
              </a:rPr>
              <a:t>and followed other gods from among the gods of the peoples who were around them</a:t>
            </a:r>
            <a:r>
              <a:rPr lang="en-US" dirty="0">
                <a:solidFill>
                  <a:srgbClr val="000000"/>
                </a:solidFill>
                <a:latin typeface="Rockwell" panose="02060603020205020403" pitchFamily="18" charset="0"/>
                <a:ea typeface="Calibri" panose="020F0502020204030204" pitchFamily="34" charset="0"/>
              </a:rPr>
              <a:t>, and bowed themselves down to them; thus they provoked the </a:t>
            </a:r>
            <a:r>
              <a:rPr lang="en-US" cap="small" dirty="0">
                <a:solidFill>
                  <a:srgbClr val="000000"/>
                </a:solidFill>
                <a:latin typeface="Rockwell" panose="02060603020205020403" pitchFamily="18" charset="0"/>
                <a:ea typeface="Calibri" panose="020F0502020204030204" pitchFamily="34" charset="0"/>
              </a:rPr>
              <a:t>Lord</a:t>
            </a:r>
            <a:r>
              <a:rPr lang="en-US" dirty="0">
                <a:solidFill>
                  <a:srgbClr val="000000"/>
                </a:solidFill>
                <a:latin typeface="Rockwell" panose="02060603020205020403" pitchFamily="18" charset="0"/>
                <a:ea typeface="Calibri" panose="020F0502020204030204" pitchFamily="34" charset="0"/>
              </a:rPr>
              <a:t> to anger. So they forsook the Lord and served Baal and the Ashtaroth.</a:t>
            </a:r>
            <a:r>
              <a:rPr lang="en-US" dirty="0">
                <a:latin typeface="Rockwell" panose="02060603020205020403" pitchFamily="18" charset="0"/>
                <a:ea typeface="Calibri" panose="020F0502020204030204" pitchFamily="34" charset="0"/>
              </a:rPr>
              <a:t>”</a:t>
            </a:r>
            <a:endParaRPr lang="en-US" dirty="0">
              <a:latin typeface="Rockwell" panose="02060603020205020403" pitchFamily="18" charset="0"/>
            </a:endParaRPr>
          </a:p>
        </p:txBody>
      </p:sp>
      <p:sp>
        <p:nvSpPr>
          <p:cNvPr id="8" name="Rectangle 7"/>
          <p:cNvSpPr/>
          <p:nvPr/>
        </p:nvSpPr>
        <p:spPr>
          <a:xfrm>
            <a:off x="2993924" y="5864062"/>
            <a:ext cx="6046836" cy="923330"/>
          </a:xfrm>
          <a:prstGeom prst="rect">
            <a:avLst/>
          </a:prstGeom>
          <a:ln w="28575">
            <a:solidFill>
              <a:schemeClr val="tx1"/>
            </a:solidFill>
          </a:ln>
        </p:spPr>
        <p:txBody>
          <a:bodyPr wrap="square">
            <a:spAutoFit/>
          </a:bodyPr>
          <a:lstStyle/>
          <a:p>
            <a:r>
              <a:rPr lang="en-US" b="1" dirty="0">
                <a:latin typeface="Rockwell" panose="02060603020205020403" pitchFamily="18" charset="0"/>
                <a:ea typeface="Calibri" panose="020F0502020204030204" pitchFamily="34" charset="0"/>
              </a:rPr>
              <a:t>2 Chron 33:9</a:t>
            </a:r>
            <a:r>
              <a:rPr lang="en-US" dirty="0">
                <a:latin typeface="Rockwell" panose="02060603020205020403" pitchFamily="18" charset="0"/>
                <a:ea typeface="Calibri" panose="020F0502020204030204" pitchFamily="34" charset="0"/>
              </a:rPr>
              <a:t> – “</a:t>
            </a:r>
            <a:r>
              <a:rPr lang="en-US" dirty="0">
                <a:solidFill>
                  <a:srgbClr val="000000"/>
                </a:solidFill>
                <a:latin typeface="Rockwell" panose="02060603020205020403" pitchFamily="18" charset="0"/>
                <a:ea typeface="Calibri" panose="020F0502020204030204" pitchFamily="34" charset="0"/>
              </a:rPr>
              <a:t>Thus Manasseh misled Judah and the inhabitants of Jerusalem </a:t>
            </a:r>
            <a:r>
              <a:rPr lang="en-US" u="sng" dirty="0">
                <a:solidFill>
                  <a:srgbClr val="000000"/>
                </a:solidFill>
                <a:latin typeface="Rockwell" panose="02060603020205020403" pitchFamily="18" charset="0"/>
                <a:ea typeface="Calibri" panose="020F0502020204030204" pitchFamily="34" charset="0"/>
              </a:rPr>
              <a:t>to do more evil than the nations whom the </a:t>
            </a:r>
            <a:r>
              <a:rPr lang="en-US" u="sng" cap="small" dirty="0">
                <a:solidFill>
                  <a:srgbClr val="000000"/>
                </a:solidFill>
                <a:latin typeface="Rockwell" panose="02060603020205020403" pitchFamily="18" charset="0"/>
                <a:ea typeface="Calibri" panose="020F0502020204030204" pitchFamily="34" charset="0"/>
              </a:rPr>
              <a:t>Lord</a:t>
            </a:r>
            <a:r>
              <a:rPr lang="en-US" u="sng" dirty="0">
                <a:solidFill>
                  <a:srgbClr val="000000"/>
                </a:solidFill>
                <a:latin typeface="Rockwell" panose="02060603020205020403" pitchFamily="18" charset="0"/>
                <a:ea typeface="Calibri" panose="020F0502020204030204" pitchFamily="34" charset="0"/>
              </a:rPr>
              <a:t> destroyed before the sons of Israel</a:t>
            </a:r>
            <a:r>
              <a:rPr lang="en-US" dirty="0">
                <a:solidFill>
                  <a:srgbClr val="000000"/>
                </a:solidFill>
                <a:latin typeface="Rockwell" panose="02060603020205020403" pitchFamily="18" charset="0"/>
                <a:ea typeface="Calibri" panose="020F0502020204030204" pitchFamily="34" charset="0"/>
              </a:rPr>
              <a:t>.</a:t>
            </a:r>
            <a:r>
              <a:rPr lang="en-US" dirty="0">
                <a:latin typeface="Rockwell" panose="02060603020205020403" pitchFamily="18" charset="0"/>
                <a:ea typeface="Calibri" panose="020F0502020204030204" pitchFamily="34" charset="0"/>
              </a:rPr>
              <a:t>”</a:t>
            </a:r>
            <a:endParaRPr lang="en-US" dirty="0">
              <a:latin typeface="Rockwell" panose="02060603020205020403" pitchFamily="18" charset="0"/>
            </a:endParaRPr>
          </a:p>
        </p:txBody>
      </p:sp>
    </p:spTree>
    <p:extLst>
      <p:ext uri="{BB962C8B-B14F-4D97-AF65-F5344CB8AC3E}">
        <p14:creationId xmlns:p14="http://schemas.microsoft.com/office/powerpoint/2010/main" val="299858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2" y="0"/>
            <a:ext cx="9140118" cy="769441"/>
          </a:xfrm>
          <a:prstGeom prst="rect">
            <a:avLst/>
          </a:prstGeom>
          <a:noFill/>
        </p:spPr>
        <p:txBody>
          <a:bodyPr wrap="square" rtlCol="0">
            <a:spAutoFit/>
          </a:bodyPr>
          <a:lstStyle/>
          <a:p>
            <a:pPr algn="ctr"/>
            <a:r>
              <a:rPr lang="en-US" sz="4400" b="1" u="sng" dirty="0">
                <a:latin typeface="Rockwell" panose="02060603020205020403" pitchFamily="18" charset="0"/>
              </a:rPr>
              <a:t>6) Did Everyone In Canaan Die?</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0645" t="27635" b="28126"/>
          <a:stretch/>
        </p:blipFill>
        <p:spPr>
          <a:xfrm>
            <a:off x="51620" y="769441"/>
            <a:ext cx="5891980" cy="1021703"/>
          </a:xfrm>
          <a:prstGeom prst="rect">
            <a:avLst/>
          </a:prstGeom>
        </p:spPr>
      </p:pic>
      <p:sp>
        <p:nvSpPr>
          <p:cNvPr id="9" name="Rectangle 8"/>
          <p:cNvSpPr/>
          <p:nvPr/>
        </p:nvSpPr>
        <p:spPr>
          <a:xfrm>
            <a:off x="51620" y="1891856"/>
            <a:ext cx="5891980" cy="4881657"/>
          </a:xfrm>
          <a:prstGeom prst="rect">
            <a:avLst/>
          </a:prstGeom>
          <a:ln w="28575">
            <a:solidFill>
              <a:schemeClr val="tx1"/>
            </a:solidFill>
          </a:ln>
        </p:spPr>
        <p:txBody>
          <a:bodyPr wrap="square">
            <a:spAutoFit/>
          </a:bodyPr>
          <a:lstStyle/>
          <a:p>
            <a:pPr>
              <a:lnSpc>
                <a:spcPct val="115000"/>
              </a:lnSpc>
              <a:spcAft>
                <a:spcPts val="1000"/>
              </a:spcAft>
            </a:pPr>
            <a:r>
              <a:rPr lang="en-US" sz="1700" b="1" dirty="0">
                <a:latin typeface="Rockwell" panose="02060603020205020403" pitchFamily="18" charset="0"/>
                <a:ea typeface="Calibri" panose="020F0502020204030204" pitchFamily="34" charset="0"/>
                <a:cs typeface="Times New Roman" panose="02020603050405020304" pitchFamily="18" charset="0"/>
              </a:rPr>
              <a:t>Josh 2:9-13</a:t>
            </a:r>
            <a:r>
              <a:rPr lang="en-US" sz="1700" dirty="0">
                <a:latin typeface="Rockwell" panose="02060603020205020403" pitchFamily="18" charset="0"/>
                <a:ea typeface="Calibri" panose="020F0502020204030204" pitchFamily="34" charset="0"/>
                <a:cs typeface="Times New Roman" panose="02020603050405020304" pitchFamily="18" charset="0"/>
              </a:rPr>
              <a:t> – “</a:t>
            </a:r>
            <a:r>
              <a:rPr lang="en-US" sz="17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I know that the </a:t>
            </a:r>
            <a:r>
              <a:rPr lang="en-US" sz="1700" cap="small" dirty="0">
                <a:solidFill>
                  <a:srgbClr val="000000"/>
                </a:solidFill>
                <a:latin typeface="Rockwell" panose="02060603020205020403" pitchFamily="18" charset="0"/>
                <a:ea typeface="Calibri" panose="020F0502020204030204" pitchFamily="34" charset="0"/>
                <a:cs typeface="Times New Roman" panose="02020603050405020304" pitchFamily="18" charset="0"/>
              </a:rPr>
              <a:t>Lord</a:t>
            </a:r>
            <a:r>
              <a:rPr lang="en-US" sz="17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has given you the land, and that the terror of you has fallen on us, and that all the inhabitants of the land have melted away before you. For we have heard how the </a:t>
            </a:r>
            <a:r>
              <a:rPr lang="en-US" sz="1700" cap="small" dirty="0">
                <a:solidFill>
                  <a:srgbClr val="000000"/>
                </a:solidFill>
                <a:latin typeface="Rockwell" panose="02060603020205020403" pitchFamily="18" charset="0"/>
                <a:ea typeface="Calibri" panose="020F0502020204030204" pitchFamily="34" charset="0"/>
                <a:cs typeface="Times New Roman" panose="02020603050405020304" pitchFamily="18" charset="0"/>
              </a:rPr>
              <a:t>Lord </a:t>
            </a:r>
            <a:r>
              <a:rPr lang="en-US" sz="17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dried up the water of the Red Sea before you when you came out of Egypt, and what you did to the two kings of the Amorites who were beyond the Jordan, to Sihon and Og, whom you utterly destroyed. When we heard it, our hearts melted and no courage remained in any man any longer because of you; for the </a:t>
            </a:r>
            <a:r>
              <a:rPr lang="en-US" sz="1700" cap="small" dirty="0">
                <a:solidFill>
                  <a:srgbClr val="000000"/>
                </a:solidFill>
                <a:latin typeface="Rockwell" panose="02060603020205020403" pitchFamily="18" charset="0"/>
                <a:ea typeface="Calibri" panose="020F0502020204030204" pitchFamily="34" charset="0"/>
                <a:cs typeface="Times New Roman" panose="02020603050405020304" pitchFamily="18" charset="0"/>
              </a:rPr>
              <a:t>Lord</a:t>
            </a:r>
            <a:r>
              <a:rPr lang="en-US" sz="17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your God, He is God in heaven above and on earth beneath. Now therefore, please swear to me by the Lord, since I have dealt kindly with you, that you also will deal kindly with my father’s household, and give me a pledge of truth, and spare my father and my mother and my brothers and my sisters, with all who belong to them, and deliver our lives from death.</a:t>
            </a:r>
            <a:r>
              <a:rPr lang="en-US" sz="1700" dirty="0">
                <a:latin typeface="Rockwell" panose="02060603020205020403" pitchFamily="18" charset="0"/>
                <a:ea typeface="Calibri" panose="020F0502020204030204" pitchFamily="34" charset="0"/>
                <a:cs typeface="Times New Roman" panose="02020603050405020304" pitchFamily="18" charset="0"/>
              </a:rPr>
              <a:t>”</a:t>
            </a:r>
            <a:endParaRPr lang="en-US" sz="1700" dirty="0">
              <a:effectLst/>
              <a:latin typeface="Rockwell" panose="02060603020205020403"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91339" y="769441"/>
            <a:ext cx="3049422" cy="6004072"/>
          </a:xfrm>
          <a:prstGeom prst="rect">
            <a:avLst/>
          </a:prstGeom>
        </p:spPr>
      </p:pic>
    </p:spTree>
    <p:extLst>
      <p:ext uri="{BB962C8B-B14F-4D97-AF65-F5344CB8AC3E}">
        <p14:creationId xmlns:p14="http://schemas.microsoft.com/office/powerpoint/2010/main" val="178620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9253</TotalTime>
  <Words>316</Words>
  <Application>Microsoft Office PowerPoint</Application>
  <PresentationFormat>On-screen Show (4:3)</PresentationFormat>
  <Paragraphs>59</Paragraphs>
  <Slides>12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Eras Bold ITC</vt:lpstr>
      <vt:lpstr>Rockwell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ryan.h.hasty@gmail.com</dc:creator>
  <cp:lastModifiedBy>Projector</cp:lastModifiedBy>
  <cp:revision>69</cp:revision>
  <dcterms:created xsi:type="dcterms:W3CDTF">2018-08-31T22:42:05Z</dcterms:created>
  <dcterms:modified xsi:type="dcterms:W3CDTF">2018-09-23T15:30:27Z</dcterms:modified>
</cp:coreProperties>
</file>