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1" autoAdjust="0"/>
    <p:restoredTop sz="94660"/>
  </p:normalViewPr>
  <p:slideViewPr>
    <p:cSldViewPr snapToGrid="0">
      <p:cViewPr varScale="1">
        <p:scale>
          <a:sx n="61" d="100"/>
          <a:sy n="61" d="100"/>
        </p:scale>
        <p:origin x="84" y="1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CA430C0A-5464-4FE4-84EB-FF9C94016DF4}" type="datetimeFigureOut">
              <a:rPr lang="en-US" smtClean="0"/>
              <a:t>9/8/2018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723316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9/8/2018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117525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9/8/2018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26798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9/8/2018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14700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360C6404-AD6E-4860-8E75-697CA40B95DA}" type="datetimeFigureOut">
              <a:rPr lang="en-US" smtClean="0"/>
              <a:t>9/8/2018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049029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9/8/2018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048868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smtClean="0"/>
              <a:t>9/8/2018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512729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9/8/2018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889416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9/8/2018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98318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4572000" y="0"/>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smtClean="0"/>
              <a:t>9/8/2018</a:t>
            </a:fld>
            <a:endParaRPr lang="en-US" dirty="0"/>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06876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572000" y="0"/>
            <a:ext cx="4576573" cy="6858000"/>
          </a:xfrm>
          <a:solidFill>
            <a:schemeClr val="bg1"/>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t>9/8/2018</a:t>
            </a:fld>
            <a:endParaRPr lang="en-US" dirty="0"/>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941425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6045" y="964692"/>
            <a:ext cx="5937755"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1160EA64-D806-43AC-9DF2-F8C432F32B4C}" type="datetimeFigureOut">
              <a:rPr lang="en-US" smtClean="0"/>
              <a:t>9/8/2018</a:t>
            </a:fld>
            <a:endParaRPr lang="en-US" dirty="0"/>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98204003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defTabSz="914400" rtl="0" eaLnBrk="1" latinLnBrk="0" hangingPunct="1">
        <a:lnSpc>
          <a:spcPct val="90000"/>
        </a:lnSpc>
        <a:spcBef>
          <a:spcPct val="0"/>
        </a:spcBef>
        <a:buNone/>
        <a:defRPr sz="26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9069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480"/>
          </a:xfrm>
        </p:spPr>
        <p:txBody>
          <a:bodyPr>
            <a:noAutofit/>
          </a:bodyPr>
          <a:lstStyle/>
          <a:p>
            <a:r>
              <a:rPr lang="en-US" sz="4800" b="1" dirty="0" smtClean="0"/>
              <a:t>General observations</a:t>
            </a:r>
            <a:endParaRPr lang="en-US" sz="4800" b="1" dirty="0"/>
          </a:p>
        </p:txBody>
      </p:sp>
      <p:sp>
        <p:nvSpPr>
          <p:cNvPr id="3" name="TextBox 2"/>
          <p:cNvSpPr txBox="1"/>
          <p:nvPr/>
        </p:nvSpPr>
        <p:spPr>
          <a:xfrm>
            <a:off x="0" y="914400"/>
            <a:ext cx="5583936" cy="707886"/>
          </a:xfrm>
          <a:prstGeom prst="rect">
            <a:avLst/>
          </a:prstGeom>
          <a:noFill/>
        </p:spPr>
        <p:txBody>
          <a:bodyPr wrap="square" rtlCol="0">
            <a:spAutoFit/>
          </a:bodyPr>
          <a:lstStyle/>
          <a:p>
            <a:pPr marL="742950" indent="-742950">
              <a:buFont typeface="+mj-lt"/>
              <a:buAutoNum type="arabicParenR" startAt="2"/>
            </a:pPr>
            <a:r>
              <a:rPr lang="en-US" sz="4000" u="sng" dirty="0" smtClean="0"/>
              <a:t>Clothing Sends Signals</a:t>
            </a:r>
            <a:endParaRPr lang="en-US" sz="4000" u="sng" dirty="0"/>
          </a:p>
        </p:txBody>
      </p:sp>
      <p:pic>
        <p:nvPicPr>
          <p:cNvPr id="9218" name="Picture 2" descr="Image result for prov 7 attire of a harlet"/>
          <p:cNvPicPr>
            <a:picLocks noChangeAspect="1" noChangeArrowheads="1"/>
          </p:cNvPicPr>
          <p:nvPr/>
        </p:nvPicPr>
        <p:blipFill rotWithShape="1">
          <a:blip r:embed="rId2">
            <a:extLst>
              <a:ext uri="{28A0092B-C50C-407E-A947-70E740481C1C}">
                <a14:useLocalDpi xmlns:a14="http://schemas.microsoft.com/office/drawing/2010/main" val="0"/>
              </a:ext>
            </a:extLst>
          </a:blip>
          <a:srcRect l="15118" t="9718" r="7588" b="13144"/>
          <a:stretch/>
        </p:blipFill>
        <p:spPr bwMode="auto">
          <a:xfrm>
            <a:off x="0" y="1744206"/>
            <a:ext cx="4035552" cy="29740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mage result for prov 31 she is clothed with strength and dign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376" y="1744206"/>
            <a:ext cx="4230624" cy="297409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5552" y="2806540"/>
            <a:ext cx="877824" cy="8494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4840224"/>
            <a:ext cx="9144000" cy="1154162"/>
          </a:xfrm>
          <a:prstGeom prst="rect">
            <a:avLst/>
          </a:prstGeom>
        </p:spPr>
        <p:txBody>
          <a:bodyPr wrap="square">
            <a:spAutoFit/>
          </a:bodyPr>
          <a:lstStyle/>
          <a:p>
            <a:r>
              <a:rPr lang="en-US" sz="2300" u="sng" dirty="0" smtClean="0">
                <a:solidFill>
                  <a:srgbClr val="000000"/>
                </a:solidFill>
              </a:rPr>
              <a:t>Jennifer Love Hewitt</a:t>
            </a:r>
            <a:r>
              <a:rPr lang="en-US" sz="2300" dirty="0" smtClean="0">
                <a:solidFill>
                  <a:srgbClr val="000000"/>
                </a:solidFill>
              </a:rPr>
              <a:t> – “Nudity…[is]</a:t>
            </a:r>
            <a:r>
              <a:rPr lang="en-US" sz="2300" dirty="0" smtClean="0"/>
              <a:t> </a:t>
            </a:r>
            <a:r>
              <a:rPr lang="en-US" sz="2300" dirty="0"/>
              <a:t>not something that I feel particularly comfortable </a:t>
            </a:r>
            <a:r>
              <a:rPr lang="en-US" sz="2300" dirty="0" smtClean="0"/>
              <a:t>with. </a:t>
            </a:r>
            <a:r>
              <a:rPr lang="en-US" sz="2300" dirty="0" smtClean="0">
                <a:solidFill>
                  <a:srgbClr val="000000"/>
                </a:solidFill>
              </a:rPr>
              <a:t>I </a:t>
            </a:r>
            <a:r>
              <a:rPr lang="en-US" sz="2300" dirty="0">
                <a:solidFill>
                  <a:srgbClr val="000000"/>
                </a:solidFill>
              </a:rPr>
              <a:t>also think that it's </a:t>
            </a:r>
            <a:r>
              <a:rPr lang="en-US" sz="2300" dirty="0" smtClean="0">
                <a:solidFill>
                  <a:srgbClr val="000000"/>
                </a:solidFill>
              </a:rPr>
              <a:t>[better] </a:t>
            </a:r>
            <a:r>
              <a:rPr lang="en-US" sz="2300" dirty="0">
                <a:solidFill>
                  <a:srgbClr val="000000"/>
                </a:solidFill>
              </a:rPr>
              <a:t>not to show everything. I feel like imaginations can do way more</a:t>
            </a:r>
            <a:r>
              <a:rPr lang="en-US" sz="2300" dirty="0" smtClean="0">
                <a:solidFill>
                  <a:srgbClr val="000000"/>
                </a:solidFill>
              </a:rPr>
              <a:t>.”</a:t>
            </a:r>
            <a:endParaRPr lang="en-US" sz="2300" dirty="0"/>
          </a:p>
        </p:txBody>
      </p:sp>
      <p:sp>
        <p:nvSpPr>
          <p:cNvPr id="6" name="Rectangle 5"/>
          <p:cNvSpPr/>
          <p:nvPr/>
        </p:nvSpPr>
        <p:spPr>
          <a:xfrm>
            <a:off x="0" y="6116306"/>
            <a:ext cx="9144000" cy="800219"/>
          </a:xfrm>
          <a:prstGeom prst="rect">
            <a:avLst/>
          </a:prstGeom>
        </p:spPr>
        <p:txBody>
          <a:bodyPr wrap="square">
            <a:spAutoFit/>
          </a:bodyPr>
          <a:lstStyle/>
          <a:p>
            <a:r>
              <a:rPr lang="en-US" sz="2300" u="sng" dirty="0" smtClean="0">
                <a:ea typeface="Calibri" panose="020F0502020204030204" pitchFamily="34" charset="0"/>
              </a:rPr>
              <a:t>Mary Quaint</a:t>
            </a:r>
            <a:r>
              <a:rPr lang="en-US" sz="2300" dirty="0" smtClean="0">
                <a:ea typeface="Calibri" panose="020F0502020204030204" pitchFamily="34" charset="0"/>
              </a:rPr>
              <a:t> – “Mini-clothes </a:t>
            </a:r>
            <a:r>
              <a:rPr lang="en-US" sz="2300" dirty="0">
                <a:ea typeface="Calibri" panose="020F0502020204030204" pitchFamily="34" charset="0"/>
              </a:rPr>
              <a:t>are symbolic of those women who want to seduce a man.”</a:t>
            </a:r>
            <a:endParaRPr lang="en-US" sz="2300" dirty="0"/>
          </a:p>
        </p:txBody>
      </p:sp>
    </p:spTree>
    <p:extLst>
      <p:ext uri="{BB962C8B-B14F-4D97-AF65-F5344CB8AC3E}">
        <p14:creationId xmlns:p14="http://schemas.microsoft.com/office/powerpoint/2010/main" val="3201062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fade">
                                      <p:cBhvr>
                                        <p:cTn id="12" dur="500"/>
                                        <p:tgtEl>
                                          <p:spTgt spid="922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480"/>
          </a:xfrm>
        </p:spPr>
        <p:txBody>
          <a:bodyPr>
            <a:noAutofit/>
          </a:bodyPr>
          <a:lstStyle/>
          <a:p>
            <a:r>
              <a:rPr lang="en-US" sz="4800" b="1" dirty="0" smtClean="0"/>
              <a:t>General observations</a:t>
            </a:r>
            <a:endParaRPr lang="en-US" sz="4800" b="1" dirty="0"/>
          </a:p>
        </p:txBody>
      </p:sp>
      <p:sp>
        <p:nvSpPr>
          <p:cNvPr id="3" name="TextBox 2"/>
          <p:cNvSpPr txBox="1"/>
          <p:nvPr/>
        </p:nvSpPr>
        <p:spPr>
          <a:xfrm>
            <a:off x="0" y="914400"/>
            <a:ext cx="9144000" cy="707886"/>
          </a:xfrm>
          <a:prstGeom prst="rect">
            <a:avLst/>
          </a:prstGeom>
          <a:noFill/>
        </p:spPr>
        <p:txBody>
          <a:bodyPr wrap="square" rtlCol="0">
            <a:spAutoFit/>
          </a:bodyPr>
          <a:lstStyle/>
          <a:p>
            <a:pPr marL="742950" indent="-742950">
              <a:buFont typeface="+mj-lt"/>
              <a:buAutoNum type="arabicParenR" startAt="3"/>
            </a:pPr>
            <a:r>
              <a:rPr lang="en-US" sz="4000" u="sng" dirty="0" smtClean="0"/>
              <a:t>Meaning Of The Words In 1 Tim 2:9</a:t>
            </a:r>
            <a:endParaRPr lang="en-US" sz="4000" u="sng" dirty="0"/>
          </a:p>
        </p:txBody>
      </p:sp>
      <p:sp>
        <p:nvSpPr>
          <p:cNvPr id="4" name="Rectangle 3"/>
          <p:cNvSpPr/>
          <p:nvPr/>
        </p:nvSpPr>
        <p:spPr>
          <a:xfrm>
            <a:off x="97536" y="2463908"/>
            <a:ext cx="4011168"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000" dirty="0" smtClean="0">
                <a:solidFill>
                  <a:srgbClr val="3333FF"/>
                </a:solidFill>
              </a:rPr>
              <a:t>Baptism</a:t>
            </a:r>
            <a:r>
              <a:rPr lang="en-US" sz="3000" dirty="0" smtClean="0"/>
              <a:t> = </a:t>
            </a:r>
            <a:r>
              <a:rPr lang="en-US" sz="3000" dirty="0" err="1" smtClean="0">
                <a:solidFill>
                  <a:srgbClr val="00B050"/>
                </a:solidFill>
              </a:rPr>
              <a:t>baptizmo</a:t>
            </a:r>
            <a:endParaRPr lang="en-US" sz="3000" dirty="0"/>
          </a:p>
          <a:p>
            <a:pPr algn="ctr"/>
            <a:r>
              <a:rPr lang="en-US" sz="3000" dirty="0" smtClean="0"/>
              <a:t> </a:t>
            </a:r>
            <a:r>
              <a:rPr lang="en-US" sz="3000" dirty="0" smtClean="0">
                <a:solidFill>
                  <a:srgbClr val="FF0000"/>
                </a:solidFill>
              </a:rPr>
              <a:t>“to immerse”</a:t>
            </a:r>
            <a:endParaRPr lang="en-US" sz="3000" dirty="0">
              <a:solidFill>
                <a:srgbClr val="FF0000"/>
              </a:solidFill>
            </a:endParaRPr>
          </a:p>
        </p:txBody>
      </p:sp>
      <p:sp>
        <p:nvSpPr>
          <p:cNvPr id="10" name="Rectangle 9"/>
          <p:cNvSpPr/>
          <p:nvPr/>
        </p:nvSpPr>
        <p:spPr>
          <a:xfrm>
            <a:off x="97536" y="3569654"/>
            <a:ext cx="4011168"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000" dirty="0" smtClean="0">
                <a:solidFill>
                  <a:srgbClr val="3333FF"/>
                </a:solidFill>
              </a:rPr>
              <a:t>Church</a:t>
            </a:r>
            <a:r>
              <a:rPr lang="en-US" sz="3000" dirty="0" smtClean="0"/>
              <a:t> = </a:t>
            </a:r>
            <a:r>
              <a:rPr lang="en-US" sz="3000" dirty="0" err="1" smtClean="0">
                <a:solidFill>
                  <a:srgbClr val="00B050"/>
                </a:solidFill>
              </a:rPr>
              <a:t>ekklesia</a:t>
            </a:r>
            <a:endParaRPr lang="en-US" sz="3000" dirty="0" smtClean="0">
              <a:solidFill>
                <a:srgbClr val="00B050"/>
              </a:solidFill>
            </a:endParaRPr>
          </a:p>
          <a:p>
            <a:pPr algn="ctr"/>
            <a:r>
              <a:rPr lang="en-US" sz="3000" dirty="0" smtClean="0">
                <a:solidFill>
                  <a:srgbClr val="FF0000"/>
                </a:solidFill>
              </a:rPr>
              <a:t>“called out of”</a:t>
            </a:r>
            <a:endParaRPr lang="en-US" sz="3000" dirty="0">
              <a:solidFill>
                <a:srgbClr val="FF0000"/>
              </a:solidFill>
            </a:endParaRPr>
          </a:p>
        </p:txBody>
      </p:sp>
      <p:sp>
        <p:nvSpPr>
          <p:cNvPr id="11" name="Rectangle 10"/>
          <p:cNvSpPr/>
          <p:nvPr/>
        </p:nvSpPr>
        <p:spPr>
          <a:xfrm>
            <a:off x="97536" y="4675400"/>
            <a:ext cx="4011168"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000" dirty="0" smtClean="0">
                <a:solidFill>
                  <a:srgbClr val="3333FF"/>
                </a:solidFill>
              </a:rPr>
              <a:t>Saint</a:t>
            </a:r>
            <a:r>
              <a:rPr lang="en-US" sz="3000" dirty="0" smtClean="0"/>
              <a:t> = </a:t>
            </a:r>
            <a:r>
              <a:rPr lang="en-US" sz="3000" dirty="0" err="1" smtClean="0">
                <a:solidFill>
                  <a:srgbClr val="00B050"/>
                </a:solidFill>
              </a:rPr>
              <a:t>hagios</a:t>
            </a:r>
            <a:endParaRPr lang="en-US" sz="3000" dirty="0"/>
          </a:p>
          <a:p>
            <a:pPr algn="ctr"/>
            <a:r>
              <a:rPr lang="en-US" sz="3000" dirty="0" smtClean="0">
                <a:solidFill>
                  <a:srgbClr val="FF0000"/>
                </a:solidFill>
              </a:rPr>
              <a:t>“set apart”</a:t>
            </a:r>
            <a:endParaRPr lang="en-US" sz="3000" dirty="0">
              <a:solidFill>
                <a:srgbClr val="FF0000"/>
              </a:solidFill>
            </a:endParaRPr>
          </a:p>
        </p:txBody>
      </p:sp>
      <p:sp>
        <p:nvSpPr>
          <p:cNvPr id="12" name="Rectangle 11"/>
          <p:cNvSpPr/>
          <p:nvPr/>
        </p:nvSpPr>
        <p:spPr>
          <a:xfrm>
            <a:off x="97536" y="5781146"/>
            <a:ext cx="4011168"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000" dirty="0" smtClean="0">
                <a:solidFill>
                  <a:srgbClr val="3333FF"/>
                </a:solidFill>
              </a:rPr>
              <a:t>Disciple</a:t>
            </a:r>
            <a:r>
              <a:rPr lang="en-US" sz="3000" dirty="0" smtClean="0"/>
              <a:t> = </a:t>
            </a:r>
            <a:r>
              <a:rPr lang="en-US" sz="3000" dirty="0" err="1" smtClean="0">
                <a:solidFill>
                  <a:srgbClr val="00B050"/>
                </a:solidFill>
              </a:rPr>
              <a:t>manthano</a:t>
            </a:r>
            <a:endParaRPr lang="en-US" sz="3000" dirty="0" smtClean="0"/>
          </a:p>
          <a:p>
            <a:pPr algn="ctr"/>
            <a:r>
              <a:rPr lang="en-US" sz="3000" dirty="0" smtClean="0">
                <a:solidFill>
                  <a:srgbClr val="FF0000"/>
                </a:solidFill>
              </a:rPr>
              <a:t>“learner”</a:t>
            </a:r>
            <a:endParaRPr lang="en-US" sz="3000" dirty="0">
              <a:solidFill>
                <a:srgbClr val="FF0000"/>
              </a:solidFill>
            </a:endParaRPr>
          </a:p>
        </p:txBody>
      </p:sp>
      <p:pic>
        <p:nvPicPr>
          <p:cNvPr id="10242" name="Picture 2" descr="Image result for nehemiah gave the sense"/>
          <p:cNvPicPr>
            <a:picLocks noChangeAspect="1" noChangeArrowheads="1"/>
          </p:cNvPicPr>
          <p:nvPr/>
        </p:nvPicPr>
        <p:blipFill rotWithShape="1">
          <a:blip r:embed="rId2">
            <a:extLst>
              <a:ext uri="{28A0092B-C50C-407E-A947-70E740481C1C}">
                <a14:useLocalDpi xmlns:a14="http://schemas.microsoft.com/office/drawing/2010/main" val="0"/>
              </a:ext>
            </a:extLst>
          </a:blip>
          <a:srcRect l="247" t="4342" r="-247" b="12524"/>
          <a:stretch/>
        </p:blipFill>
        <p:spPr bwMode="auto">
          <a:xfrm>
            <a:off x="4206240" y="2463908"/>
            <a:ext cx="4937760" cy="43329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7536" y="1718807"/>
            <a:ext cx="9046464"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200" dirty="0" smtClean="0">
                <a:solidFill>
                  <a:srgbClr val="000000"/>
                </a:solidFill>
              </a:rPr>
              <a:t>…with </a:t>
            </a:r>
            <a:r>
              <a:rPr lang="en-US" sz="3200" u="sng" dirty="0">
                <a:solidFill>
                  <a:srgbClr val="C00000"/>
                </a:solidFill>
              </a:rPr>
              <a:t>proper</a:t>
            </a:r>
            <a:r>
              <a:rPr lang="en-US" sz="3200" dirty="0">
                <a:solidFill>
                  <a:srgbClr val="000000"/>
                </a:solidFill>
              </a:rPr>
              <a:t> </a:t>
            </a:r>
            <a:r>
              <a:rPr lang="en-US" sz="3200" u="sng" dirty="0" smtClean="0">
                <a:solidFill>
                  <a:srgbClr val="C00000"/>
                </a:solidFill>
              </a:rPr>
              <a:t>clothing</a:t>
            </a:r>
            <a:r>
              <a:rPr lang="en-US" sz="3200" dirty="0" smtClean="0">
                <a:solidFill>
                  <a:srgbClr val="000000"/>
                </a:solidFill>
              </a:rPr>
              <a:t>, </a:t>
            </a:r>
            <a:r>
              <a:rPr lang="en-US" sz="3200" u="sng" dirty="0" smtClean="0">
                <a:solidFill>
                  <a:srgbClr val="C00000"/>
                </a:solidFill>
              </a:rPr>
              <a:t>modestly</a:t>
            </a:r>
            <a:r>
              <a:rPr lang="en-US" sz="3200" dirty="0" smtClean="0">
                <a:solidFill>
                  <a:srgbClr val="000000"/>
                </a:solidFill>
              </a:rPr>
              <a:t> </a:t>
            </a:r>
            <a:r>
              <a:rPr lang="en-US" sz="3200" dirty="0">
                <a:solidFill>
                  <a:srgbClr val="000000"/>
                </a:solidFill>
              </a:rPr>
              <a:t>and </a:t>
            </a:r>
            <a:r>
              <a:rPr lang="en-US" sz="3200" u="sng" dirty="0" smtClean="0">
                <a:solidFill>
                  <a:srgbClr val="C00000"/>
                </a:solidFill>
              </a:rPr>
              <a:t>discreetly</a:t>
            </a:r>
            <a:r>
              <a:rPr lang="en-US" sz="3200" dirty="0" smtClean="0">
                <a:solidFill>
                  <a:srgbClr val="000000"/>
                </a:solidFill>
              </a:rPr>
              <a:t>…</a:t>
            </a:r>
            <a:endParaRPr lang="en-US" sz="3200" dirty="0"/>
          </a:p>
        </p:txBody>
      </p:sp>
    </p:spTree>
    <p:extLst>
      <p:ext uri="{BB962C8B-B14F-4D97-AF65-F5344CB8AC3E}">
        <p14:creationId xmlns:p14="http://schemas.microsoft.com/office/powerpoint/2010/main" val="12237210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42"/>
                                        </p:tgtEl>
                                        <p:attrNameLst>
                                          <p:attrName>style.visibility</p:attrName>
                                        </p:attrNameLst>
                                      </p:cBhvr>
                                      <p:to>
                                        <p:strVal val="visible"/>
                                      </p:to>
                                    </p:set>
                                    <p:animEffect transition="in" filter="fade">
                                      <p:cBhvr>
                                        <p:cTn id="32"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480"/>
          </a:xfrm>
        </p:spPr>
        <p:txBody>
          <a:bodyPr>
            <a:noAutofit/>
          </a:bodyPr>
          <a:lstStyle/>
          <a:p>
            <a:r>
              <a:rPr lang="en-US" sz="4800" b="1" dirty="0" smtClean="0"/>
              <a:t>“CLOTHING” (NASB)</a:t>
            </a:r>
            <a:endParaRPr lang="en-US" sz="4800" b="1" dirty="0"/>
          </a:p>
        </p:txBody>
      </p:sp>
      <p:pic>
        <p:nvPicPr>
          <p:cNvPr id="5" name="Picture 4"/>
          <p:cNvPicPr>
            <a:picLocks noChangeAspect="1"/>
          </p:cNvPicPr>
          <p:nvPr/>
        </p:nvPicPr>
        <p:blipFill>
          <a:blip r:embed="rId2"/>
          <a:stretch>
            <a:fillRect/>
          </a:stretch>
        </p:blipFill>
        <p:spPr>
          <a:xfrm>
            <a:off x="4730496" y="933940"/>
            <a:ext cx="4413504" cy="3908124"/>
          </a:xfrm>
          <a:prstGeom prst="rect">
            <a:avLst/>
          </a:prstGeom>
          <a:ln w="6350">
            <a:solidFill>
              <a:schemeClr val="tx1"/>
            </a:solidFill>
          </a:ln>
        </p:spPr>
      </p:pic>
      <p:sp>
        <p:nvSpPr>
          <p:cNvPr id="6" name="Rectangle 5"/>
          <p:cNvSpPr/>
          <p:nvPr/>
        </p:nvSpPr>
        <p:spPr>
          <a:xfrm>
            <a:off x="0" y="2351386"/>
            <a:ext cx="4730496" cy="246221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400" u="sng" dirty="0" smtClean="0">
                <a:solidFill>
                  <a:srgbClr val="000000"/>
                </a:solidFill>
              </a:rPr>
              <a:t>Vine’s Greek Dictionary</a:t>
            </a:r>
          </a:p>
          <a:p>
            <a:endParaRPr lang="en-US" sz="1200" dirty="0">
              <a:solidFill>
                <a:srgbClr val="000000"/>
              </a:solidFill>
            </a:endParaRPr>
          </a:p>
          <a:p>
            <a:pPr algn="ctr"/>
            <a:r>
              <a:rPr lang="en-US" sz="2700" dirty="0" smtClean="0">
                <a:solidFill>
                  <a:srgbClr val="000000"/>
                </a:solidFill>
              </a:rPr>
              <a:t>“to </a:t>
            </a:r>
            <a:r>
              <a:rPr lang="en-US" sz="2700" dirty="0">
                <a:solidFill>
                  <a:srgbClr val="000000"/>
                </a:solidFill>
              </a:rPr>
              <a:t>send or let down, to </a:t>
            </a:r>
            <a:r>
              <a:rPr lang="en-US" sz="2700" dirty="0" smtClean="0">
                <a:solidFill>
                  <a:srgbClr val="000000"/>
                </a:solidFill>
              </a:rPr>
              <a:t>lower”</a:t>
            </a:r>
          </a:p>
          <a:p>
            <a:endParaRPr lang="en-US" sz="2700" dirty="0" smtClean="0">
              <a:solidFill>
                <a:srgbClr val="000000"/>
              </a:solidFill>
            </a:endParaRPr>
          </a:p>
          <a:p>
            <a:pPr algn="ctr"/>
            <a:r>
              <a:rPr lang="en-US" sz="2700" dirty="0" smtClean="0">
                <a:solidFill>
                  <a:srgbClr val="000000"/>
                </a:solidFill>
              </a:rPr>
              <a:t>“kata” = down</a:t>
            </a:r>
          </a:p>
          <a:p>
            <a:pPr algn="ctr"/>
            <a:r>
              <a:rPr lang="en-US" sz="2700" dirty="0" smtClean="0">
                <a:solidFill>
                  <a:srgbClr val="000000"/>
                </a:solidFill>
              </a:rPr>
              <a:t>“</a:t>
            </a:r>
            <a:r>
              <a:rPr lang="en-US" sz="2700" dirty="0" err="1" smtClean="0">
                <a:solidFill>
                  <a:srgbClr val="000000"/>
                </a:solidFill>
              </a:rPr>
              <a:t>stello</a:t>
            </a:r>
            <a:r>
              <a:rPr lang="en-US" sz="2700" dirty="0" smtClean="0">
                <a:solidFill>
                  <a:srgbClr val="000000"/>
                </a:solidFill>
              </a:rPr>
              <a:t>” = to send</a:t>
            </a:r>
            <a:endParaRPr lang="en-US" sz="2700" dirty="0"/>
          </a:p>
        </p:txBody>
      </p:sp>
      <p:sp>
        <p:nvSpPr>
          <p:cNvPr id="8" name="Rectangle 7"/>
          <p:cNvSpPr/>
          <p:nvPr/>
        </p:nvSpPr>
        <p:spPr>
          <a:xfrm>
            <a:off x="0" y="4813599"/>
            <a:ext cx="9144000" cy="201593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500" b="1" dirty="0">
                <a:ea typeface="Calibri" panose="020F0502020204030204" pitchFamily="34" charset="0"/>
              </a:rPr>
              <a:t>Acts 19:35-36</a:t>
            </a:r>
            <a:r>
              <a:rPr lang="en-US" sz="2500" dirty="0">
                <a:ea typeface="Calibri" panose="020F0502020204030204" pitchFamily="34" charset="0"/>
              </a:rPr>
              <a:t> – “</a:t>
            </a:r>
            <a:r>
              <a:rPr lang="en-US" sz="2500" dirty="0">
                <a:solidFill>
                  <a:srgbClr val="000000"/>
                </a:solidFill>
                <a:ea typeface="Calibri" panose="020F0502020204030204" pitchFamily="34" charset="0"/>
              </a:rPr>
              <a:t>After </a:t>
            </a:r>
            <a:r>
              <a:rPr lang="en-US" sz="2500" u="sng" dirty="0">
                <a:solidFill>
                  <a:srgbClr val="000000"/>
                </a:solidFill>
                <a:ea typeface="Calibri" panose="020F0502020204030204" pitchFamily="34" charset="0"/>
              </a:rPr>
              <a:t>quieting</a:t>
            </a:r>
            <a:r>
              <a:rPr lang="en-US" sz="2500" dirty="0">
                <a:solidFill>
                  <a:srgbClr val="000000"/>
                </a:solidFill>
                <a:ea typeface="Calibri" panose="020F0502020204030204" pitchFamily="34" charset="0"/>
              </a:rPr>
              <a:t> the crowd, the town clerk said, ‘Men of Ephesus, what man is there after all who does not know that the city of the Ephesians is guardian of the temple of the great Artemis and of the image which fell down from heaven?</a:t>
            </a:r>
            <a:r>
              <a:rPr lang="en-US" sz="2500" b="1" baseline="30000" dirty="0">
                <a:solidFill>
                  <a:srgbClr val="000000"/>
                </a:solidFill>
                <a:ea typeface="Calibri" panose="020F0502020204030204" pitchFamily="34" charset="0"/>
              </a:rPr>
              <a:t> </a:t>
            </a:r>
            <a:r>
              <a:rPr lang="en-US" sz="2500" dirty="0">
                <a:solidFill>
                  <a:srgbClr val="000000"/>
                </a:solidFill>
                <a:ea typeface="Calibri" panose="020F0502020204030204" pitchFamily="34" charset="0"/>
              </a:rPr>
              <a:t>So, since these are undeniable facts, you ought to keep </a:t>
            </a:r>
            <a:r>
              <a:rPr lang="en-US" sz="2500" u="sng" dirty="0">
                <a:solidFill>
                  <a:srgbClr val="000000"/>
                </a:solidFill>
                <a:ea typeface="Calibri" panose="020F0502020204030204" pitchFamily="34" charset="0"/>
              </a:rPr>
              <a:t>calm</a:t>
            </a:r>
            <a:r>
              <a:rPr lang="en-US" sz="2500" dirty="0">
                <a:solidFill>
                  <a:srgbClr val="000000"/>
                </a:solidFill>
                <a:ea typeface="Calibri" panose="020F0502020204030204" pitchFamily="34" charset="0"/>
              </a:rPr>
              <a:t> and to do nothing rash.</a:t>
            </a:r>
            <a:r>
              <a:rPr lang="en-US" sz="2500" dirty="0">
                <a:ea typeface="Calibri" panose="020F0502020204030204" pitchFamily="34" charset="0"/>
              </a:rPr>
              <a:t>’”</a:t>
            </a:r>
            <a:endParaRPr lang="en-US" sz="2500" dirty="0"/>
          </a:p>
        </p:txBody>
      </p:sp>
      <p:sp>
        <p:nvSpPr>
          <p:cNvPr id="9" name="Rectangle 8"/>
          <p:cNvSpPr/>
          <p:nvPr/>
        </p:nvSpPr>
        <p:spPr>
          <a:xfrm>
            <a:off x="0" y="933940"/>
            <a:ext cx="4730496" cy="143116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800" dirty="0" smtClean="0">
                <a:solidFill>
                  <a:srgbClr val="552200"/>
                </a:solidFill>
                <a:latin typeface="Verdana" panose="020B0604030504040204" pitchFamily="34" charset="0"/>
              </a:rPr>
              <a:t>ESV,KJV,NKJV: “</a:t>
            </a:r>
            <a:r>
              <a:rPr lang="en-US" sz="2800" b="1" dirty="0" smtClean="0">
                <a:solidFill>
                  <a:srgbClr val="552200"/>
                </a:solidFill>
                <a:latin typeface="Verdana" panose="020B0604030504040204" pitchFamily="34" charset="0"/>
              </a:rPr>
              <a:t>apparel</a:t>
            </a:r>
            <a:r>
              <a:rPr lang="en-US" sz="2800" dirty="0" smtClean="0">
                <a:solidFill>
                  <a:srgbClr val="552200"/>
                </a:solidFill>
                <a:latin typeface="Verdana" panose="020B0604030504040204" pitchFamily="34" charset="0"/>
              </a:rPr>
              <a:t>”</a:t>
            </a:r>
          </a:p>
          <a:p>
            <a:pPr algn="ctr"/>
            <a:endParaRPr lang="en-US" sz="3100" dirty="0" smtClean="0">
              <a:solidFill>
                <a:srgbClr val="552200"/>
              </a:solidFill>
              <a:latin typeface="Verdana" panose="020B0604030504040204" pitchFamily="34" charset="0"/>
            </a:endParaRPr>
          </a:p>
          <a:p>
            <a:pPr algn="ctr"/>
            <a:r>
              <a:rPr lang="en-US" sz="2800" dirty="0" smtClean="0">
                <a:solidFill>
                  <a:srgbClr val="552200"/>
                </a:solidFill>
                <a:latin typeface="Verdana" panose="020B0604030504040204" pitchFamily="34" charset="0"/>
              </a:rPr>
              <a:t>Greek: “</a:t>
            </a:r>
            <a:r>
              <a:rPr lang="en-US" sz="2800" b="1" dirty="0" err="1" smtClean="0">
                <a:solidFill>
                  <a:srgbClr val="552200"/>
                </a:solidFill>
                <a:latin typeface="Verdana" panose="020B0604030504040204" pitchFamily="34" charset="0"/>
              </a:rPr>
              <a:t>katastelló</a:t>
            </a:r>
            <a:r>
              <a:rPr lang="en-US" sz="2800" dirty="0" smtClean="0">
                <a:solidFill>
                  <a:srgbClr val="552200"/>
                </a:solidFill>
                <a:latin typeface="Verdana" panose="020B0604030504040204" pitchFamily="34" charset="0"/>
              </a:rPr>
              <a:t>”</a:t>
            </a:r>
            <a:endParaRPr lang="en-US" sz="2800" dirty="0"/>
          </a:p>
        </p:txBody>
      </p:sp>
    </p:spTree>
    <p:extLst>
      <p:ext uri="{BB962C8B-B14F-4D97-AF65-F5344CB8AC3E}">
        <p14:creationId xmlns:p14="http://schemas.microsoft.com/office/powerpoint/2010/main" val="42259324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1375"/>
          </a:xfrm>
        </p:spPr>
        <p:txBody>
          <a:bodyPr>
            <a:noAutofit/>
          </a:bodyPr>
          <a:lstStyle/>
          <a:p>
            <a:r>
              <a:rPr lang="en-US" sz="4800" b="1" dirty="0" smtClean="0"/>
              <a:t>Pattern of gen 3</a:t>
            </a:r>
            <a:endParaRPr lang="en-US" sz="4800" b="1" dirty="0"/>
          </a:p>
        </p:txBody>
      </p:sp>
      <p:sp>
        <p:nvSpPr>
          <p:cNvPr id="3" name="Rectangle 2"/>
          <p:cNvSpPr/>
          <p:nvPr/>
        </p:nvSpPr>
        <p:spPr>
          <a:xfrm>
            <a:off x="0" y="762699"/>
            <a:ext cx="4059936"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dirty="0" smtClean="0">
                <a:ea typeface="Calibri" panose="020F0502020204030204" pitchFamily="34" charset="0"/>
              </a:rPr>
              <a:t>Gen 3:7</a:t>
            </a:r>
            <a:r>
              <a:rPr lang="en-US" dirty="0" smtClean="0">
                <a:ea typeface="Calibri" panose="020F0502020204030204" pitchFamily="34" charset="0"/>
              </a:rPr>
              <a:t> – “T</a:t>
            </a:r>
            <a:r>
              <a:rPr lang="en-US" dirty="0" smtClean="0">
                <a:solidFill>
                  <a:srgbClr val="000000"/>
                </a:solidFill>
                <a:ea typeface="Calibri" panose="020F0502020204030204" pitchFamily="34" charset="0"/>
              </a:rPr>
              <a:t>hen the eyes of both of them were opened, and they knew that they were naked; and they sewed fig leaves together and made themselves </a:t>
            </a:r>
            <a:r>
              <a:rPr lang="en-US" u="sng" dirty="0" smtClean="0">
                <a:solidFill>
                  <a:srgbClr val="000000"/>
                </a:solidFill>
                <a:ea typeface="Calibri" panose="020F0502020204030204" pitchFamily="34" charset="0"/>
              </a:rPr>
              <a:t>loin coverings</a:t>
            </a:r>
            <a:r>
              <a:rPr lang="en-US" dirty="0" smtClean="0">
                <a:solidFill>
                  <a:srgbClr val="000000"/>
                </a:solidFill>
                <a:ea typeface="Calibri" panose="020F0502020204030204" pitchFamily="34" charset="0"/>
              </a:rPr>
              <a:t>.”</a:t>
            </a:r>
            <a:endParaRPr lang="en-US" dirty="0"/>
          </a:p>
        </p:txBody>
      </p:sp>
      <p:sp>
        <p:nvSpPr>
          <p:cNvPr id="4" name="Rectangle 3"/>
          <p:cNvSpPr/>
          <p:nvPr/>
        </p:nvSpPr>
        <p:spPr>
          <a:xfrm>
            <a:off x="0" y="2241351"/>
            <a:ext cx="4059936" cy="369331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dirty="0">
                <a:ea typeface="Calibri" panose="020F0502020204030204" pitchFamily="34" charset="0"/>
              </a:rPr>
              <a:t>Gen 3:8-11</a:t>
            </a:r>
            <a:r>
              <a:rPr lang="en-US" dirty="0">
                <a:ea typeface="Calibri" panose="020F0502020204030204" pitchFamily="34" charset="0"/>
              </a:rPr>
              <a:t> – “</a:t>
            </a:r>
            <a:r>
              <a:rPr lang="en-US" dirty="0">
                <a:solidFill>
                  <a:srgbClr val="000000"/>
                </a:solidFill>
                <a:ea typeface="Calibri" panose="020F0502020204030204" pitchFamily="34" charset="0"/>
              </a:rPr>
              <a:t>They heard the sound of the </a:t>
            </a:r>
            <a:r>
              <a:rPr lang="en-US" cap="small" dirty="0">
                <a:solidFill>
                  <a:srgbClr val="000000"/>
                </a:solidFill>
                <a:ea typeface="Calibri" panose="020F0502020204030204" pitchFamily="34" charset="0"/>
              </a:rPr>
              <a:t>Lord</a:t>
            </a:r>
            <a:r>
              <a:rPr lang="en-US" dirty="0">
                <a:solidFill>
                  <a:srgbClr val="000000"/>
                </a:solidFill>
                <a:ea typeface="Calibri" panose="020F0502020204030204" pitchFamily="34" charset="0"/>
              </a:rPr>
              <a:t> God walking in the garden in the cool of the day, and the man and his wife </a:t>
            </a:r>
            <a:r>
              <a:rPr lang="en-US" u="sng" dirty="0">
                <a:solidFill>
                  <a:srgbClr val="000000"/>
                </a:solidFill>
                <a:ea typeface="Calibri" panose="020F0502020204030204" pitchFamily="34" charset="0"/>
              </a:rPr>
              <a:t>hid themselves</a:t>
            </a:r>
            <a:r>
              <a:rPr lang="en-US" dirty="0">
                <a:solidFill>
                  <a:srgbClr val="000000"/>
                </a:solidFill>
                <a:ea typeface="Calibri" panose="020F0502020204030204" pitchFamily="34" charset="0"/>
              </a:rPr>
              <a:t> from the presence of the </a:t>
            </a:r>
            <a:r>
              <a:rPr lang="en-US" cap="small" dirty="0">
                <a:solidFill>
                  <a:srgbClr val="000000"/>
                </a:solidFill>
                <a:ea typeface="Calibri" panose="020F0502020204030204" pitchFamily="34" charset="0"/>
              </a:rPr>
              <a:t>Lord</a:t>
            </a:r>
            <a:r>
              <a:rPr lang="en-US" dirty="0">
                <a:solidFill>
                  <a:srgbClr val="000000"/>
                </a:solidFill>
                <a:ea typeface="Calibri" panose="020F0502020204030204" pitchFamily="34" charset="0"/>
              </a:rPr>
              <a:t> God among the trees of the garden. Then the </a:t>
            </a:r>
            <a:r>
              <a:rPr lang="en-US" cap="small" dirty="0">
                <a:solidFill>
                  <a:srgbClr val="000000"/>
                </a:solidFill>
                <a:ea typeface="Calibri" panose="020F0502020204030204" pitchFamily="34" charset="0"/>
              </a:rPr>
              <a:t>Lord</a:t>
            </a:r>
            <a:r>
              <a:rPr lang="en-US" dirty="0">
                <a:solidFill>
                  <a:srgbClr val="000000"/>
                </a:solidFill>
                <a:ea typeface="Calibri" panose="020F0502020204030204" pitchFamily="34" charset="0"/>
              </a:rPr>
              <a:t> God called to the man, and said to him, ‘Where are you?’ He said, ‘I heard the sound of You in the garden, and </a:t>
            </a:r>
            <a:r>
              <a:rPr lang="en-US" u="sng" dirty="0">
                <a:solidFill>
                  <a:srgbClr val="000000"/>
                </a:solidFill>
                <a:ea typeface="Calibri" panose="020F0502020204030204" pitchFamily="34" charset="0"/>
              </a:rPr>
              <a:t>I was afraid because I was naked; so I hid myself</a:t>
            </a:r>
            <a:r>
              <a:rPr lang="en-US" dirty="0">
                <a:solidFill>
                  <a:srgbClr val="000000"/>
                </a:solidFill>
                <a:ea typeface="Calibri" panose="020F0502020204030204" pitchFamily="34" charset="0"/>
              </a:rPr>
              <a:t>.’ And He said, ‘Who told you that you were naked? Have you eaten from the tree of which I commanded you not to eat?’”</a:t>
            </a:r>
            <a:endParaRPr lang="en-US" dirty="0"/>
          </a:p>
        </p:txBody>
      </p:sp>
      <p:sp>
        <p:nvSpPr>
          <p:cNvPr id="7" name="Rectangle 6"/>
          <p:cNvSpPr/>
          <p:nvPr/>
        </p:nvSpPr>
        <p:spPr>
          <a:xfrm>
            <a:off x="0" y="5934670"/>
            <a:ext cx="4059936"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dirty="0">
                <a:solidFill>
                  <a:srgbClr val="000000"/>
                </a:solidFill>
                <a:latin typeface="Times New Roman" panose="02020603050405020304" pitchFamily="18" charset="0"/>
                <a:ea typeface="Calibri" panose="020F0502020204030204" pitchFamily="34" charset="0"/>
              </a:rPr>
              <a:t>Gen 3:21</a:t>
            </a:r>
            <a:r>
              <a:rPr lang="en-US" dirty="0">
                <a:solidFill>
                  <a:srgbClr val="000000"/>
                </a:solidFill>
                <a:latin typeface="Times New Roman" panose="02020603050405020304" pitchFamily="18" charset="0"/>
                <a:ea typeface="Calibri" panose="020F0502020204030204" pitchFamily="34" charset="0"/>
              </a:rPr>
              <a:t> – “The </a:t>
            </a:r>
            <a:r>
              <a:rPr lang="en-US" cap="small" dirty="0">
                <a:solidFill>
                  <a:srgbClr val="000000"/>
                </a:solidFill>
                <a:latin typeface="Times New Roman" panose="02020603050405020304" pitchFamily="18" charset="0"/>
                <a:ea typeface="Calibri" panose="020F0502020204030204" pitchFamily="34" charset="0"/>
              </a:rPr>
              <a:t>Lord</a:t>
            </a:r>
            <a:r>
              <a:rPr lang="en-US" dirty="0">
                <a:solidFill>
                  <a:srgbClr val="000000"/>
                </a:solidFill>
                <a:latin typeface="Times New Roman" panose="02020603050405020304" pitchFamily="18" charset="0"/>
                <a:ea typeface="Calibri" panose="020F0502020204030204" pitchFamily="34" charset="0"/>
              </a:rPr>
              <a:t> God made </a:t>
            </a:r>
            <a:r>
              <a:rPr lang="en-US" u="sng" dirty="0">
                <a:solidFill>
                  <a:srgbClr val="000000"/>
                </a:solidFill>
                <a:latin typeface="Times New Roman" panose="02020603050405020304" pitchFamily="18" charset="0"/>
                <a:ea typeface="Calibri" panose="020F0502020204030204" pitchFamily="34" charset="0"/>
              </a:rPr>
              <a:t>garments</a:t>
            </a:r>
            <a:r>
              <a:rPr lang="en-US" dirty="0">
                <a:solidFill>
                  <a:srgbClr val="000000"/>
                </a:solidFill>
                <a:latin typeface="Times New Roman" panose="02020603050405020304" pitchFamily="18" charset="0"/>
                <a:ea typeface="Calibri" panose="020F0502020204030204" pitchFamily="34" charset="0"/>
              </a:rPr>
              <a:t> of skin for Adam and his wife, and clothed them.”</a:t>
            </a:r>
            <a:endParaRPr lang="en-US" dirty="0"/>
          </a:p>
        </p:txBody>
      </p:sp>
      <p:sp>
        <p:nvSpPr>
          <p:cNvPr id="10" name="Rectangle 9"/>
          <p:cNvSpPr/>
          <p:nvPr/>
        </p:nvSpPr>
        <p:spPr>
          <a:xfrm>
            <a:off x="4196491" y="878115"/>
            <a:ext cx="4520789" cy="1246495"/>
          </a:xfrm>
          <a:prstGeom prst="rect">
            <a:avLst/>
          </a:prstGeom>
        </p:spPr>
        <p:txBody>
          <a:bodyPr wrap="none">
            <a:spAutoFit/>
          </a:bodyPr>
          <a:lstStyle/>
          <a:p>
            <a:r>
              <a:rPr lang="en-US" sz="7500" b="1" u="sng" dirty="0" smtClean="0">
                <a:solidFill>
                  <a:srgbClr val="3333FF"/>
                </a:solidFill>
              </a:rPr>
              <a:t>Sequence</a:t>
            </a:r>
            <a:endParaRPr lang="en-US" sz="7500" u="sng" dirty="0">
              <a:solidFill>
                <a:srgbClr val="3333FF"/>
              </a:solidFill>
            </a:endParaRPr>
          </a:p>
        </p:txBody>
      </p:sp>
      <p:sp>
        <p:nvSpPr>
          <p:cNvPr id="11" name="Rectangle 10"/>
          <p:cNvSpPr/>
          <p:nvPr/>
        </p:nvSpPr>
        <p:spPr>
          <a:xfrm>
            <a:off x="4103765" y="2499993"/>
            <a:ext cx="5040235" cy="4016484"/>
          </a:xfrm>
          <a:prstGeom prst="rect">
            <a:avLst/>
          </a:prstGeom>
        </p:spPr>
        <p:txBody>
          <a:bodyPr wrap="square">
            <a:spAutoFit/>
          </a:bodyPr>
          <a:lstStyle/>
          <a:p>
            <a:pPr marL="742950" indent="-742950">
              <a:buFont typeface="+mj-lt"/>
              <a:buAutoNum type="arabicPeriod"/>
            </a:pPr>
            <a:r>
              <a:rPr lang="en-US" sz="3000" dirty="0" smtClean="0">
                <a:solidFill>
                  <a:srgbClr val="FF0000"/>
                </a:solidFill>
              </a:rPr>
              <a:t>Naked (vs. 7a)</a:t>
            </a:r>
          </a:p>
          <a:p>
            <a:pPr marL="742950" indent="-742950">
              <a:buFont typeface="+mj-lt"/>
              <a:buAutoNum type="arabicPeriod"/>
            </a:pPr>
            <a:endParaRPr lang="en-US" sz="4500" dirty="0" smtClean="0">
              <a:solidFill>
                <a:srgbClr val="FF0000"/>
              </a:solidFill>
            </a:endParaRPr>
          </a:p>
          <a:p>
            <a:pPr marL="742950" indent="-742950">
              <a:buFont typeface="+mj-lt"/>
              <a:buAutoNum type="arabicPeriod"/>
            </a:pPr>
            <a:r>
              <a:rPr lang="en-US" sz="3000" dirty="0" smtClean="0">
                <a:solidFill>
                  <a:srgbClr val="FF0000"/>
                </a:solidFill>
              </a:rPr>
              <a:t>Loin Coverings (vs. 7b)</a:t>
            </a:r>
          </a:p>
          <a:p>
            <a:pPr marL="742950" indent="-742950">
              <a:buFont typeface="+mj-lt"/>
              <a:buAutoNum type="arabicPeriod"/>
            </a:pPr>
            <a:endParaRPr lang="en-US" sz="4500" dirty="0" smtClean="0">
              <a:solidFill>
                <a:srgbClr val="FF0000"/>
              </a:solidFill>
            </a:endParaRPr>
          </a:p>
          <a:p>
            <a:pPr marL="742950" indent="-742950">
              <a:buFont typeface="+mj-lt"/>
              <a:buAutoNum type="arabicPeriod"/>
            </a:pPr>
            <a:r>
              <a:rPr lang="en-US" sz="3000" dirty="0" smtClean="0">
                <a:solidFill>
                  <a:srgbClr val="FF0000"/>
                </a:solidFill>
              </a:rPr>
              <a:t>Naked (vs. 10 &amp; 11)</a:t>
            </a:r>
          </a:p>
          <a:p>
            <a:pPr marL="742950" indent="-742950">
              <a:buFont typeface="+mj-lt"/>
              <a:buAutoNum type="arabicPeriod"/>
            </a:pPr>
            <a:endParaRPr lang="en-US" sz="4500" dirty="0" smtClean="0">
              <a:solidFill>
                <a:srgbClr val="FF0000"/>
              </a:solidFill>
            </a:endParaRPr>
          </a:p>
          <a:p>
            <a:pPr marL="742950" indent="-742950">
              <a:buFont typeface="+mj-lt"/>
              <a:buAutoNum type="arabicPeriod"/>
            </a:pPr>
            <a:r>
              <a:rPr lang="en-US" sz="3000" dirty="0" smtClean="0">
                <a:solidFill>
                  <a:srgbClr val="FF0000"/>
                </a:solidFill>
              </a:rPr>
              <a:t>Garments of Skin (vs. 32)</a:t>
            </a:r>
            <a:endParaRPr lang="en-US" sz="3000" dirty="0">
              <a:solidFill>
                <a:srgbClr val="FF0000"/>
              </a:solidFill>
            </a:endParaRPr>
          </a:p>
        </p:txBody>
      </p:sp>
    </p:spTree>
    <p:extLst>
      <p:ext uri="{BB962C8B-B14F-4D97-AF65-F5344CB8AC3E}">
        <p14:creationId xmlns:p14="http://schemas.microsoft.com/office/powerpoint/2010/main" val="408171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1375"/>
          </a:xfrm>
        </p:spPr>
        <p:txBody>
          <a:bodyPr>
            <a:noAutofit/>
          </a:bodyPr>
          <a:lstStyle/>
          <a:p>
            <a:r>
              <a:rPr lang="en-US" sz="4800" b="1" dirty="0" smtClean="0"/>
              <a:t>Pattern of gen 3</a:t>
            </a:r>
            <a:endParaRPr lang="en-US" sz="4800" b="1" dirty="0"/>
          </a:p>
        </p:txBody>
      </p:sp>
      <p:sp>
        <p:nvSpPr>
          <p:cNvPr id="5" name="Rectangle 4"/>
          <p:cNvSpPr/>
          <p:nvPr/>
        </p:nvSpPr>
        <p:spPr>
          <a:xfrm>
            <a:off x="0" y="827806"/>
            <a:ext cx="9144000" cy="661720"/>
          </a:xfrm>
          <a:prstGeom prst="rect">
            <a:avLst/>
          </a:prstGeom>
        </p:spPr>
        <p:txBody>
          <a:bodyPr wrap="square">
            <a:spAutoFit/>
          </a:bodyPr>
          <a:lstStyle/>
          <a:p>
            <a:pPr algn="ctr"/>
            <a:r>
              <a:rPr lang="en-US" sz="3700" b="1" u="sng" dirty="0" smtClean="0">
                <a:solidFill>
                  <a:srgbClr val="3333FF"/>
                </a:solidFill>
              </a:rPr>
              <a:t>Garment/Tunic = “Kethoneth” (Hebrew)</a:t>
            </a:r>
            <a:endParaRPr lang="en-US" sz="3700" b="1" u="sng" dirty="0">
              <a:solidFill>
                <a:srgbClr val="3333FF"/>
              </a:solidFill>
            </a:endParaRPr>
          </a:p>
        </p:txBody>
      </p:sp>
      <p:sp>
        <p:nvSpPr>
          <p:cNvPr id="6" name="Rectangle 5"/>
          <p:cNvSpPr/>
          <p:nvPr/>
        </p:nvSpPr>
        <p:spPr>
          <a:xfrm>
            <a:off x="0" y="1545015"/>
            <a:ext cx="9144000" cy="5593839"/>
          </a:xfrm>
          <a:prstGeom prst="rect">
            <a:avLst/>
          </a:prstGeom>
        </p:spPr>
        <p:txBody>
          <a:bodyPr wrap="square">
            <a:spAutoFit/>
          </a:bodyPr>
          <a:lstStyle/>
          <a:p>
            <a:pPr marL="285750" indent="-285750">
              <a:lnSpc>
                <a:spcPct val="150000"/>
              </a:lnSpc>
              <a:buFont typeface="Wingdings" panose="05000000000000000000" pitchFamily="2" charset="2"/>
              <a:buChar char="§"/>
            </a:pPr>
            <a:r>
              <a:rPr lang="en-US" sz="1430" b="1" dirty="0">
                <a:ea typeface="Calibri" panose="020F0502020204030204" pitchFamily="34" charset="0"/>
                <a:cs typeface="Times New Roman" panose="02020603050405020304" pitchFamily="18" charset="0"/>
              </a:rPr>
              <a:t>The International Standard Bible Encyclopedia</a:t>
            </a:r>
            <a:r>
              <a:rPr lang="en-US" sz="1430" dirty="0">
                <a:ea typeface="Calibri" panose="020F0502020204030204" pitchFamily="34" charset="0"/>
                <a:cs typeface="Times New Roman" panose="02020603050405020304" pitchFamily="18" charset="0"/>
              </a:rPr>
              <a:t> – “It resembled the Roman ‘tunic’, corresponding most nearly to our ‘long shirt’, </a:t>
            </a:r>
            <a:r>
              <a:rPr lang="en-US" sz="1430" u="sng" dirty="0">
                <a:ea typeface="Calibri" panose="020F0502020204030204" pitchFamily="34" charset="0"/>
                <a:cs typeface="Times New Roman" panose="02020603050405020304" pitchFamily="18" charset="0"/>
              </a:rPr>
              <a:t>reaching below the knees always</a:t>
            </a:r>
            <a:r>
              <a:rPr lang="en-US" sz="1430" dirty="0">
                <a:ea typeface="Calibri" panose="020F0502020204030204" pitchFamily="34" charset="0"/>
                <a:cs typeface="Times New Roman" panose="02020603050405020304" pitchFamily="18" charset="0"/>
              </a:rPr>
              <a:t>, and, in case it was designed for dress occasions, reaching almost to the ground</a:t>
            </a:r>
            <a:r>
              <a:rPr lang="en-US" sz="1430" dirty="0" smtClean="0">
                <a:ea typeface="Calibri" panose="020F0502020204030204" pitchFamily="34" charset="0"/>
                <a:cs typeface="Times New Roman" panose="02020603050405020304" pitchFamily="18" charset="0"/>
              </a:rPr>
              <a:t>.”</a:t>
            </a:r>
          </a:p>
          <a:p>
            <a:pPr marL="285750" indent="-285750">
              <a:lnSpc>
                <a:spcPct val="150000"/>
              </a:lnSpc>
              <a:buFont typeface="Wingdings" panose="05000000000000000000" pitchFamily="2" charset="2"/>
              <a:buChar char="§"/>
            </a:pPr>
            <a:r>
              <a:rPr lang="en-US" sz="1430" b="1" dirty="0">
                <a:ea typeface="Calibri" panose="020F0502020204030204" pitchFamily="34" charset="0"/>
                <a:cs typeface="Times New Roman" panose="02020603050405020304" pitchFamily="18" charset="0"/>
              </a:rPr>
              <a:t>The Revel Bible Dictionary</a:t>
            </a:r>
            <a:r>
              <a:rPr lang="en-US" sz="1430" dirty="0">
                <a:ea typeface="Calibri" panose="020F0502020204030204" pitchFamily="34" charset="0"/>
                <a:cs typeface="Times New Roman" panose="02020603050405020304" pitchFamily="18" charset="0"/>
              </a:rPr>
              <a:t> – “An outer garment. In biblical times, this important garment was typically a large square of cloth with armholes. </a:t>
            </a:r>
            <a:r>
              <a:rPr lang="en-US" sz="1430" u="sng" dirty="0">
                <a:ea typeface="Calibri" panose="020F0502020204030204" pitchFamily="34" charset="0"/>
                <a:cs typeface="Times New Roman" panose="02020603050405020304" pitchFamily="18" charset="0"/>
              </a:rPr>
              <a:t>It fell to or below the knee</a:t>
            </a:r>
            <a:r>
              <a:rPr lang="en-US" sz="1430" dirty="0" smtClean="0">
                <a:ea typeface="Calibri" panose="020F0502020204030204" pitchFamily="34" charset="0"/>
                <a:cs typeface="Times New Roman" panose="02020603050405020304" pitchFamily="18" charset="0"/>
              </a:rPr>
              <a:t>.”</a:t>
            </a:r>
          </a:p>
          <a:p>
            <a:pPr marL="285750" indent="-285750">
              <a:lnSpc>
                <a:spcPct val="150000"/>
              </a:lnSpc>
              <a:buFont typeface="Wingdings" panose="05000000000000000000" pitchFamily="2" charset="2"/>
              <a:buChar char="§"/>
            </a:pPr>
            <a:r>
              <a:rPr lang="en-US" sz="1430" b="1" dirty="0"/>
              <a:t>McClintock and Strong Bible Cyclopedia</a:t>
            </a:r>
            <a:r>
              <a:rPr lang="en-US" sz="1430" dirty="0"/>
              <a:t> – “The more important personages wear a double tunic, the upper one constructed so as to </a:t>
            </a:r>
            <a:r>
              <a:rPr lang="en-US" sz="1430" u="sng" dirty="0"/>
              <a:t>pass over the left shoulder and under the right arm</a:t>
            </a:r>
            <a:r>
              <a:rPr lang="en-US" sz="1430" dirty="0"/>
              <a:t>, leaving the right shoulder exposed: the servants wear nothing more than a skirt or kilt, </a:t>
            </a:r>
            <a:r>
              <a:rPr lang="en-US" sz="1430" u="sng" dirty="0"/>
              <a:t>reaching from the loins to the knee</a:t>
            </a:r>
            <a:r>
              <a:rPr lang="en-US" sz="1430" dirty="0" smtClean="0"/>
              <a:t>.”</a:t>
            </a:r>
          </a:p>
          <a:p>
            <a:pPr marL="285750" indent="-285750">
              <a:lnSpc>
                <a:spcPct val="150000"/>
              </a:lnSpc>
              <a:buFont typeface="Wingdings" panose="05000000000000000000" pitchFamily="2" charset="2"/>
              <a:buChar char="§"/>
            </a:pPr>
            <a:r>
              <a:rPr lang="en-US" sz="1430" b="1" dirty="0"/>
              <a:t>H.W. F. </a:t>
            </a:r>
            <a:r>
              <a:rPr lang="en-US" sz="1430" b="1" dirty="0" err="1"/>
              <a:t>Gesenius</a:t>
            </a:r>
            <a:r>
              <a:rPr lang="en-US" sz="1430" b="1" dirty="0"/>
              <a:t>, </a:t>
            </a:r>
            <a:r>
              <a:rPr lang="en-US" sz="1430" b="1" dirty="0" err="1"/>
              <a:t>Gesenius</a:t>
            </a:r>
            <a:r>
              <a:rPr lang="en-US" sz="1430" b="1" dirty="0"/>
              <a:t>’ Hebrew-</a:t>
            </a:r>
            <a:r>
              <a:rPr lang="en-US" sz="1430" b="1" dirty="0" err="1"/>
              <a:t>Chaldee</a:t>
            </a:r>
            <a:r>
              <a:rPr lang="en-US" sz="1430" b="1" dirty="0"/>
              <a:t> Lexicon to the Old Testament</a:t>
            </a:r>
            <a:r>
              <a:rPr lang="en-US" sz="1430" dirty="0"/>
              <a:t> – “A tunic, an inner garment next to the skin (Lev. 16:4); also worn by women (SOS 5:3; 2 Sam. 13:18); generally with sleeves, </a:t>
            </a:r>
            <a:r>
              <a:rPr lang="en-US" sz="1430" u="sng" dirty="0"/>
              <a:t>coming down to the knees, rarely to the ankles</a:t>
            </a:r>
            <a:r>
              <a:rPr lang="en-US" sz="1430" dirty="0" smtClean="0"/>
              <a:t>.”</a:t>
            </a:r>
          </a:p>
          <a:p>
            <a:pPr marL="285750" indent="-285750">
              <a:lnSpc>
                <a:spcPct val="150000"/>
              </a:lnSpc>
              <a:buFont typeface="Wingdings" panose="05000000000000000000" pitchFamily="2" charset="2"/>
              <a:buChar char="§"/>
            </a:pPr>
            <a:r>
              <a:rPr lang="en-US" sz="1430" b="1" dirty="0"/>
              <a:t>Wilson’s Old Testament Word Studies, 81</a:t>
            </a:r>
            <a:r>
              <a:rPr lang="en-US" sz="1430" dirty="0"/>
              <a:t> – “a tunic, worn next to the skin…generally with sleeves, </a:t>
            </a:r>
            <a:r>
              <a:rPr lang="en-US" sz="1430" u="sng" dirty="0"/>
              <a:t>to the knees, but seldom to the ankles</a:t>
            </a:r>
            <a:r>
              <a:rPr lang="en-US" sz="1430" dirty="0" smtClean="0"/>
              <a:t>.”</a:t>
            </a:r>
          </a:p>
          <a:p>
            <a:pPr marL="285750" indent="-285750">
              <a:lnSpc>
                <a:spcPct val="150000"/>
              </a:lnSpc>
              <a:buFont typeface="Wingdings" panose="05000000000000000000" pitchFamily="2" charset="2"/>
              <a:buChar char="§"/>
            </a:pPr>
            <a:r>
              <a:rPr lang="en-US" sz="1430" b="1" dirty="0"/>
              <a:t>Handbook of Life in Bible Times, by J. A. Thompson</a:t>
            </a:r>
            <a:r>
              <a:rPr lang="en-US" sz="1430" dirty="0"/>
              <a:t> – “During the whole of Bible history…men and women dressed similarly. People throughout Bible times would have worn some kind of tunic, </a:t>
            </a:r>
            <a:r>
              <a:rPr lang="en-US" sz="1430" u="sng" dirty="0"/>
              <a:t>usually from shoulder to knee or ankle</a:t>
            </a:r>
            <a:r>
              <a:rPr lang="en-US" sz="1430" dirty="0"/>
              <a:t>.”</a:t>
            </a:r>
            <a:endParaRPr lang="en-US" sz="1430" dirty="0" smtClean="0">
              <a:ea typeface="Calibri" panose="020F0502020204030204" pitchFamily="34" charset="0"/>
              <a:cs typeface="Times New Roman" panose="02020603050405020304" pitchFamily="18" charset="0"/>
            </a:endParaRPr>
          </a:p>
          <a:p>
            <a:pPr marL="285750" indent="-285750">
              <a:spcAft>
                <a:spcPts val="1000"/>
              </a:spcAft>
              <a:buFont typeface="Wingdings" panose="05000000000000000000" pitchFamily="2" charset="2"/>
              <a:buChar char="§"/>
            </a:pPr>
            <a:endParaRPr lang="en-US" sz="1430" dirty="0"/>
          </a:p>
        </p:txBody>
      </p:sp>
    </p:spTree>
    <p:extLst>
      <p:ext uri="{BB962C8B-B14F-4D97-AF65-F5344CB8AC3E}">
        <p14:creationId xmlns:p14="http://schemas.microsoft.com/office/powerpoint/2010/main" val="5664697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1375"/>
          </a:xfrm>
        </p:spPr>
        <p:txBody>
          <a:bodyPr>
            <a:noAutofit/>
          </a:bodyPr>
          <a:lstStyle/>
          <a:p>
            <a:r>
              <a:rPr lang="en-US" sz="4800" b="1" dirty="0" smtClean="0"/>
              <a:t>Pattern of gen 3</a:t>
            </a:r>
            <a:endParaRPr lang="en-US" sz="4800" b="1" dirty="0"/>
          </a:p>
        </p:txBody>
      </p:sp>
      <p:sp>
        <p:nvSpPr>
          <p:cNvPr id="5" name="Rectangle 4"/>
          <p:cNvSpPr/>
          <p:nvPr/>
        </p:nvSpPr>
        <p:spPr>
          <a:xfrm>
            <a:off x="0" y="827806"/>
            <a:ext cx="9144000" cy="661720"/>
          </a:xfrm>
          <a:prstGeom prst="rect">
            <a:avLst/>
          </a:prstGeom>
        </p:spPr>
        <p:txBody>
          <a:bodyPr wrap="square">
            <a:spAutoFit/>
          </a:bodyPr>
          <a:lstStyle/>
          <a:p>
            <a:pPr algn="ctr"/>
            <a:r>
              <a:rPr lang="en-US" sz="3700" b="1" u="sng" dirty="0" smtClean="0">
                <a:solidFill>
                  <a:srgbClr val="3333FF"/>
                </a:solidFill>
              </a:rPr>
              <a:t>Garment/Tunic = “Kethoneth” (Hebrew)</a:t>
            </a:r>
            <a:endParaRPr lang="en-US" sz="3700" b="1" u="sng" dirty="0">
              <a:solidFill>
                <a:srgbClr val="3333FF"/>
              </a:solidFill>
            </a:endParaRPr>
          </a:p>
        </p:txBody>
      </p:sp>
      <p:sp>
        <p:nvSpPr>
          <p:cNvPr id="6" name="Rectangle 5"/>
          <p:cNvSpPr/>
          <p:nvPr/>
        </p:nvSpPr>
        <p:spPr>
          <a:xfrm>
            <a:off x="0" y="1545015"/>
            <a:ext cx="9144000" cy="5493812"/>
          </a:xfrm>
          <a:prstGeom prst="rect">
            <a:avLst/>
          </a:prstGeom>
        </p:spPr>
        <p:txBody>
          <a:bodyPr wrap="square">
            <a:spAutoFit/>
          </a:bodyPr>
          <a:lstStyle/>
          <a:p>
            <a:pPr marL="285750" indent="-285750">
              <a:lnSpc>
                <a:spcPct val="150000"/>
              </a:lnSpc>
              <a:buFont typeface="Wingdings" panose="05000000000000000000" pitchFamily="2" charset="2"/>
              <a:buChar char="§"/>
            </a:pPr>
            <a:r>
              <a:rPr lang="en-US" b="1" dirty="0"/>
              <a:t>The Bible Almanac, p. 484</a:t>
            </a:r>
            <a:r>
              <a:rPr lang="en-US" dirty="0"/>
              <a:t> – “This undergarment covered the priest’s body from the waist </a:t>
            </a:r>
            <a:r>
              <a:rPr lang="en-US" u="sng" dirty="0"/>
              <a:t>to the knees</a:t>
            </a:r>
            <a:r>
              <a:rPr lang="en-US" dirty="0"/>
              <a:t>. Rather than being trousers, “breeches” were probably a double apron</a:t>
            </a:r>
            <a:r>
              <a:rPr lang="en-US" dirty="0" smtClean="0"/>
              <a:t>.”</a:t>
            </a:r>
          </a:p>
          <a:p>
            <a:pPr marL="285750" indent="-285750">
              <a:lnSpc>
                <a:spcPct val="150000"/>
              </a:lnSpc>
              <a:buFont typeface="Wingdings" panose="05000000000000000000" pitchFamily="2" charset="2"/>
              <a:buChar char="§"/>
            </a:pPr>
            <a:r>
              <a:rPr lang="en-US" b="1" dirty="0"/>
              <a:t>The UPCI book, “The Girl In The Dress, </a:t>
            </a:r>
            <a:r>
              <a:rPr lang="en-US" b="1" dirty="0" smtClean="0"/>
              <a:t>p. 95</a:t>
            </a:r>
            <a:r>
              <a:rPr lang="en-US" b="1" dirty="0"/>
              <a:t>”</a:t>
            </a:r>
            <a:r>
              <a:rPr lang="en-US" dirty="0"/>
              <a:t> – “In Bible days men and women wore long robes and men sometimes wore shorter ones over breeches that </a:t>
            </a:r>
            <a:r>
              <a:rPr lang="en-US" u="sng" dirty="0"/>
              <a:t>went down to the knees</a:t>
            </a:r>
            <a:r>
              <a:rPr lang="en-US" dirty="0"/>
              <a:t>.”</a:t>
            </a:r>
            <a:endParaRPr lang="en-US" dirty="0" smtClean="0"/>
          </a:p>
          <a:p>
            <a:pPr marL="285750" indent="-285750">
              <a:lnSpc>
                <a:spcPct val="150000"/>
              </a:lnSpc>
              <a:buFont typeface="Wingdings" panose="05000000000000000000" pitchFamily="2" charset="2"/>
              <a:buChar char="§"/>
            </a:pPr>
            <a:r>
              <a:rPr lang="en-US" b="1" dirty="0"/>
              <a:t>Encarta Dictionary</a:t>
            </a:r>
            <a:r>
              <a:rPr lang="en-US" dirty="0"/>
              <a:t> – “</a:t>
            </a:r>
            <a:r>
              <a:rPr lang="en-US" u="sng" dirty="0"/>
              <a:t>A knee-length garment with sleeves</a:t>
            </a:r>
            <a:r>
              <a:rPr lang="en-US" dirty="0"/>
              <a:t>, a round neck, and a loose body worn by men in ancient Rome, or a similar garment worn during the Middle Ages</a:t>
            </a:r>
            <a:r>
              <a:rPr lang="en-US" dirty="0" smtClean="0"/>
              <a:t>”</a:t>
            </a:r>
          </a:p>
          <a:p>
            <a:pPr marL="285750" indent="-285750">
              <a:lnSpc>
                <a:spcPct val="150000"/>
              </a:lnSpc>
              <a:buFont typeface="Wingdings" panose="05000000000000000000" pitchFamily="2" charset="2"/>
              <a:buChar char="§"/>
            </a:pPr>
            <a:r>
              <a:rPr lang="en-US" b="1" dirty="0"/>
              <a:t>Jewish Encyclopedia – Emil G. Hirsch &amp; Gerson B. Levi</a:t>
            </a:r>
            <a:r>
              <a:rPr lang="en-US" dirty="0"/>
              <a:t> – “In course of time this developed into a short shirt, with an aperture for the head to pass through, and was gradually </a:t>
            </a:r>
            <a:r>
              <a:rPr lang="en-US" u="sng" dirty="0"/>
              <a:t>lengthened to the knees</a:t>
            </a:r>
            <a:r>
              <a:rPr lang="en-US" dirty="0"/>
              <a:t> (especially when used by women), and sometimes to the ankles</a:t>
            </a:r>
            <a:r>
              <a:rPr lang="en-US" dirty="0" smtClean="0"/>
              <a:t>.”</a:t>
            </a:r>
          </a:p>
          <a:p>
            <a:pPr marL="285750" indent="-285750">
              <a:lnSpc>
                <a:spcPct val="150000"/>
              </a:lnSpc>
              <a:buFont typeface="Wingdings" panose="05000000000000000000" pitchFamily="2" charset="2"/>
              <a:buChar char="§"/>
            </a:pPr>
            <a:r>
              <a:rPr lang="en-US" b="1" dirty="0"/>
              <a:t>Thompson’s Hebrew Word History Third Edition</a:t>
            </a:r>
            <a:r>
              <a:rPr lang="en-US" dirty="0"/>
              <a:t> – “Hebrew word translated coats is Strong’s number 3801 “kethoneth” which means to cover.  This would be </a:t>
            </a:r>
            <a:r>
              <a:rPr lang="en-US" u="sng" dirty="0"/>
              <a:t>a garment that reaches the knee</a:t>
            </a:r>
            <a:r>
              <a:rPr lang="en-US" dirty="0"/>
              <a:t>”</a:t>
            </a:r>
            <a:endParaRPr lang="en-US" sz="1430" dirty="0"/>
          </a:p>
        </p:txBody>
      </p:sp>
    </p:spTree>
    <p:extLst>
      <p:ext uri="{BB962C8B-B14F-4D97-AF65-F5344CB8AC3E}">
        <p14:creationId xmlns:p14="http://schemas.microsoft.com/office/powerpoint/2010/main" val="31142305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480"/>
          </a:xfrm>
        </p:spPr>
        <p:txBody>
          <a:bodyPr>
            <a:noAutofit/>
          </a:bodyPr>
          <a:lstStyle/>
          <a:p>
            <a:r>
              <a:rPr lang="en-US" sz="4800" b="1" dirty="0" smtClean="0"/>
              <a:t>“PROPER” (NASB)</a:t>
            </a:r>
            <a:endParaRPr lang="en-US" sz="4800" b="1" dirty="0"/>
          </a:p>
        </p:txBody>
      </p:sp>
      <p:sp>
        <p:nvSpPr>
          <p:cNvPr id="6" name="Rectangle 5"/>
          <p:cNvSpPr/>
          <p:nvPr/>
        </p:nvSpPr>
        <p:spPr>
          <a:xfrm>
            <a:off x="4632960" y="901497"/>
            <a:ext cx="4511040" cy="59708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400" u="sng" dirty="0" smtClean="0">
                <a:solidFill>
                  <a:schemeClr val="tx1"/>
                </a:solidFill>
              </a:rPr>
              <a:t>Vine’s Greek Dictionary</a:t>
            </a:r>
          </a:p>
          <a:p>
            <a:endParaRPr lang="en-US" sz="1200" dirty="0">
              <a:solidFill>
                <a:schemeClr val="tx1"/>
              </a:solidFill>
            </a:endParaRPr>
          </a:p>
          <a:p>
            <a:r>
              <a:rPr lang="en-US" sz="2100" dirty="0">
                <a:solidFill>
                  <a:schemeClr val="tx1"/>
                </a:solidFill>
              </a:rPr>
              <a:t>orderly, well-arranged, decent, modest" (akin to </a:t>
            </a:r>
            <a:r>
              <a:rPr lang="en-US" sz="2100" dirty="0" err="1">
                <a:solidFill>
                  <a:schemeClr val="tx1"/>
                </a:solidFill>
              </a:rPr>
              <a:t>kosmos</a:t>
            </a:r>
            <a:r>
              <a:rPr lang="en-US" sz="2100" dirty="0">
                <a:solidFill>
                  <a:schemeClr val="tx1"/>
                </a:solidFill>
              </a:rPr>
              <a:t>, in its primary sense as </a:t>
            </a:r>
            <a:r>
              <a:rPr lang="en-US" sz="2100" dirty="0" smtClean="0">
                <a:solidFill>
                  <a:schemeClr val="tx1"/>
                </a:solidFill>
              </a:rPr>
              <a:t>“harmonious </a:t>
            </a:r>
            <a:r>
              <a:rPr lang="en-US" sz="2100" dirty="0">
                <a:solidFill>
                  <a:schemeClr val="tx1"/>
                </a:solidFill>
              </a:rPr>
              <a:t>arrangement, adornment</a:t>
            </a:r>
            <a:r>
              <a:rPr lang="en-US" sz="2100" dirty="0" smtClean="0">
                <a:solidFill>
                  <a:schemeClr val="tx1"/>
                </a:solidFill>
              </a:rPr>
              <a:t>;” </a:t>
            </a:r>
            <a:r>
              <a:rPr lang="en-US" sz="2100" dirty="0">
                <a:solidFill>
                  <a:schemeClr val="tx1"/>
                </a:solidFill>
              </a:rPr>
              <a:t>cp. </a:t>
            </a:r>
            <a:r>
              <a:rPr lang="en-US" sz="2100" dirty="0" err="1">
                <a:solidFill>
                  <a:schemeClr val="tx1"/>
                </a:solidFill>
              </a:rPr>
              <a:t>kosmikos</a:t>
            </a:r>
            <a:r>
              <a:rPr lang="en-US" sz="2100" dirty="0">
                <a:solidFill>
                  <a:schemeClr val="tx1"/>
                </a:solidFill>
              </a:rPr>
              <a:t>, of the world, which is related to </a:t>
            </a:r>
            <a:r>
              <a:rPr lang="en-US" sz="2100" dirty="0" err="1">
                <a:solidFill>
                  <a:schemeClr val="tx1"/>
                </a:solidFill>
              </a:rPr>
              <a:t>kosmos</a:t>
            </a:r>
            <a:r>
              <a:rPr lang="en-US" sz="2100" dirty="0">
                <a:solidFill>
                  <a:schemeClr val="tx1"/>
                </a:solidFill>
              </a:rPr>
              <a:t> in its secondary sense as the world), is used </a:t>
            </a:r>
            <a:r>
              <a:rPr lang="en-US" sz="2100" dirty="0" smtClean="0">
                <a:solidFill>
                  <a:schemeClr val="tx1"/>
                </a:solidFill>
              </a:rPr>
              <a:t>in 1 Tim 2:9 of </a:t>
            </a:r>
            <a:r>
              <a:rPr lang="en-US" sz="2100" dirty="0">
                <a:solidFill>
                  <a:schemeClr val="tx1"/>
                </a:solidFill>
              </a:rPr>
              <a:t>the apparel with which Christian women are to adorn themselves; </a:t>
            </a:r>
            <a:r>
              <a:rPr lang="en-US" sz="2100" dirty="0" smtClean="0">
                <a:solidFill>
                  <a:schemeClr val="tx1"/>
                </a:solidFill>
              </a:rPr>
              <a:t>in 1 Tim 3:2 (RV</a:t>
            </a:r>
            <a:r>
              <a:rPr lang="en-US" sz="2100" dirty="0">
                <a:solidFill>
                  <a:schemeClr val="tx1"/>
                </a:solidFill>
              </a:rPr>
              <a:t>, </a:t>
            </a:r>
            <a:r>
              <a:rPr lang="en-US" sz="2100" dirty="0" smtClean="0">
                <a:solidFill>
                  <a:schemeClr val="tx1"/>
                </a:solidFill>
              </a:rPr>
              <a:t>“orderly;” </a:t>
            </a:r>
            <a:r>
              <a:rPr lang="en-US" sz="2100" dirty="0">
                <a:solidFill>
                  <a:schemeClr val="tx1"/>
                </a:solidFill>
              </a:rPr>
              <a:t>AV, </a:t>
            </a:r>
            <a:r>
              <a:rPr lang="en-US" sz="2100" dirty="0" smtClean="0">
                <a:solidFill>
                  <a:schemeClr val="tx1"/>
                </a:solidFill>
              </a:rPr>
              <a:t>“of </a:t>
            </a:r>
            <a:r>
              <a:rPr lang="en-US" sz="2100" dirty="0">
                <a:solidFill>
                  <a:schemeClr val="tx1"/>
                </a:solidFill>
              </a:rPr>
              <a:t>good </a:t>
            </a:r>
            <a:r>
              <a:rPr lang="en-US" sz="2100" dirty="0" smtClean="0">
                <a:solidFill>
                  <a:schemeClr val="tx1"/>
                </a:solidFill>
              </a:rPr>
              <a:t>behavior”), </a:t>
            </a:r>
            <a:r>
              <a:rPr lang="en-US" sz="2100" dirty="0">
                <a:solidFill>
                  <a:schemeClr val="tx1"/>
                </a:solidFill>
              </a:rPr>
              <a:t>of one of the qualifications essential for a bishop or overseer. </a:t>
            </a:r>
            <a:r>
              <a:rPr lang="en-US" sz="2100" dirty="0" smtClean="0">
                <a:solidFill>
                  <a:schemeClr val="tx1"/>
                </a:solidFill>
              </a:rPr>
              <a:t>“The </a:t>
            </a:r>
            <a:r>
              <a:rPr lang="en-US" sz="2100" dirty="0">
                <a:solidFill>
                  <a:schemeClr val="tx1"/>
                </a:solidFill>
              </a:rPr>
              <a:t>well-ordering is not of dress and demeanor only, but of the inner life, uttering indeed and expressing itself in the outward </a:t>
            </a:r>
            <a:r>
              <a:rPr lang="en-US" sz="2100" dirty="0" smtClean="0">
                <a:solidFill>
                  <a:schemeClr val="tx1"/>
                </a:solidFill>
              </a:rPr>
              <a:t>conversation” </a:t>
            </a:r>
            <a:r>
              <a:rPr lang="en-US" sz="2100" dirty="0">
                <a:solidFill>
                  <a:schemeClr val="tx1"/>
                </a:solidFill>
              </a:rPr>
              <a:t>(Trench, Syn., xcii). In the Sept</a:t>
            </a:r>
            <a:r>
              <a:rPr lang="en-US" sz="2100" dirty="0" smtClean="0">
                <a:solidFill>
                  <a:schemeClr val="tx1"/>
                </a:solidFill>
              </a:rPr>
              <a:t>., Eccl 12:9.</a:t>
            </a:r>
            <a:endParaRPr lang="en-US" sz="2100" dirty="0">
              <a:solidFill>
                <a:schemeClr val="tx1"/>
              </a:solidFill>
            </a:endParaRPr>
          </a:p>
        </p:txBody>
      </p:sp>
      <p:sp>
        <p:nvSpPr>
          <p:cNvPr id="9" name="Rectangle 8"/>
          <p:cNvSpPr/>
          <p:nvPr/>
        </p:nvSpPr>
        <p:spPr>
          <a:xfrm>
            <a:off x="0" y="901497"/>
            <a:ext cx="4632960" cy="143116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800" dirty="0" smtClean="0">
                <a:solidFill>
                  <a:srgbClr val="552200"/>
                </a:solidFill>
              </a:rPr>
              <a:t>ESV: “</a:t>
            </a:r>
            <a:r>
              <a:rPr lang="en-US" sz="2800" b="1" dirty="0" smtClean="0">
                <a:solidFill>
                  <a:srgbClr val="552200"/>
                </a:solidFill>
              </a:rPr>
              <a:t>respectable</a:t>
            </a:r>
            <a:r>
              <a:rPr lang="en-US" sz="2800" dirty="0" smtClean="0">
                <a:solidFill>
                  <a:srgbClr val="552200"/>
                </a:solidFill>
              </a:rPr>
              <a:t>”</a:t>
            </a:r>
          </a:p>
          <a:p>
            <a:pPr algn="ctr"/>
            <a:r>
              <a:rPr lang="en-US" sz="2800" dirty="0" smtClean="0">
                <a:solidFill>
                  <a:srgbClr val="552200"/>
                </a:solidFill>
              </a:rPr>
              <a:t>KJV,NKJV: “</a:t>
            </a:r>
            <a:r>
              <a:rPr lang="en-US" sz="2800" b="1" dirty="0" smtClean="0">
                <a:solidFill>
                  <a:srgbClr val="552200"/>
                </a:solidFill>
              </a:rPr>
              <a:t>modest</a:t>
            </a:r>
            <a:r>
              <a:rPr lang="en-US" sz="2800" dirty="0" smtClean="0">
                <a:solidFill>
                  <a:srgbClr val="552200"/>
                </a:solidFill>
              </a:rPr>
              <a:t>”</a:t>
            </a:r>
          </a:p>
          <a:p>
            <a:pPr algn="ctr"/>
            <a:r>
              <a:rPr lang="en-US" sz="2800" dirty="0" smtClean="0">
                <a:solidFill>
                  <a:srgbClr val="552200"/>
                </a:solidFill>
              </a:rPr>
              <a:t>Greek: “</a:t>
            </a:r>
            <a:r>
              <a:rPr lang="en-US" sz="2800" b="1" dirty="0" err="1" smtClean="0">
                <a:solidFill>
                  <a:srgbClr val="552200"/>
                </a:solidFill>
              </a:rPr>
              <a:t>kosmio</a:t>
            </a:r>
            <a:r>
              <a:rPr lang="en-US" sz="2800" dirty="0" smtClean="0">
                <a:solidFill>
                  <a:srgbClr val="552200"/>
                </a:solidFill>
              </a:rPr>
              <a:t>”</a:t>
            </a:r>
            <a:endParaRPr lang="en-US" sz="2800" dirty="0"/>
          </a:p>
        </p:txBody>
      </p:sp>
      <p:pic>
        <p:nvPicPr>
          <p:cNvPr id="3" name="Picture 2"/>
          <p:cNvPicPr>
            <a:picLocks noChangeAspect="1"/>
          </p:cNvPicPr>
          <p:nvPr/>
        </p:nvPicPr>
        <p:blipFill>
          <a:blip r:embed="rId2"/>
          <a:stretch>
            <a:fillRect/>
          </a:stretch>
        </p:blipFill>
        <p:spPr>
          <a:xfrm>
            <a:off x="0" y="2332659"/>
            <a:ext cx="4632960" cy="2446606"/>
          </a:xfrm>
          <a:prstGeom prst="rect">
            <a:avLst/>
          </a:prstGeom>
          <a:ln w="3175">
            <a:solidFill>
              <a:schemeClr val="tx1"/>
            </a:solidFill>
          </a:ln>
        </p:spPr>
      </p:pic>
      <p:pic>
        <p:nvPicPr>
          <p:cNvPr id="1126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779264"/>
            <a:ext cx="4632960" cy="2093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574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6"/>
                                        </p:tgtEl>
                                        <p:attrNameLst>
                                          <p:attrName>style.visibility</p:attrName>
                                        </p:attrNameLst>
                                      </p:cBhvr>
                                      <p:to>
                                        <p:strVal val="visible"/>
                                      </p:to>
                                    </p:set>
                                    <p:animEffect transition="in" filter="fade">
                                      <p:cBhvr>
                                        <p:cTn id="1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480"/>
          </a:xfrm>
        </p:spPr>
        <p:txBody>
          <a:bodyPr>
            <a:noAutofit/>
          </a:bodyPr>
          <a:lstStyle/>
          <a:p>
            <a:r>
              <a:rPr lang="en-US" sz="4800" b="1" dirty="0" smtClean="0"/>
              <a:t>“MODESTLY” (NASB)</a:t>
            </a:r>
            <a:endParaRPr lang="en-US" sz="4800" b="1" dirty="0"/>
          </a:p>
        </p:txBody>
      </p:sp>
      <p:sp>
        <p:nvSpPr>
          <p:cNvPr id="6" name="Rectangle 5"/>
          <p:cNvSpPr/>
          <p:nvPr/>
        </p:nvSpPr>
        <p:spPr>
          <a:xfrm>
            <a:off x="0" y="2717379"/>
            <a:ext cx="9144000" cy="200054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400" u="sng" dirty="0" smtClean="0">
                <a:solidFill>
                  <a:schemeClr val="tx1"/>
                </a:solidFill>
              </a:rPr>
              <a:t>Vine’s Greek Dictionary</a:t>
            </a:r>
          </a:p>
          <a:p>
            <a:r>
              <a:rPr lang="en-US" dirty="0" smtClean="0"/>
              <a:t>“a </a:t>
            </a:r>
            <a:r>
              <a:rPr lang="en-US" dirty="0"/>
              <a:t>sense of shame, modesty</a:t>
            </a:r>
            <a:r>
              <a:rPr lang="en-US" dirty="0" smtClean="0"/>
              <a:t>,” </a:t>
            </a:r>
            <a:r>
              <a:rPr lang="en-US" dirty="0"/>
              <a:t>is used regarding the demeanor of women in the </a:t>
            </a:r>
            <a:r>
              <a:rPr lang="en-US" dirty="0" smtClean="0"/>
              <a:t>church,</a:t>
            </a:r>
            <a:r>
              <a:rPr lang="en-US" dirty="0"/>
              <a:t> </a:t>
            </a:r>
            <a:r>
              <a:rPr lang="en-US" dirty="0" smtClean="0"/>
              <a:t>1 Tim 2:9 (some </a:t>
            </a:r>
            <a:r>
              <a:rPr lang="en-US" dirty="0" err="1"/>
              <a:t>mss.</a:t>
            </a:r>
            <a:r>
              <a:rPr lang="en-US" dirty="0"/>
              <a:t> have it </a:t>
            </a:r>
            <a:r>
              <a:rPr lang="en-US" dirty="0" smtClean="0"/>
              <a:t>in Heb 12:28 for </a:t>
            </a:r>
            <a:r>
              <a:rPr lang="en-US" dirty="0" err="1"/>
              <a:t>deos</a:t>
            </a:r>
            <a:r>
              <a:rPr lang="en-US" dirty="0"/>
              <a:t>, </a:t>
            </a:r>
            <a:r>
              <a:rPr lang="en-US" dirty="0" smtClean="0"/>
              <a:t>“awe:” </a:t>
            </a:r>
            <a:r>
              <a:rPr lang="en-US" dirty="0"/>
              <a:t>here only in NT). </a:t>
            </a:r>
            <a:r>
              <a:rPr lang="en-US" dirty="0" smtClean="0"/>
              <a:t>“</a:t>
            </a:r>
            <a:r>
              <a:rPr lang="en-US" dirty="0" err="1" smtClean="0"/>
              <a:t>Shamefastness</a:t>
            </a:r>
            <a:r>
              <a:rPr lang="en-US" dirty="0" smtClean="0"/>
              <a:t> </a:t>
            </a:r>
            <a:r>
              <a:rPr lang="en-US" dirty="0"/>
              <a:t>is that modesty which is </a:t>
            </a:r>
            <a:r>
              <a:rPr lang="en-US" dirty="0" smtClean="0"/>
              <a:t>‘fast’ </a:t>
            </a:r>
            <a:r>
              <a:rPr lang="en-US" dirty="0"/>
              <a:t>or rooted in the </a:t>
            </a:r>
            <a:r>
              <a:rPr lang="en-US" dirty="0" smtClean="0"/>
              <a:t>character...The </a:t>
            </a:r>
            <a:r>
              <a:rPr lang="en-US" dirty="0"/>
              <a:t>change to </a:t>
            </a:r>
            <a:r>
              <a:rPr lang="en-US" dirty="0" smtClean="0"/>
              <a:t>‘shamefacedness’ </a:t>
            </a:r>
            <a:r>
              <a:rPr lang="en-US" dirty="0"/>
              <a:t>is the more to be regretted because </a:t>
            </a:r>
            <a:r>
              <a:rPr lang="en-US" dirty="0" smtClean="0"/>
              <a:t>shamefacedness...has </a:t>
            </a:r>
            <a:r>
              <a:rPr lang="en-US" dirty="0"/>
              <a:t>come rather to describe an awkward diffidence, such as we sometimes call </a:t>
            </a:r>
            <a:r>
              <a:rPr lang="en-US" dirty="0" smtClean="0"/>
              <a:t>sheepishness” (</a:t>
            </a:r>
            <a:r>
              <a:rPr lang="en-US" dirty="0"/>
              <a:t>Davies; Bible English, p. 12). </a:t>
            </a:r>
            <a:endParaRPr lang="en-US" dirty="0">
              <a:solidFill>
                <a:schemeClr val="tx1"/>
              </a:solidFill>
            </a:endParaRPr>
          </a:p>
        </p:txBody>
      </p:sp>
      <p:sp>
        <p:nvSpPr>
          <p:cNvPr id="9" name="Rectangle 8"/>
          <p:cNvSpPr/>
          <p:nvPr/>
        </p:nvSpPr>
        <p:spPr>
          <a:xfrm>
            <a:off x="0" y="901497"/>
            <a:ext cx="3877056" cy="18158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800" dirty="0" smtClean="0">
                <a:solidFill>
                  <a:srgbClr val="552200"/>
                </a:solidFill>
              </a:rPr>
              <a:t>ESV: “</a:t>
            </a:r>
            <a:r>
              <a:rPr lang="en-US" sz="2800" b="1" dirty="0" smtClean="0">
                <a:solidFill>
                  <a:srgbClr val="552200"/>
                </a:solidFill>
              </a:rPr>
              <a:t>modestly</a:t>
            </a:r>
            <a:r>
              <a:rPr lang="en-US" sz="2800" dirty="0" smtClean="0">
                <a:solidFill>
                  <a:srgbClr val="552200"/>
                </a:solidFill>
              </a:rPr>
              <a:t>”</a:t>
            </a:r>
          </a:p>
          <a:p>
            <a:pPr algn="ctr"/>
            <a:r>
              <a:rPr lang="en-US" sz="2800" dirty="0" smtClean="0">
                <a:solidFill>
                  <a:srgbClr val="552200"/>
                </a:solidFill>
              </a:rPr>
              <a:t>NKJV: “</a:t>
            </a:r>
            <a:r>
              <a:rPr lang="en-US" sz="2800" b="1" dirty="0" smtClean="0">
                <a:solidFill>
                  <a:srgbClr val="552200"/>
                </a:solidFill>
              </a:rPr>
              <a:t>propriety</a:t>
            </a:r>
            <a:r>
              <a:rPr lang="en-US" sz="2800" dirty="0" smtClean="0">
                <a:solidFill>
                  <a:srgbClr val="552200"/>
                </a:solidFill>
              </a:rPr>
              <a:t>”</a:t>
            </a:r>
          </a:p>
          <a:p>
            <a:pPr algn="ctr"/>
            <a:r>
              <a:rPr lang="en-US" sz="2800" dirty="0" smtClean="0">
                <a:solidFill>
                  <a:srgbClr val="552200"/>
                </a:solidFill>
              </a:rPr>
              <a:t>KJV: “</a:t>
            </a:r>
            <a:r>
              <a:rPr lang="en-US" sz="2800" b="1" dirty="0" smtClean="0">
                <a:solidFill>
                  <a:srgbClr val="552200"/>
                </a:solidFill>
              </a:rPr>
              <a:t>shamefacedness</a:t>
            </a:r>
            <a:r>
              <a:rPr lang="en-US" sz="2800" dirty="0" smtClean="0">
                <a:solidFill>
                  <a:srgbClr val="552200"/>
                </a:solidFill>
              </a:rPr>
              <a:t>”</a:t>
            </a:r>
          </a:p>
          <a:p>
            <a:pPr algn="ctr"/>
            <a:r>
              <a:rPr lang="en-US" sz="2800" dirty="0" smtClean="0">
                <a:solidFill>
                  <a:srgbClr val="552200"/>
                </a:solidFill>
              </a:rPr>
              <a:t>Greek: “</a:t>
            </a:r>
            <a:r>
              <a:rPr lang="en-US" sz="2800" b="1" dirty="0" err="1" smtClean="0">
                <a:solidFill>
                  <a:srgbClr val="552200"/>
                </a:solidFill>
              </a:rPr>
              <a:t>aidious</a:t>
            </a:r>
            <a:r>
              <a:rPr lang="en-US" sz="2800" dirty="0" smtClean="0">
                <a:solidFill>
                  <a:srgbClr val="552200"/>
                </a:solidFill>
              </a:rPr>
              <a:t>”</a:t>
            </a:r>
            <a:endParaRPr lang="en-US" sz="2800" dirty="0"/>
          </a:p>
        </p:txBody>
      </p:sp>
      <p:pic>
        <p:nvPicPr>
          <p:cNvPr id="4" name="Picture 3"/>
          <p:cNvPicPr>
            <a:picLocks noChangeAspect="1"/>
          </p:cNvPicPr>
          <p:nvPr/>
        </p:nvPicPr>
        <p:blipFill>
          <a:blip r:embed="rId2"/>
          <a:stretch>
            <a:fillRect/>
          </a:stretch>
        </p:blipFill>
        <p:spPr>
          <a:xfrm>
            <a:off x="3877056" y="901497"/>
            <a:ext cx="5266944" cy="1815882"/>
          </a:xfrm>
          <a:prstGeom prst="rect">
            <a:avLst/>
          </a:prstGeom>
          <a:ln w="3175">
            <a:solidFill>
              <a:schemeClr val="tx1"/>
            </a:solidFill>
          </a:ln>
        </p:spPr>
      </p:pic>
      <p:sp>
        <p:nvSpPr>
          <p:cNvPr id="5" name="Rectangle 4"/>
          <p:cNvSpPr/>
          <p:nvPr/>
        </p:nvSpPr>
        <p:spPr>
          <a:xfrm>
            <a:off x="0" y="4717927"/>
            <a:ext cx="914400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dirty="0" smtClean="0">
                <a:ea typeface="Calibri" panose="020F0502020204030204" pitchFamily="34" charset="0"/>
              </a:rPr>
              <a:t>Jer 6:15</a:t>
            </a:r>
            <a:r>
              <a:rPr lang="en-US" dirty="0" smtClean="0">
                <a:ea typeface="Calibri" panose="020F0502020204030204" pitchFamily="34" charset="0"/>
              </a:rPr>
              <a:t> – “</a:t>
            </a:r>
            <a:r>
              <a:rPr lang="en-US" dirty="0" smtClean="0">
                <a:solidFill>
                  <a:srgbClr val="000000"/>
                </a:solidFill>
                <a:ea typeface="Calibri" panose="020F0502020204030204" pitchFamily="34" charset="0"/>
              </a:rPr>
              <a:t>Were they ashamed because of the abomination they have done?</a:t>
            </a:r>
            <a:r>
              <a:rPr lang="en-US" dirty="0" smtClean="0">
                <a:ea typeface="Calibri" panose="020F0502020204030204" pitchFamily="34" charset="0"/>
              </a:rPr>
              <a:t> They were not even ashamed at all; they did not even know how to blush.</a:t>
            </a:r>
            <a:r>
              <a:rPr lang="en-US" dirty="0" smtClean="0"/>
              <a:t>”</a:t>
            </a:r>
            <a:endParaRPr lang="en-US" dirty="0"/>
          </a:p>
        </p:txBody>
      </p:sp>
      <p:sp>
        <p:nvSpPr>
          <p:cNvPr id="7" name="Rectangle 6"/>
          <p:cNvSpPr/>
          <p:nvPr/>
        </p:nvSpPr>
        <p:spPr>
          <a:xfrm>
            <a:off x="0" y="5364258"/>
            <a:ext cx="9144000" cy="1047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1000"/>
              </a:spcAft>
            </a:pPr>
            <a:r>
              <a:rPr lang="en-US" b="1" dirty="0" smtClean="0">
                <a:ea typeface="Calibri" panose="020F0502020204030204" pitchFamily="34" charset="0"/>
                <a:cs typeface="Times New Roman" panose="02020603050405020304" pitchFamily="18" charset="0"/>
              </a:rPr>
              <a:t>Rom </a:t>
            </a:r>
            <a:r>
              <a:rPr lang="en-US" b="1" dirty="0">
                <a:ea typeface="Calibri" panose="020F0502020204030204" pitchFamily="34" charset="0"/>
                <a:cs typeface="Times New Roman" panose="02020603050405020304" pitchFamily="18" charset="0"/>
              </a:rPr>
              <a:t>12:2</a:t>
            </a:r>
            <a:r>
              <a:rPr lang="en-US" dirty="0">
                <a:ea typeface="Calibri" panose="020F0502020204030204" pitchFamily="34" charset="0"/>
                <a:cs typeface="Times New Roman" panose="02020603050405020304" pitchFamily="18" charset="0"/>
              </a:rPr>
              <a:t> – “</a:t>
            </a:r>
            <a:r>
              <a:rPr lang="en-US" dirty="0">
                <a:solidFill>
                  <a:srgbClr val="000000"/>
                </a:solidFill>
                <a:ea typeface="Calibri" panose="020F0502020204030204" pitchFamily="34" charset="0"/>
                <a:cs typeface="Times New Roman" panose="02020603050405020304" pitchFamily="18" charset="0"/>
              </a:rPr>
              <a:t>And do not </a:t>
            </a:r>
            <a:r>
              <a:rPr lang="en-US" dirty="0">
                <a:ea typeface="Calibri" panose="020F0502020204030204" pitchFamily="34" charset="0"/>
                <a:cs typeface="Times New Roman" panose="02020603050405020304" pitchFamily="18" charset="0"/>
              </a:rPr>
              <a:t>be conformed to this world, but be transformed by the renewing of your mind, so that you may prove what the will of God is, that which is good and acceptable and perfect.”</a:t>
            </a:r>
            <a:endParaRPr lang="en-US" dirty="0">
              <a:effectLst/>
              <a:ea typeface="Calibri" panose="020F0502020204030204" pitchFamily="34" charset="0"/>
              <a:cs typeface="Times New Roman" panose="02020603050405020304" pitchFamily="18" charset="0"/>
            </a:endParaRPr>
          </a:p>
        </p:txBody>
      </p:sp>
      <p:sp>
        <p:nvSpPr>
          <p:cNvPr id="8" name="Rectangle 7"/>
          <p:cNvSpPr/>
          <p:nvPr/>
        </p:nvSpPr>
        <p:spPr>
          <a:xfrm>
            <a:off x="0" y="6412237"/>
            <a:ext cx="914400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a:ea typeface="Calibri" panose="020F0502020204030204" pitchFamily="34" charset="0"/>
              </a:rPr>
              <a:t>Eph 4:23</a:t>
            </a:r>
            <a:r>
              <a:rPr lang="en-US">
                <a:ea typeface="Calibri" panose="020F0502020204030204" pitchFamily="34" charset="0"/>
              </a:rPr>
              <a:t> – “</a:t>
            </a:r>
            <a:r>
              <a:rPr lang="en-US">
                <a:solidFill>
                  <a:srgbClr val="000000"/>
                </a:solidFill>
                <a:ea typeface="Calibri" panose="020F0502020204030204" pitchFamily="34" charset="0"/>
              </a:rPr>
              <a:t>and that you be </a:t>
            </a:r>
            <a:r>
              <a:rPr lang="en-US">
                <a:ea typeface="Calibri" panose="020F0502020204030204" pitchFamily="34" charset="0"/>
              </a:rPr>
              <a:t>renewed in the spirit of your mind</a:t>
            </a:r>
            <a:r>
              <a:rPr lang="en-US"/>
              <a:t>”</a:t>
            </a:r>
          </a:p>
        </p:txBody>
      </p:sp>
    </p:spTree>
    <p:extLst>
      <p:ext uri="{BB962C8B-B14F-4D97-AF65-F5344CB8AC3E}">
        <p14:creationId xmlns:p14="http://schemas.microsoft.com/office/powerpoint/2010/main" val="2659278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480"/>
          </a:xfrm>
        </p:spPr>
        <p:txBody>
          <a:bodyPr>
            <a:noAutofit/>
          </a:bodyPr>
          <a:lstStyle/>
          <a:p>
            <a:r>
              <a:rPr lang="en-US" sz="4800" b="1" dirty="0" smtClean="0"/>
              <a:t>“DISCREETLY” (NASB)</a:t>
            </a:r>
            <a:endParaRPr lang="en-US" sz="4800" b="1" dirty="0"/>
          </a:p>
        </p:txBody>
      </p:sp>
      <p:sp>
        <p:nvSpPr>
          <p:cNvPr id="6" name="Rectangle 5"/>
          <p:cNvSpPr/>
          <p:nvPr/>
        </p:nvSpPr>
        <p:spPr>
          <a:xfrm>
            <a:off x="0" y="2604865"/>
            <a:ext cx="9144000"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000" u="sng" dirty="0" smtClean="0">
                <a:solidFill>
                  <a:schemeClr val="tx1"/>
                </a:solidFill>
              </a:rPr>
              <a:t>Vine’s Greek Dictionary</a:t>
            </a:r>
          </a:p>
          <a:p>
            <a:r>
              <a:rPr lang="en-US" sz="1900" dirty="0"/>
              <a:t>denotes </a:t>
            </a:r>
            <a:r>
              <a:rPr lang="en-US" sz="1900" dirty="0" smtClean="0"/>
              <a:t>“soundness </a:t>
            </a:r>
            <a:r>
              <a:rPr lang="en-US" sz="1900" dirty="0"/>
              <a:t>of </a:t>
            </a:r>
            <a:r>
              <a:rPr lang="en-US" sz="1900" dirty="0" smtClean="0"/>
              <a:t>mind” </a:t>
            </a:r>
            <a:r>
              <a:rPr lang="en-US" sz="1900" dirty="0"/>
              <a:t>(</a:t>
            </a:r>
            <a:r>
              <a:rPr lang="en-US" sz="1900" dirty="0" smtClean="0"/>
              <a:t>See SOBER, </a:t>
            </a:r>
            <a:r>
              <a:rPr lang="en-US" sz="1900" dirty="0"/>
              <a:t>A</a:t>
            </a:r>
            <a:r>
              <a:rPr lang="en-US" sz="1900" dirty="0" smtClean="0"/>
              <a:t>), Acts 26:25, “soberness;” 1 Tim 2:9, 1 Tim 2:15, “sobriety;” “sound judgment” </a:t>
            </a:r>
            <a:r>
              <a:rPr lang="en-US" sz="1900" dirty="0"/>
              <a:t>practically expresses the meaning; </a:t>
            </a:r>
            <a:r>
              <a:rPr lang="en-US" sz="1900" dirty="0" smtClean="0"/>
              <a:t>“it </a:t>
            </a:r>
            <a:r>
              <a:rPr lang="en-US" sz="1900" dirty="0"/>
              <a:t>is that habitual inner self-government, with its constant rein on all the passions and desires, which would hinder the temptation to these from arising, or at all events from arising in such strength as would overbear the checks and barriers which </a:t>
            </a:r>
            <a:r>
              <a:rPr lang="en-US" sz="1900" dirty="0" err="1"/>
              <a:t>aidos</a:t>
            </a:r>
            <a:r>
              <a:rPr lang="en-US" sz="1900" dirty="0"/>
              <a:t> (</a:t>
            </a:r>
            <a:r>
              <a:rPr lang="en-US" sz="1900" dirty="0" err="1"/>
              <a:t>shamefastness</a:t>
            </a:r>
            <a:r>
              <a:rPr lang="en-US" sz="1900" dirty="0"/>
              <a:t>) opposed to </a:t>
            </a:r>
            <a:r>
              <a:rPr lang="en-US" sz="1900" dirty="0" smtClean="0"/>
              <a:t>it” </a:t>
            </a:r>
            <a:r>
              <a:rPr lang="en-US" sz="1900" dirty="0"/>
              <a:t>(Trench Syn. xx, end).</a:t>
            </a:r>
            <a:endParaRPr lang="en-US" sz="1900" u="sng" dirty="0" smtClean="0">
              <a:solidFill>
                <a:schemeClr val="tx1"/>
              </a:solidFill>
            </a:endParaRPr>
          </a:p>
        </p:txBody>
      </p:sp>
      <p:sp>
        <p:nvSpPr>
          <p:cNvPr id="9" name="Rectangle 8"/>
          <p:cNvSpPr/>
          <p:nvPr/>
        </p:nvSpPr>
        <p:spPr>
          <a:xfrm>
            <a:off x="0" y="792480"/>
            <a:ext cx="3877056" cy="18158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800" dirty="0" smtClean="0">
                <a:solidFill>
                  <a:srgbClr val="552200"/>
                </a:solidFill>
              </a:rPr>
              <a:t>ESV: “</a:t>
            </a:r>
            <a:r>
              <a:rPr lang="en-US" sz="2800" b="1" dirty="0" smtClean="0">
                <a:solidFill>
                  <a:srgbClr val="552200"/>
                </a:solidFill>
              </a:rPr>
              <a:t>self-control</a:t>
            </a:r>
            <a:r>
              <a:rPr lang="en-US" sz="2800" dirty="0" smtClean="0">
                <a:solidFill>
                  <a:srgbClr val="552200"/>
                </a:solidFill>
              </a:rPr>
              <a:t>”</a:t>
            </a:r>
          </a:p>
          <a:p>
            <a:pPr algn="ctr"/>
            <a:r>
              <a:rPr lang="en-US" sz="2800" dirty="0" smtClean="0">
                <a:solidFill>
                  <a:srgbClr val="552200"/>
                </a:solidFill>
              </a:rPr>
              <a:t>NKJV: “</a:t>
            </a:r>
            <a:r>
              <a:rPr lang="en-US" sz="2800" b="1" dirty="0" smtClean="0">
                <a:solidFill>
                  <a:srgbClr val="552200"/>
                </a:solidFill>
              </a:rPr>
              <a:t>moderation</a:t>
            </a:r>
            <a:r>
              <a:rPr lang="en-US" sz="2800" dirty="0" smtClean="0">
                <a:solidFill>
                  <a:srgbClr val="552200"/>
                </a:solidFill>
              </a:rPr>
              <a:t>”</a:t>
            </a:r>
          </a:p>
          <a:p>
            <a:pPr algn="ctr"/>
            <a:r>
              <a:rPr lang="en-US" sz="2800" dirty="0" smtClean="0">
                <a:solidFill>
                  <a:srgbClr val="552200"/>
                </a:solidFill>
              </a:rPr>
              <a:t>KJV: “</a:t>
            </a:r>
            <a:r>
              <a:rPr lang="en-US" sz="2800" b="1" dirty="0" smtClean="0">
                <a:solidFill>
                  <a:srgbClr val="552200"/>
                </a:solidFill>
              </a:rPr>
              <a:t>sobriety</a:t>
            </a:r>
            <a:r>
              <a:rPr lang="en-US" sz="2800" dirty="0" smtClean="0">
                <a:solidFill>
                  <a:srgbClr val="552200"/>
                </a:solidFill>
              </a:rPr>
              <a:t>”</a:t>
            </a:r>
          </a:p>
          <a:p>
            <a:pPr algn="ctr"/>
            <a:r>
              <a:rPr lang="en-US" sz="2800" dirty="0" smtClean="0">
                <a:solidFill>
                  <a:srgbClr val="552200"/>
                </a:solidFill>
              </a:rPr>
              <a:t>Greek: “</a:t>
            </a:r>
            <a:r>
              <a:rPr lang="en-US" sz="2800" b="1" dirty="0" err="1" smtClean="0">
                <a:solidFill>
                  <a:srgbClr val="552200"/>
                </a:solidFill>
              </a:rPr>
              <a:t>sophrosune</a:t>
            </a:r>
            <a:r>
              <a:rPr lang="en-US" sz="2800" dirty="0" smtClean="0">
                <a:solidFill>
                  <a:srgbClr val="552200"/>
                </a:solidFill>
              </a:rPr>
              <a:t>”</a:t>
            </a:r>
            <a:endParaRPr lang="en-US" sz="2800" dirty="0"/>
          </a:p>
        </p:txBody>
      </p:sp>
      <p:pic>
        <p:nvPicPr>
          <p:cNvPr id="3" name="Picture 2"/>
          <p:cNvPicPr>
            <a:picLocks noChangeAspect="1"/>
          </p:cNvPicPr>
          <p:nvPr/>
        </p:nvPicPr>
        <p:blipFill>
          <a:blip r:embed="rId2"/>
          <a:stretch>
            <a:fillRect/>
          </a:stretch>
        </p:blipFill>
        <p:spPr>
          <a:xfrm>
            <a:off x="3877056" y="807869"/>
            <a:ext cx="5266944" cy="1796996"/>
          </a:xfrm>
          <a:prstGeom prst="rect">
            <a:avLst/>
          </a:prstGeom>
          <a:ln w="3175">
            <a:solidFill>
              <a:schemeClr val="tx1"/>
            </a:solidFill>
          </a:ln>
        </p:spPr>
      </p:pic>
      <p:sp>
        <p:nvSpPr>
          <p:cNvPr id="10" name="Rectangle 9"/>
          <p:cNvSpPr/>
          <p:nvPr/>
        </p:nvSpPr>
        <p:spPr>
          <a:xfrm>
            <a:off x="0" y="4913189"/>
            <a:ext cx="9144000" cy="67710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900" b="1" dirty="0">
                <a:ea typeface="Calibri" panose="020F0502020204030204" pitchFamily="34" charset="0"/>
              </a:rPr>
              <a:t>Acts 26:25</a:t>
            </a:r>
            <a:r>
              <a:rPr lang="en-US" sz="1900" dirty="0">
                <a:ea typeface="Calibri" panose="020F0502020204030204" pitchFamily="34" charset="0"/>
              </a:rPr>
              <a:t> – “</a:t>
            </a:r>
            <a:r>
              <a:rPr lang="en-US" sz="1900" dirty="0">
                <a:solidFill>
                  <a:srgbClr val="000000"/>
                </a:solidFill>
                <a:ea typeface="Calibri" panose="020F0502020204030204" pitchFamily="34" charset="0"/>
              </a:rPr>
              <a:t>But Paul said, ‘I am not out of my mind, most excellent Festus, but I utter words of </a:t>
            </a:r>
            <a:r>
              <a:rPr lang="en-US" sz="1900" u="sng" dirty="0">
                <a:solidFill>
                  <a:srgbClr val="000000"/>
                </a:solidFill>
                <a:ea typeface="Calibri" panose="020F0502020204030204" pitchFamily="34" charset="0"/>
              </a:rPr>
              <a:t>sober</a:t>
            </a:r>
            <a:r>
              <a:rPr lang="en-US" sz="1900" dirty="0">
                <a:solidFill>
                  <a:srgbClr val="000000"/>
                </a:solidFill>
                <a:ea typeface="Calibri" panose="020F0502020204030204" pitchFamily="34" charset="0"/>
              </a:rPr>
              <a:t> truth.</a:t>
            </a:r>
            <a:r>
              <a:rPr lang="en-US" sz="1900" dirty="0">
                <a:ea typeface="Calibri" panose="020F0502020204030204" pitchFamily="34" charset="0"/>
              </a:rPr>
              <a:t>’”</a:t>
            </a:r>
            <a:endParaRPr lang="en-US" sz="1900" dirty="0"/>
          </a:p>
        </p:txBody>
      </p:sp>
      <p:sp>
        <p:nvSpPr>
          <p:cNvPr id="11" name="Rectangle 10"/>
          <p:cNvSpPr/>
          <p:nvPr/>
        </p:nvSpPr>
        <p:spPr>
          <a:xfrm>
            <a:off x="0" y="5570115"/>
            <a:ext cx="9144000" cy="126188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900" b="1" dirty="0"/>
              <a:t>Ex 20:26</a:t>
            </a:r>
            <a:r>
              <a:rPr lang="en-US" sz="1900" dirty="0"/>
              <a:t> – “And you shall not go up by steps to My altar, </a:t>
            </a:r>
            <a:r>
              <a:rPr lang="en-US" sz="1900" u="sng" dirty="0"/>
              <a:t>so that your nakedness will not be exposed</a:t>
            </a:r>
            <a:r>
              <a:rPr lang="en-US" sz="1900" dirty="0"/>
              <a:t> on it</a:t>
            </a:r>
            <a:r>
              <a:rPr lang="en-US" sz="1900" dirty="0" smtClean="0"/>
              <a:t>.”</a:t>
            </a:r>
          </a:p>
          <a:p>
            <a:r>
              <a:rPr lang="en-US" sz="1900" b="1" dirty="0"/>
              <a:t>Ex 28:42</a:t>
            </a:r>
            <a:r>
              <a:rPr lang="en-US" sz="1900" dirty="0"/>
              <a:t> – “You shall make for them </a:t>
            </a:r>
            <a:r>
              <a:rPr lang="en-US" sz="1900" u="sng" dirty="0"/>
              <a:t>linen breeches to cover their bare flesh</a:t>
            </a:r>
            <a:r>
              <a:rPr lang="en-US" sz="1900" dirty="0"/>
              <a:t>; they shall reach from the </a:t>
            </a:r>
            <a:r>
              <a:rPr lang="en-US" sz="1900" u="sng" dirty="0"/>
              <a:t>loins even to the thighs</a:t>
            </a:r>
            <a:r>
              <a:rPr lang="en-US" sz="1900" dirty="0"/>
              <a:t>.</a:t>
            </a:r>
            <a:r>
              <a:rPr lang="en-US" sz="1900" dirty="0"/>
              <a:t>”</a:t>
            </a:r>
            <a:endParaRPr lang="en-US" sz="1900" dirty="0"/>
          </a:p>
        </p:txBody>
      </p:sp>
    </p:spTree>
    <p:extLst>
      <p:ext uri="{BB962C8B-B14F-4D97-AF65-F5344CB8AC3E}">
        <p14:creationId xmlns:p14="http://schemas.microsoft.com/office/powerpoint/2010/main" val="1134854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you are the daughter of the king so walk like 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5980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Image result for what attracts a man's attention doesn't always"/>
          <p:cNvPicPr>
            <a:picLocks noChangeAspect="1" noChangeArrowheads="1"/>
          </p:cNvPicPr>
          <p:nvPr/>
        </p:nvPicPr>
        <p:blipFill rotWithShape="1">
          <a:blip r:embed="rId3">
            <a:extLst>
              <a:ext uri="{28A0092B-C50C-407E-A947-70E740481C1C}">
                <a14:useLocalDpi xmlns:a14="http://schemas.microsoft.com/office/drawing/2010/main" val="0"/>
              </a:ext>
            </a:extLst>
          </a:blip>
          <a:srcRect t="1888" b="18794"/>
          <a:stretch/>
        </p:blipFill>
        <p:spPr bwMode="auto">
          <a:xfrm>
            <a:off x="4559808" y="0"/>
            <a:ext cx="458419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0002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lorify God in your bo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7711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odesty bible"/>
          <p:cNvPicPr>
            <a:picLocks noChangeAspect="1" noChangeArrowheads="1"/>
          </p:cNvPicPr>
          <p:nvPr/>
        </p:nvPicPr>
        <p:blipFill rotWithShape="1">
          <a:blip r:embed="rId2">
            <a:extLst>
              <a:ext uri="{28A0092B-C50C-407E-A947-70E740481C1C}">
                <a14:useLocalDpi xmlns:a14="http://schemas.microsoft.com/office/drawing/2010/main" val="0"/>
              </a:ext>
            </a:extLst>
          </a:blip>
          <a:srcRect b="14190"/>
          <a:stretch/>
        </p:blipFill>
        <p:spPr bwMode="auto">
          <a:xfrm>
            <a:off x="1" y="0"/>
            <a:ext cx="4241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241802" y="0"/>
            <a:ext cx="4902198" cy="6894195"/>
          </a:xfrm>
          <a:prstGeom prst="rect">
            <a:avLst/>
          </a:prstGeom>
        </p:spPr>
        <p:txBody>
          <a:bodyPr wrap="square">
            <a:spAutoFit/>
          </a:bodyPr>
          <a:lstStyle/>
          <a:p>
            <a:pPr algn="ctr"/>
            <a:endParaRPr lang="en-US" sz="1200" b="1" u="sng" dirty="0" smtClean="0">
              <a:latin typeface="Gill Sans MT" panose="020B0502020104020203" pitchFamily="34" charset="0"/>
              <a:ea typeface="Calibri" panose="020F0502020204030204" pitchFamily="34" charset="0"/>
            </a:endParaRPr>
          </a:p>
          <a:p>
            <a:pPr algn="ctr"/>
            <a:r>
              <a:rPr lang="en-US" sz="6000" b="1" u="sng" dirty="0" smtClean="0">
                <a:latin typeface="Gill Sans MT" panose="020B0502020104020203" pitchFamily="34" charset="0"/>
                <a:ea typeface="Calibri" panose="020F0502020204030204" pitchFamily="34" charset="0"/>
              </a:rPr>
              <a:t>1 </a:t>
            </a:r>
            <a:r>
              <a:rPr lang="en-US" sz="6000" b="1" u="sng" dirty="0">
                <a:latin typeface="Gill Sans MT" panose="020B0502020104020203" pitchFamily="34" charset="0"/>
                <a:ea typeface="Calibri" panose="020F0502020204030204" pitchFamily="34" charset="0"/>
              </a:rPr>
              <a:t>Tim </a:t>
            </a:r>
            <a:r>
              <a:rPr lang="en-US" sz="6000" b="1" u="sng" dirty="0" smtClean="0">
                <a:latin typeface="Gill Sans MT" panose="020B0502020104020203" pitchFamily="34" charset="0"/>
                <a:ea typeface="Calibri" panose="020F0502020204030204" pitchFamily="34" charset="0"/>
              </a:rPr>
              <a:t>2:9-10</a:t>
            </a:r>
            <a:endParaRPr lang="en-US" sz="6000" u="sng" dirty="0" smtClean="0">
              <a:latin typeface="Gill Sans MT" panose="020B0502020104020203" pitchFamily="34" charset="0"/>
              <a:ea typeface="Calibri" panose="020F0502020204030204" pitchFamily="34" charset="0"/>
            </a:endParaRPr>
          </a:p>
          <a:p>
            <a:endParaRPr lang="en-US" sz="2000" dirty="0" smtClean="0">
              <a:latin typeface="Gill Sans MT" panose="020B0502020104020203" pitchFamily="34" charset="0"/>
              <a:ea typeface="Calibri" panose="020F0502020204030204" pitchFamily="34" charset="0"/>
            </a:endParaRPr>
          </a:p>
          <a:p>
            <a:r>
              <a:rPr lang="en-US" sz="3500" dirty="0" smtClean="0">
                <a:latin typeface="Gill Sans MT" panose="020B0502020104020203" pitchFamily="34" charset="0"/>
                <a:ea typeface="Calibri" panose="020F0502020204030204" pitchFamily="34" charset="0"/>
              </a:rPr>
              <a:t>“</a:t>
            </a:r>
            <a:r>
              <a:rPr lang="en-US" sz="3500" b="1" baseline="30000" dirty="0" smtClean="0">
                <a:solidFill>
                  <a:srgbClr val="000000"/>
                </a:solidFill>
                <a:latin typeface="Gill Sans MT" panose="020B0502020104020203" pitchFamily="34" charset="0"/>
                <a:ea typeface="Calibri" panose="020F0502020204030204" pitchFamily="34" charset="0"/>
              </a:rPr>
              <a:t>9</a:t>
            </a:r>
            <a:r>
              <a:rPr lang="en-US" sz="3500" dirty="0" smtClean="0">
                <a:solidFill>
                  <a:srgbClr val="000000"/>
                </a:solidFill>
                <a:latin typeface="Gill Sans MT" panose="020B0502020104020203" pitchFamily="34" charset="0"/>
                <a:ea typeface="Calibri" panose="020F0502020204030204" pitchFamily="34" charset="0"/>
              </a:rPr>
              <a:t>Likewise</a:t>
            </a:r>
            <a:r>
              <a:rPr lang="en-US" sz="3500" dirty="0">
                <a:solidFill>
                  <a:srgbClr val="000000"/>
                </a:solidFill>
                <a:latin typeface="Gill Sans MT" panose="020B0502020104020203" pitchFamily="34" charset="0"/>
                <a:ea typeface="Calibri" panose="020F0502020204030204" pitchFamily="34" charset="0"/>
              </a:rPr>
              <a:t>, </a:t>
            </a:r>
            <a:r>
              <a:rPr lang="en-US" sz="3500" dirty="0" smtClean="0">
                <a:solidFill>
                  <a:srgbClr val="000000"/>
                </a:solidFill>
                <a:latin typeface="Gill Sans MT" panose="020B0502020104020203" pitchFamily="34" charset="0"/>
                <a:ea typeface="Calibri" panose="020F0502020204030204" pitchFamily="34" charset="0"/>
              </a:rPr>
              <a:t>I want women </a:t>
            </a:r>
            <a:r>
              <a:rPr lang="en-US" sz="3500" dirty="0">
                <a:solidFill>
                  <a:srgbClr val="000000"/>
                </a:solidFill>
                <a:latin typeface="Gill Sans MT" panose="020B0502020104020203" pitchFamily="34" charset="0"/>
                <a:ea typeface="Calibri" panose="020F0502020204030204" pitchFamily="34" charset="0"/>
              </a:rPr>
              <a:t>to adorn themselves with proper clothing, modestly and discreetly, not with braided hair and gold or pearls or </a:t>
            </a:r>
            <a:r>
              <a:rPr lang="en-US" sz="3500" dirty="0" smtClean="0">
                <a:solidFill>
                  <a:srgbClr val="000000"/>
                </a:solidFill>
                <a:latin typeface="Gill Sans MT" panose="020B0502020104020203" pitchFamily="34" charset="0"/>
                <a:ea typeface="Calibri" panose="020F0502020204030204" pitchFamily="34" charset="0"/>
              </a:rPr>
              <a:t>costly garments, </a:t>
            </a:r>
            <a:r>
              <a:rPr lang="en-US" sz="3500" b="1" baseline="30000" dirty="0" smtClean="0">
                <a:solidFill>
                  <a:srgbClr val="000000"/>
                </a:solidFill>
                <a:latin typeface="Gill Sans MT" panose="020B0502020104020203" pitchFamily="34" charset="0"/>
                <a:ea typeface="Calibri" panose="020F0502020204030204" pitchFamily="34" charset="0"/>
              </a:rPr>
              <a:t>10</a:t>
            </a:r>
            <a:r>
              <a:rPr lang="en-US" sz="3500" dirty="0" smtClean="0">
                <a:solidFill>
                  <a:srgbClr val="000000"/>
                </a:solidFill>
                <a:latin typeface="Gill Sans MT" panose="020B0502020104020203" pitchFamily="34" charset="0"/>
                <a:ea typeface="Calibri" panose="020F0502020204030204" pitchFamily="34" charset="0"/>
              </a:rPr>
              <a:t>but </a:t>
            </a:r>
            <a:r>
              <a:rPr lang="en-US" sz="3500" dirty="0">
                <a:solidFill>
                  <a:srgbClr val="000000"/>
                </a:solidFill>
                <a:latin typeface="Gill Sans MT" panose="020B0502020104020203" pitchFamily="34" charset="0"/>
                <a:ea typeface="Calibri" panose="020F0502020204030204" pitchFamily="34" charset="0"/>
              </a:rPr>
              <a:t>rather by means of </a:t>
            </a:r>
            <a:r>
              <a:rPr lang="en-US" sz="3500" dirty="0" smtClean="0">
                <a:solidFill>
                  <a:srgbClr val="000000"/>
                </a:solidFill>
                <a:latin typeface="Gill Sans MT" panose="020B0502020104020203" pitchFamily="34" charset="0"/>
                <a:ea typeface="Calibri" panose="020F0502020204030204" pitchFamily="34" charset="0"/>
              </a:rPr>
              <a:t>good works, </a:t>
            </a:r>
            <a:r>
              <a:rPr lang="en-US" sz="3500" dirty="0">
                <a:solidFill>
                  <a:srgbClr val="000000"/>
                </a:solidFill>
                <a:latin typeface="Gill Sans MT" panose="020B0502020104020203" pitchFamily="34" charset="0"/>
                <a:ea typeface="Calibri" panose="020F0502020204030204" pitchFamily="34" charset="0"/>
              </a:rPr>
              <a:t>as is proper for women making a claim to godliness.</a:t>
            </a:r>
            <a:r>
              <a:rPr lang="en-US" sz="3500" dirty="0">
                <a:latin typeface="Gill Sans MT" panose="020B0502020104020203" pitchFamily="34" charset="0"/>
                <a:ea typeface="Calibri" panose="020F0502020204030204" pitchFamily="34" charset="0"/>
              </a:rPr>
              <a:t>”</a:t>
            </a:r>
            <a:endParaRPr lang="en-US" sz="3500" dirty="0">
              <a:latin typeface="Gill Sans MT" panose="020B0502020104020203" pitchFamily="34" charset="0"/>
            </a:endParaRPr>
          </a:p>
        </p:txBody>
      </p:sp>
    </p:spTree>
    <p:extLst>
      <p:ext uri="{BB962C8B-B14F-4D97-AF65-F5344CB8AC3E}">
        <p14:creationId xmlns:p14="http://schemas.microsoft.com/office/powerpoint/2010/main" val="39142406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88720"/>
          </a:xfrm>
        </p:spPr>
        <p:txBody>
          <a:bodyPr>
            <a:normAutofit fontScale="90000"/>
          </a:bodyPr>
          <a:lstStyle/>
          <a:p>
            <a:r>
              <a:rPr lang="en-US" sz="6000" b="1" dirty="0" smtClean="0"/>
              <a:t>WHY THE DIFFICULTY?</a:t>
            </a:r>
            <a:endParaRPr lang="en-US" sz="6000" b="1" dirty="0"/>
          </a:p>
        </p:txBody>
      </p:sp>
      <p:pic>
        <p:nvPicPr>
          <p:cNvPr id="3074" name="Picture 2" descr="Image result for bible rebellious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2701"/>
            <a:ext cx="4445000" cy="274065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bible rebell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33518"/>
            <a:ext cx="4445000" cy="28244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7384" b="12356"/>
          <a:stretch/>
        </p:blipFill>
        <p:spPr>
          <a:xfrm>
            <a:off x="4445000" y="1282700"/>
            <a:ext cx="4699000" cy="2740659"/>
          </a:xfrm>
          <a:prstGeom prst="rect">
            <a:avLst/>
          </a:prstGeom>
        </p:spPr>
      </p:pic>
      <p:pic>
        <p:nvPicPr>
          <p:cNvPr id="3" name="Picture 2"/>
          <p:cNvPicPr>
            <a:picLocks noChangeAspect="1"/>
          </p:cNvPicPr>
          <p:nvPr/>
        </p:nvPicPr>
        <p:blipFill>
          <a:blip r:embed="rId5"/>
          <a:stretch>
            <a:fillRect/>
          </a:stretch>
        </p:blipFill>
        <p:spPr>
          <a:xfrm>
            <a:off x="4445000" y="4034602"/>
            <a:ext cx="4699000" cy="2833557"/>
          </a:xfrm>
          <a:prstGeom prst="rect">
            <a:avLst/>
          </a:prstGeom>
        </p:spPr>
      </p:pic>
    </p:spTree>
    <p:extLst>
      <p:ext uri="{BB962C8B-B14F-4D97-AF65-F5344CB8AC3E}">
        <p14:creationId xmlns:p14="http://schemas.microsoft.com/office/powerpoint/2010/main" val="7616941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8"/>
                                        </p:tgtEl>
                                        <p:attrNameLst>
                                          <p:attrName>style.visibility</p:attrName>
                                        </p:attrNameLst>
                                      </p:cBhvr>
                                      <p:to>
                                        <p:strVal val="visible"/>
                                      </p:to>
                                    </p:set>
                                    <p:animEffect transition="in" filter="fade">
                                      <p:cBhvr>
                                        <p:cTn id="11" dur="500"/>
                                        <p:tgtEl>
                                          <p:spTgt spid="307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88720"/>
          </a:xfrm>
        </p:spPr>
        <p:txBody>
          <a:bodyPr>
            <a:normAutofit fontScale="90000"/>
          </a:bodyPr>
          <a:lstStyle/>
          <a:p>
            <a:r>
              <a:rPr lang="en-US" sz="6000" b="1" dirty="0" smtClean="0"/>
              <a:t>WHY THE DIFFICULTY?</a:t>
            </a:r>
            <a:endParaRPr lang="en-US" sz="6000" b="1" dirty="0"/>
          </a:p>
        </p:txBody>
      </p:sp>
      <p:sp>
        <p:nvSpPr>
          <p:cNvPr id="3" name="Rectangle 2"/>
          <p:cNvSpPr/>
          <p:nvPr/>
        </p:nvSpPr>
        <p:spPr>
          <a:xfrm>
            <a:off x="96775" y="2363023"/>
            <a:ext cx="5320111" cy="446276"/>
          </a:xfrm>
          <a:prstGeom prst="rect">
            <a:avLst/>
          </a:prstGeom>
        </p:spPr>
        <p:txBody>
          <a:bodyPr wrap="none">
            <a:spAutoFit/>
          </a:bodyPr>
          <a:lstStyle/>
          <a:p>
            <a:r>
              <a:rPr lang="en-US" sz="2300" dirty="0" smtClean="0">
                <a:latin typeface="Gill Sans MT" panose="020B0502020104020203" pitchFamily="34" charset="0"/>
                <a:ea typeface="Calibri" panose="020F0502020204030204" pitchFamily="34" charset="0"/>
              </a:rPr>
              <a:t>“…thou </a:t>
            </a:r>
            <a:r>
              <a:rPr lang="en-US" sz="2300" dirty="0">
                <a:latin typeface="Gill Sans MT" panose="020B0502020104020203" pitchFamily="34" charset="0"/>
                <a:ea typeface="Calibri" panose="020F0502020204030204" pitchFamily="34" charset="0"/>
              </a:rPr>
              <a:t>shall not wear a two piece </a:t>
            </a:r>
            <a:r>
              <a:rPr lang="en-US" sz="2300" dirty="0" smtClean="0">
                <a:latin typeface="Gill Sans MT" panose="020B0502020104020203" pitchFamily="34" charset="0"/>
                <a:ea typeface="Calibri" panose="020F0502020204030204" pitchFamily="34" charset="0"/>
              </a:rPr>
              <a:t>bikini?”</a:t>
            </a:r>
            <a:endParaRPr lang="en-US" sz="2300" dirty="0">
              <a:latin typeface="Gill Sans MT" panose="020B0502020104020203" pitchFamily="34" charset="0"/>
            </a:endParaRPr>
          </a:p>
        </p:txBody>
      </p:sp>
      <p:pic>
        <p:nvPicPr>
          <p:cNvPr id="4098" name="Picture 2" descr="Image result for rightly dividing the word of tru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362988"/>
            <a:ext cx="3733800" cy="272641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1282700"/>
            <a:ext cx="5509329" cy="615553"/>
          </a:xfrm>
          <a:prstGeom prst="rect">
            <a:avLst/>
          </a:prstGeom>
        </p:spPr>
        <p:txBody>
          <a:bodyPr wrap="none">
            <a:spAutoFit/>
          </a:bodyPr>
          <a:lstStyle/>
          <a:p>
            <a:r>
              <a:rPr lang="en-US" sz="3400" u="sng" dirty="0" smtClean="0">
                <a:latin typeface="Gill Sans MT" panose="020B0502020104020203" pitchFamily="34" charset="0"/>
                <a:ea typeface="Calibri" panose="020F0502020204030204" pitchFamily="34" charset="0"/>
              </a:rPr>
              <a:t>“Where does the bible say…”</a:t>
            </a:r>
            <a:endParaRPr lang="en-US" sz="3400" u="sng" dirty="0">
              <a:latin typeface="Gill Sans MT" panose="020B0502020104020203" pitchFamily="34" charset="0"/>
            </a:endParaRPr>
          </a:p>
        </p:txBody>
      </p:sp>
      <p:pic>
        <p:nvPicPr>
          <p:cNvPr id="4100" name="Picture 4" descr="Image result for senses trained to discern good and ev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089400"/>
            <a:ext cx="3733800" cy="27686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96775" y="3866262"/>
            <a:ext cx="4715843" cy="446276"/>
          </a:xfrm>
          <a:prstGeom prst="rect">
            <a:avLst/>
          </a:prstGeom>
        </p:spPr>
        <p:txBody>
          <a:bodyPr wrap="none">
            <a:spAutoFit/>
          </a:bodyPr>
          <a:lstStyle/>
          <a:p>
            <a:r>
              <a:rPr lang="en-US" sz="2300" dirty="0" smtClean="0">
                <a:latin typeface="Gill Sans MT" panose="020B0502020104020203" pitchFamily="34" charset="0"/>
                <a:ea typeface="Calibri" panose="020F0502020204030204" pitchFamily="34" charset="0"/>
              </a:rPr>
              <a:t>“…thou shall not wear short shorts?”</a:t>
            </a:r>
            <a:endParaRPr lang="en-US" sz="2300" dirty="0">
              <a:latin typeface="Gill Sans MT" panose="020B0502020104020203" pitchFamily="34" charset="0"/>
            </a:endParaRPr>
          </a:p>
        </p:txBody>
      </p:sp>
      <p:sp>
        <p:nvSpPr>
          <p:cNvPr id="12" name="Rectangle 11"/>
          <p:cNvSpPr/>
          <p:nvPr/>
        </p:nvSpPr>
        <p:spPr>
          <a:xfrm>
            <a:off x="96775" y="4616834"/>
            <a:ext cx="4467890" cy="446276"/>
          </a:xfrm>
          <a:prstGeom prst="rect">
            <a:avLst/>
          </a:prstGeom>
        </p:spPr>
        <p:txBody>
          <a:bodyPr wrap="none">
            <a:spAutoFit/>
          </a:bodyPr>
          <a:lstStyle/>
          <a:p>
            <a:r>
              <a:rPr lang="en-US" sz="2300" dirty="0" smtClean="0">
                <a:latin typeface="Gill Sans MT" panose="020B0502020104020203" pitchFamily="34" charset="0"/>
                <a:ea typeface="Calibri" panose="020F0502020204030204" pitchFamily="34" charset="0"/>
              </a:rPr>
              <a:t>“…thou shall not wear mini skirts?”</a:t>
            </a:r>
            <a:endParaRPr lang="en-US" sz="2300" dirty="0">
              <a:latin typeface="Gill Sans MT" panose="020B0502020104020203" pitchFamily="34" charset="0"/>
            </a:endParaRPr>
          </a:p>
        </p:txBody>
      </p:sp>
      <p:sp>
        <p:nvSpPr>
          <p:cNvPr id="13" name="Rectangle 12"/>
          <p:cNvSpPr/>
          <p:nvPr/>
        </p:nvSpPr>
        <p:spPr>
          <a:xfrm>
            <a:off x="96775" y="3115690"/>
            <a:ext cx="4437946" cy="446276"/>
          </a:xfrm>
          <a:prstGeom prst="rect">
            <a:avLst/>
          </a:prstGeom>
        </p:spPr>
        <p:txBody>
          <a:bodyPr wrap="none">
            <a:spAutoFit/>
          </a:bodyPr>
          <a:lstStyle/>
          <a:p>
            <a:r>
              <a:rPr lang="en-US" sz="2300" dirty="0" smtClean="0">
                <a:latin typeface="Gill Sans MT" panose="020B0502020104020203" pitchFamily="34" charset="0"/>
                <a:ea typeface="Calibri" panose="020F0502020204030204" pitchFamily="34" charset="0"/>
              </a:rPr>
              <a:t>“…thou shall not wear tight jeans?”</a:t>
            </a:r>
            <a:endParaRPr lang="en-US" sz="2300" dirty="0">
              <a:latin typeface="Gill Sans MT" panose="020B0502020104020203" pitchFamily="34" charset="0"/>
            </a:endParaRPr>
          </a:p>
        </p:txBody>
      </p:sp>
      <p:sp>
        <p:nvSpPr>
          <p:cNvPr id="14" name="Rectangle 13"/>
          <p:cNvSpPr/>
          <p:nvPr/>
        </p:nvSpPr>
        <p:spPr>
          <a:xfrm>
            <a:off x="104110" y="5367406"/>
            <a:ext cx="4461991" cy="446276"/>
          </a:xfrm>
          <a:prstGeom prst="rect">
            <a:avLst/>
          </a:prstGeom>
        </p:spPr>
        <p:txBody>
          <a:bodyPr wrap="none">
            <a:spAutoFit/>
          </a:bodyPr>
          <a:lstStyle/>
          <a:p>
            <a:r>
              <a:rPr lang="en-US" sz="2300" dirty="0" smtClean="0">
                <a:latin typeface="Gill Sans MT" panose="020B0502020104020203" pitchFamily="34" charset="0"/>
                <a:ea typeface="Calibri" panose="020F0502020204030204" pitchFamily="34" charset="0"/>
              </a:rPr>
              <a:t>“…thou shall not wear a tube top?”</a:t>
            </a:r>
            <a:endParaRPr lang="en-US" sz="2300" dirty="0">
              <a:latin typeface="Gill Sans MT" panose="020B0502020104020203" pitchFamily="34" charset="0"/>
            </a:endParaRPr>
          </a:p>
        </p:txBody>
      </p:sp>
      <p:sp>
        <p:nvSpPr>
          <p:cNvPr id="15" name="Rectangle 14"/>
          <p:cNvSpPr/>
          <p:nvPr/>
        </p:nvSpPr>
        <p:spPr>
          <a:xfrm>
            <a:off x="110009" y="6117978"/>
            <a:ext cx="4203908" cy="446276"/>
          </a:xfrm>
          <a:prstGeom prst="rect">
            <a:avLst/>
          </a:prstGeom>
        </p:spPr>
        <p:txBody>
          <a:bodyPr wrap="none">
            <a:spAutoFit/>
          </a:bodyPr>
          <a:lstStyle/>
          <a:p>
            <a:r>
              <a:rPr lang="en-US" sz="2300" dirty="0" smtClean="0">
                <a:latin typeface="Gill Sans MT" panose="020B0502020104020203" pitchFamily="34" charset="0"/>
                <a:ea typeface="Calibri" panose="020F0502020204030204" pitchFamily="34" charset="0"/>
              </a:rPr>
              <a:t>“…thou shall not wear spandex?”</a:t>
            </a:r>
            <a:endParaRPr lang="en-US" sz="2300" dirty="0">
              <a:latin typeface="Gill Sans MT" panose="020B0502020104020203" pitchFamily="34" charset="0"/>
            </a:endParaRPr>
          </a:p>
        </p:txBody>
      </p:sp>
    </p:spTree>
    <p:extLst>
      <p:ext uri="{BB962C8B-B14F-4D97-AF65-F5344CB8AC3E}">
        <p14:creationId xmlns:p14="http://schemas.microsoft.com/office/powerpoint/2010/main" val="1028062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098"/>
                                        </p:tgtEl>
                                        <p:attrNameLst>
                                          <p:attrName>style.visibility</p:attrName>
                                        </p:attrNameLst>
                                      </p:cBhvr>
                                      <p:to>
                                        <p:strVal val="visible"/>
                                      </p:to>
                                    </p:set>
                                    <p:animEffect transition="in" filter="fade">
                                      <p:cBhvr>
                                        <p:cTn id="36" dur="500"/>
                                        <p:tgtEl>
                                          <p:spTgt spid="4098"/>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4100"/>
                                        </p:tgtEl>
                                        <p:attrNameLst>
                                          <p:attrName>style.visibility</p:attrName>
                                        </p:attrNameLst>
                                      </p:cBhvr>
                                      <p:to>
                                        <p:strVal val="visible"/>
                                      </p:to>
                                    </p:set>
                                    <p:animEffect transition="in" filter="fade">
                                      <p:cBhvr>
                                        <p:cTn id="40"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88720"/>
          </a:xfrm>
        </p:spPr>
        <p:txBody>
          <a:bodyPr>
            <a:normAutofit fontScale="90000"/>
          </a:bodyPr>
          <a:lstStyle/>
          <a:p>
            <a:r>
              <a:rPr lang="en-US" sz="6000" b="1" dirty="0" smtClean="0"/>
              <a:t>WHY THE DIFFICULTY?</a:t>
            </a:r>
            <a:endParaRPr lang="en-US" sz="6000" b="1" dirty="0"/>
          </a:p>
        </p:txBody>
      </p:sp>
      <p:pic>
        <p:nvPicPr>
          <p:cNvPr id="5122" name="Picture 2" descr="Image result for lack of teac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0825" y="1279608"/>
            <a:ext cx="3813175" cy="27605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destroyed for a lack of knowledge"/>
          <p:cNvPicPr>
            <a:picLocks noChangeAspect="1" noChangeArrowheads="1"/>
          </p:cNvPicPr>
          <p:nvPr/>
        </p:nvPicPr>
        <p:blipFill rotWithShape="1">
          <a:blip r:embed="rId3">
            <a:extLst>
              <a:ext uri="{28A0092B-C50C-407E-A947-70E740481C1C}">
                <a14:useLocalDpi xmlns:a14="http://schemas.microsoft.com/office/drawing/2010/main" val="0"/>
              </a:ext>
            </a:extLst>
          </a:blip>
          <a:srcRect l="4081" t="22479" r="4995" b="22084"/>
          <a:stretch/>
        </p:blipFill>
        <p:spPr bwMode="auto">
          <a:xfrm>
            <a:off x="0" y="1279608"/>
            <a:ext cx="5330825" cy="557839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0825" y="4040188"/>
            <a:ext cx="3813175" cy="281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8333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500"/>
                                        <p:tgtEl>
                                          <p:spTgt spid="51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126"/>
                                        </p:tgtEl>
                                        <p:attrNameLst>
                                          <p:attrName>style.visibility</p:attrName>
                                        </p:attrNameLst>
                                      </p:cBhvr>
                                      <p:to>
                                        <p:strVal val="visible"/>
                                      </p:to>
                                    </p:set>
                                    <p:animEffect transition="in" filter="fade">
                                      <p:cBhvr>
                                        <p:cTn id="15"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88720"/>
          </a:xfrm>
        </p:spPr>
        <p:txBody>
          <a:bodyPr>
            <a:normAutofit fontScale="90000"/>
          </a:bodyPr>
          <a:lstStyle/>
          <a:p>
            <a:r>
              <a:rPr lang="en-US" sz="6000" b="1" dirty="0" smtClean="0"/>
              <a:t>WHY THE DIFFICULTY?</a:t>
            </a:r>
            <a:endParaRPr lang="en-US" sz="6000" b="1" dirty="0"/>
          </a:p>
        </p:txBody>
      </p:sp>
      <p:pic>
        <p:nvPicPr>
          <p:cNvPr id="6146" name="Picture 2" descr="Image result for modesty self worth"/>
          <p:cNvPicPr>
            <a:picLocks noChangeAspect="1" noChangeArrowheads="1"/>
          </p:cNvPicPr>
          <p:nvPr/>
        </p:nvPicPr>
        <p:blipFill rotWithShape="1">
          <a:blip r:embed="rId2">
            <a:extLst>
              <a:ext uri="{28A0092B-C50C-407E-A947-70E740481C1C}">
                <a14:useLocalDpi xmlns:a14="http://schemas.microsoft.com/office/drawing/2010/main" val="0"/>
              </a:ext>
            </a:extLst>
          </a:blip>
          <a:srcRect b="12302"/>
          <a:stretch/>
        </p:blipFill>
        <p:spPr bwMode="auto">
          <a:xfrm>
            <a:off x="1" y="1274064"/>
            <a:ext cx="4340352" cy="558393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modesty self worth"/>
          <p:cNvPicPr>
            <a:picLocks noChangeAspect="1" noChangeArrowheads="1"/>
          </p:cNvPicPr>
          <p:nvPr/>
        </p:nvPicPr>
        <p:blipFill rotWithShape="1">
          <a:blip r:embed="rId3">
            <a:extLst>
              <a:ext uri="{28A0092B-C50C-407E-A947-70E740481C1C}">
                <a14:useLocalDpi xmlns:a14="http://schemas.microsoft.com/office/drawing/2010/main" val="0"/>
              </a:ext>
            </a:extLst>
          </a:blip>
          <a:srcRect l="11916" t="15035" r="11924" b="12091"/>
          <a:stretch/>
        </p:blipFill>
        <p:spPr bwMode="auto">
          <a:xfrm>
            <a:off x="4340354" y="4023360"/>
            <a:ext cx="4803646" cy="283464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i dress modestly because of the love i have for my heavenly father"/>
          <p:cNvPicPr>
            <a:picLocks noChangeAspect="1" noChangeArrowheads="1"/>
          </p:cNvPicPr>
          <p:nvPr/>
        </p:nvPicPr>
        <p:blipFill rotWithShape="1">
          <a:blip r:embed="rId4">
            <a:extLst>
              <a:ext uri="{28A0092B-C50C-407E-A947-70E740481C1C}">
                <a14:useLocalDpi xmlns:a14="http://schemas.microsoft.com/office/drawing/2010/main" val="0"/>
              </a:ext>
            </a:extLst>
          </a:blip>
          <a:srcRect t="13554" b="22087"/>
          <a:stretch/>
        </p:blipFill>
        <p:spPr bwMode="auto">
          <a:xfrm>
            <a:off x="4340353" y="1274064"/>
            <a:ext cx="4803647" cy="274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2479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152"/>
                                        </p:tgtEl>
                                        <p:attrNameLst>
                                          <p:attrName>style.visibility</p:attrName>
                                        </p:attrNameLst>
                                      </p:cBhvr>
                                      <p:to>
                                        <p:strVal val="visible"/>
                                      </p:to>
                                    </p:set>
                                    <p:animEffect transition="in" filter="fade">
                                      <p:cBhvr>
                                        <p:cTn id="11" dur="500"/>
                                        <p:tgtEl>
                                          <p:spTgt spid="615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148"/>
                                        </p:tgtEl>
                                        <p:attrNameLst>
                                          <p:attrName>style.visibility</p:attrName>
                                        </p:attrNameLst>
                                      </p:cBhvr>
                                      <p:to>
                                        <p:strVal val="visible"/>
                                      </p:to>
                                    </p:set>
                                    <p:animEffect transition="in" filter="fade">
                                      <p:cBhvr>
                                        <p:cTn id="15"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1 Tim 2:9-10"/>
          <p:cNvPicPr>
            <a:picLocks noChangeAspect="1" noChangeArrowheads="1"/>
          </p:cNvPicPr>
          <p:nvPr/>
        </p:nvPicPr>
        <p:blipFill rotWithShape="1">
          <a:blip r:embed="rId2">
            <a:extLst>
              <a:ext uri="{28A0092B-C50C-407E-A947-70E740481C1C}">
                <a14:useLocalDpi xmlns:a14="http://schemas.microsoft.com/office/drawing/2010/main" val="0"/>
              </a:ext>
            </a:extLst>
          </a:blip>
          <a:srcRect l="4262" r="6860" b="30489"/>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5075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480"/>
          </a:xfrm>
        </p:spPr>
        <p:txBody>
          <a:bodyPr>
            <a:noAutofit/>
          </a:bodyPr>
          <a:lstStyle/>
          <a:p>
            <a:r>
              <a:rPr lang="en-US" sz="4800" b="1" dirty="0" smtClean="0"/>
              <a:t>General observations</a:t>
            </a:r>
            <a:endParaRPr lang="en-US" sz="4800" b="1" dirty="0"/>
          </a:p>
        </p:txBody>
      </p:sp>
      <p:sp>
        <p:nvSpPr>
          <p:cNvPr id="3" name="TextBox 2"/>
          <p:cNvSpPr txBox="1"/>
          <p:nvPr/>
        </p:nvSpPr>
        <p:spPr>
          <a:xfrm>
            <a:off x="0" y="914400"/>
            <a:ext cx="5583936" cy="707886"/>
          </a:xfrm>
          <a:prstGeom prst="rect">
            <a:avLst/>
          </a:prstGeom>
          <a:noFill/>
        </p:spPr>
        <p:txBody>
          <a:bodyPr wrap="square" rtlCol="0">
            <a:spAutoFit/>
          </a:bodyPr>
          <a:lstStyle/>
          <a:p>
            <a:pPr marL="742950" indent="-742950">
              <a:buFont typeface="+mj-lt"/>
              <a:buAutoNum type="arabicParenR"/>
            </a:pPr>
            <a:r>
              <a:rPr lang="en-US" sz="4000" u="sng" dirty="0" smtClean="0"/>
              <a:t>Addressed To Women</a:t>
            </a:r>
            <a:endParaRPr lang="en-US" sz="4000" u="sng" dirty="0"/>
          </a:p>
        </p:txBody>
      </p:sp>
      <p:sp>
        <p:nvSpPr>
          <p:cNvPr id="7" name="Rectangle 6"/>
          <p:cNvSpPr/>
          <p:nvPr/>
        </p:nvSpPr>
        <p:spPr>
          <a:xfrm>
            <a:off x="0" y="1744206"/>
            <a:ext cx="6278880" cy="2492990"/>
          </a:xfrm>
          <a:prstGeom prst="rect">
            <a:avLst/>
          </a:prstGeom>
        </p:spPr>
        <p:txBody>
          <a:bodyPr wrap="square">
            <a:spAutoFit/>
          </a:bodyPr>
          <a:lstStyle/>
          <a:p>
            <a:r>
              <a:rPr lang="en-US" sz="2600" b="1" dirty="0" smtClean="0">
                <a:solidFill>
                  <a:srgbClr val="FF66FF"/>
                </a:solidFill>
                <a:latin typeface="Gill Sans MT" panose="020B0502020104020203" pitchFamily="34" charset="0"/>
                <a:ea typeface="Calibri" panose="020F0502020204030204" pitchFamily="34" charset="0"/>
              </a:rPr>
              <a:t>1 </a:t>
            </a:r>
            <a:r>
              <a:rPr lang="en-US" sz="2600" b="1" dirty="0">
                <a:solidFill>
                  <a:srgbClr val="FF66FF"/>
                </a:solidFill>
                <a:latin typeface="Gill Sans MT" panose="020B0502020104020203" pitchFamily="34" charset="0"/>
                <a:ea typeface="Calibri" panose="020F0502020204030204" pitchFamily="34" charset="0"/>
              </a:rPr>
              <a:t>Tim </a:t>
            </a:r>
            <a:r>
              <a:rPr lang="en-US" sz="2600" b="1" dirty="0" smtClean="0">
                <a:solidFill>
                  <a:srgbClr val="FF66FF"/>
                </a:solidFill>
                <a:latin typeface="Gill Sans MT" panose="020B0502020104020203" pitchFamily="34" charset="0"/>
                <a:ea typeface="Calibri" panose="020F0502020204030204" pitchFamily="34" charset="0"/>
              </a:rPr>
              <a:t>2:9-10</a:t>
            </a:r>
            <a:r>
              <a:rPr lang="en-US" sz="2600" dirty="0" smtClean="0">
                <a:solidFill>
                  <a:srgbClr val="FF66FF"/>
                </a:solidFill>
                <a:latin typeface="Gill Sans MT" panose="020B0502020104020203" pitchFamily="34" charset="0"/>
                <a:ea typeface="Calibri" panose="020F0502020204030204" pitchFamily="34" charset="0"/>
              </a:rPr>
              <a:t> – “</a:t>
            </a:r>
            <a:r>
              <a:rPr lang="en-US" sz="2600" b="1" baseline="30000" dirty="0" smtClean="0">
                <a:solidFill>
                  <a:srgbClr val="FF66FF"/>
                </a:solidFill>
                <a:latin typeface="Gill Sans MT" panose="020B0502020104020203" pitchFamily="34" charset="0"/>
                <a:ea typeface="Calibri" panose="020F0502020204030204" pitchFamily="34" charset="0"/>
              </a:rPr>
              <a:t>9</a:t>
            </a:r>
            <a:r>
              <a:rPr lang="en-US" sz="2600" dirty="0" smtClean="0">
                <a:solidFill>
                  <a:srgbClr val="FF66FF"/>
                </a:solidFill>
                <a:latin typeface="Gill Sans MT" panose="020B0502020104020203" pitchFamily="34" charset="0"/>
                <a:ea typeface="Calibri" panose="020F0502020204030204" pitchFamily="34" charset="0"/>
              </a:rPr>
              <a:t>Likewise</a:t>
            </a:r>
            <a:r>
              <a:rPr lang="en-US" sz="2600" dirty="0">
                <a:solidFill>
                  <a:srgbClr val="FF66FF"/>
                </a:solidFill>
                <a:latin typeface="Gill Sans MT" panose="020B0502020104020203" pitchFamily="34" charset="0"/>
                <a:ea typeface="Calibri" panose="020F0502020204030204" pitchFamily="34" charset="0"/>
              </a:rPr>
              <a:t>, </a:t>
            </a:r>
            <a:r>
              <a:rPr lang="en-US" sz="2600" u="sng" dirty="0" smtClean="0">
                <a:solidFill>
                  <a:srgbClr val="FF66FF"/>
                </a:solidFill>
                <a:latin typeface="Gill Sans MT" panose="020B0502020104020203" pitchFamily="34" charset="0"/>
                <a:ea typeface="Calibri" panose="020F0502020204030204" pitchFamily="34" charset="0"/>
              </a:rPr>
              <a:t>I want women</a:t>
            </a:r>
            <a:r>
              <a:rPr lang="en-US" sz="2600" dirty="0" smtClean="0">
                <a:solidFill>
                  <a:srgbClr val="FF66FF"/>
                </a:solidFill>
                <a:latin typeface="Gill Sans MT" panose="020B0502020104020203" pitchFamily="34" charset="0"/>
                <a:ea typeface="Calibri" panose="020F0502020204030204" pitchFamily="34" charset="0"/>
              </a:rPr>
              <a:t> </a:t>
            </a:r>
            <a:r>
              <a:rPr lang="en-US" sz="2600" dirty="0">
                <a:solidFill>
                  <a:srgbClr val="FF66FF"/>
                </a:solidFill>
                <a:latin typeface="Gill Sans MT" panose="020B0502020104020203" pitchFamily="34" charset="0"/>
                <a:ea typeface="Calibri" panose="020F0502020204030204" pitchFamily="34" charset="0"/>
              </a:rPr>
              <a:t>to adorn themselves with proper clothing, modestly and discreetly, not with braided hair and gold or pearls or </a:t>
            </a:r>
            <a:r>
              <a:rPr lang="en-US" sz="2600" dirty="0" smtClean="0">
                <a:solidFill>
                  <a:srgbClr val="FF66FF"/>
                </a:solidFill>
                <a:latin typeface="Gill Sans MT" panose="020B0502020104020203" pitchFamily="34" charset="0"/>
                <a:ea typeface="Calibri" panose="020F0502020204030204" pitchFamily="34" charset="0"/>
              </a:rPr>
              <a:t>costly garments, </a:t>
            </a:r>
            <a:r>
              <a:rPr lang="en-US" sz="2600" b="1" baseline="30000" dirty="0" smtClean="0">
                <a:solidFill>
                  <a:srgbClr val="FF66FF"/>
                </a:solidFill>
                <a:latin typeface="Gill Sans MT" panose="020B0502020104020203" pitchFamily="34" charset="0"/>
                <a:ea typeface="Calibri" panose="020F0502020204030204" pitchFamily="34" charset="0"/>
              </a:rPr>
              <a:t>10</a:t>
            </a:r>
            <a:r>
              <a:rPr lang="en-US" sz="2600" dirty="0" smtClean="0">
                <a:solidFill>
                  <a:srgbClr val="FF66FF"/>
                </a:solidFill>
                <a:latin typeface="Gill Sans MT" panose="020B0502020104020203" pitchFamily="34" charset="0"/>
                <a:ea typeface="Calibri" panose="020F0502020204030204" pitchFamily="34" charset="0"/>
              </a:rPr>
              <a:t>but </a:t>
            </a:r>
            <a:r>
              <a:rPr lang="en-US" sz="2600" dirty="0">
                <a:solidFill>
                  <a:srgbClr val="FF66FF"/>
                </a:solidFill>
                <a:latin typeface="Gill Sans MT" panose="020B0502020104020203" pitchFamily="34" charset="0"/>
                <a:ea typeface="Calibri" panose="020F0502020204030204" pitchFamily="34" charset="0"/>
              </a:rPr>
              <a:t>rather by means of </a:t>
            </a:r>
            <a:r>
              <a:rPr lang="en-US" sz="2600" dirty="0" smtClean="0">
                <a:solidFill>
                  <a:srgbClr val="FF66FF"/>
                </a:solidFill>
                <a:latin typeface="Gill Sans MT" panose="020B0502020104020203" pitchFamily="34" charset="0"/>
                <a:ea typeface="Calibri" panose="020F0502020204030204" pitchFamily="34" charset="0"/>
              </a:rPr>
              <a:t>good works, </a:t>
            </a:r>
            <a:r>
              <a:rPr lang="en-US" sz="2600" dirty="0">
                <a:solidFill>
                  <a:srgbClr val="FF66FF"/>
                </a:solidFill>
                <a:latin typeface="Gill Sans MT" panose="020B0502020104020203" pitchFamily="34" charset="0"/>
                <a:ea typeface="Calibri" panose="020F0502020204030204" pitchFamily="34" charset="0"/>
              </a:rPr>
              <a:t>as is proper for women making a claim to godliness.”</a:t>
            </a:r>
            <a:endParaRPr lang="en-US" sz="2600" dirty="0">
              <a:solidFill>
                <a:srgbClr val="FF66FF"/>
              </a:solidFill>
              <a:latin typeface="Gill Sans MT" panose="020B0502020104020203" pitchFamily="34" charset="0"/>
            </a:endParaRPr>
          </a:p>
        </p:txBody>
      </p:sp>
      <p:sp>
        <p:nvSpPr>
          <p:cNvPr id="4" name="Rectangle 3"/>
          <p:cNvSpPr/>
          <p:nvPr/>
        </p:nvSpPr>
        <p:spPr>
          <a:xfrm>
            <a:off x="0" y="4734502"/>
            <a:ext cx="6278880" cy="1692771"/>
          </a:xfrm>
          <a:prstGeom prst="rect">
            <a:avLst/>
          </a:prstGeom>
        </p:spPr>
        <p:txBody>
          <a:bodyPr wrap="square">
            <a:spAutoFit/>
          </a:bodyPr>
          <a:lstStyle/>
          <a:p>
            <a:r>
              <a:rPr lang="en-US" sz="2600" b="1" dirty="0">
                <a:solidFill>
                  <a:srgbClr val="3333FF"/>
                </a:solidFill>
                <a:ea typeface="Calibri" panose="020F0502020204030204" pitchFamily="34" charset="0"/>
              </a:rPr>
              <a:t>Matt </a:t>
            </a:r>
            <a:r>
              <a:rPr lang="en-US" sz="2600" b="1" dirty="0" smtClean="0">
                <a:solidFill>
                  <a:srgbClr val="3333FF"/>
                </a:solidFill>
                <a:ea typeface="Calibri" panose="020F0502020204030204" pitchFamily="34" charset="0"/>
              </a:rPr>
              <a:t>5:28</a:t>
            </a:r>
            <a:r>
              <a:rPr lang="en-US" sz="2600" dirty="0" smtClean="0">
                <a:solidFill>
                  <a:srgbClr val="3333FF"/>
                </a:solidFill>
                <a:ea typeface="Calibri" panose="020F0502020204030204" pitchFamily="34" charset="0"/>
              </a:rPr>
              <a:t> – “</a:t>
            </a:r>
            <a:r>
              <a:rPr lang="en-US" sz="2600" dirty="0">
                <a:solidFill>
                  <a:srgbClr val="3333FF"/>
                </a:solidFill>
              </a:rPr>
              <a:t>but I say to you that </a:t>
            </a:r>
            <a:r>
              <a:rPr lang="en-US" sz="2600" u="sng" dirty="0">
                <a:solidFill>
                  <a:srgbClr val="3333FF"/>
                </a:solidFill>
              </a:rPr>
              <a:t>everyone who looks at a woman</a:t>
            </a:r>
            <a:r>
              <a:rPr lang="en-US" sz="2600" dirty="0">
                <a:solidFill>
                  <a:srgbClr val="3333FF"/>
                </a:solidFill>
              </a:rPr>
              <a:t> with lust for her has already committed adultery with her in his heart.</a:t>
            </a:r>
            <a:r>
              <a:rPr lang="en-US" sz="2600" dirty="0" smtClean="0">
                <a:solidFill>
                  <a:srgbClr val="3333FF"/>
                </a:solidFill>
                <a:ea typeface="Calibri" panose="020F0502020204030204" pitchFamily="34" charset="0"/>
              </a:rPr>
              <a:t>”</a:t>
            </a:r>
            <a:endParaRPr lang="en-US" sz="2600" dirty="0">
              <a:solidFill>
                <a:srgbClr val="3333FF"/>
              </a:solidFill>
            </a:endParaRPr>
          </a:p>
        </p:txBody>
      </p:sp>
      <p:pic>
        <p:nvPicPr>
          <p:cNvPr id="8194" name="Picture 2" descr="Image result for covenant with my eyes"/>
          <p:cNvPicPr>
            <a:picLocks noChangeAspect="1" noChangeArrowheads="1"/>
          </p:cNvPicPr>
          <p:nvPr/>
        </p:nvPicPr>
        <p:blipFill rotWithShape="1">
          <a:blip r:embed="rId2">
            <a:extLst>
              <a:ext uri="{28A0092B-C50C-407E-A947-70E740481C1C}">
                <a14:useLocalDpi xmlns:a14="http://schemas.microsoft.com/office/drawing/2010/main" val="0"/>
              </a:ext>
            </a:extLst>
          </a:blip>
          <a:srcRect t="8373" b="13487"/>
          <a:stretch/>
        </p:blipFill>
        <p:spPr bwMode="auto">
          <a:xfrm>
            <a:off x="6278880" y="4303776"/>
            <a:ext cx="2865120" cy="255422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modesty teach men to love you for the right reason"/>
          <p:cNvPicPr>
            <a:picLocks noChangeAspect="1" noChangeArrowheads="1"/>
          </p:cNvPicPr>
          <p:nvPr/>
        </p:nvPicPr>
        <p:blipFill rotWithShape="1">
          <a:blip r:embed="rId3">
            <a:extLst>
              <a:ext uri="{28A0092B-C50C-407E-A947-70E740481C1C}">
                <a14:useLocalDpi xmlns:a14="http://schemas.microsoft.com/office/drawing/2010/main" val="0"/>
              </a:ext>
            </a:extLst>
          </a:blip>
          <a:srcRect b="14512"/>
          <a:stretch/>
        </p:blipFill>
        <p:spPr bwMode="auto">
          <a:xfrm>
            <a:off x="6278880" y="1744206"/>
            <a:ext cx="2865120" cy="2559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6371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fade">
                                      <p:cBhvr>
                                        <p:cTn id="17" dur="500"/>
                                        <p:tgtEl>
                                          <p:spTgt spid="8196"/>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8194"/>
                                        </p:tgtEl>
                                        <p:attrNameLst>
                                          <p:attrName>style.visibility</p:attrName>
                                        </p:attrNameLst>
                                      </p:cBhvr>
                                      <p:to>
                                        <p:strVal val="visible"/>
                                      </p:to>
                                    </p:set>
                                    <p:animEffect transition="in" filter="fade">
                                      <p:cBhvr>
                                        <p:cTn id="21"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docProps/app.xml><?xml version="1.0" encoding="utf-8"?>
<Properties xmlns="http://schemas.openxmlformats.org/officeDocument/2006/extended-properties" xmlns:vt="http://schemas.openxmlformats.org/officeDocument/2006/docPropsVTypes">
  <Template>Parcel</Template>
  <TotalTime>5881</TotalTime>
  <Words>1298</Words>
  <Application>Microsoft Office PowerPoint</Application>
  <PresentationFormat>On-screen Show (4:3)</PresentationFormat>
  <Paragraphs>99</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Gill Sans MT</vt:lpstr>
      <vt:lpstr>Times New Roman</vt:lpstr>
      <vt:lpstr>Verdana</vt:lpstr>
      <vt:lpstr>Wingdings</vt:lpstr>
      <vt:lpstr>Parcel</vt:lpstr>
      <vt:lpstr>PowerPoint Presentation</vt:lpstr>
      <vt:lpstr>PowerPoint Presentation</vt:lpstr>
      <vt:lpstr>PowerPoint Presentation</vt:lpstr>
      <vt:lpstr>WHY THE DIFFICULTY?</vt:lpstr>
      <vt:lpstr>WHY THE DIFFICULTY?</vt:lpstr>
      <vt:lpstr>WHY THE DIFFICULTY?</vt:lpstr>
      <vt:lpstr>WHY THE DIFFICULTY?</vt:lpstr>
      <vt:lpstr>PowerPoint Presentation</vt:lpstr>
      <vt:lpstr>General observations</vt:lpstr>
      <vt:lpstr>General observations</vt:lpstr>
      <vt:lpstr>General observations</vt:lpstr>
      <vt:lpstr>“CLOTHING” (NASB)</vt:lpstr>
      <vt:lpstr>Pattern of gen 3</vt:lpstr>
      <vt:lpstr>Pattern of gen 3</vt:lpstr>
      <vt:lpstr>Pattern of gen 3</vt:lpstr>
      <vt:lpstr>“PROPER” (NASB)</vt:lpstr>
      <vt:lpstr>“MODESTLY” (NASB)</vt:lpstr>
      <vt:lpstr>“DISCREETLY” (NASB)</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ryan.h.hasty@gmail.com</cp:lastModifiedBy>
  <cp:revision>88</cp:revision>
  <dcterms:created xsi:type="dcterms:W3CDTF">2018-08-30T19:20:23Z</dcterms:created>
  <dcterms:modified xsi:type="dcterms:W3CDTF">2018-09-09T00:40:28Z</dcterms:modified>
</cp:coreProperties>
</file>