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957" r:id="rId3"/>
    <p:sldId id="1183" r:id="rId4"/>
    <p:sldId id="1184" r:id="rId5"/>
    <p:sldId id="1185" r:id="rId6"/>
    <p:sldId id="1186" r:id="rId7"/>
    <p:sldId id="1187" r:id="rId8"/>
    <p:sldId id="1143" r:id="rId9"/>
    <p:sldId id="1188" r:id="rId10"/>
    <p:sldId id="1189" r:id="rId11"/>
    <p:sldId id="1190" r:id="rId12"/>
    <p:sldId id="1191" r:id="rId13"/>
    <p:sldId id="1192" r:id="rId14"/>
    <p:sldId id="1193" r:id="rId15"/>
    <p:sldId id="1194" r:id="rId16"/>
    <p:sldId id="1195" r:id="rId17"/>
    <p:sldId id="1196" r:id="rId18"/>
    <p:sldId id="1197" r:id="rId19"/>
    <p:sldId id="1198" r:id="rId20"/>
    <p:sldId id="1200" r:id="rId21"/>
    <p:sldId id="1201" r:id="rId22"/>
    <p:sldId id="1202" r:id="rId23"/>
    <p:sldId id="1076" r:id="rId24"/>
    <p:sldId id="1203" r:id="rId25"/>
    <p:sldId id="1204" r:id="rId26"/>
    <p:sldId id="1205" r:id="rId27"/>
    <p:sldId id="1206" r:id="rId28"/>
    <p:sldId id="1207" r:id="rId29"/>
    <p:sldId id="1208" r:id="rId30"/>
    <p:sldId id="1209" r:id="rId31"/>
    <p:sldId id="1210" r:id="rId32"/>
    <p:sldId id="1211" r:id="rId33"/>
    <p:sldId id="1212" r:id="rId34"/>
    <p:sldId id="1213" r:id="rId35"/>
    <p:sldId id="1214" r:id="rId36"/>
    <p:sldId id="1215" r:id="rId37"/>
    <p:sldId id="1216" r:id="rId38"/>
    <p:sldId id="1217" r:id="rId39"/>
    <p:sldId id="1218" r:id="rId40"/>
    <p:sldId id="1219" r:id="rId41"/>
    <p:sldId id="1220" r:id="rId42"/>
    <p:sldId id="1175" r:id="rId43"/>
    <p:sldId id="1221" r:id="rId44"/>
    <p:sldId id="1222" r:id="rId45"/>
    <p:sldId id="1223" r:id="rId46"/>
    <p:sldId id="1224" r:id="rId47"/>
    <p:sldId id="1225" r:id="rId48"/>
    <p:sldId id="1226" r:id="rId49"/>
    <p:sldId id="1227" r:id="rId50"/>
    <p:sldId id="1228" r:id="rId51"/>
    <p:sldId id="1106" r:id="rId52"/>
    <p:sldId id="1229" r:id="rId53"/>
    <p:sldId id="1230" r:id="rId54"/>
    <p:sldId id="1231" r:id="rId55"/>
    <p:sldId id="1232" r:id="rId56"/>
    <p:sldId id="1233" r:id="rId57"/>
    <p:sldId id="1234" r:id="rId58"/>
    <p:sldId id="1235" r:id="rId59"/>
    <p:sldId id="1236" r:id="rId60"/>
    <p:sldId id="1237" r:id="rId61"/>
    <p:sldId id="1238" r:id="rId62"/>
    <p:sldId id="1239" r:id="rId6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3300"/>
    <a:srgbClr val="000066"/>
    <a:srgbClr val="A50021"/>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729" autoAdjust="0"/>
  </p:normalViewPr>
  <p:slideViewPr>
    <p:cSldViewPr>
      <p:cViewPr varScale="1">
        <p:scale>
          <a:sx n="70" d="100"/>
          <a:sy n="70" d="100"/>
        </p:scale>
        <p:origin x="-1156"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6859214-A65D-4405-8543-548B013771B6}" type="slidenum">
              <a:rPr lang="en-US" altLang="en-US"/>
              <a:pPr/>
              <a:t>‹#›</a:t>
            </a:fld>
            <a:endParaRPr lang="en-US" altLang="en-US"/>
          </a:p>
        </p:txBody>
      </p:sp>
    </p:spTree>
    <p:extLst>
      <p:ext uri="{BB962C8B-B14F-4D97-AF65-F5344CB8AC3E}">
        <p14:creationId xmlns:p14="http://schemas.microsoft.com/office/powerpoint/2010/main" val="33556119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a:t>
            </a:fld>
            <a:endParaRPr lang="en-US" altLang="en-US"/>
          </a:p>
        </p:txBody>
      </p:sp>
    </p:spTree>
    <p:extLst>
      <p:ext uri="{BB962C8B-B14F-4D97-AF65-F5344CB8AC3E}">
        <p14:creationId xmlns:p14="http://schemas.microsoft.com/office/powerpoint/2010/main" val="3600589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10</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11</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13</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14</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15</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16</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17</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18</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19</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20</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21</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23</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24</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25</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26</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27</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28</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29</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30</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31</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33</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34</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35</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36</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37</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38</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39</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40</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41</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43</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44</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45</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46</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47</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48</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49</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50</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51</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53</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54</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55</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56</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57</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58</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59</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60</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61</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62</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7</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8</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59214-A65D-4405-8543-548B013771B6}" type="slidenum">
              <a:rPr lang="en-US" altLang="en-US" smtClean="0"/>
              <a:pPr/>
              <a:t>9</a:t>
            </a:fld>
            <a:endParaRPr lang="en-US" altLang="en-US"/>
          </a:p>
        </p:txBody>
      </p:sp>
    </p:spTree>
    <p:extLst>
      <p:ext uri="{BB962C8B-B14F-4D97-AF65-F5344CB8AC3E}">
        <p14:creationId xmlns:p14="http://schemas.microsoft.com/office/powerpoint/2010/main" val="1701684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325A27F-58FD-45CF-B2C6-0AF2C4F3C799}" type="slidenum">
              <a:rPr lang="en-US" altLang="en-US"/>
              <a:pPr/>
              <a:t>‹#›</a:t>
            </a:fld>
            <a:endParaRPr lang="en-US" altLang="en-US"/>
          </a:p>
        </p:txBody>
      </p:sp>
    </p:spTree>
    <p:extLst>
      <p:ext uri="{BB962C8B-B14F-4D97-AF65-F5344CB8AC3E}">
        <p14:creationId xmlns:p14="http://schemas.microsoft.com/office/powerpoint/2010/main" val="441129211"/>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769A854-F1FF-4879-9497-F08B76FF8F1B}" type="slidenum">
              <a:rPr lang="en-US" altLang="en-US"/>
              <a:pPr/>
              <a:t>‹#›</a:t>
            </a:fld>
            <a:endParaRPr lang="en-US" altLang="en-US"/>
          </a:p>
        </p:txBody>
      </p:sp>
    </p:spTree>
    <p:extLst>
      <p:ext uri="{BB962C8B-B14F-4D97-AF65-F5344CB8AC3E}">
        <p14:creationId xmlns:p14="http://schemas.microsoft.com/office/powerpoint/2010/main" val="2671879271"/>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C95782B-0124-4CBC-95D3-038F34972E38}" type="slidenum">
              <a:rPr lang="en-US" altLang="en-US"/>
              <a:pPr/>
              <a:t>‹#›</a:t>
            </a:fld>
            <a:endParaRPr lang="en-US" altLang="en-US"/>
          </a:p>
        </p:txBody>
      </p:sp>
    </p:spTree>
    <p:extLst>
      <p:ext uri="{BB962C8B-B14F-4D97-AF65-F5344CB8AC3E}">
        <p14:creationId xmlns:p14="http://schemas.microsoft.com/office/powerpoint/2010/main" val="3473364029"/>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155452F-3638-4ED0-81F7-C54F822FC426}" type="slidenum">
              <a:rPr lang="en-US" altLang="en-US"/>
              <a:pPr/>
              <a:t>‹#›</a:t>
            </a:fld>
            <a:endParaRPr lang="en-US" altLang="en-US"/>
          </a:p>
        </p:txBody>
      </p:sp>
    </p:spTree>
    <p:extLst>
      <p:ext uri="{BB962C8B-B14F-4D97-AF65-F5344CB8AC3E}">
        <p14:creationId xmlns:p14="http://schemas.microsoft.com/office/powerpoint/2010/main" val="328112193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26EBC1B-39D6-433E-9FB3-E6341B34E763}" type="slidenum">
              <a:rPr lang="en-US" altLang="en-US"/>
              <a:pPr/>
              <a:t>‹#›</a:t>
            </a:fld>
            <a:endParaRPr lang="en-US" altLang="en-US"/>
          </a:p>
        </p:txBody>
      </p:sp>
    </p:spTree>
    <p:extLst>
      <p:ext uri="{BB962C8B-B14F-4D97-AF65-F5344CB8AC3E}">
        <p14:creationId xmlns:p14="http://schemas.microsoft.com/office/powerpoint/2010/main" val="794398875"/>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F98BF17-E398-40AD-AAF1-A7678C3B0761}" type="slidenum">
              <a:rPr lang="en-US" altLang="en-US"/>
              <a:pPr/>
              <a:t>‹#›</a:t>
            </a:fld>
            <a:endParaRPr lang="en-US" altLang="en-US"/>
          </a:p>
        </p:txBody>
      </p:sp>
    </p:spTree>
    <p:extLst>
      <p:ext uri="{BB962C8B-B14F-4D97-AF65-F5344CB8AC3E}">
        <p14:creationId xmlns:p14="http://schemas.microsoft.com/office/powerpoint/2010/main" val="186564861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53F5C319-9029-40FD-9668-561721DE9795}" type="slidenum">
              <a:rPr lang="en-US" altLang="en-US"/>
              <a:pPr/>
              <a:t>‹#›</a:t>
            </a:fld>
            <a:endParaRPr lang="en-US" altLang="en-US"/>
          </a:p>
        </p:txBody>
      </p:sp>
    </p:spTree>
    <p:extLst>
      <p:ext uri="{BB962C8B-B14F-4D97-AF65-F5344CB8AC3E}">
        <p14:creationId xmlns:p14="http://schemas.microsoft.com/office/powerpoint/2010/main" val="719033045"/>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0BCEAAF-592C-4759-81D9-F796ACA2E17A}" type="slidenum">
              <a:rPr lang="en-US" altLang="en-US"/>
              <a:pPr/>
              <a:t>‹#›</a:t>
            </a:fld>
            <a:endParaRPr lang="en-US" altLang="en-US"/>
          </a:p>
        </p:txBody>
      </p:sp>
    </p:spTree>
    <p:extLst>
      <p:ext uri="{BB962C8B-B14F-4D97-AF65-F5344CB8AC3E}">
        <p14:creationId xmlns:p14="http://schemas.microsoft.com/office/powerpoint/2010/main" val="4114544582"/>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45AF501-8977-4C3D-94A7-5AA5C1F98329}" type="slidenum">
              <a:rPr lang="en-US" altLang="en-US"/>
              <a:pPr/>
              <a:t>‹#›</a:t>
            </a:fld>
            <a:endParaRPr lang="en-US" altLang="en-US"/>
          </a:p>
        </p:txBody>
      </p:sp>
    </p:spTree>
    <p:extLst>
      <p:ext uri="{BB962C8B-B14F-4D97-AF65-F5344CB8AC3E}">
        <p14:creationId xmlns:p14="http://schemas.microsoft.com/office/powerpoint/2010/main" val="315102131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1BD82F4-1F91-48FF-996C-C92DFCB1AF12}" type="slidenum">
              <a:rPr lang="en-US" altLang="en-US"/>
              <a:pPr/>
              <a:t>‹#›</a:t>
            </a:fld>
            <a:endParaRPr lang="en-US" altLang="en-US"/>
          </a:p>
        </p:txBody>
      </p:sp>
    </p:spTree>
    <p:extLst>
      <p:ext uri="{BB962C8B-B14F-4D97-AF65-F5344CB8AC3E}">
        <p14:creationId xmlns:p14="http://schemas.microsoft.com/office/powerpoint/2010/main" val="311085840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332A44C-3009-4424-859C-6CC8A50C4FB5}" type="slidenum">
              <a:rPr lang="en-US" altLang="en-US"/>
              <a:pPr/>
              <a:t>‹#›</a:t>
            </a:fld>
            <a:endParaRPr lang="en-US" altLang="en-US"/>
          </a:p>
        </p:txBody>
      </p:sp>
    </p:spTree>
    <p:extLst>
      <p:ext uri="{BB962C8B-B14F-4D97-AF65-F5344CB8AC3E}">
        <p14:creationId xmlns:p14="http://schemas.microsoft.com/office/powerpoint/2010/main" val="3198847198"/>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4997D71-29BC-4B5A-A33B-1FD1BF4D45B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4000" b="1" i="1" dirty="0" smtClean="0">
                <a:effectLst>
                  <a:outerShdw blurRad="38100" dist="38100" dir="2700000" algn="tl">
                    <a:srgbClr val="000000"/>
                  </a:outerShdw>
                </a:effectLst>
              </a:rPr>
              <a:t>Our Service to God will make a difference</a:t>
            </a:r>
            <a:endParaRPr lang="en-US" altLang="en-US" sz="4000" b="1" i="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Leviticus </a:t>
            </a:r>
            <a:r>
              <a:rPr lang="en-US" altLang="en-US" b="1" u="sng" dirty="0">
                <a:effectLst>
                  <a:outerShdw blurRad="38100" dist="38100" dir="2700000" algn="tl">
                    <a:srgbClr val="000000"/>
                  </a:outerShdw>
                </a:effectLst>
              </a:rPr>
              <a:t>26:14-16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But if you do not obey Me, and do not observe all these commandments,  15 and if you </a:t>
            </a:r>
            <a:r>
              <a:rPr lang="en-US" altLang="en-US" u="sng" dirty="0">
                <a:effectLst>
                  <a:outerShdw blurRad="38100" dist="38100" dir="2700000" algn="tl">
                    <a:srgbClr val="000000"/>
                  </a:outerShdw>
                </a:effectLst>
              </a:rPr>
              <a:t>despise My statutes</a:t>
            </a:r>
            <a:r>
              <a:rPr lang="en-US" altLang="en-US" dirty="0">
                <a:effectLst>
                  <a:outerShdw blurRad="38100" dist="38100" dir="2700000" algn="tl">
                    <a:srgbClr val="000000"/>
                  </a:outerShdw>
                </a:effectLst>
              </a:rPr>
              <a:t>, or if </a:t>
            </a:r>
            <a:r>
              <a:rPr lang="en-US" altLang="en-US" u="sng" dirty="0">
                <a:effectLst>
                  <a:outerShdw blurRad="38100" dist="38100" dir="2700000" algn="tl">
                    <a:srgbClr val="000000"/>
                  </a:outerShdw>
                </a:effectLst>
              </a:rPr>
              <a:t>your soul abhors My judgments</a:t>
            </a:r>
            <a:r>
              <a:rPr lang="en-US" altLang="en-US" dirty="0">
                <a:effectLst>
                  <a:outerShdw blurRad="38100" dist="38100" dir="2700000" algn="tl">
                    <a:srgbClr val="000000"/>
                  </a:outerShdw>
                </a:effectLst>
              </a:rPr>
              <a:t>, so that you do not perform all My commandments, but break My covenant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06362673"/>
      </p:ext>
    </p:extLst>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Malachi </a:t>
            </a:r>
            <a:r>
              <a:rPr lang="en-US" altLang="en-US" sz="3000" b="1" u="sng" dirty="0">
                <a:effectLst>
                  <a:outerShdw blurRad="38100" dist="38100" dir="2700000" algn="tl">
                    <a:srgbClr val="000000"/>
                  </a:outerShdw>
                </a:effectLst>
              </a:rPr>
              <a:t>1:6-7</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 A son honors his father, And a servant his master. If then I am the Father, Where is My honor? And if I am a Master, </a:t>
            </a:r>
            <a:r>
              <a:rPr lang="en-US" altLang="en-US" sz="3000" u="sng" dirty="0">
                <a:effectLst>
                  <a:outerShdw blurRad="38100" dist="38100" dir="2700000" algn="tl">
                    <a:srgbClr val="000000"/>
                  </a:outerShdw>
                </a:effectLst>
              </a:rPr>
              <a:t>Where is My reverence</a:t>
            </a:r>
            <a:r>
              <a:rPr lang="en-US" altLang="en-US" sz="3000" dirty="0">
                <a:effectLst>
                  <a:outerShdw blurRad="38100" dist="38100" dir="2700000" algn="tl">
                    <a:srgbClr val="000000"/>
                  </a:outerShdw>
                </a:effectLst>
              </a:rPr>
              <a:t>? Says the LORD of hosts To you priests who despise My name. Yet you say, 'In what way have we despised Your name?'  7 "You offer defiled food on My altar. But say, 'In what way have we defiled You?' By saying, </a:t>
            </a:r>
            <a:r>
              <a:rPr lang="en-US" altLang="en-US" sz="3000" u="sng" dirty="0">
                <a:effectLst>
                  <a:outerShdw blurRad="38100" dist="38100" dir="2700000" algn="tl">
                    <a:srgbClr val="000000"/>
                  </a:outerShdw>
                </a:effectLst>
              </a:rPr>
              <a:t>'The table of the LORD is contemptible</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28870971"/>
      </p:ext>
    </p:extLst>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Carnally </a:t>
            </a:r>
            <a:r>
              <a:rPr lang="en-US" altLang="en-US" dirty="0">
                <a:effectLst>
                  <a:outerShdw blurRad="38100" dist="38100" dir="2700000" algn="tl">
                    <a:srgbClr val="000000"/>
                  </a:outerShdw>
                </a:effectLst>
              </a:rPr>
              <a:t>minded people always want </a:t>
            </a:r>
            <a:r>
              <a:rPr lang="en-US" altLang="en-US" i="1" u="sng" dirty="0">
                <a:effectLst>
                  <a:outerShdw blurRad="38100" dist="38100" dir="2700000" algn="tl">
                    <a:srgbClr val="000000"/>
                  </a:outerShdw>
                </a:effectLst>
              </a:rPr>
              <a:t>less of service to God</a:t>
            </a:r>
            <a:r>
              <a:rPr lang="en-US" altLang="en-US" dirty="0">
                <a:effectLst>
                  <a:outerShdw blurRad="38100" dist="38100" dir="2700000" algn="tl">
                    <a:srgbClr val="000000"/>
                  </a:outerShdw>
                </a:effectLst>
              </a:rPr>
              <a:t> and more of the </a:t>
            </a:r>
            <a:r>
              <a:rPr lang="en-US" altLang="en-US" dirty="0" smtClean="0">
                <a:effectLst>
                  <a:outerShdw blurRad="38100" dist="38100" dir="2700000" algn="tl">
                    <a:srgbClr val="000000"/>
                  </a:outerShdw>
                </a:effectLst>
              </a:rPr>
              <a:t>things </a:t>
            </a:r>
            <a:r>
              <a:rPr lang="en-US" altLang="en-US" dirty="0">
                <a:effectLst>
                  <a:outerShdw blurRad="38100" dist="38100" dir="2700000" algn="tl">
                    <a:srgbClr val="000000"/>
                  </a:outerShdw>
                </a:effectLst>
              </a:rPr>
              <a:t>that they can spend on their lusts.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Jas 4:1-3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78282147"/>
      </p:ext>
    </p:extLst>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James </a:t>
            </a:r>
            <a:r>
              <a:rPr lang="en-US" altLang="en-US" sz="3000" b="1" u="sng" dirty="0">
                <a:effectLst>
                  <a:outerShdw blurRad="38100" dist="38100" dir="2700000" algn="tl">
                    <a:srgbClr val="000000"/>
                  </a:outerShdw>
                </a:effectLst>
              </a:rPr>
              <a:t>4:1-3</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Where do wars and fights come from among you? Do they not come from your desires for pleasure that war in your members?  2 You lust and do not have. You murder and covet and cannot obtain. You fight and war. Yet you do not have because you do not ask.  3 You ask and do not receive, because you ask amiss, that you may spend it on your pleasures</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54745754"/>
      </p:ext>
    </p:extLst>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becomes easy to make excuses and put off things that </a:t>
            </a:r>
            <a:r>
              <a:rPr lang="en-US" altLang="en-US" i="1" u="sng" dirty="0">
                <a:effectLst>
                  <a:outerShdw blurRad="38100" dist="38100" dir="2700000" algn="tl">
                    <a:srgbClr val="000000"/>
                  </a:outerShdw>
                </a:effectLst>
              </a:rPr>
              <a:t>your heart does not want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to do</a:t>
            </a:r>
            <a:r>
              <a:rPr lang="en-US" altLang="en-US" dirty="0">
                <a:effectLst>
                  <a:outerShdw blurRad="38100" dist="38100" dir="2700000" algn="tl">
                    <a:srgbClr val="000000"/>
                  </a:outerShdw>
                </a:effectLst>
              </a:rPr>
              <a:t>. What is our present view of God? </a:t>
            </a:r>
            <a:r>
              <a:rPr lang="en-US" altLang="en-US" b="1" dirty="0">
                <a:effectLst>
                  <a:outerShdw blurRad="38100" dist="38100" dir="2700000" algn="tl">
                    <a:srgbClr val="000000"/>
                  </a:outerShdw>
                </a:effectLst>
              </a:rPr>
              <a:t>(Hag 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21331467"/>
      </p:ext>
    </p:extLst>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Haggai </a:t>
            </a:r>
            <a:r>
              <a:rPr lang="en-US" altLang="en-US" b="1" u="sng" dirty="0">
                <a:effectLst>
                  <a:outerShdw blurRad="38100" dist="38100" dir="2700000" algn="tl">
                    <a:srgbClr val="000000"/>
                  </a:outerShdw>
                </a:effectLst>
              </a:rPr>
              <a:t>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"Thus speaks the LORD of hosts, saying: 'This people says, "</a:t>
            </a:r>
            <a:r>
              <a:rPr lang="en-US" altLang="en-US" u="sng" dirty="0">
                <a:effectLst>
                  <a:outerShdw blurRad="38100" dist="38100" dir="2700000" algn="tl">
                    <a:srgbClr val="000000"/>
                  </a:outerShdw>
                </a:effectLst>
              </a:rPr>
              <a:t>The time has not come</a:t>
            </a:r>
            <a:r>
              <a:rPr lang="en-US" altLang="en-US" dirty="0">
                <a:effectLst>
                  <a:outerShdw blurRad="38100" dist="38100" dir="2700000" algn="tl">
                    <a:srgbClr val="000000"/>
                  </a:outerShdw>
                </a:effectLst>
              </a:rPr>
              <a:t>, the time that the LORD's house should be built." ' </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18954007"/>
      </p:ext>
    </p:extLst>
  </p:cSld>
  <p:clrMapOvr>
    <a:masterClrMapping/>
  </p:clrMapOvr>
  <p:transition>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pointed out to these people where </a:t>
            </a:r>
            <a:r>
              <a:rPr lang="en-US" altLang="en-US" i="1" u="sng" dirty="0">
                <a:effectLst>
                  <a:outerShdw blurRad="38100" dist="38100" dir="2700000" algn="tl">
                    <a:srgbClr val="000000"/>
                  </a:outerShdw>
                </a:effectLst>
              </a:rPr>
              <a:t>their possessions and efforts were placed</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Compare their personal houses and the house of God! </a:t>
            </a:r>
            <a:r>
              <a:rPr lang="en-US" altLang="en-US" b="1" dirty="0">
                <a:effectLst>
                  <a:outerShdw blurRad="38100" dist="38100" dir="2700000" algn="tl">
                    <a:srgbClr val="000000"/>
                  </a:outerShdw>
                </a:effectLst>
              </a:rPr>
              <a:t>(Hag 1:3-4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05044708"/>
      </p:ext>
    </p:extLst>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Haggai </a:t>
            </a:r>
            <a:r>
              <a:rPr lang="en-US" altLang="en-US" b="1" u="sng" dirty="0">
                <a:effectLst>
                  <a:outerShdw blurRad="38100" dist="38100" dir="2700000" algn="tl">
                    <a:srgbClr val="000000"/>
                  </a:outerShdw>
                </a:effectLst>
              </a:rPr>
              <a:t>1:3-4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the word of the LORD came by Haggai the prophet, saying,  4 "Is it time for you yourselves to dwell in your paneled houses, and </a:t>
            </a:r>
            <a:r>
              <a:rPr lang="en-US" altLang="en-US" u="sng" dirty="0">
                <a:effectLst>
                  <a:outerShdw blurRad="38100" dist="38100" dir="2700000" algn="tl">
                    <a:srgbClr val="000000"/>
                  </a:outerShdw>
                </a:effectLst>
              </a:rPr>
              <a:t>this temple to lie in ruins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43398059"/>
      </p:ext>
    </p:extLst>
  </p:cSld>
  <p:clrMapOvr>
    <a:masterClrMapping/>
  </p:clrMapOvr>
  <p:transition>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was merciful to His people and </a:t>
            </a:r>
            <a:r>
              <a:rPr lang="en-US" altLang="en-US" i="1" u="sng" dirty="0">
                <a:effectLst>
                  <a:outerShdw blurRad="38100" dist="38100" dir="2700000" algn="tl">
                    <a:srgbClr val="000000"/>
                  </a:outerShdw>
                </a:effectLst>
              </a:rPr>
              <a:t>brought great discomfort to them</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were failing in the physical realm as well! </a:t>
            </a:r>
            <a:r>
              <a:rPr lang="en-US" altLang="en-US" i="1" u="sng" dirty="0">
                <a:effectLst>
                  <a:outerShdw blurRad="38100" dist="38100" dir="2700000" algn="tl">
                    <a:srgbClr val="000000"/>
                  </a:outerShdw>
                </a:effectLst>
              </a:rPr>
              <a:t>Consider your ways</a:t>
            </a:r>
            <a:r>
              <a:rPr lang="en-US" altLang="en-US" dirty="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Hag 1:5-7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35744303"/>
      </p:ext>
    </p:extLst>
  </p:cSld>
  <p:clrMapOvr>
    <a:masterClrMapping/>
  </p:clrMapOvr>
  <p:transition>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Haggai </a:t>
            </a:r>
            <a:r>
              <a:rPr lang="en-US" altLang="en-US" b="1" u="sng" dirty="0">
                <a:effectLst>
                  <a:outerShdw blurRad="38100" dist="38100" dir="2700000" algn="tl">
                    <a:srgbClr val="000000"/>
                  </a:outerShdw>
                </a:effectLst>
              </a:rPr>
              <a:t>1:5-7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therefore, thus says the LORD of hosts: "</a:t>
            </a:r>
            <a:r>
              <a:rPr lang="en-US" altLang="en-US" b="1" u="sng" dirty="0">
                <a:effectLst>
                  <a:outerShdw blurRad="38100" dist="38100" dir="2700000" algn="tl">
                    <a:srgbClr val="000000"/>
                  </a:outerShdw>
                </a:effectLst>
              </a:rPr>
              <a:t>Consider your ways</a:t>
            </a:r>
            <a:r>
              <a:rPr lang="en-US" altLang="en-US" dirty="0">
                <a:effectLst>
                  <a:outerShdw blurRad="38100" dist="38100" dir="2700000" algn="tl">
                    <a:srgbClr val="000000"/>
                  </a:outerShdw>
                </a:effectLst>
              </a:rPr>
              <a:t>!  6 "You have sown much, and bring in little; You eat, but do not have enough; You drink, but you are not filled with drink; You clothe yourselves, but no one is warm; And he who earns wages, Earns wages to put into a bag with holes."  7 Thus says the LORD of hosts: "</a:t>
            </a:r>
            <a:r>
              <a:rPr lang="en-US" altLang="en-US" b="1" u="sng" dirty="0">
                <a:effectLst>
                  <a:outerShdw blurRad="38100" dist="38100" dir="2700000" algn="tl">
                    <a:srgbClr val="000000"/>
                  </a:outerShdw>
                </a:effectLst>
              </a:rPr>
              <a:t>Consider your ways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99260955"/>
      </p:ext>
    </p:extLst>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foundation is given by God’s word?</a:t>
            </a:r>
          </a:p>
        </p:txBody>
      </p:sp>
      <p:sp>
        <p:nvSpPr>
          <p:cNvPr id="367619"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wants us to see our place in His eternal plans.</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are times where it is difficult to </a:t>
            </a:r>
            <a:r>
              <a:rPr lang="en-US" altLang="en-US" i="1" u="sng" dirty="0">
                <a:effectLst>
                  <a:outerShdw blurRad="38100" dist="38100" dir="2700000" algn="tl">
                    <a:srgbClr val="000000"/>
                  </a:outerShdw>
                </a:effectLst>
              </a:rPr>
              <a:t>see how our efforts will make a difference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cease to walk by a living faith we will cease to </a:t>
            </a:r>
            <a:r>
              <a:rPr lang="en-US" altLang="en-US" i="1" u="sng" dirty="0">
                <a:effectLst>
                  <a:outerShdw blurRad="38100" dist="38100" dir="2700000" algn="tl">
                    <a:srgbClr val="000000"/>
                  </a:outerShdw>
                </a:effectLst>
              </a:rPr>
              <a:t>fervently work for the </a:t>
            </a:r>
            <a:r>
              <a:rPr lang="en-US" altLang="en-US" i="1" u="sng" dirty="0" smtClean="0">
                <a:effectLst>
                  <a:outerShdw blurRad="38100" dist="38100" dir="2700000" algn="tl">
                    <a:srgbClr val="000000"/>
                  </a:outerShdw>
                </a:effectLst>
              </a:rPr>
              <a:t>Lord</a:t>
            </a:r>
            <a:r>
              <a:rPr lang="en-US" altLang="en-US" dirty="0">
                <a:effectLst>
                  <a:outerShdw blurRad="38100" dist="38100" dir="2700000" algn="tl">
                    <a:srgbClr val="000000"/>
                  </a:outerShdw>
                </a:effectLst>
              </a:rPr>
              <a:t>. In that state we cannot accomplish the will of God. </a:t>
            </a:r>
            <a:r>
              <a:rPr lang="en-US" altLang="en-US" b="1" dirty="0">
                <a:effectLst>
                  <a:outerShdw blurRad="38100" dist="38100" dir="2700000" algn="tl">
                    <a:srgbClr val="000000"/>
                  </a:outerShdw>
                </a:effectLst>
              </a:rPr>
              <a:t>(Heb </a:t>
            </a:r>
            <a:r>
              <a:rPr lang="en-US" altLang="en-US" b="1" dirty="0" smtClean="0">
                <a:effectLst>
                  <a:outerShdw blurRad="38100" dist="38100" dir="2700000" algn="tl">
                    <a:srgbClr val="000000"/>
                  </a:outerShdw>
                </a:effectLst>
              </a:rPr>
              <a:t>6:11-12)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036256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7619">
                                            <p:txEl>
                                              <p:pRg st="1" end="1"/>
                                            </p:txEl>
                                          </p:spTgt>
                                        </p:tgtEl>
                                        <p:attrNameLst>
                                          <p:attrName>style.visibility</p:attrName>
                                        </p:attrNameLst>
                                      </p:cBhvr>
                                      <p:to>
                                        <p:strVal val="visible"/>
                                      </p:to>
                                    </p:set>
                                    <p:animEffect transition="in" filter="fade">
                                      <p:cBhvr>
                                        <p:cTn id="14" dur="1000"/>
                                        <p:tgtEl>
                                          <p:spTgt spid="367619">
                                            <p:txEl>
                                              <p:pRg st="1" end="1"/>
                                            </p:txEl>
                                          </p:spTgt>
                                        </p:tgtEl>
                                      </p:cBhvr>
                                    </p:animEffect>
                                    <p:anim calcmode="lin" valueType="num">
                                      <p:cBhvr>
                                        <p:cTn id="15" dur="1000" fill="hold"/>
                                        <p:tgtEl>
                                          <p:spTgt spid="3676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76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7619">
                                            <p:txEl>
                                              <p:pRg st="2" end="2"/>
                                            </p:txEl>
                                          </p:spTgt>
                                        </p:tgtEl>
                                        <p:attrNameLst>
                                          <p:attrName>style.visibility</p:attrName>
                                        </p:attrNameLst>
                                      </p:cBhvr>
                                      <p:to>
                                        <p:strVal val="visible"/>
                                      </p:to>
                                    </p:set>
                                    <p:animEffect transition="in" filter="fade">
                                      <p:cBhvr>
                                        <p:cTn id="21" dur="1000"/>
                                        <p:tgtEl>
                                          <p:spTgt spid="367619">
                                            <p:txEl>
                                              <p:pRg st="2" end="2"/>
                                            </p:txEl>
                                          </p:spTgt>
                                        </p:tgtEl>
                                      </p:cBhvr>
                                    </p:animEffect>
                                    <p:anim calcmode="lin" valueType="num">
                                      <p:cBhvr>
                                        <p:cTn id="22" dur="1000" fill="hold"/>
                                        <p:tgtEl>
                                          <p:spTgt spid="3676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76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Have </a:t>
            </a:r>
            <a:r>
              <a:rPr lang="en-US" altLang="en-US" dirty="0">
                <a:effectLst>
                  <a:outerShdw blurRad="38100" dist="38100" dir="2700000" algn="tl">
                    <a:srgbClr val="000000"/>
                  </a:outerShdw>
                </a:effectLst>
              </a:rPr>
              <a:t>you ever been so overwhelmed by your failures that you </a:t>
            </a:r>
            <a:r>
              <a:rPr lang="en-US" altLang="en-US" i="1" u="sng" dirty="0">
                <a:effectLst>
                  <a:outerShdw blurRad="38100" dist="38100" dir="2700000" algn="tl">
                    <a:srgbClr val="000000"/>
                  </a:outerShdw>
                </a:effectLst>
              </a:rPr>
              <a:t>turn and </a:t>
            </a:r>
            <a:r>
              <a:rPr lang="en-US" altLang="en-US" i="1" u="sng" dirty="0" smtClean="0">
                <a:effectLst>
                  <a:outerShdw blurRad="38100" dist="38100" dir="2700000" algn="tl">
                    <a:srgbClr val="000000"/>
                  </a:outerShdw>
                </a:effectLst>
              </a:rPr>
              <a:t>reexamine </a:t>
            </a:r>
            <a:r>
              <a:rPr lang="en-US" altLang="en-US" i="1" u="sng" dirty="0">
                <a:effectLst>
                  <a:outerShdw blurRad="38100" dist="38100" dir="2700000" algn="tl">
                    <a:srgbClr val="000000"/>
                  </a:outerShdw>
                </a:effectLst>
              </a:rPr>
              <a:t>your relationship with God</a:t>
            </a:r>
            <a:r>
              <a:rPr lang="en-US" altLang="en-US" dirty="0">
                <a:effectLst>
                  <a:outerShdw blurRad="38100" dist="38100" dir="2700000" algn="tl">
                    <a:srgbClr val="000000"/>
                  </a:outerShdw>
                </a:effectLst>
              </a:rPr>
              <a:t>? God wants adversity to cause us to think! </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always good for us to look again at our relationship with God.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Micah 7:9, 18-20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14425801"/>
      </p:ext>
    </p:extLst>
  </p:cSld>
  <p:clrMapOvr>
    <a:masterClrMapping/>
  </p:clrMapOvr>
  <p:transition>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Micah </a:t>
            </a:r>
            <a:r>
              <a:rPr lang="en-US" altLang="en-US" b="1" u="sng" dirty="0">
                <a:effectLst>
                  <a:outerShdw blurRad="38100" dist="38100" dir="2700000" algn="tl">
                    <a:srgbClr val="000000"/>
                  </a:outerShdw>
                </a:effectLst>
              </a:rPr>
              <a:t>7:9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will bear the indignation of the LORD, Because </a:t>
            </a:r>
            <a:r>
              <a:rPr lang="en-US" altLang="en-US" u="sng" dirty="0">
                <a:effectLst>
                  <a:outerShdw blurRad="38100" dist="38100" dir="2700000" algn="tl">
                    <a:srgbClr val="000000"/>
                  </a:outerShdw>
                </a:effectLst>
              </a:rPr>
              <a:t>I have sinned against Him</a:t>
            </a:r>
            <a:r>
              <a:rPr lang="en-US" altLang="en-US" dirty="0">
                <a:effectLst>
                  <a:outerShdw blurRad="38100" dist="38100" dir="2700000" algn="tl">
                    <a:srgbClr val="000000"/>
                  </a:outerShdw>
                </a:effectLst>
              </a:rPr>
              <a:t>, Until He pleads my case And executes justice for me. He will bring me forth to the light; I will see His righteousness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43558674"/>
      </p:ext>
    </p:extLst>
  </p:cSld>
  <p:clrMapOvr>
    <a:masterClrMapping/>
  </p:clrMapOvr>
  <p:transition>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Micah </a:t>
            </a:r>
            <a:r>
              <a:rPr lang="en-US" altLang="en-US" b="1" u="sng" dirty="0">
                <a:effectLst>
                  <a:outerShdw blurRad="38100" dist="38100" dir="2700000" algn="tl">
                    <a:srgbClr val="000000"/>
                  </a:outerShdw>
                </a:effectLst>
              </a:rPr>
              <a:t>7:18-20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u="sng" dirty="0">
                <a:effectLst>
                  <a:outerShdw blurRad="38100" dist="38100" dir="2700000" algn="tl">
                    <a:srgbClr val="000000"/>
                  </a:outerShdw>
                </a:effectLst>
              </a:rPr>
              <a:t>Who is a God like You</a:t>
            </a:r>
            <a:r>
              <a:rPr lang="en-US" altLang="en-US" dirty="0">
                <a:effectLst>
                  <a:outerShdw blurRad="38100" dist="38100" dir="2700000" algn="tl">
                    <a:srgbClr val="000000"/>
                  </a:outerShdw>
                </a:effectLst>
              </a:rPr>
              <a:t>, Pardoning iniquity And passing over the transgression of the remnant of His heritage? He does not retain His anger forever, Because He delights in mercy.  19 He will again have compassion on us, And will subdue our iniquities. You will cast all our sins Into the depths of the sea.  </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20748466"/>
      </p:ext>
    </p:extLst>
  </p:cSld>
  <p:clrMapOvr>
    <a:masterClrMapping/>
  </p:clrMapOvr>
  <p:transition>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need to remember those times where we </a:t>
            </a:r>
            <a:r>
              <a:rPr lang="en-US" altLang="en-US" i="1" u="sng" dirty="0">
                <a:effectLst>
                  <a:outerShdw blurRad="38100" dist="38100" dir="2700000" algn="tl">
                    <a:srgbClr val="000000"/>
                  </a:outerShdw>
                </a:effectLst>
              </a:rPr>
              <a:t>vividly could see God and were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determined to glorify Him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(Deut 5:29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52043105"/>
      </p:ext>
    </p:extLst>
  </p:cSld>
  <p:clrMapOvr>
    <a:masterClrMapping/>
  </p:clrMapOvr>
  <p:transition>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5:29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'Oh, </a:t>
            </a:r>
            <a:r>
              <a:rPr lang="en-US" altLang="en-US" u="sng" dirty="0">
                <a:effectLst>
                  <a:outerShdw blurRad="38100" dist="38100" dir="2700000" algn="tl">
                    <a:srgbClr val="000000"/>
                  </a:outerShdw>
                </a:effectLst>
              </a:rPr>
              <a:t>that they had such a heart in them</a:t>
            </a:r>
            <a:r>
              <a:rPr lang="en-US" altLang="en-US" dirty="0">
                <a:effectLst>
                  <a:outerShdw blurRad="38100" dist="38100" dir="2700000" algn="tl">
                    <a:srgbClr val="000000"/>
                  </a:outerShdw>
                </a:effectLst>
              </a:rPr>
              <a:t> that they would fear Me and always keep all My commandments, that it might be well with them and with their children forever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9783685"/>
      </p:ext>
    </p:extLst>
  </p:cSld>
  <p:clrMapOvr>
    <a:masterClrMapping/>
  </p:clrMapOvr>
  <p:transition>
    <p:pull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must choose to see the unseen!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Heb 11:3, 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8958765"/>
      </p:ext>
    </p:extLst>
  </p:cSld>
  <p:clrMapOvr>
    <a:masterClrMapping/>
  </p:clrMapOvr>
  <p:transition>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By faith we understand that the worlds were framed by the word of God, so that the things which are seen were not made of things which are visible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16434403"/>
      </p:ext>
    </p:extLst>
  </p:cSld>
  <p:clrMapOvr>
    <a:masterClrMapping/>
  </p:clrMapOvr>
  <p:transition>
    <p:pull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without faith it is impossible to please Him, for he who comes to God must believe that He is, and that He is a rewarder of those who diligently seek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18862232"/>
      </p:ext>
    </p:extLst>
  </p:cSld>
  <p:clrMapOvr>
    <a:masterClrMapping/>
  </p:clrMapOvr>
  <p:transition>
    <p:pull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things can we do to “see the unseen?”</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understand how God made us, then we should know that </a:t>
            </a:r>
            <a:r>
              <a:rPr lang="en-US" altLang="en-US" i="1" u="sng" dirty="0">
                <a:effectLst>
                  <a:outerShdw blurRad="38100" dist="38100" dir="2700000" algn="tl">
                    <a:srgbClr val="000000"/>
                  </a:outerShdw>
                </a:effectLst>
              </a:rPr>
              <a:t>the only fulfillment </a:t>
            </a:r>
            <a:r>
              <a:rPr lang="en-US" altLang="en-US" i="1" u="sng" dirty="0" smtClean="0">
                <a:effectLst>
                  <a:outerShdw blurRad="38100" dist="38100" dir="2700000" algn="tl">
                    <a:srgbClr val="000000"/>
                  </a:outerShdw>
                </a:effectLst>
              </a:rPr>
              <a:t>in </a:t>
            </a:r>
            <a:r>
              <a:rPr lang="en-US" altLang="en-US" i="1" u="sng" dirty="0">
                <a:effectLst>
                  <a:outerShdw blurRad="38100" dist="38100" dir="2700000" algn="tl">
                    <a:srgbClr val="000000"/>
                  </a:outerShdw>
                </a:effectLst>
              </a:rPr>
              <a:t>life is to glorify God</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Hag 1:8-10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39637827"/>
      </p:ext>
    </p:extLst>
  </p:cSld>
  <p:clrMapOvr>
    <a:masterClrMapping/>
  </p:clrMapOvr>
  <p:transition>
    <p:pull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Haggai </a:t>
            </a:r>
            <a:r>
              <a:rPr lang="en-US" altLang="en-US" b="1" u="sng" dirty="0">
                <a:effectLst>
                  <a:outerShdw blurRad="38100" dist="38100" dir="2700000" algn="tl">
                    <a:srgbClr val="000000"/>
                  </a:outerShdw>
                </a:effectLst>
              </a:rPr>
              <a:t>1:8-10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"Go up to the mountains and bring wood and build the temple, </a:t>
            </a:r>
            <a:r>
              <a:rPr lang="en-US" altLang="en-US" u="sng" dirty="0">
                <a:effectLst>
                  <a:outerShdw blurRad="38100" dist="38100" dir="2700000" algn="tl">
                    <a:srgbClr val="000000"/>
                  </a:outerShdw>
                </a:effectLst>
              </a:rPr>
              <a:t>that I may take pleasure in it and be glorified</a:t>
            </a:r>
            <a:r>
              <a:rPr lang="en-US" altLang="en-US" dirty="0">
                <a:effectLst>
                  <a:outerShdw blurRad="38100" dist="38100" dir="2700000" algn="tl">
                    <a:srgbClr val="000000"/>
                  </a:outerShdw>
                </a:effectLst>
              </a:rPr>
              <a:t>," says the LORD.  9 "You looked for much, but indeed it came to little; and when you brought it home, I blew it away. Why?" says the LORD of hosts. "Because of My house that is in ruins, while every one of you runs to his own </a:t>
            </a:r>
            <a:r>
              <a:rPr lang="en-US" altLang="en-US" dirty="0" smtClean="0">
                <a:effectLst>
                  <a:outerShdw blurRad="38100" dist="38100" dir="2700000" algn="tl">
                    <a:srgbClr val="000000"/>
                  </a:outerShdw>
                </a:effectLst>
              </a:rPr>
              <a:t>house…</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96282677"/>
      </p:ext>
    </p:extLst>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foundation is given by God’s word?</a:t>
            </a: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6:11-12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we desire that each one of you show the same diligence to the </a:t>
            </a:r>
            <a:r>
              <a:rPr lang="en-US" altLang="en-US" u="sng" dirty="0">
                <a:effectLst>
                  <a:outerShdw blurRad="38100" dist="38100" dir="2700000" algn="tl">
                    <a:srgbClr val="000000"/>
                  </a:outerShdw>
                </a:effectLst>
              </a:rPr>
              <a:t>full assurance of hope until the end</a:t>
            </a:r>
            <a:r>
              <a:rPr lang="en-US" altLang="en-US" dirty="0">
                <a:effectLst>
                  <a:outerShdw blurRad="38100" dist="38100" dir="2700000" algn="tl">
                    <a:srgbClr val="000000"/>
                  </a:outerShdw>
                </a:effectLst>
              </a:rPr>
              <a:t>,  12 that </a:t>
            </a:r>
            <a:r>
              <a:rPr lang="en-US" altLang="en-US" u="sng" dirty="0">
                <a:effectLst>
                  <a:outerShdw blurRad="38100" dist="38100" dir="2700000" algn="tl">
                    <a:srgbClr val="000000"/>
                  </a:outerShdw>
                </a:effectLst>
              </a:rPr>
              <a:t>you do not become sluggish</a:t>
            </a:r>
            <a:r>
              <a:rPr lang="en-US" altLang="en-US" dirty="0">
                <a:effectLst>
                  <a:outerShdw blurRad="38100" dist="38100" dir="2700000" algn="tl">
                    <a:srgbClr val="000000"/>
                  </a:outerShdw>
                </a:effectLst>
              </a:rPr>
              <a:t>, but imitate those who </a:t>
            </a:r>
            <a:r>
              <a:rPr lang="en-US" altLang="en-US" u="sng" dirty="0">
                <a:effectLst>
                  <a:outerShdw blurRad="38100" dist="38100" dir="2700000" algn="tl">
                    <a:srgbClr val="000000"/>
                  </a:outerShdw>
                </a:effectLst>
              </a:rPr>
              <a:t>through faith and patience inherit the promises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195301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of the worst things that could happen to us is </a:t>
            </a:r>
            <a:r>
              <a:rPr lang="en-US" altLang="en-US" i="1" u="sng" dirty="0">
                <a:effectLst>
                  <a:outerShdw blurRad="38100" dist="38100" dir="2700000" algn="tl">
                    <a:srgbClr val="000000"/>
                  </a:outerShdw>
                </a:effectLst>
              </a:rPr>
              <a:t>uninterrupted physical success</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(Deut 8:11-20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2239478"/>
      </p:ext>
    </p:extLst>
  </p:cSld>
  <p:clrMapOvr>
    <a:masterClrMapping/>
  </p:clrMapOvr>
  <p:transition>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 8:17-19</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"then you say in your heart, 'My power and the might of my hand have gained me this wealth.'  18 "And you shall remember the LORD your God, for </a:t>
            </a:r>
            <a:r>
              <a:rPr lang="en-US" altLang="en-US" u="sng" dirty="0">
                <a:effectLst>
                  <a:outerShdw blurRad="38100" dist="38100" dir="2700000" algn="tl">
                    <a:srgbClr val="000000"/>
                  </a:outerShdw>
                </a:effectLst>
              </a:rPr>
              <a:t>it is He who gives you power to get wealth</a:t>
            </a:r>
            <a:r>
              <a:rPr lang="en-US" altLang="en-US" dirty="0">
                <a:effectLst>
                  <a:outerShdw blurRad="38100" dist="38100" dir="2700000" algn="tl">
                    <a:srgbClr val="000000"/>
                  </a:outerShdw>
                </a:effectLst>
              </a:rPr>
              <a:t>, that He may establish His covenant which He swore to your fathers, as it is this </a:t>
            </a:r>
            <a:r>
              <a:rPr lang="en-US" altLang="en-US" dirty="0" smtClean="0">
                <a:effectLst>
                  <a:outerShdw blurRad="38100" dist="38100" dir="2700000" algn="tl">
                    <a:srgbClr val="000000"/>
                  </a:outerShdw>
                </a:effectLst>
              </a:rPr>
              <a:t>day.</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94632569"/>
      </p:ext>
    </p:extLst>
  </p:cSld>
  <p:clrMapOvr>
    <a:masterClrMapping/>
  </p:clrMapOvr>
  <p:transition>
    <p:pull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19 </a:t>
            </a:r>
            <a:r>
              <a:rPr lang="en-US" altLang="en-US" dirty="0">
                <a:effectLst>
                  <a:outerShdw blurRad="38100" dist="38100" dir="2700000" algn="tl">
                    <a:srgbClr val="000000"/>
                  </a:outerShdw>
                </a:effectLst>
              </a:rPr>
              <a:t>"Then it shall be, if you by any means forget the LORD your God, and follow other gods, and serve them and worship them, I testify against you this day that you shall surely perish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57997747"/>
      </p:ext>
    </p:extLst>
  </p:cSld>
  <p:clrMapOvr>
    <a:masterClrMapping/>
  </p:clrMapOvr>
  <p:transition>
    <p:pull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are made to feel empty when </a:t>
            </a:r>
            <a:r>
              <a:rPr lang="en-US" altLang="en-US" i="1" u="sng" dirty="0">
                <a:effectLst>
                  <a:outerShdw blurRad="38100" dist="38100" dir="2700000" algn="tl">
                    <a:srgbClr val="000000"/>
                  </a:outerShdw>
                </a:effectLst>
              </a:rPr>
              <a:t>we fail to purse eternal purposes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a:t>
            </a:r>
            <a:r>
              <a:rPr lang="en-US" altLang="en-US" b="1" dirty="0" err="1">
                <a:effectLst>
                  <a:outerShdw blurRad="38100" dist="38100" dir="2700000" algn="tl">
                    <a:srgbClr val="000000"/>
                  </a:outerShdw>
                </a:effectLst>
              </a:rPr>
              <a:t>Ecc</a:t>
            </a:r>
            <a:r>
              <a:rPr lang="en-US" altLang="en-US" b="1" dirty="0">
                <a:effectLst>
                  <a:outerShdw blurRad="38100" dist="38100" dir="2700000" algn="tl">
                    <a:srgbClr val="000000"/>
                  </a:outerShdw>
                </a:effectLst>
              </a:rPr>
              <a:t> 3:11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28041928"/>
      </p:ext>
    </p:extLst>
  </p:cSld>
  <p:clrMapOvr>
    <a:masterClrMapping/>
  </p:clrMapOvr>
  <p:transition>
    <p:pull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Ecclesiastes </a:t>
            </a:r>
            <a:r>
              <a:rPr lang="en-US" altLang="en-US" b="1" u="sng" dirty="0">
                <a:effectLst>
                  <a:outerShdw blurRad="38100" dist="38100" dir="2700000" algn="tl">
                    <a:srgbClr val="000000"/>
                  </a:outerShdw>
                </a:effectLst>
              </a:rPr>
              <a:t>3:11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He has made everything beautiful in its time. Also </a:t>
            </a:r>
            <a:r>
              <a:rPr lang="en-US" altLang="en-US" u="sng" dirty="0">
                <a:effectLst>
                  <a:outerShdw blurRad="38100" dist="38100" dir="2700000" algn="tl">
                    <a:srgbClr val="000000"/>
                  </a:outerShdw>
                </a:effectLst>
              </a:rPr>
              <a:t>He has put eternity in their hearts</a:t>
            </a:r>
            <a:r>
              <a:rPr lang="en-US" altLang="en-US" dirty="0">
                <a:effectLst>
                  <a:outerShdw blurRad="38100" dist="38100" dir="2700000" algn="tl">
                    <a:srgbClr val="000000"/>
                  </a:outerShdw>
                </a:effectLst>
              </a:rPr>
              <a:t>, except that no one can find out the work that God does from beginning to end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71054250"/>
      </p:ext>
    </p:extLst>
  </p:cSld>
  <p:clrMapOvr>
    <a:masterClrMapping/>
  </p:clrMapOvr>
  <p:transition>
    <p:pull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providence of God also may help us be humbled so that we might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consider!” </a:t>
            </a:r>
            <a:r>
              <a:rPr lang="en-US" altLang="en-US" i="1" u="sng" dirty="0">
                <a:effectLst>
                  <a:outerShdw blurRad="38100" dist="38100" dir="2700000" algn="tl">
                    <a:srgbClr val="000000"/>
                  </a:outerShdw>
                </a:effectLst>
              </a:rPr>
              <a:t>What is real fulfillment to you</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cannot “straddle the fence” in finding purpose in life! </a:t>
            </a:r>
            <a:r>
              <a:rPr lang="en-US" altLang="en-US" b="1" dirty="0">
                <a:effectLst>
                  <a:outerShdw blurRad="38100" dist="38100" dir="2700000" algn="tl">
                    <a:srgbClr val="000000"/>
                  </a:outerShdw>
                </a:effectLst>
              </a:rPr>
              <a:t>(Mt 6:24-27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61369544"/>
      </p:ext>
    </p:extLst>
  </p:cSld>
  <p:clrMapOvr>
    <a:masterClrMapping/>
  </p:clrMapOvr>
  <p:transition>
    <p:pull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Matthew </a:t>
            </a:r>
            <a:r>
              <a:rPr lang="en-US" altLang="en-US" sz="3000" b="1" u="sng" dirty="0">
                <a:effectLst>
                  <a:outerShdw blurRad="38100" dist="38100" dir="2700000" algn="tl">
                    <a:srgbClr val="000000"/>
                  </a:outerShdw>
                </a:effectLst>
              </a:rPr>
              <a:t>6:24-27</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 No one can serve two masters; for either he will hate the one and love the other, or else he will be loyal to the one and despise the other. You cannot serve God and mammon.  25 " Therefore I say to you, do not worry about your life, what you will eat or what you will drink; nor about your body, what you will put on. Is not life more than food and the body more than clothing?  </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755548795"/>
      </p:ext>
    </p:extLst>
  </p:cSld>
  <p:clrMapOvr>
    <a:masterClrMapping/>
  </p:clrMapOvr>
  <p:transition>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26 </a:t>
            </a:r>
            <a:r>
              <a:rPr lang="en-US" altLang="en-US" dirty="0">
                <a:effectLst>
                  <a:outerShdw blurRad="38100" dist="38100" dir="2700000" algn="tl">
                    <a:srgbClr val="000000"/>
                  </a:outerShdw>
                </a:effectLst>
              </a:rPr>
              <a:t>"Look at the birds of the air, for they neither sow nor reap nor gather into barns; yet your heavenly Father feeds them. Are you not of more value than they?  27 "Which of you by worrying can add one cubit to his stature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02771430"/>
      </p:ext>
    </p:extLst>
  </p:cSld>
  <p:clrMapOvr>
    <a:masterClrMapping/>
  </p:clrMapOvr>
  <p:transition>
    <p:pull dir="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Haggai </a:t>
            </a:r>
            <a:r>
              <a:rPr lang="en-US" altLang="en-US" dirty="0">
                <a:effectLst>
                  <a:outerShdw blurRad="38100" dist="38100" dir="2700000" algn="tl">
                    <a:srgbClr val="000000"/>
                  </a:outerShdw>
                </a:effectLst>
              </a:rPr>
              <a:t>gave the message from God about their condition and the people received it.</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message showed that God knew their hearts and how </a:t>
            </a:r>
            <a:r>
              <a:rPr lang="en-US" altLang="en-US" i="1" u="sng" dirty="0">
                <a:effectLst>
                  <a:outerShdw blurRad="38100" dist="38100" dir="2700000" algn="tl">
                    <a:srgbClr val="000000"/>
                  </a:outerShdw>
                </a:effectLst>
              </a:rPr>
              <a:t>He wanted to heal </a:t>
            </a:r>
            <a:r>
              <a:rPr lang="en-US" altLang="en-US" i="1" u="sng" dirty="0" smtClean="0">
                <a:effectLst>
                  <a:outerShdw blurRad="38100" dist="38100" dir="2700000" algn="tl">
                    <a:srgbClr val="000000"/>
                  </a:outerShdw>
                </a:effectLst>
              </a:rPr>
              <a:t>them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(Mal 1:12-13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33939808"/>
      </p:ext>
    </p:extLst>
  </p:cSld>
  <p:clrMapOvr>
    <a:masterClrMapping/>
  </p:clrMapOvr>
  <p:transition>
    <p:pull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Haggai </a:t>
            </a:r>
            <a:r>
              <a:rPr lang="en-US" altLang="en-US" b="1" u="sng" dirty="0">
                <a:effectLst>
                  <a:outerShdw blurRad="38100" dist="38100" dir="2700000" algn="tl">
                    <a:srgbClr val="000000"/>
                  </a:outerShdw>
                </a:effectLst>
              </a:rPr>
              <a:t>1:12-13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Zerubbabel the son of </a:t>
            </a:r>
            <a:r>
              <a:rPr lang="en-US" altLang="en-US" dirty="0" err="1">
                <a:effectLst>
                  <a:outerShdw blurRad="38100" dist="38100" dir="2700000" algn="tl">
                    <a:srgbClr val="000000"/>
                  </a:outerShdw>
                </a:effectLst>
              </a:rPr>
              <a:t>Shealtiel</a:t>
            </a:r>
            <a:r>
              <a:rPr lang="en-US" altLang="en-US" dirty="0">
                <a:effectLst>
                  <a:outerShdw blurRad="38100" dist="38100" dir="2700000" algn="tl">
                    <a:srgbClr val="000000"/>
                  </a:outerShdw>
                </a:effectLst>
              </a:rPr>
              <a:t>, and Joshua the son of </a:t>
            </a:r>
            <a:r>
              <a:rPr lang="en-US" altLang="en-US" dirty="0" err="1">
                <a:effectLst>
                  <a:outerShdw blurRad="38100" dist="38100" dir="2700000" algn="tl">
                    <a:srgbClr val="000000"/>
                  </a:outerShdw>
                </a:effectLst>
              </a:rPr>
              <a:t>Jehozadak</a:t>
            </a:r>
            <a:r>
              <a:rPr lang="en-US" altLang="en-US" dirty="0">
                <a:effectLst>
                  <a:outerShdw blurRad="38100" dist="38100" dir="2700000" algn="tl">
                    <a:srgbClr val="000000"/>
                  </a:outerShdw>
                </a:effectLst>
              </a:rPr>
              <a:t>, the high priest, with all the remnant of the people, obeyed the voice of the LORD their God, and the words of Haggai the prophet, as the LORD their God had sent him; and </a:t>
            </a:r>
            <a:r>
              <a:rPr lang="en-US" altLang="en-US" u="sng" dirty="0">
                <a:effectLst>
                  <a:outerShdw blurRad="38100" dist="38100" dir="2700000" algn="tl">
                    <a:srgbClr val="000000"/>
                  </a:outerShdw>
                </a:effectLst>
              </a:rPr>
              <a:t>the people feared the presence of the LORD</a:t>
            </a:r>
            <a:r>
              <a:rPr lang="en-US" altLang="en-US" dirty="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35558486"/>
      </p:ext>
    </p:extLst>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foundation is given by God’s word?</a:t>
            </a: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i="1" u="sng" dirty="0">
                <a:effectLst>
                  <a:outerShdw blurRad="38100" dist="38100" dir="2700000" algn="tl">
                    <a:srgbClr val="000000"/>
                  </a:outerShdw>
                </a:effectLst>
              </a:rPr>
              <a:t>must keep a view to the unseen</a:t>
            </a:r>
            <a:r>
              <a:rPr lang="en-US" altLang="en-US" dirty="0">
                <a:effectLst>
                  <a:outerShdw blurRad="38100" dist="38100" dir="2700000" algn="tl">
                    <a:srgbClr val="000000"/>
                  </a:outerShdw>
                </a:effectLst>
              </a:rPr>
              <a:t>. When we see and our mighty God and His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promises, then our physical sight will not discourage us. </a:t>
            </a:r>
            <a:r>
              <a:rPr lang="en-US" altLang="en-US" b="1" dirty="0">
                <a:effectLst>
                  <a:outerShdw blurRad="38100" dist="38100" dir="2700000" algn="tl">
                    <a:srgbClr val="000000"/>
                  </a:outerShdw>
                </a:effectLst>
              </a:rPr>
              <a:t>(Heb 11:24-27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151863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13 </a:t>
            </a:r>
            <a:r>
              <a:rPr lang="en-US" altLang="en-US" dirty="0">
                <a:effectLst>
                  <a:outerShdw blurRad="38100" dist="38100" dir="2700000" algn="tl">
                    <a:srgbClr val="000000"/>
                  </a:outerShdw>
                </a:effectLst>
              </a:rPr>
              <a:t>Then Haggai, the LORD's messenger, spoke the LORD's message to the people, saying, "</a:t>
            </a:r>
            <a:r>
              <a:rPr lang="en-US" altLang="en-US" u="sng" dirty="0">
                <a:effectLst>
                  <a:outerShdw blurRad="38100" dist="38100" dir="2700000" algn="tl">
                    <a:srgbClr val="000000"/>
                  </a:outerShdw>
                </a:effectLst>
              </a:rPr>
              <a:t>I am with you, says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72258696"/>
      </p:ext>
    </p:extLst>
  </p:cSld>
  <p:clrMapOvr>
    <a:masterClrMapping/>
  </p:clrMapOvr>
  <p:transition>
    <p:pull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the unseen</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These </a:t>
            </a:r>
            <a:r>
              <a:rPr lang="en-US" altLang="en-US" dirty="0">
                <a:effectLst>
                  <a:outerShdw blurRad="38100" dist="38100" dir="2700000" algn="tl">
                    <a:srgbClr val="000000"/>
                  </a:outerShdw>
                </a:effectLst>
              </a:rPr>
              <a:t>people let </a:t>
            </a:r>
            <a:r>
              <a:rPr lang="en-US" altLang="en-US" i="1" u="sng" dirty="0">
                <a:effectLst>
                  <a:outerShdw blurRad="38100" dist="38100" dir="2700000" algn="tl">
                    <a:srgbClr val="000000"/>
                  </a:outerShdw>
                </a:effectLst>
              </a:rPr>
              <a:t>the guilt of sin draw them closer to God</a:t>
            </a:r>
            <a:r>
              <a:rPr lang="en-US" altLang="en-US" dirty="0">
                <a:effectLst>
                  <a:outerShdw blurRad="38100" dist="38100" dir="2700000" algn="tl">
                    <a:srgbClr val="000000"/>
                  </a:outerShdw>
                </a:effectLst>
              </a:rPr>
              <a:t> in reverence!</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855407"/>
      </p:ext>
    </p:extLst>
  </p:cSld>
  <p:clrMapOvr>
    <a:masterClrMapping/>
  </p:clrMapOvr>
  <p:transition>
    <p:pull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His power in their efforts</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now dealt with </a:t>
            </a:r>
            <a:r>
              <a:rPr lang="en-US" altLang="en-US" i="1" u="sng" dirty="0">
                <a:effectLst>
                  <a:outerShdw blurRad="38100" dist="38100" dir="2700000" algn="tl">
                    <a:srgbClr val="000000"/>
                  </a:outerShdw>
                </a:effectLst>
              </a:rPr>
              <a:t>the source of discouragement</a:t>
            </a:r>
            <a:r>
              <a:rPr lang="en-US" altLang="en-US" dirty="0">
                <a:effectLst>
                  <a:outerShdw blurRad="38100" dist="38100" dir="2700000" algn="tl">
                    <a:srgbClr val="000000"/>
                  </a:outerShdw>
                </a:effectLst>
              </a:rPr>
              <a:t> that was holding back the work.</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called the men who had </a:t>
            </a:r>
            <a:r>
              <a:rPr lang="en-US" altLang="en-US" i="1" u="sng" dirty="0">
                <a:effectLst>
                  <a:outerShdw blurRad="38100" dist="38100" dir="2700000" algn="tl">
                    <a:srgbClr val="000000"/>
                  </a:outerShdw>
                </a:effectLst>
              </a:rPr>
              <a:t>seen and remembered the glory of the first temple</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(Hag 2:1-3, Ezra 3:8-13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67864425"/>
      </p:ext>
    </p:extLst>
  </p:cSld>
  <p:clrMapOvr>
    <a:masterClrMapping/>
  </p:clrMapOvr>
  <p:transition>
    <p:pull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His power in their efforts</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Haggai </a:t>
            </a:r>
            <a:r>
              <a:rPr lang="en-US" altLang="en-US" b="1" u="sng" dirty="0">
                <a:effectLst>
                  <a:outerShdw blurRad="38100" dist="38100" dir="2700000" algn="tl">
                    <a:srgbClr val="000000"/>
                  </a:outerShdw>
                </a:effectLst>
              </a:rPr>
              <a:t>2:1-3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…3 </a:t>
            </a:r>
            <a:r>
              <a:rPr lang="en-US" altLang="en-US" dirty="0">
                <a:effectLst>
                  <a:outerShdw blurRad="38100" dist="38100" dir="2700000" algn="tl">
                    <a:srgbClr val="000000"/>
                  </a:outerShdw>
                </a:effectLst>
              </a:rPr>
              <a:t>'Who is left among you who saw this temple in its former glory? And how do you see it now? In comparison with it, is this not </a:t>
            </a:r>
            <a:r>
              <a:rPr lang="en-US" altLang="en-US" u="sng" dirty="0">
                <a:effectLst>
                  <a:outerShdw blurRad="38100" dist="38100" dir="2700000" algn="tl">
                    <a:srgbClr val="000000"/>
                  </a:outerShdw>
                </a:effectLst>
              </a:rPr>
              <a:t>in your eyes as nothing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47418069"/>
      </p:ext>
    </p:extLst>
  </p:cSld>
  <p:clrMapOvr>
    <a:masterClrMapping/>
  </p:clrMapOvr>
  <p:transition>
    <p:pull dir="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His power in their efforts</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Ezra </a:t>
            </a:r>
            <a:r>
              <a:rPr lang="en-US" altLang="en-US" sz="3000" b="1" u="sng" dirty="0">
                <a:effectLst>
                  <a:outerShdw blurRad="38100" dist="38100" dir="2700000" algn="tl">
                    <a:srgbClr val="000000"/>
                  </a:outerShdw>
                </a:effectLst>
              </a:rPr>
              <a:t>3:12-13</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But many of the priests and Levites and heads of the fathers' houses, old men who had seen the first temple, wept with a loud voice when the foundation of this temple was laid before their eyes. Yet many shouted aloud for joy,  13 so that the people could not discern the noise of the shout of joy from the noise of the weeping of the people, for the people shouted with a loud shout, and the sound was heard afar off</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97382560"/>
      </p:ext>
    </p:extLst>
  </p:cSld>
  <p:clrMapOvr>
    <a:masterClrMapping/>
  </p:clrMapOvr>
  <p:transition>
    <p:pull dir="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His power in their efforts</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They </a:t>
            </a:r>
            <a:r>
              <a:rPr lang="en-US" altLang="en-US" i="1" u="sng" dirty="0">
                <a:effectLst>
                  <a:outerShdw blurRad="38100" dist="38100" dir="2700000" algn="tl">
                    <a:srgbClr val="000000"/>
                  </a:outerShdw>
                </a:effectLst>
              </a:rPr>
              <a:t>were judging the efforts strictly from a carnal standpoint</a:t>
            </a:r>
            <a:r>
              <a:rPr lang="en-US" altLang="en-US" dirty="0">
                <a:effectLst>
                  <a:outerShdw blurRad="38100" dist="38100" dir="2700000" algn="tl">
                    <a:srgbClr val="000000"/>
                  </a:outerShdw>
                </a:effectLst>
              </a:rPr>
              <a:t>! How many judge </a:t>
            </a:r>
            <a:r>
              <a:rPr lang="en-US" altLang="en-US" dirty="0" smtClean="0">
                <a:effectLst>
                  <a:outerShdw blurRad="38100" dist="38100" dir="2700000" algn="tl">
                    <a:srgbClr val="000000"/>
                  </a:outerShdw>
                </a:effectLst>
              </a:rPr>
              <a:t>churches </a:t>
            </a:r>
            <a:r>
              <a:rPr lang="en-US" altLang="en-US" dirty="0">
                <a:effectLst>
                  <a:outerShdw blurRad="38100" dist="38100" dir="2700000" algn="tl">
                    <a:srgbClr val="000000"/>
                  </a:outerShdw>
                </a:effectLst>
              </a:rPr>
              <a:t>by physical standards? How about our efforts as parents?</a:t>
            </a:r>
          </a:p>
          <a:p>
            <a:r>
              <a:rPr lang="en-US" altLang="en-US" dirty="0" smtClean="0">
                <a:effectLst>
                  <a:outerShdw blurRad="38100" dist="38100" dir="2700000" algn="tl">
                    <a:srgbClr val="000000"/>
                  </a:outerShdw>
                </a:effectLst>
              </a:rPr>
              <a:t>All </a:t>
            </a:r>
            <a:r>
              <a:rPr lang="en-US" altLang="en-US" dirty="0">
                <a:effectLst>
                  <a:outerShdw blurRad="38100" dist="38100" dir="2700000" algn="tl">
                    <a:srgbClr val="000000"/>
                  </a:outerShdw>
                </a:effectLst>
              </a:rPr>
              <a:t>they needed to know was that </a:t>
            </a:r>
            <a:r>
              <a:rPr lang="en-US" altLang="en-US" i="1" u="sng" dirty="0">
                <a:effectLst>
                  <a:outerShdw blurRad="38100" dist="38100" dir="2700000" algn="tl">
                    <a:srgbClr val="000000"/>
                  </a:outerShdw>
                </a:effectLst>
              </a:rPr>
              <a:t>God was with them and that they were tools in </a:t>
            </a:r>
            <a:r>
              <a:rPr lang="en-US" altLang="en-US" i="1" u="sng" dirty="0" smtClean="0">
                <a:effectLst>
                  <a:outerShdw blurRad="38100" dist="38100" dir="2700000" algn="tl">
                    <a:srgbClr val="000000"/>
                  </a:outerShdw>
                </a:effectLst>
              </a:rPr>
              <a:t>His </a:t>
            </a:r>
            <a:r>
              <a:rPr lang="en-US" altLang="en-US" i="1" u="sng" dirty="0">
                <a:effectLst>
                  <a:outerShdw blurRad="38100" dist="38100" dir="2700000" algn="tl">
                    <a:srgbClr val="000000"/>
                  </a:outerShdw>
                </a:effectLst>
              </a:rPr>
              <a:t>work</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(Hag 2:4-5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28227945"/>
      </p:ext>
    </p:extLst>
  </p:cSld>
  <p:clrMapOvr>
    <a:masterClrMapping/>
  </p:clrMapOvr>
  <p:transition>
    <p:pull dir="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His power in their efforts</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Haggai </a:t>
            </a:r>
            <a:r>
              <a:rPr lang="en-US" altLang="en-US" b="1" u="sng" dirty="0">
                <a:effectLst>
                  <a:outerShdw blurRad="38100" dist="38100" dir="2700000" algn="tl">
                    <a:srgbClr val="000000"/>
                  </a:outerShdw>
                </a:effectLst>
              </a:rPr>
              <a:t>2:4-5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'Yet now be strong, Zerubbabel,' says the LORD; 'and be strong, Joshua, son of </a:t>
            </a:r>
            <a:r>
              <a:rPr lang="en-US" altLang="en-US" dirty="0" err="1">
                <a:effectLst>
                  <a:outerShdw blurRad="38100" dist="38100" dir="2700000" algn="tl">
                    <a:srgbClr val="000000"/>
                  </a:outerShdw>
                </a:effectLst>
              </a:rPr>
              <a:t>Jehozadak</a:t>
            </a:r>
            <a:r>
              <a:rPr lang="en-US" altLang="en-US" dirty="0">
                <a:effectLst>
                  <a:outerShdw blurRad="38100" dist="38100" dir="2700000" algn="tl">
                    <a:srgbClr val="000000"/>
                  </a:outerShdw>
                </a:effectLst>
              </a:rPr>
              <a:t>, the high priest; and be strong, all you people of the land,' says the LORD, 'and work; for I am with you,' says the LORD of hosts.  5 'According to the word that I covenanted with you when you came out of Egypt, so </a:t>
            </a:r>
            <a:r>
              <a:rPr lang="en-US" altLang="en-US" u="sng" dirty="0">
                <a:effectLst>
                  <a:outerShdw blurRad="38100" dist="38100" dir="2700000" algn="tl">
                    <a:srgbClr val="000000"/>
                  </a:outerShdw>
                </a:effectLst>
              </a:rPr>
              <a:t>My Spirit remains among you; do not fear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40686326"/>
      </p:ext>
    </p:extLst>
  </p:cSld>
  <p:clrMapOvr>
    <a:masterClrMapping/>
  </p:clrMapOvr>
  <p:transition>
    <p:pull dir="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His power in their efforts</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They </a:t>
            </a:r>
            <a:r>
              <a:rPr lang="en-US" altLang="en-US" dirty="0">
                <a:effectLst>
                  <a:outerShdw blurRad="38100" dist="38100" dir="2700000" algn="tl">
                    <a:srgbClr val="000000"/>
                  </a:outerShdw>
                </a:effectLst>
              </a:rPr>
              <a:t>had a covenant with God that </a:t>
            </a:r>
            <a:r>
              <a:rPr lang="en-US" altLang="en-US" i="1" u="sng" dirty="0">
                <a:effectLst>
                  <a:outerShdw blurRad="38100" dist="38100" dir="2700000" algn="tl">
                    <a:srgbClr val="000000"/>
                  </a:outerShdw>
                </a:effectLst>
              </a:rPr>
              <a:t>defined their relationship</a:t>
            </a:r>
            <a:r>
              <a:rPr lang="en-US" altLang="en-US" dirty="0">
                <a:effectLst>
                  <a:outerShdw blurRad="38100" dist="38100" dir="2700000" algn="tl">
                    <a:srgbClr val="000000"/>
                  </a:outerShdw>
                </a:effectLst>
              </a:rPr>
              <a:t> and gave them a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strong hope for this life and the life to come. Our God is faithful!</a:t>
            </a:r>
          </a:p>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allowed them to understand that this temple would be a far greater one in the plan </a:t>
            </a:r>
            <a:r>
              <a:rPr lang="en-US" altLang="en-US" dirty="0" smtClean="0">
                <a:effectLst>
                  <a:outerShdw blurRad="38100" dist="38100" dir="2700000" algn="tl">
                    <a:srgbClr val="000000"/>
                  </a:outerShdw>
                </a:effectLst>
              </a:rPr>
              <a:t>of </a:t>
            </a:r>
            <a:r>
              <a:rPr lang="en-US" altLang="en-US" dirty="0">
                <a:effectLst>
                  <a:outerShdw blurRad="38100" dist="38100" dir="2700000" algn="tl">
                    <a:srgbClr val="000000"/>
                  </a:outerShdw>
                </a:effectLst>
              </a:rPr>
              <a:t>God and </a:t>
            </a:r>
            <a:r>
              <a:rPr lang="en-US" altLang="en-US" i="1" u="sng" dirty="0">
                <a:effectLst>
                  <a:outerShdw blurRad="38100" dist="38100" dir="2700000" algn="tl">
                    <a:srgbClr val="000000"/>
                  </a:outerShdw>
                </a:effectLst>
              </a:rPr>
              <a:t>the glory that would be associated with it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(Hag 2:6-9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57897838"/>
      </p:ext>
    </p:extLst>
  </p:cSld>
  <p:clrMapOvr>
    <a:masterClrMapping/>
  </p:clrMapOvr>
  <p:transition>
    <p:pull dir="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His power in their efforts</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Haggai </a:t>
            </a:r>
            <a:r>
              <a:rPr lang="en-US" altLang="en-US" b="1" u="sng" dirty="0">
                <a:effectLst>
                  <a:outerShdw blurRad="38100" dist="38100" dir="2700000" algn="tl">
                    <a:srgbClr val="000000"/>
                  </a:outerShdw>
                </a:effectLst>
              </a:rPr>
              <a:t>2:6-9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thus says the LORD of hosts: 'Once more (it is a little while) I will shake heaven and earth, the sea and dry land;  7 'and I will shake all nations, and </a:t>
            </a:r>
            <a:r>
              <a:rPr lang="en-US" altLang="en-US" u="sng" dirty="0">
                <a:effectLst>
                  <a:outerShdw blurRad="38100" dist="38100" dir="2700000" algn="tl">
                    <a:srgbClr val="000000"/>
                  </a:outerShdw>
                </a:effectLst>
              </a:rPr>
              <a:t>they shall come to the Desire of All Nations, and I will fill this temple with glory</a:t>
            </a:r>
            <a:r>
              <a:rPr lang="en-US" altLang="en-US" dirty="0">
                <a:effectLst>
                  <a:outerShdw blurRad="38100" dist="38100" dir="2700000" algn="tl">
                    <a:srgbClr val="000000"/>
                  </a:outerShdw>
                </a:effectLst>
              </a:rPr>
              <a:t>,' says the LORD of hosts.  8 ' The silver is Mine, and the gold is Mine,' says the LORD of hosts.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0059032"/>
      </p:ext>
    </p:extLst>
  </p:cSld>
  <p:clrMapOvr>
    <a:masterClrMapping/>
  </p:clrMapOvr>
  <p:transition>
    <p:pull dir="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His power in their efforts</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9 </a:t>
            </a:r>
            <a:r>
              <a:rPr lang="en-US" altLang="en-US" dirty="0">
                <a:effectLst>
                  <a:outerShdw blurRad="38100" dist="38100" dir="2700000" algn="tl">
                    <a:srgbClr val="000000"/>
                  </a:outerShdw>
                </a:effectLst>
              </a:rPr>
              <a:t>'The glory of this latter temple shall be </a:t>
            </a:r>
            <a:r>
              <a:rPr lang="en-US" altLang="en-US" u="sng" dirty="0">
                <a:effectLst>
                  <a:outerShdw blurRad="38100" dist="38100" dir="2700000" algn="tl">
                    <a:srgbClr val="000000"/>
                  </a:outerShdw>
                </a:effectLst>
              </a:rPr>
              <a:t>greater than the former</a:t>
            </a:r>
            <a:r>
              <a:rPr lang="en-US" altLang="en-US" dirty="0">
                <a:effectLst>
                  <a:outerShdw blurRad="38100" dist="38100" dir="2700000" algn="tl">
                    <a:srgbClr val="000000"/>
                  </a:outerShdw>
                </a:effectLst>
              </a:rPr>
              <a:t>,' says the LORD of hosts. 'And in this place I will give peace,' says the LORD of hosts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54095738"/>
      </p:ext>
    </p:extLst>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foundation is given by God’s word?</a:t>
            </a: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11:24-27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By faith Moses, when he became of age, refused to be called the son of Pharaoh's daughter,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By faith he forsook Egypt, not fearing the wrath of the king; for he endured as </a:t>
            </a:r>
            <a:r>
              <a:rPr lang="en-US" altLang="en-US" u="sng" dirty="0">
                <a:effectLst>
                  <a:outerShdw blurRad="38100" dist="38100" dir="2700000" algn="tl">
                    <a:srgbClr val="000000"/>
                  </a:outerShdw>
                </a:effectLst>
              </a:rPr>
              <a:t>seeing Him who is invisible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308700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wanted His people to see His power in their efforts</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physical things were lacking when compared to the first temple?</a:t>
            </a:r>
          </a:p>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day Jesus, God in the flesh, would come and visit this temple! The </a:t>
            </a:r>
            <a:r>
              <a:rPr lang="en-US" altLang="en-US" i="1" u="sng" dirty="0">
                <a:effectLst>
                  <a:outerShdw blurRad="38100" dist="38100" dir="2700000" algn="tl">
                    <a:srgbClr val="000000"/>
                  </a:outerShdw>
                </a:effectLst>
              </a:rPr>
              <a:t>ultimate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plan of God would be fulfilled in Him</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09663066"/>
      </p:ext>
    </p:extLst>
  </p:cSld>
  <p:clrMapOvr>
    <a:masterClrMapping/>
  </p:clrMapOvr>
  <p:transition>
    <p:pull dir="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discouraging your heart today?</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Some </a:t>
            </a:r>
            <a:r>
              <a:rPr lang="en-US" altLang="en-US" dirty="0">
                <a:effectLst>
                  <a:outerShdw blurRad="38100" dist="38100" dir="2700000" algn="tl">
                    <a:srgbClr val="000000"/>
                  </a:outerShdw>
                </a:effectLst>
              </a:rPr>
              <a:t>may be discouraged by </a:t>
            </a:r>
            <a:r>
              <a:rPr lang="en-US" altLang="en-US" i="1" u="sng" dirty="0">
                <a:effectLst>
                  <a:outerShdw blurRad="38100" dist="38100" dir="2700000" algn="tl">
                    <a:srgbClr val="000000"/>
                  </a:outerShdw>
                </a:effectLst>
              </a:rPr>
              <a:t>their own spiritual growth</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(Mk 9:23-24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18816350"/>
      </p:ext>
    </p:extLst>
  </p:cSld>
  <p:clrMapOvr>
    <a:masterClrMapping/>
  </p:clrMapOvr>
  <p:transition>
    <p:pull dir="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discouraging your heart today?</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Mark </a:t>
            </a:r>
            <a:r>
              <a:rPr lang="en-US" altLang="en-US" b="1" u="sng" dirty="0">
                <a:effectLst>
                  <a:outerShdw blurRad="38100" dist="38100" dir="2700000" algn="tl">
                    <a:srgbClr val="000000"/>
                  </a:outerShdw>
                </a:effectLst>
              </a:rPr>
              <a:t>9:23-24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said to him, "If you can believe, all things are possible to him who believes."  24 Immediately the father of the child cried out and said with tears, "Lord, I believe; help my unbelief</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44682710"/>
      </p:ext>
    </p:extLst>
  </p:cSld>
  <p:clrMapOvr>
    <a:masterClrMapping/>
  </p:clrMapOvr>
  <p:transition>
    <p:pull dir="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discouraging your heart today?</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time each of us will experience such discouragement. The process of testing,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failure and standing again </a:t>
            </a:r>
            <a:r>
              <a:rPr lang="en-US" altLang="en-US" i="1" u="sng" dirty="0">
                <a:effectLst>
                  <a:outerShdw blurRad="38100" dist="38100" dir="2700000" algn="tl">
                    <a:srgbClr val="000000"/>
                  </a:outerShdw>
                </a:effectLst>
              </a:rPr>
              <a:t>is meant to be painful</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(Heb 12:3-4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47305927"/>
      </p:ext>
    </p:extLst>
  </p:cSld>
  <p:clrMapOvr>
    <a:masterClrMapping/>
  </p:clrMapOvr>
  <p:transition>
    <p:pull dir="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discouraging your heart today?</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12:3-4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consider Him who endured such hostility from sinners against Himself, lest you become weary and discouraged in your souls.  4 </a:t>
            </a:r>
            <a:r>
              <a:rPr lang="en-US" altLang="en-US" u="sng" dirty="0">
                <a:effectLst>
                  <a:outerShdw blurRad="38100" dist="38100" dir="2700000" algn="tl">
                    <a:srgbClr val="000000"/>
                  </a:outerShdw>
                </a:effectLst>
              </a:rPr>
              <a:t>You have not yet resisted to bloodshed</a:t>
            </a:r>
            <a:r>
              <a:rPr lang="en-US" altLang="en-US" dirty="0">
                <a:effectLst>
                  <a:outerShdw blurRad="38100" dist="38100" dir="2700000" algn="tl">
                    <a:srgbClr val="000000"/>
                  </a:outerShdw>
                </a:effectLst>
              </a:rPr>
              <a:t>, striving against sin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24348817"/>
      </p:ext>
    </p:extLst>
  </p:cSld>
  <p:clrMapOvr>
    <a:masterClrMapping/>
  </p:clrMapOvr>
  <p:transition>
    <p:pull dir="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discouraging your heart today?</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As </a:t>
            </a:r>
            <a:r>
              <a:rPr lang="en-US" altLang="en-US" dirty="0">
                <a:effectLst>
                  <a:outerShdw blurRad="38100" dist="38100" dir="2700000" algn="tl">
                    <a:srgbClr val="000000"/>
                  </a:outerShdw>
                </a:effectLst>
              </a:rPr>
              <a:t>we </a:t>
            </a:r>
            <a:r>
              <a:rPr lang="en-US" altLang="en-US" i="1" u="sng" dirty="0">
                <a:effectLst>
                  <a:outerShdw blurRad="38100" dist="38100" dir="2700000" algn="tl">
                    <a:srgbClr val="000000"/>
                  </a:outerShdw>
                </a:effectLst>
              </a:rPr>
              <a:t>continue to walk by faith</a:t>
            </a:r>
            <a:r>
              <a:rPr lang="en-US" altLang="en-US" dirty="0">
                <a:effectLst>
                  <a:outerShdw blurRad="38100" dist="38100" dir="2700000" algn="tl">
                    <a:srgbClr val="000000"/>
                  </a:outerShdw>
                </a:effectLst>
              </a:rPr>
              <a:t> genuine growth will come. </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 big difference between how we see our struggles and how God does! </a:t>
            </a:r>
          </a:p>
          <a:p>
            <a:r>
              <a:rPr lang="en-US" altLang="en-US" dirty="0" smtClean="0">
                <a:effectLst>
                  <a:outerShdw blurRad="38100" dist="38100" dir="2700000" algn="tl">
                    <a:srgbClr val="000000"/>
                  </a:outerShdw>
                </a:effectLst>
              </a:rPr>
              <a:t>Some </a:t>
            </a:r>
            <a:r>
              <a:rPr lang="en-US" altLang="en-US" dirty="0">
                <a:effectLst>
                  <a:outerShdw blurRad="38100" dist="38100" dir="2700000" algn="tl">
                    <a:srgbClr val="000000"/>
                  </a:outerShdw>
                </a:effectLst>
              </a:rPr>
              <a:t>may be discouraged by the small number of genuine disciples.</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actually is </a:t>
            </a:r>
            <a:r>
              <a:rPr lang="en-US" altLang="en-US" i="1" u="sng" dirty="0">
                <a:effectLst>
                  <a:outerShdw blurRad="38100" dist="38100" dir="2700000" algn="tl">
                    <a:srgbClr val="000000"/>
                  </a:outerShdw>
                </a:effectLst>
              </a:rPr>
              <a:t>the normal condition in the history of God’s people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04132032"/>
      </p:ext>
    </p:extLst>
  </p:cSld>
  <p:clrMapOvr>
    <a:masterClrMapping/>
  </p:clrMapOvr>
  <p:transition>
    <p:pull dir="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discouraging your heart today?</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does not put us in charge of the body of Christ. </a:t>
            </a:r>
            <a:r>
              <a:rPr lang="en-US" altLang="en-US" b="1" dirty="0">
                <a:effectLst>
                  <a:outerShdw blurRad="38100" dist="38100" dir="2700000" algn="tl">
                    <a:srgbClr val="000000"/>
                  </a:outerShdw>
                </a:effectLst>
              </a:rPr>
              <a:t>(1 Kgs 19:14, 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15230595"/>
      </p:ext>
    </p:extLst>
  </p:cSld>
  <p:clrMapOvr>
    <a:masterClrMapping/>
  </p:clrMapOvr>
  <p:transition>
    <p:pull dir="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discouraging your heart today?</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Kings 19:14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he said, "I have been very zealous for the LORD God of hosts; because the children of Israel have forsaken Your covenant, torn down Your altars, and killed Your prophets with the sword. I alone am left; and they seek to take my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91010903"/>
      </p:ext>
    </p:extLst>
  </p:cSld>
  <p:clrMapOvr>
    <a:masterClrMapping/>
  </p:clrMapOvr>
  <p:transition>
    <p:pull dir="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discouraging your heart today?</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Kings 19:18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"Yet I have reserved seven thousand in Israel, all whose knees have not bowed to Baal, and every mouth that has not kissed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72697133"/>
      </p:ext>
    </p:extLst>
  </p:cSld>
  <p:clrMapOvr>
    <a:masterClrMapping/>
  </p:clrMapOvr>
  <p:transition>
    <p:pull dir="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discouraging your heart today?</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Some </a:t>
            </a:r>
            <a:r>
              <a:rPr lang="en-US" altLang="en-US" dirty="0">
                <a:effectLst>
                  <a:outerShdw blurRad="38100" dist="38100" dir="2700000" algn="tl">
                    <a:srgbClr val="000000"/>
                  </a:outerShdw>
                </a:effectLst>
              </a:rPr>
              <a:t>may be discouraged by the difficulty in establishing a genuine faith </a:t>
            </a:r>
            <a:r>
              <a:rPr lang="en-US" altLang="en-US" dirty="0" smtClean="0">
                <a:effectLst>
                  <a:outerShdw blurRad="38100" dist="38100" dir="2700000" algn="tl">
                    <a:srgbClr val="000000"/>
                  </a:outerShdw>
                </a:effectLst>
              </a:rPr>
              <a:t>in their         children. </a:t>
            </a:r>
            <a:r>
              <a:rPr lang="en-US" altLang="en-US" b="1" dirty="0" smtClean="0">
                <a:effectLst>
                  <a:outerShdw blurRad="38100" dist="38100" dir="2700000" algn="tl">
                    <a:srgbClr val="000000"/>
                  </a:outerShdw>
                </a:effectLst>
              </a:rPr>
              <a:t>(Deut 6:4-9)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96021930"/>
      </p:ext>
    </p:extLst>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foundation is given by God’s word?</a:t>
            </a: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book of Haggai was written at a crucial time in the history of God’s people.</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book was written around 520 BC.</a:t>
            </a:r>
          </a:p>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AD 538 around 50,000 Jews were allowed by the Persian king Cyrus to 	    return to Jerusalem. Levitical sacrifices were reinstituted and in the second year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foundation of the new temple was laid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784538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7619">
                                            <p:txEl>
                                              <p:pRg st="1" end="1"/>
                                            </p:txEl>
                                          </p:spTgt>
                                        </p:tgtEl>
                                        <p:attrNameLst>
                                          <p:attrName>style.visibility</p:attrName>
                                        </p:attrNameLst>
                                      </p:cBhvr>
                                      <p:to>
                                        <p:strVal val="visible"/>
                                      </p:to>
                                    </p:set>
                                    <p:animEffect transition="in" filter="fade">
                                      <p:cBhvr>
                                        <p:cTn id="14" dur="1000"/>
                                        <p:tgtEl>
                                          <p:spTgt spid="367619">
                                            <p:txEl>
                                              <p:pRg st="1" end="1"/>
                                            </p:txEl>
                                          </p:spTgt>
                                        </p:tgtEl>
                                      </p:cBhvr>
                                    </p:animEffect>
                                    <p:anim calcmode="lin" valueType="num">
                                      <p:cBhvr>
                                        <p:cTn id="15" dur="1000" fill="hold"/>
                                        <p:tgtEl>
                                          <p:spTgt spid="3676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76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7619">
                                            <p:txEl>
                                              <p:pRg st="2" end="2"/>
                                            </p:txEl>
                                          </p:spTgt>
                                        </p:tgtEl>
                                        <p:attrNameLst>
                                          <p:attrName>style.visibility</p:attrName>
                                        </p:attrNameLst>
                                      </p:cBhvr>
                                      <p:to>
                                        <p:strVal val="visible"/>
                                      </p:to>
                                    </p:set>
                                    <p:animEffect transition="in" filter="fade">
                                      <p:cBhvr>
                                        <p:cTn id="21" dur="1000"/>
                                        <p:tgtEl>
                                          <p:spTgt spid="367619">
                                            <p:txEl>
                                              <p:pRg st="2" end="2"/>
                                            </p:txEl>
                                          </p:spTgt>
                                        </p:tgtEl>
                                      </p:cBhvr>
                                    </p:animEffect>
                                    <p:anim calcmode="lin" valueType="num">
                                      <p:cBhvr>
                                        <p:cTn id="22" dur="1000" fill="hold"/>
                                        <p:tgtEl>
                                          <p:spTgt spid="3676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76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discouraging your heart today?</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6:4-9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Hear, O Israel: The LORD our God, the LORD is one!  5 "You shall love the LORD your God with all your heart, with all your soul, and with all your strength.  6 " And these words which I command you today shall be in your </a:t>
            </a:r>
            <a:r>
              <a:rPr lang="en-US" altLang="en-US" dirty="0" smtClean="0">
                <a:effectLst>
                  <a:outerShdw blurRad="38100" dist="38100" dir="2700000" algn="tl">
                    <a:srgbClr val="000000"/>
                  </a:outerShdw>
                </a:effectLst>
              </a:rPr>
              <a:t>heart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98645340"/>
      </p:ext>
    </p:extLst>
  </p:cSld>
  <p:clrMapOvr>
    <a:masterClrMapping/>
  </p:clrMapOvr>
  <p:transition>
    <p:pull dir="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discouraging your heart today?</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7 </a:t>
            </a:r>
            <a:r>
              <a:rPr lang="en-US" altLang="en-US" dirty="0">
                <a:effectLst>
                  <a:outerShdw blurRad="38100" dist="38100" dir="2700000" algn="tl">
                    <a:srgbClr val="000000"/>
                  </a:outerShdw>
                </a:effectLst>
              </a:rPr>
              <a:t>"You shall teach them diligently to your children, and shall talk of them when you sit in your house, when you walk by the way, when you lie down, and when you rise up.  8 "You shall bind them as a sign on your hand, and they shall be as frontlets between your eyes.  9 "You shall write them on the doorposts of your house and on your gates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02168122"/>
      </p:ext>
    </p:extLst>
  </p:cSld>
  <p:clrMapOvr>
    <a:masterClrMapping/>
  </p:clrMapOvr>
  <p:transition>
    <p:pull dir="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discouraging your heart today?</a:t>
            </a:r>
            <a:endParaRPr lang="en-US" altLang="en-US" sz="32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time will come when you will think “Did I teach you anything?”</a:t>
            </a:r>
          </a:p>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can take our feeble efforts and make them into something powerful.</a:t>
            </a:r>
          </a:p>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I am discouraged then I need to look again at my relationship with God.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00718142"/>
      </p:ext>
    </p:extLst>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What foundation is given by God’s word?</a:t>
            </a: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Because </a:t>
            </a:r>
            <a:r>
              <a:rPr lang="en-US" altLang="en-US" dirty="0">
                <a:effectLst>
                  <a:outerShdw blurRad="38100" dist="38100" dir="2700000" algn="tl">
                    <a:srgbClr val="000000"/>
                  </a:outerShdw>
                </a:effectLst>
              </a:rPr>
              <a:t>of harassment and Persian pressure the rebuilding was halted. Then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spiritual apathy set in. </a:t>
            </a:r>
            <a:r>
              <a:rPr lang="en-US" altLang="en-US" i="1" u="sng" dirty="0">
                <a:effectLst>
                  <a:outerShdw blurRad="38100" dist="38100" dir="2700000" algn="tl">
                    <a:srgbClr val="000000"/>
                  </a:outerShdw>
                </a:effectLst>
              </a:rPr>
              <a:t>No effort was made to rebuild the temple for 16 years</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do our efforts appear in the context of the world around us?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198062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7619">
                                            <p:txEl>
                                              <p:pRg st="1" end="1"/>
                                            </p:txEl>
                                          </p:spTgt>
                                        </p:tgtEl>
                                        <p:attrNameLst>
                                          <p:attrName>style.visibility</p:attrName>
                                        </p:attrNameLst>
                                      </p:cBhvr>
                                      <p:to>
                                        <p:strVal val="visible"/>
                                      </p:to>
                                    </p:set>
                                    <p:animEffect transition="in" filter="fade">
                                      <p:cBhvr>
                                        <p:cTn id="14" dur="1000"/>
                                        <p:tgtEl>
                                          <p:spTgt spid="367619">
                                            <p:txEl>
                                              <p:pRg st="1" end="1"/>
                                            </p:txEl>
                                          </p:spTgt>
                                        </p:tgtEl>
                                      </p:cBhvr>
                                    </p:animEffect>
                                    <p:anim calcmode="lin" valueType="num">
                                      <p:cBhvr>
                                        <p:cTn id="15" dur="1000" fill="hold"/>
                                        <p:tgtEl>
                                          <p:spTgt spid="3676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761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God’s people become self-serving then </a:t>
            </a:r>
            <a:r>
              <a:rPr lang="en-US" altLang="en-US" i="1" u="sng" dirty="0">
                <a:effectLst>
                  <a:outerShdw blurRad="38100" dist="38100" dir="2700000" algn="tl">
                    <a:srgbClr val="000000"/>
                  </a:outerShdw>
                </a:effectLst>
              </a:rPr>
              <a:t>they become miserable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a place that </a:t>
            </a:r>
            <a:r>
              <a:rPr lang="en-US" altLang="en-US" i="1" u="sng" dirty="0">
                <a:effectLst>
                  <a:outerShdw blurRad="38100" dist="38100" dir="2700000" algn="tl">
                    <a:srgbClr val="000000"/>
                  </a:outerShdw>
                </a:effectLst>
              </a:rPr>
              <a:t>you do not want to remain for long</a:t>
            </a:r>
            <a:r>
              <a:rPr lang="en-US" altLang="en-US" dirty="0">
                <a:effectLst>
                  <a:outerShdw blurRad="38100" dist="38100" dir="2700000" algn="tl">
                    <a:srgbClr val="000000"/>
                  </a:outerShdw>
                </a:effectLst>
              </a:rPr>
              <a:t>. Your priorities become </a:t>
            </a:r>
            <a:r>
              <a:rPr lang="en-US" altLang="en-US" dirty="0" smtClean="0">
                <a:effectLst>
                  <a:outerShdw blurRad="38100" dist="38100" dir="2700000" algn="tl">
                    <a:srgbClr val="000000"/>
                  </a:outerShdw>
                </a:effectLst>
              </a:rPr>
              <a:t>inverted </a:t>
            </a:r>
            <a:r>
              <a:rPr lang="en-US" altLang="en-US" dirty="0">
                <a:effectLst>
                  <a:outerShdw blurRad="38100" dist="38100" dir="2700000" algn="tl">
                    <a:srgbClr val="000000"/>
                  </a:outerShdw>
                </a:effectLst>
              </a:rPr>
              <a:t>and you go through the motions spiritually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19217177"/>
      </p:ext>
    </p:extLst>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2800" b="1" i="1" dirty="0">
                <a:effectLst>
                  <a:outerShdw blurRad="38100" dist="38100" dir="2700000" algn="tl">
                    <a:srgbClr val="000000"/>
                  </a:outerShdw>
                </a:effectLst>
              </a:rPr>
              <a:t>God wanted His people to consider their ways</a:t>
            </a:r>
            <a:endParaRPr lang="en-US" altLang="en-US" sz="2800" b="1" i="1" dirty="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described the self-serving people of Malachi’s day as </a:t>
            </a:r>
            <a:r>
              <a:rPr lang="en-US" altLang="en-US" i="1" u="sng" dirty="0">
                <a:effectLst>
                  <a:outerShdw blurRad="38100" dist="38100" dir="2700000" algn="tl">
                    <a:srgbClr val="000000"/>
                  </a:outerShdw>
                </a:effectLst>
              </a:rPr>
              <a:t>despising Him and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despising the sacrifices</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Lev 26:14-16; Mal 1:6-7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55795760"/>
      </p:ext>
    </p:extLst>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5872</TotalTime>
  <Words>3366</Words>
  <Application>Microsoft Office PowerPoint</Application>
  <PresentationFormat>On-screen Show (4:3)</PresentationFormat>
  <Paragraphs>206</Paragraphs>
  <Slides>62</Slides>
  <Notes>62</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Default Design</vt:lpstr>
      <vt:lpstr>Our Service to God will make a difference</vt:lpstr>
      <vt:lpstr>What foundation is given by God’s word?</vt:lpstr>
      <vt:lpstr>What foundation is given by God’s word?</vt:lpstr>
      <vt:lpstr>What foundation is given by God’s word?</vt:lpstr>
      <vt:lpstr>What foundation is given by God’s word?</vt:lpstr>
      <vt:lpstr>What foundation is given by God’s word?</vt:lpstr>
      <vt:lpstr>What foundation is given by God’s word?</vt:lpstr>
      <vt:lpstr>God wanted His people to consider their ways</vt:lpstr>
      <vt:lpstr>God wanted His people to consider their ways</vt:lpstr>
      <vt:lpstr>God wanted His people to consider their ways</vt:lpstr>
      <vt:lpstr>God wanted His people to consider their ways</vt:lpstr>
      <vt:lpstr>God wanted His people to consider their ways</vt:lpstr>
      <vt:lpstr>God wanted His people to consider their ways</vt:lpstr>
      <vt:lpstr>God wanted His people to consider their ways</vt:lpstr>
      <vt:lpstr>God wanted His people to consider their ways</vt:lpstr>
      <vt:lpstr>God wanted His people to consider their ways</vt:lpstr>
      <vt:lpstr>God wanted His people to consider their ways</vt:lpstr>
      <vt:lpstr>God wanted His people to consider their ways</vt:lpstr>
      <vt:lpstr>God wanted His people to consider their ways</vt:lpstr>
      <vt:lpstr>God wanted His people to consider their ways</vt:lpstr>
      <vt:lpstr>God wanted His people to consider their ways</vt:lpstr>
      <vt:lpstr>God wanted His people to consider their ways</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the unseen</vt:lpstr>
      <vt:lpstr>God wanted His people to see His power in their efforts</vt:lpstr>
      <vt:lpstr>God wanted His people to see His power in their efforts</vt:lpstr>
      <vt:lpstr>God wanted His people to see His power in their efforts</vt:lpstr>
      <vt:lpstr>God wanted His people to see His power in their efforts</vt:lpstr>
      <vt:lpstr>God wanted His people to see His power in their efforts</vt:lpstr>
      <vt:lpstr>God wanted His people to see His power in their efforts</vt:lpstr>
      <vt:lpstr>God wanted His people to see His power in their efforts</vt:lpstr>
      <vt:lpstr>God wanted His people to see His power in their efforts</vt:lpstr>
      <vt:lpstr>God wanted His people to see His power in their efforts</vt:lpstr>
      <vt:lpstr>What is discouraging your heart today?</vt:lpstr>
      <vt:lpstr>What is discouraging your heart today?</vt:lpstr>
      <vt:lpstr>What is discouraging your heart today?</vt:lpstr>
      <vt:lpstr>What is discouraging your heart today?</vt:lpstr>
      <vt:lpstr>What is discouraging your heart today?</vt:lpstr>
      <vt:lpstr>What is discouraging your heart today?</vt:lpstr>
      <vt:lpstr>What is discouraging your heart today?</vt:lpstr>
      <vt:lpstr>What is discouraging your heart today?</vt:lpstr>
      <vt:lpstr>What is discouraging your heart today?</vt:lpstr>
      <vt:lpstr>What is discouraging your heart today?</vt:lpstr>
      <vt:lpstr>What is discouraging your heart today?</vt:lpstr>
      <vt:lpstr>What is discouraging your heart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cp:lastModifiedBy>
  <cp:revision>156</cp:revision>
  <dcterms:created xsi:type="dcterms:W3CDTF">2011-01-22T21:17:58Z</dcterms:created>
  <dcterms:modified xsi:type="dcterms:W3CDTF">2018-09-09T23:01:24Z</dcterms:modified>
</cp:coreProperties>
</file>