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65" r:id="rId2"/>
    <p:sldId id="269" r:id="rId3"/>
    <p:sldId id="270" r:id="rId4"/>
    <p:sldId id="271" r:id="rId5"/>
    <p:sldId id="267" r:id="rId6"/>
    <p:sldId id="268" r:id="rId7"/>
    <p:sldId id="264" r:id="rId8"/>
    <p:sldId id="257" r:id="rId9"/>
    <p:sldId id="258" r:id="rId10"/>
    <p:sldId id="260" r:id="rId11"/>
    <p:sldId id="259" r:id="rId12"/>
    <p:sldId id="261"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632"/>
  </p:normalViewPr>
  <p:slideViewPr>
    <p:cSldViewPr snapToGrid="0" snapToObjects="1">
      <p:cViewPr varScale="1">
        <p:scale>
          <a:sx n="100" d="100"/>
          <a:sy n="100" d="100"/>
        </p:scale>
        <p:origin x="16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E189-36DA-3C45-AB0E-2389D34907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8BF373-C2E6-B84B-AD9B-6B80C10DBE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BCF047-4ADD-0C4E-B350-ECE44B5DBA62}"/>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EC5BBBAB-6A54-3A4F-9428-DF2AF8559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CA8C9-9D06-A143-89E7-317AAD96B3E6}"/>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407046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42670-6AC5-2D4D-828C-BEE3A281ED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1BB517-9237-BF4E-A73F-94CD7822C5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9851F-6D2C-BF43-B1F1-AFBF49F87F79}"/>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03F0BF43-3AEB-2D42-A47A-3BFFAAEF8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BB0AE-45F9-044A-A30B-A1B40C32D707}"/>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893038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260098-52DE-DA48-8C1E-1F030D4DF5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A29C2F-AC1B-0E49-9774-19809B1A76C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368079-8E74-404E-95AD-38245886724D}"/>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91C7BF8C-22CA-0044-BCF8-10BE636C95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956DB-2118-6A44-B205-5FDA53BA31E0}"/>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400796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E2B07-2B4C-3B49-9FE4-19717DB0AC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A4D26B-3AD4-F74F-A806-7EA916F62A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251DB-3A5E-CE48-ABD4-DA18DFCBDE27}"/>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DEECC229-AC3F-044B-8921-72120949B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F356DC-FBCB-BF48-B9CB-15FBD4D4993A}"/>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1844834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14881-7232-9E41-B102-DCFB8656F5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D17FEE-7259-1748-86F6-15264CE7D0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316754C-30B6-344C-A9CA-164939C163F6}"/>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8F54C181-618B-1A49-916C-6C2B601D0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DFEDC-C9F5-564B-80B6-B99D38862A05}"/>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31915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9B90-DA53-2846-9D1D-1C477A8B2A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BB0839-9E68-7F40-BDDA-EA7398918E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5CB1FC-9305-EB44-B3DB-46B1843775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084EAB-D673-4A4F-8937-B91BF49F0642}"/>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6" name="Footer Placeholder 5">
            <a:extLst>
              <a:ext uri="{FF2B5EF4-FFF2-40B4-BE49-F238E27FC236}">
                <a16:creationId xmlns:a16="http://schemas.microsoft.com/office/drawing/2014/main" id="{422D0B53-5DF0-8B41-A319-3C5EFA3716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325691-C2AA-744F-8297-FFC03ADB7FDA}"/>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243462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106FF-2465-6344-9C98-A117D26F70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8E15F2-A354-7F4D-97F3-E4A51C3B4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DE0B07-4A62-0748-A86E-522809DFA9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895616-781D-4C48-B6B0-35B52FD8D7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650D954-A404-F44C-B0F3-05FDD6313C8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EABB34-EAAA-AA44-AF8D-8E23DA67DAE4}"/>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8" name="Footer Placeholder 7">
            <a:extLst>
              <a:ext uri="{FF2B5EF4-FFF2-40B4-BE49-F238E27FC236}">
                <a16:creationId xmlns:a16="http://schemas.microsoft.com/office/drawing/2014/main" id="{CF473470-D012-1C4B-8644-8FF7C3DDE5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9E5668-F0F5-6549-9D8E-C3AB8476B707}"/>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378116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F679B-A2B9-2147-BB98-296B9C13AC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74C132-59F5-A341-ADFA-9318E61C3B5B}"/>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4" name="Footer Placeholder 3">
            <a:extLst>
              <a:ext uri="{FF2B5EF4-FFF2-40B4-BE49-F238E27FC236}">
                <a16:creationId xmlns:a16="http://schemas.microsoft.com/office/drawing/2014/main" id="{1D2D2FB5-3B6A-3F4E-A801-597AC4EE53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2AB304-5D2F-E543-8039-65032A748A8A}"/>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394542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3F6D21-A66F-7A4A-ABB8-8C02B5BC71C0}"/>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3" name="Footer Placeholder 2">
            <a:extLst>
              <a:ext uri="{FF2B5EF4-FFF2-40B4-BE49-F238E27FC236}">
                <a16:creationId xmlns:a16="http://schemas.microsoft.com/office/drawing/2014/main" id="{4884DD80-5CD4-6F4C-8250-4D1C8EAECC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B88E0C-9AB8-664D-AF41-1089EA5BA7C2}"/>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247599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7D03-CA87-7140-AA62-0E8542CF7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792DED-01E5-C440-BBFD-895EA8D01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64BB34-AA33-A643-9B03-F57919742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4FF534-00D9-B846-B836-111BB80641BF}"/>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6" name="Footer Placeholder 5">
            <a:extLst>
              <a:ext uri="{FF2B5EF4-FFF2-40B4-BE49-F238E27FC236}">
                <a16:creationId xmlns:a16="http://schemas.microsoft.com/office/drawing/2014/main" id="{D5F9BFFA-AE40-F84C-9B6E-0C6B745C9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A4AD7-1032-CE49-B34D-92D6C5DAD247}"/>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235887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775B-CF7E-D642-B0C6-B2C7C0ACFA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D8D271-2F05-E443-B6DC-D8D41F46EB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DCE76B-D3D5-864B-8CD8-D0B553F39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EBE63C-BFB8-A744-ADA2-D90A56D44530}"/>
              </a:ext>
            </a:extLst>
          </p:cNvPr>
          <p:cNvSpPr>
            <a:spLocks noGrp="1"/>
          </p:cNvSpPr>
          <p:nvPr>
            <p:ph type="dt" sz="half" idx="10"/>
          </p:nvPr>
        </p:nvSpPr>
        <p:spPr/>
        <p:txBody>
          <a:bodyPr/>
          <a:lstStyle/>
          <a:p>
            <a:fld id="{19768F1B-4BD9-CF4A-9832-A8D1FE17765A}" type="datetimeFigureOut">
              <a:rPr lang="en-US" smtClean="0"/>
              <a:t>10/7/18</a:t>
            </a:fld>
            <a:endParaRPr lang="en-US"/>
          </a:p>
        </p:txBody>
      </p:sp>
      <p:sp>
        <p:nvSpPr>
          <p:cNvPr id="6" name="Footer Placeholder 5">
            <a:extLst>
              <a:ext uri="{FF2B5EF4-FFF2-40B4-BE49-F238E27FC236}">
                <a16:creationId xmlns:a16="http://schemas.microsoft.com/office/drawing/2014/main" id="{5B6D761D-D0C9-6A4B-B3D5-C9865F020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A39721-EA1A-3A4D-94D0-5293E5A42990}"/>
              </a:ext>
            </a:extLst>
          </p:cNvPr>
          <p:cNvSpPr>
            <a:spLocks noGrp="1"/>
          </p:cNvSpPr>
          <p:nvPr>
            <p:ph type="sldNum" sz="quarter" idx="12"/>
          </p:nvPr>
        </p:nvSpPr>
        <p:spPr/>
        <p:txBody>
          <a:bodyPr/>
          <a:lstStyle/>
          <a:p>
            <a:fld id="{450A7F09-575C-3A4E-9E1D-59828212F15B}" type="slidenum">
              <a:rPr lang="en-US" smtClean="0"/>
              <a:t>‹#›</a:t>
            </a:fld>
            <a:endParaRPr lang="en-US"/>
          </a:p>
        </p:txBody>
      </p:sp>
    </p:spTree>
    <p:extLst>
      <p:ext uri="{BB962C8B-B14F-4D97-AF65-F5344CB8AC3E}">
        <p14:creationId xmlns:p14="http://schemas.microsoft.com/office/powerpoint/2010/main" val="172797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412A9A-C76B-264D-9817-327B6442F0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0940E9-BF21-EF43-877F-642E29F1BD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5BA2E-C592-2945-A42B-BAE0C2D1A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68F1B-4BD9-CF4A-9832-A8D1FE17765A}" type="datetimeFigureOut">
              <a:rPr lang="en-US" smtClean="0"/>
              <a:t>10/7/18</a:t>
            </a:fld>
            <a:endParaRPr lang="en-US"/>
          </a:p>
        </p:txBody>
      </p:sp>
      <p:sp>
        <p:nvSpPr>
          <p:cNvPr id="5" name="Footer Placeholder 4">
            <a:extLst>
              <a:ext uri="{FF2B5EF4-FFF2-40B4-BE49-F238E27FC236}">
                <a16:creationId xmlns:a16="http://schemas.microsoft.com/office/drawing/2014/main" id="{EC0E4E90-B919-764E-88A3-4C254F9DBC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097E81-B77B-B148-9DC1-7E6946357E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A7F09-575C-3A4E-9E1D-59828212F15B}" type="slidenum">
              <a:rPr lang="en-US" smtClean="0"/>
              <a:t>‹#›</a:t>
            </a:fld>
            <a:endParaRPr lang="en-US"/>
          </a:p>
        </p:txBody>
      </p:sp>
    </p:spTree>
    <p:extLst>
      <p:ext uri="{BB962C8B-B14F-4D97-AF65-F5344CB8AC3E}">
        <p14:creationId xmlns:p14="http://schemas.microsoft.com/office/powerpoint/2010/main" val="214780892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sv.org/1+Peter+5: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442EB-3602-3B4B-8500-452119796C98}"/>
              </a:ext>
            </a:extLst>
          </p:cNvPr>
          <p:cNvSpPr txBox="1"/>
          <p:nvPr/>
        </p:nvSpPr>
        <p:spPr>
          <a:xfrm>
            <a:off x="711200" y="609600"/>
            <a:ext cx="11150600" cy="707886"/>
          </a:xfrm>
          <a:prstGeom prst="rect">
            <a:avLst/>
          </a:prstGeom>
          <a:noFill/>
        </p:spPr>
        <p:txBody>
          <a:bodyPr wrap="square" rtlCol="0">
            <a:spAutoFit/>
          </a:bodyPr>
          <a:lstStyle/>
          <a:p>
            <a:r>
              <a:rPr lang="en-US" sz="4000" b="1" dirty="0">
                <a:latin typeface="Helvetica Neue" panose="02000503000000020004" pitchFamily="2" charset="0"/>
                <a:ea typeface="Helvetica Neue" panose="02000503000000020004" pitchFamily="2" charset="0"/>
                <a:cs typeface="Helvetica Neue" panose="02000503000000020004" pitchFamily="2" charset="0"/>
              </a:rPr>
              <a:t>Study of I &amp; II Peter</a:t>
            </a: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853680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066800"/>
            <a:ext cx="10350500" cy="5509200"/>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10 </a:t>
            </a:r>
            <a:r>
              <a:rPr lang="en-US" sz="3200" dirty="0">
                <a:latin typeface="Helvetica Neue" panose="02000503000000020004" pitchFamily="2" charset="0"/>
                <a:ea typeface="Helvetica Neue" panose="02000503000000020004" pitchFamily="2" charset="0"/>
                <a:cs typeface="Helvetica Neue" panose="02000503000000020004" pitchFamily="2" charset="0"/>
              </a:rPr>
              <a:t>Concerning this salvation, the prophets, who spoke of the grace that was to come to you, searched intently and with the greatest care,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11 </a:t>
            </a:r>
            <a:r>
              <a:rPr lang="en-US" sz="3200" dirty="0">
                <a:latin typeface="Helvetica Neue" panose="02000503000000020004" pitchFamily="2" charset="0"/>
                <a:ea typeface="Helvetica Neue" panose="02000503000000020004" pitchFamily="2" charset="0"/>
                <a:cs typeface="Helvetica Neue" panose="02000503000000020004" pitchFamily="2" charset="0"/>
              </a:rPr>
              <a:t>trying to find out the time and circumstances to which the Spirit of Christ in them was pointing when he predicted the sufferings of the Messiah and the glories that would follow.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12 </a:t>
            </a:r>
            <a:r>
              <a:rPr lang="en-US" sz="3200" dirty="0">
                <a:latin typeface="Helvetica Neue" panose="02000503000000020004" pitchFamily="2" charset="0"/>
                <a:ea typeface="Helvetica Neue" panose="02000503000000020004" pitchFamily="2" charset="0"/>
                <a:cs typeface="Helvetica Neue" panose="02000503000000020004" pitchFamily="2" charset="0"/>
              </a:rPr>
              <a:t>It was revealed to them that they were not serving themselves but you, when they spoke of the things that have now been told you by those who have preached the gospel to you by the Holy Spirit sent from heaven. Even angels long to look into these things.</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187784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079500"/>
            <a:ext cx="10350500" cy="3539430"/>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13 </a:t>
            </a:r>
            <a:r>
              <a:rPr lang="en-US" sz="3200" dirty="0">
                <a:latin typeface="Helvetica Neue" panose="02000503000000020004" pitchFamily="2" charset="0"/>
                <a:ea typeface="Helvetica Neue" panose="02000503000000020004" pitchFamily="2" charset="0"/>
                <a:cs typeface="Helvetica Neue" panose="02000503000000020004" pitchFamily="2" charset="0"/>
              </a:rPr>
              <a:t>Therefore, with minds that are alert and fully sober, set your hope on the grace to be brought to you when Jesus Christ is revealed at his coming.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14 </a:t>
            </a:r>
            <a:r>
              <a:rPr lang="en-US" sz="3200" dirty="0">
                <a:latin typeface="Helvetica Neue" panose="02000503000000020004" pitchFamily="2" charset="0"/>
                <a:ea typeface="Helvetica Neue" panose="02000503000000020004" pitchFamily="2" charset="0"/>
                <a:cs typeface="Helvetica Neue" panose="02000503000000020004" pitchFamily="2" charset="0"/>
              </a:rPr>
              <a:t>As obedient children, do not conform to the evil desires you had when you lived in ignorance.</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15 </a:t>
            </a:r>
            <a:r>
              <a:rPr lang="en-US" sz="3200" dirty="0">
                <a:latin typeface="Helvetica Neue" panose="02000503000000020004" pitchFamily="2" charset="0"/>
                <a:ea typeface="Helvetica Neue" panose="02000503000000020004" pitchFamily="2" charset="0"/>
                <a:cs typeface="Helvetica Neue" panose="02000503000000020004" pitchFamily="2" charset="0"/>
              </a:rPr>
              <a:t>But just as he who called you is holy, so be holy in all you do;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16 </a:t>
            </a:r>
            <a:r>
              <a:rPr lang="en-US" sz="3200" dirty="0">
                <a:latin typeface="Helvetica Neue" panose="02000503000000020004" pitchFamily="2" charset="0"/>
                <a:ea typeface="Helvetica Neue" panose="02000503000000020004" pitchFamily="2" charset="0"/>
                <a:cs typeface="Helvetica Neue" panose="02000503000000020004" pitchFamily="2" charset="0"/>
              </a:rPr>
              <a:t>for it is written: “Be holy, because I am holy.”</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425613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079500"/>
            <a:ext cx="10350500" cy="5509200"/>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17 </a:t>
            </a:r>
            <a:r>
              <a:rPr lang="en-US" sz="3200" dirty="0">
                <a:latin typeface="Helvetica Neue" panose="02000503000000020004" pitchFamily="2" charset="0"/>
                <a:ea typeface="Helvetica Neue" panose="02000503000000020004" pitchFamily="2" charset="0"/>
                <a:cs typeface="Helvetica Neue" panose="02000503000000020004" pitchFamily="2" charset="0"/>
              </a:rPr>
              <a:t>Since you call on a Father who judges each person’s work impartially, live out your time as foreigners here in reverent fear.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18 </a:t>
            </a:r>
            <a:r>
              <a:rPr lang="en-US" sz="3200" dirty="0">
                <a:latin typeface="Helvetica Neue" panose="02000503000000020004" pitchFamily="2" charset="0"/>
                <a:ea typeface="Helvetica Neue" panose="02000503000000020004" pitchFamily="2" charset="0"/>
                <a:cs typeface="Helvetica Neue" panose="02000503000000020004" pitchFamily="2" charset="0"/>
              </a:rPr>
              <a:t>For you know that it was not with perishable things such as silver or gold that you were redeemed from the empty way of life handed down to you from your ancestors,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19 </a:t>
            </a:r>
            <a:r>
              <a:rPr lang="en-US" sz="3200" dirty="0">
                <a:latin typeface="Helvetica Neue" panose="02000503000000020004" pitchFamily="2" charset="0"/>
                <a:ea typeface="Helvetica Neue" panose="02000503000000020004" pitchFamily="2" charset="0"/>
                <a:cs typeface="Helvetica Neue" panose="02000503000000020004" pitchFamily="2" charset="0"/>
              </a:rPr>
              <a:t>but with the precious blood of Christ, a lamb without blemish or defect.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20 </a:t>
            </a:r>
            <a:r>
              <a:rPr lang="en-US" sz="3200" dirty="0">
                <a:latin typeface="Helvetica Neue" panose="02000503000000020004" pitchFamily="2" charset="0"/>
                <a:ea typeface="Helvetica Neue" panose="02000503000000020004" pitchFamily="2" charset="0"/>
                <a:cs typeface="Helvetica Neue" panose="02000503000000020004" pitchFamily="2" charset="0"/>
              </a:rPr>
              <a:t>He was chosen before the creation of the world, but was revealed in these last times for your sake.</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21 </a:t>
            </a:r>
            <a:r>
              <a:rPr lang="en-US" sz="3200" dirty="0">
                <a:latin typeface="Helvetica Neue" panose="02000503000000020004" pitchFamily="2" charset="0"/>
                <a:ea typeface="Helvetica Neue" panose="02000503000000020004" pitchFamily="2" charset="0"/>
                <a:cs typeface="Helvetica Neue" panose="02000503000000020004" pitchFamily="2" charset="0"/>
              </a:rPr>
              <a:t>Through him you believe in God, who raised him from the dead and glorified him, and so your faith and hope are in God.</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425422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079500"/>
            <a:ext cx="10350500" cy="3046988"/>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22 </a:t>
            </a:r>
            <a:r>
              <a:rPr lang="en-US" sz="3200" dirty="0">
                <a:latin typeface="Helvetica Neue" panose="02000503000000020004" pitchFamily="2" charset="0"/>
                <a:ea typeface="Helvetica Neue" panose="02000503000000020004" pitchFamily="2" charset="0"/>
                <a:cs typeface="Helvetica Neue" panose="02000503000000020004" pitchFamily="2" charset="0"/>
              </a:rPr>
              <a:t>Now that you have purified yourselves by obeying the truth so that you have sincere love for each other, love one another deeply, from the heart.</a:t>
            </a:r>
            <a:r>
              <a:rPr lang="en-US" sz="3200" baseline="30000" dirty="0">
                <a:latin typeface="Helvetica Neue" panose="02000503000000020004" pitchFamily="2" charset="0"/>
                <a:ea typeface="Helvetica Neue" panose="02000503000000020004" pitchFamily="2" charset="0"/>
                <a:cs typeface="Helvetica Neue" panose="02000503000000020004" pitchFamily="2" charset="0"/>
              </a:rPr>
              <a:t>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23 </a:t>
            </a:r>
            <a:r>
              <a:rPr lang="en-US" sz="3200" dirty="0">
                <a:latin typeface="Helvetica Neue" panose="02000503000000020004" pitchFamily="2" charset="0"/>
                <a:ea typeface="Helvetica Neue" panose="02000503000000020004" pitchFamily="2" charset="0"/>
                <a:cs typeface="Helvetica Neue" panose="02000503000000020004" pitchFamily="2" charset="0"/>
              </a:rPr>
              <a:t>For you have been born again, not of perishable seed, but of imperishable, through the living and enduring word of God. </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1285972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079500"/>
            <a:ext cx="10350500" cy="2554545"/>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24 </a:t>
            </a:r>
            <a:r>
              <a:rPr lang="en-US" sz="3200" dirty="0">
                <a:latin typeface="Helvetica Neue" panose="02000503000000020004" pitchFamily="2" charset="0"/>
                <a:ea typeface="Helvetica Neue" panose="02000503000000020004" pitchFamily="2" charset="0"/>
                <a:cs typeface="Helvetica Neue" panose="02000503000000020004" pitchFamily="2" charset="0"/>
              </a:rPr>
              <a:t>For,  “All people are like grass,</a:t>
            </a:r>
            <a:br>
              <a:rPr lang="en-US" sz="3200" dirty="0">
                <a:latin typeface="Helvetica Neue" panose="02000503000000020004" pitchFamily="2" charset="0"/>
                <a:ea typeface="Helvetica Neue" panose="02000503000000020004" pitchFamily="2" charset="0"/>
                <a:cs typeface="Helvetica Neue" panose="02000503000000020004" pitchFamily="2" charset="0"/>
              </a:rPr>
            </a:br>
            <a:r>
              <a:rPr lang="en-US" sz="3200" dirty="0">
                <a:latin typeface="Helvetica Neue" panose="02000503000000020004" pitchFamily="2" charset="0"/>
                <a:ea typeface="Helvetica Neue" panose="02000503000000020004" pitchFamily="2" charset="0"/>
                <a:cs typeface="Helvetica Neue" panose="02000503000000020004" pitchFamily="2" charset="0"/>
              </a:rPr>
              <a:t>    and all their glory is like the flowers of the field;</a:t>
            </a:r>
            <a:br>
              <a:rPr lang="en-US" sz="3200" dirty="0">
                <a:latin typeface="Helvetica Neue" panose="02000503000000020004" pitchFamily="2" charset="0"/>
                <a:ea typeface="Helvetica Neue" panose="02000503000000020004" pitchFamily="2" charset="0"/>
                <a:cs typeface="Helvetica Neue" panose="02000503000000020004" pitchFamily="2" charset="0"/>
              </a:rPr>
            </a:br>
            <a:r>
              <a:rPr lang="en-US" sz="3200" dirty="0">
                <a:latin typeface="Helvetica Neue" panose="02000503000000020004" pitchFamily="2" charset="0"/>
                <a:ea typeface="Helvetica Neue" panose="02000503000000020004" pitchFamily="2" charset="0"/>
                <a:cs typeface="Helvetica Neue" panose="02000503000000020004" pitchFamily="2" charset="0"/>
              </a:rPr>
              <a:t>the grass withers and the flowers fall,</a:t>
            </a:r>
            <a:br>
              <a:rPr lang="en-US" sz="3200" dirty="0">
                <a:latin typeface="Helvetica Neue" panose="02000503000000020004" pitchFamily="2" charset="0"/>
                <a:ea typeface="Helvetica Neue" panose="02000503000000020004" pitchFamily="2" charset="0"/>
                <a:cs typeface="Helvetica Neue" panose="02000503000000020004" pitchFamily="2" charset="0"/>
              </a:rPr>
            </a:b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25 </a:t>
            </a:r>
            <a:r>
              <a:rPr lang="en-US" sz="3200" dirty="0">
                <a:latin typeface="Helvetica Neue" panose="02000503000000020004" pitchFamily="2" charset="0"/>
                <a:ea typeface="Helvetica Neue" panose="02000503000000020004" pitchFamily="2" charset="0"/>
                <a:cs typeface="Helvetica Neue" panose="02000503000000020004" pitchFamily="2" charset="0"/>
              </a:rPr>
              <a:t>    but the word of the Lord endures forever.”</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And this is the word that was preached to you.</a:t>
            </a: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303991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442EB-3602-3B4B-8500-452119796C98}"/>
              </a:ext>
            </a:extLst>
          </p:cNvPr>
          <p:cNvSpPr txBox="1"/>
          <p:nvPr/>
        </p:nvSpPr>
        <p:spPr>
          <a:xfrm>
            <a:off x="1460500" y="415747"/>
            <a:ext cx="11150600" cy="461665"/>
          </a:xfrm>
          <a:prstGeom prst="rect">
            <a:avLst/>
          </a:prstGeom>
          <a:noFill/>
        </p:spPr>
        <p:txBody>
          <a:bodyPr wrap="square" rtlCol="0">
            <a:spAutoFit/>
          </a:bodyPr>
          <a:lstStyle/>
          <a:p>
            <a:r>
              <a:rPr lang="en-US" sz="2400" b="1" dirty="0">
                <a:solidFill>
                  <a:schemeClr val="accent2">
                    <a:lumMod val="75000"/>
                  </a:schemeClr>
                </a:solidFill>
                <a:latin typeface="Helvetica Neue" panose="02000503000000020004" pitchFamily="2" charset="0"/>
                <a:ea typeface="Helvetica Neue" panose="02000503000000020004" pitchFamily="2" charset="0"/>
                <a:cs typeface="Helvetica Neue" panose="02000503000000020004" pitchFamily="2" charset="0"/>
              </a:rPr>
              <a:t>Key Themes</a:t>
            </a:r>
          </a:p>
        </p:txBody>
      </p:sp>
      <p:sp>
        <p:nvSpPr>
          <p:cNvPr id="4" name="Rectangle 3">
            <a:extLst>
              <a:ext uri="{FF2B5EF4-FFF2-40B4-BE49-F238E27FC236}">
                <a16:creationId xmlns:a16="http://schemas.microsoft.com/office/drawing/2014/main" id="{3418A6CA-4C02-1E45-B0F6-C49BB574B96E}"/>
              </a:ext>
            </a:extLst>
          </p:cNvPr>
          <p:cNvSpPr/>
          <p:nvPr/>
        </p:nvSpPr>
        <p:spPr>
          <a:xfrm>
            <a:off x="1460500" y="646579"/>
            <a:ext cx="9321800" cy="5802807"/>
          </a:xfrm>
          <a:prstGeom prst="rect">
            <a:avLst/>
          </a:prstGeom>
        </p:spPr>
        <p:txBody>
          <a:bodyPr wrap="square">
            <a:spAutoFit/>
          </a:bodyPr>
          <a:lstStyle/>
          <a:p>
            <a:pPr>
              <a:lnSpc>
                <a:spcPct val="150000"/>
              </a:lnSpc>
            </a:pPr>
            <a:r>
              <a:rPr lang="en-US" sz="3600" b="1" dirty="0">
                <a:latin typeface="Helvetica Neue" panose="02000503000000020004" pitchFamily="2" charset="0"/>
                <a:ea typeface="Helvetica Neue" panose="02000503000000020004" pitchFamily="2" charset="0"/>
                <a:cs typeface="Helvetica Neue" panose="02000503000000020004" pitchFamily="2" charset="0"/>
              </a:rPr>
              <a:t>The Products of Salvation (1:13-2:10)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Holiness (1:13-16)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Reverence (1:17-21)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Love (1:22-25)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Growth (2:1-3)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Sacrifices (2:4-8)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Testimony (2:9,10) </a:t>
            </a:r>
          </a:p>
        </p:txBody>
      </p:sp>
    </p:spTree>
    <p:extLst>
      <p:ext uri="{BB962C8B-B14F-4D97-AF65-F5344CB8AC3E}">
        <p14:creationId xmlns:p14="http://schemas.microsoft.com/office/powerpoint/2010/main" val="61336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442EB-3602-3B4B-8500-452119796C98}"/>
              </a:ext>
            </a:extLst>
          </p:cNvPr>
          <p:cNvSpPr txBox="1"/>
          <p:nvPr/>
        </p:nvSpPr>
        <p:spPr>
          <a:xfrm>
            <a:off x="1257300" y="319842"/>
            <a:ext cx="11150600" cy="461665"/>
          </a:xfrm>
          <a:prstGeom prst="rect">
            <a:avLst/>
          </a:prstGeom>
          <a:noFill/>
        </p:spPr>
        <p:txBody>
          <a:bodyPr wrap="square" rtlCol="0">
            <a:spAutoFit/>
          </a:bodyPr>
          <a:lstStyle/>
          <a:p>
            <a:r>
              <a:rPr lang="en-US" sz="2400" b="1" dirty="0">
                <a:solidFill>
                  <a:schemeClr val="accent2">
                    <a:lumMod val="75000"/>
                  </a:schemeClr>
                </a:solidFill>
                <a:latin typeface="Helvetica Neue" panose="02000503000000020004" pitchFamily="2" charset="0"/>
                <a:ea typeface="Helvetica Neue" panose="02000503000000020004" pitchFamily="2" charset="0"/>
                <a:cs typeface="Helvetica Neue" panose="02000503000000020004" pitchFamily="2" charset="0"/>
              </a:rPr>
              <a:t>Key Themes</a:t>
            </a:r>
          </a:p>
        </p:txBody>
      </p:sp>
      <p:sp>
        <p:nvSpPr>
          <p:cNvPr id="2" name="Rectangle 1">
            <a:extLst>
              <a:ext uri="{FF2B5EF4-FFF2-40B4-BE49-F238E27FC236}">
                <a16:creationId xmlns:a16="http://schemas.microsoft.com/office/drawing/2014/main" id="{BAEDD110-0BD4-CC43-A9B6-886B5401AE83}"/>
              </a:ext>
            </a:extLst>
          </p:cNvPr>
          <p:cNvSpPr/>
          <p:nvPr/>
        </p:nvSpPr>
        <p:spPr>
          <a:xfrm>
            <a:off x="1257300" y="550674"/>
            <a:ext cx="10756900" cy="5802807"/>
          </a:xfrm>
          <a:prstGeom prst="rect">
            <a:avLst/>
          </a:prstGeom>
        </p:spPr>
        <p:txBody>
          <a:bodyPr wrap="square">
            <a:spAutoFit/>
          </a:bodyPr>
          <a:lstStyle/>
          <a:p>
            <a:pPr>
              <a:lnSpc>
                <a:spcPct val="150000"/>
              </a:lnSpc>
            </a:pPr>
            <a:r>
              <a:rPr lang="en-US" sz="3600" b="1" dirty="0">
                <a:latin typeface="Helvetica Neue" panose="02000503000000020004" pitchFamily="2" charset="0"/>
                <a:ea typeface="Helvetica Neue" panose="02000503000000020004" pitchFamily="2" charset="0"/>
                <a:cs typeface="Helvetica Neue" panose="02000503000000020004" pitchFamily="2" charset="0"/>
              </a:rPr>
              <a:t>The Duties of the Christian (2:11-3:12)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Before Gentiles (an Introduction) (2:11,12)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To the State (2:13-17)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To Masters (2:18-25)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To Family (3:1-12)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Wives (3:1-6) 2. Husbands (3:7) </a:t>
            </a:r>
          </a:p>
          <a:p>
            <a:pPr lvl="1">
              <a:lnSpc>
                <a:spcPct val="150000"/>
              </a:lnSpc>
            </a:pPr>
            <a:r>
              <a:rPr lang="en-US" sz="3600" dirty="0">
                <a:latin typeface="Helvetica Neue" panose="02000503000000020004" pitchFamily="2" charset="0"/>
                <a:ea typeface="Helvetica Neue" panose="02000503000000020004" pitchFamily="2" charset="0"/>
                <a:cs typeface="Helvetica Neue" panose="02000503000000020004" pitchFamily="2" charset="0"/>
              </a:rPr>
              <a:t>To Brethren (3:8-12) </a:t>
            </a:r>
          </a:p>
        </p:txBody>
      </p:sp>
    </p:spTree>
    <p:extLst>
      <p:ext uri="{BB962C8B-B14F-4D97-AF65-F5344CB8AC3E}">
        <p14:creationId xmlns:p14="http://schemas.microsoft.com/office/powerpoint/2010/main" val="421386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442EB-3602-3B4B-8500-452119796C98}"/>
              </a:ext>
            </a:extLst>
          </p:cNvPr>
          <p:cNvSpPr txBox="1"/>
          <p:nvPr/>
        </p:nvSpPr>
        <p:spPr>
          <a:xfrm>
            <a:off x="1168400" y="319842"/>
            <a:ext cx="11150600" cy="461665"/>
          </a:xfrm>
          <a:prstGeom prst="rect">
            <a:avLst/>
          </a:prstGeom>
          <a:noFill/>
        </p:spPr>
        <p:txBody>
          <a:bodyPr wrap="square" rtlCol="0">
            <a:spAutoFit/>
          </a:bodyPr>
          <a:lstStyle/>
          <a:p>
            <a:r>
              <a:rPr lang="en-US" sz="2400" b="1" dirty="0">
                <a:solidFill>
                  <a:schemeClr val="accent2">
                    <a:lumMod val="75000"/>
                  </a:schemeClr>
                </a:solidFill>
                <a:latin typeface="Helvetica Neue" panose="02000503000000020004" pitchFamily="2" charset="0"/>
                <a:ea typeface="Helvetica Neue" panose="02000503000000020004" pitchFamily="2" charset="0"/>
                <a:cs typeface="Helvetica Neue" panose="02000503000000020004" pitchFamily="2" charset="0"/>
              </a:rPr>
              <a:t>Key Themes</a:t>
            </a:r>
          </a:p>
        </p:txBody>
      </p:sp>
      <p:sp>
        <p:nvSpPr>
          <p:cNvPr id="2" name="Rectangle 1">
            <a:extLst>
              <a:ext uri="{FF2B5EF4-FFF2-40B4-BE49-F238E27FC236}">
                <a16:creationId xmlns:a16="http://schemas.microsoft.com/office/drawing/2014/main" id="{BAEDD110-0BD4-CC43-A9B6-886B5401AE83}"/>
              </a:ext>
            </a:extLst>
          </p:cNvPr>
          <p:cNvSpPr/>
          <p:nvPr/>
        </p:nvSpPr>
        <p:spPr>
          <a:xfrm>
            <a:off x="1168400" y="550674"/>
            <a:ext cx="10756900" cy="5802807"/>
          </a:xfrm>
          <a:prstGeom prst="rect">
            <a:avLst/>
          </a:prstGeom>
        </p:spPr>
        <p:txBody>
          <a:bodyPr wrap="square">
            <a:spAutoFit/>
          </a:bodyPr>
          <a:lstStyle/>
          <a:p>
            <a:pPr>
              <a:lnSpc>
                <a:spcPct val="150000"/>
              </a:lnSpc>
            </a:pPr>
            <a:r>
              <a:rPr lang="en-US" sz="3600" b="1" dirty="0">
                <a:latin typeface="Arial,Bold"/>
              </a:rPr>
              <a:t>Suffering as a Christian (3:13-4:19) </a:t>
            </a:r>
          </a:p>
          <a:p>
            <a:pPr lvl="1">
              <a:lnSpc>
                <a:spcPct val="150000"/>
              </a:lnSpc>
            </a:pPr>
            <a:r>
              <a:rPr lang="en-US" sz="3600" dirty="0">
                <a:latin typeface="Arial" panose="020B0604020202020204" pitchFamily="34" charset="0"/>
              </a:rPr>
              <a:t>Suffering for Righteousness (3:13-17)</a:t>
            </a:r>
            <a:br>
              <a:rPr lang="en-US" sz="3600" dirty="0">
                <a:latin typeface="Arial" panose="020B0604020202020204" pitchFamily="34" charset="0"/>
              </a:rPr>
            </a:br>
            <a:r>
              <a:rPr lang="en-US" sz="3600" dirty="0">
                <a:latin typeface="Arial" panose="020B0604020202020204" pitchFamily="34" charset="0"/>
              </a:rPr>
              <a:t>Christ, an Example of Suffering (3:18-22) </a:t>
            </a:r>
          </a:p>
          <a:p>
            <a:pPr lvl="1">
              <a:lnSpc>
                <a:spcPct val="150000"/>
              </a:lnSpc>
            </a:pPr>
            <a:r>
              <a:rPr lang="en-US" sz="3600" dirty="0">
                <a:latin typeface="Arial" panose="020B0604020202020204" pitchFamily="34" charset="0"/>
              </a:rPr>
              <a:t>The Purpose of Suffering (4:1-6)</a:t>
            </a:r>
            <a:br>
              <a:rPr lang="en-US" sz="3600" dirty="0">
                <a:latin typeface="Arial" panose="020B0604020202020204" pitchFamily="34" charset="0"/>
              </a:rPr>
            </a:br>
            <a:r>
              <a:rPr lang="en-US" sz="3600" dirty="0">
                <a:latin typeface="Arial" panose="020B0604020202020204" pitchFamily="34" charset="0"/>
              </a:rPr>
              <a:t>Responsibilities to One Another (4:7-11) </a:t>
            </a:r>
          </a:p>
          <a:p>
            <a:pPr lvl="1">
              <a:lnSpc>
                <a:spcPct val="150000"/>
              </a:lnSpc>
            </a:pPr>
            <a:r>
              <a:rPr lang="en-US" sz="3600" dirty="0">
                <a:latin typeface="Arial" panose="020B0604020202020204" pitchFamily="34" charset="0"/>
              </a:rPr>
              <a:t>The Consolation of Suffering (4:12-19) </a:t>
            </a:r>
            <a:endParaRPr lang="en-US" sz="4000" dirty="0">
              <a:latin typeface="Arial,Bold"/>
            </a:endParaRPr>
          </a:p>
          <a:p>
            <a:pPr marL="800100" lvl="1" indent="-342900">
              <a:lnSpc>
                <a:spcPct val="150000"/>
              </a:lnSpc>
              <a:buFont typeface="+mj-lt"/>
              <a:buAutoNum type="arabicPeriod"/>
            </a:pPr>
            <a:endParaRPr lang="en-US" sz="36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45636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8442EB-3602-3B4B-8500-452119796C98}"/>
              </a:ext>
            </a:extLst>
          </p:cNvPr>
          <p:cNvSpPr txBox="1"/>
          <p:nvPr/>
        </p:nvSpPr>
        <p:spPr>
          <a:xfrm>
            <a:off x="825500" y="685800"/>
            <a:ext cx="10261600" cy="4801314"/>
          </a:xfrm>
          <a:prstGeom prst="rect">
            <a:avLst/>
          </a:prstGeom>
          <a:noFill/>
        </p:spPr>
        <p:txBody>
          <a:bodyPr wrap="square" rtlCol="0">
            <a:spAutoFit/>
          </a:bodyPr>
          <a:lstStyle/>
          <a:p>
            <a:r>
              <a:rPr lang="en-US" sz="3200" b="1" dirty="0">
                <a:latin typeface="Helvetica Neue" panose="02000503000000020004" pitchFamily="2" charset="0"/>
                <a:ea typeface="Helvetica Neue" panose="02000503000000020004" pitchFamily="2" charset="0"/>
                <a:cs typeface="Helvetica Neue" panose="02000503000000020004" pitchFamily="2" charset="0"/>
              </a:rPr>
              <a:t>The Setting of 1 Peter</a:t>
            </a:r>
          </a:p>
          <a:p>
            <a:r>
              <a:rPr lang="en-US" sz="3200" cap="all" dirty="0">
                <a:latin typeface="Helvetica Neue" panose="02000503000000020004" pitchFamily="2" charset="0"/>
                <a:ea typeface="Helvetica Neue" panose="02000503000000020004" pitchFamily="2" charset="0"/>
                <a:cs typeface="Helvetica Neue" panose="02000503000000020004" pitchFamily="2" charset="0"/>
              </a:rPr>
              <a:t>A.D.</a:t>
            </a:r>
            <a:r>
              <a:rPr lang="en-US" sz="3200" b="1" dirty="0">
                <a:latin typeface="Helvetica Neue" panose="02000503000000020004" pitchFamily="2" charset="0"/>
                <a:ea typeface="Helvetica Neue" panose="02000503000000020004" pitchFamily="2" charset="0"/>
                <a:cs typeface="Helvetica Neue" panose="02000503000000020004" pitchFamily="2" charset="0"/>
              </a:rPr>
              <a:t> 62–65</a:t>
            </a:r>
          </a:p>
          <a:p>
            <a:endParaRPr lang="en-US" sz="3200" b="1" dirty="0">
              <a:latin typeface="Helvetica Neue" panose="02000503000000020004" pitchFamily="2" charset="0"/>
              <a:ea typeface="Helvetica Neue" panose="02000503000000020004" pitchFamily="2" charset="0"/>
              <a:cs typeface="Helvetica Neue" panose="02000503000000020004" pitchFamily="2" charset="0"/>
            </a:endParaRPr>
          </a:p>
          <a:p>
            <a:r>
              <a:rPr lang="en-US" sz="3200" dirty="0">
                <a:latin typeface="Helvetica Neue" panose="02000503000000020004" pitchFamily="2" charset="0"/>
                <a:ea typeface="Helvetica Neue" panose="02000503000000020004" pitchFamily="2" charset="0"/>
                <a:cs typeface="Helvetica Neue" panose="02000503000000020004" pitchFamily="2" charset="0"/>
              </a:rPr>
              <a:t>Author: Peter</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Written from “Babylon” in </a:t>
            </a:r>
            <a:r>
              <a:rPr lang="en-US" sz="3200" dirty="0">
                <a:latin typeface="Helvetica Neue" panose="02000503000000020004" pitchFamily="2" charset="0"/>
                <a:ea typeface="Helvetica Neue" panose="02000503000000020004" pitchFamily="2" charset="0"/>
                <a:cs typeface="Helvetica Neue" panose="02000503000000020004" pitchFamily="2" charset="0"/>
                <a:hlinkClick r:id="rId2" tooltip="1 Peter 5:13"/>
              </a:rPr>
              <a:t>5:13</a:t>
            </a:r>
            <a:r>
              <a:rPr lang="en-US" sz="3200" dirty="0">
                <a:latin typeface="Helvetica Neue" panose="02000503000000020004" pitchFamily="2" charset="0"/>
                <a:ea typeface="Helvetica Neue" panose="02000503000000020004" pitchFamily="2" charset="0"/>
                <a:cs typeface="Helvetica Neue" panose="02000503000000020004" pitchFamily="2" charset="0"/>
              </a:rPr>
              <a:t>?  </a:t>
            </a:r>
          </a:p>
          <a:p>
            <a:endParaRPr lang="en-US" sz="3200" dirty="0">
              <a:latin typeface="Helvetica Neue" panose="02000503000000020004" pitchFamily="2" charset="0"/>
              <a:ea typeface="Helvetica Neue" panose="02000503000000020004" pitchFamily="2" charset="0"/>
              <a:cs typeface="Helvetica Neue" panose="02000503000000020004" pitchFamily="2" charset="0"/>
            </a:endParaRPr>
          </a:p>
          <a:p>
            <a:r>
              <a:rPr lang="en-US" sz="3200" dirty="0">
                <a:latin typeface="Helvetica Neue" panose="02000503000000020004" pitchFamily="2" charset="0"/>
                <a:ea typeface="Helvetica Neue" panose="02000503000000020004" pitchFamily="2" charset="0"/>
                <a:cs typeface="Helvetica Neue" panose="02000503000000020004" pitchFamily="2" charset="0"/>
              </a:rPr>
              <a:t>Addressed to believers in Pontus, Galatia, Cappadocia, Asia, and Bithynia. These names all referred to Roman provinces in Asia Minor, north of the Taurus Mountains.</a:t>
            </a:r>
          </a:p>
          <a:p>
            <a:endParaRPr lang="en-US" dirty="0"/>
          </a:p>
        </p:txBody>
      </p:sp>
    </p:spTree>
    <p:extLst>
      <p:ext uri="{BB962C8B-B14F-4D97-AF65-F5344CB8AC3E}">
        <p14:creationId xmlns:p14="http://schemas.microsoft.com/office/powerpoint/2010/main" val="300305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A60B81-00F7-0346-B31A-1686888A7B8A}"/>
              </a:ext>
            </a:extLst>
          </p:cNvPr>
          <p:cNvPicPr>
            <a:picLocks noChangeAspect="1"/>
          </p:cNvPicPr>
          <p:nvPr/>
        </p:nvPicPr>
        <p:blipFill>
          <a:blip r:embed="rId2"/>
          <a:stretch>
            <a:fillRect/>
          </a:stretch>
        </p:blipFill>
        <p:spPr>
          <a:xfrm>
            <a:off x="0" y="-142603"/>
            <a:ext cx="12192000" cy="7419703"/>
          </a:xfrm>
          <a:prstGeom prst="rect">
            <a:avLst/>
          </a:prstGeom>
        </p:spPr>
      </p:pic>
    </p:spTree>
    <p:extLst>
      <p:ext uri="{BB962C8B-B14F-4D97-AF65-F5344CB8AC3E}">
        <p14:creationId xmlns:p14="http://schemas.microsoft.com/office/powerpoint/2010/main" val="3725643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397000"/>
            <a:ext cx="10350500" cy="4031873"/>
          </a:xfrm>
          <a:prstGeom prst="rect">
            <a:avLst/>
          </a:prstGeom>
        </p:spPr>
        <p:txBody>
          <a:bodyPr wrap="square">
            <a:spAutoFit/>
          </a:bodyPr>
          <a:lstStyle/>
          <a:p>
            <a:r>
              <a:rPr lang="en-US" sz="3200" b="1" i="0" u="none" strike="noStrike" baseline="30000" dirty="0">
                <a:solidFill>
                  <a:srgbClr val="000000"/>
                </a:solidFill>
                <a:effectLst/>
                <a:latin typeface="Arial" panose="020B0604020202020204" pitchFamily="34" charset="0"/>
              </a:rPr>
              <a:t>1</a:t>
            </a:r>
            <a:r>
              <a:rPr lang="en-US" sz="3200" b="1" i="0" u="none" strike="noStrike" dirty="0">
                <a:solidFill>
                  <a:srgbClr val="000000"/>
                </a:solidFill>
                <a:effectLst/>
                <a:latin typeface="Arial" panose="020B0604020202020204" pitchFamily="34" charset="0"/>
              </a:rPr>
              <a:t> </a:t>
            </a:r>
            <a:r>
              <a:rPr lang="en-US" sz="3200" b="0" i="0" u="none" strike="noStrike" dirty="0">
                <a:solidFill>
                  <a:srgbClr val="000000"/>
                </a:solidFill>
                <a:effectLst/>
                <a:latin typeface="Helvetica Neue" panose="02000503000000020004" pitchFamily="2" charset="0"/>
              </a:rPr>
              <a:t>Peter, an apostle of Jesus Christ,</a:t>
            </a:r>
          </a:p>
          <a:p>
            <a:r>
              <a:rPr lang="en-US" sz="3200" b="0" i="0" u="none" strike="noStrike" dirty="0">
                <a:solidFill>
                  <a:srgbClr val="000000"/>
                </a:solidFill>
                <a:effectLst/>
                <a:latin typeface="Helvetica Neue" panose="02000503000000020004" pitchFamily="2" charset="0"/>
              </a:rPr>
              <a:t>To God’s elect, exiles scattered throughout the provinces of Pontus, Galatia, Cappadocia, Asia and Bithynia, </a:t>
            </a:r>
            <a:r>
              <a:rPr lang="en-US" sz="3200" b="1" i="0" u="none" strike="noStrike" baseline="30000" dirty="0">
                <a:solidFill>
                  <a:srgbClr val="000000"/>
                </a:solidFill>
                <a:effectLst/>
                <a:latin typeface="Arial" panose="020B0604020202020204" pitchFamily="34" charset="0"/>
              </a:rPr>
              <a:t>2 </a:t>
            </a:r>
            <a:r>
              <a:rPr lang="en-US" sz="3200" b="0" i="0" u="none" strike="noStrike" dirty="0">
                <a:solidFill>
                  <a:srgbClr val="000000"/>
                </a:solidFill>
                <a:effectLst/>
                <a:latin typeface="Helvetica Neue" panose="02000503000000020004" pitchFamily="2" charset="0"/>
              </a:rPr>
              <a:t>who have been chosen according to the foreknowledge of God the Father, through the sanctifying work of the Spirit, to be obedient to Jesus Christ and sprinkled with his blood:</a:t>
            </a:r>
          </a:p>
          <a:p>
            <a:r>
              <a:rPr lang="en-US" sz="3200" b="0" i="0" u="none" strike="noStrike" dirty="0">
                <a:solidFill>
                  <a:srgbClr val="000000"/>
                </a:solidFill>
                <a:effectLst/>
                <a:latin typeface="Helvetica Neue" panose="02000503000000020004" pitchFamily="2" charset="0"/>
              </a:rPr>
              <a:t>Grace and peace be yours in abundance.</a:t>
            </a: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2269771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219200"/>
            <a:ext cx="10350500" cy="5016758"/>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3 </a:t>
            </a:r>
            <a:r>
              <a:rPr lang="en-US" sz="3200" dirty="0">
                <a:latin typeface="Helvetica Neue" panose="02000503000000020004" pitchFamily="2" charset="0"/>
                <a:ea typeface="Helvetica Neue" panose="02000503000000020004" pitchFamily="2" charset="0"/>
                <a:cs typeface="Helvetica Neue" panose="02000503000000020004" pitchFamily="2" charset="0"/>
              </a:rPr>
              <a:t>Praise be to the God and Father of our Lord Jesus Christ! In his great mercy he has given us new birth into a living hope through the resurrection of Jesus Christ from the dead,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4 </a:t>
            </a:r>
            <a:r>
              <a:rPr lang="en-US" sz="3200" dirty="0">
                <a:latin typeface="Helvetica Neue" panose="02000503000000020004" pitchFamily="2" charset="0"/>
                <a:ea typeface="Helvetica Neue" panose="02000503000000020004" pitchFamily="2" charset="0"/>
                <a:cs typeface="Helvetica Neue" panose="02000503000000020004" pitchFamily="2" charset="0"/>
              </a:rPr>
              <a:t>and into an inheritance that can never perish, spoil or fade. This inheritance is kept in heaven for you,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5 </a:t>
            </a:r>
            <a:r>
              <a:rPr lang="en-US" sz="3200" dirty="0">
                <a:latin typeface="Helvetica Neue" panose="02000503000000020004" pitchFamily="2" charset="0"/>
                <a:ea typeface="Helvetica Neue" panose="02000503000000020004" pitchFamily="2" charset="0"/>
                <a:cs typeface="Helvetica Neue" panose="02000503000000020004" pitchFamily="2" charset="0"/>
              </a:rPr>
              <a:t>who through faith are shielded by God’s power until the coming of the salvation that is ready to be revealed in the last time.</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6 </a:t>
            </a:r>
            <a:r>
              <a:rPr lang="en-US" sz="3200" dirty="0">
                <a:latin typeface="Helvetica Neue" panose="02000503000000020004" pitchFamily="2" charset="0"/>
                <a:ea typeface="Helvetica Neue" panose="02000503000000020004" pitchFamily="2" charset="0"/>
                <a:cs typeface="Helvetica Neue" panose="02000503000000020004" pitchFamily="2" charset="0"/>
              </a:rPr>
              <a:t>In all this you greatly rejoice, though now for a little while you may have had to suffer grief in all kinds of trials. </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1634371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9CFCF2-ADFA-ED45-8A08-F849DC5E31D8}"/>
              </a:ext>
            </a:extLst>
          </p:cNvPr>
          <p:cNvSpPr/>
          <p:nvPr/>
        </p:nvSpPr>
        <p:spPr>
          <a:xfrm>
            <a:off x="825500" y="1219200"/>
            <a:ext cx="10350500" cy="4524315"/>
          </a:xfrm>
          <a:prstGeom prst="rect">
            <a:avLst/>
          </a:prstGeom>
        </p:spPr>
        <p:txBody>
          <a:bodyPr wrap="square">
            <a:spAutoFit/>
          </a:bodyPr>
          <a:lstStyle/>
          <a:p>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7 </a:t>
            </a:r>
            <a:r>
              <a:rPr lang="en-US" sz="3200" dirty="0">
                <a:latin typeface="Helvetica Neue" panose="02000503000000020004" pitchFamily="2" charset="0"/>
                <a:ea typeface="Helvetica Neue" panose="02000503000000020004" pitchFamily="2" charset="0"/>
                <a:cs typeface="Helvetica Neue" panose="02000503000000020004" pitchFamily="2" charset="0"/>
              </a:rPr>
              <a:t>These have come so that the proven genuineness of your faith—of greater worth than gold, which perishes even though refined by fire—may result in praise, glory and honor when Jesus Christ is revealed.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8 </a:t>
            </a:r>
            <a:r>
              <a:rPr lang="en-US" sz="3200" dirty="0">
                <a:latin typeface="Helvetica Neue" panose="02000503000000020004" pitchFamily="2" charset="0"/>
                <a:ea typeface="Helvetica Neue" panose="02000503000000020004" pitchFamily="2" charset="0"/>
                <a:cs typeface="Helvetica Neue" panose="02000503000000020004" pitchFamily="2" charset="0"/>
              </a:rPr>
              <a:t>Though you have not seen him, you love him; and even though you do not see him now, you believe in him and are filled with an inexpressible and glorious joy, </a:t>
            </a:r>
            <a:r>
              <a:rPr lang="en-US" sz="3200" b="1" baseline="30000" dirty="0">
                <a:latin typeface="Helvetica Neue" panose="02000503000000020004" pitchFamily="2" charset="0"/>
                <a:ea typeface="Helvetica Neue" panose="02000503000000020004" pitchFamily="2" charset="0"/>
                <a:cs typeface="Helvetica Neue" panose="02000503000000020004" pitchFamily="2" charset="0"/>
              </a:rPr>
              <a:t>9 </a:t>
            </a:r>
            <a:r>
              <a:rPr lang="en-US" sz="3200" dirty="0">
                <a:latin typeface="Helvetica Neue" panose="02000503000000020004" pitchFamily="2" charset="0"/>
                <a:ea typeface="Helvetica Neue" panose="02000503000000020004" pitchFamily="2" charset="0"/>
                <a:cs typeface="Helvetica Neue" panose="02000503000000020004" pitchFamily="2" charset="0"/>
              </a:rPr>
              <a:t>for you are receiving the end result of your faith, the salvation of your souls.</a:t>
            </a:r>
            <a:endParaRPr lang="en-US" sz="3200" b="0" i="0" u="none" strike="noStrike" dirty="0">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Rectangle 4">
            <a:extLst>
              <a:ext uri="{FF2B5EF4-FFF2-40B4-BE49-F238E27FC236}">
                <a16:creationId xmlns:a16="http://schemas.microsoft.com/office/drawing/2014/main" id="{88C47C84-1222-7F44-8896-EB80A6ED305D}"/>
              </a:ext>
            </a:extLst>
          </p:cNvPr>
          <p:cNvSpPr/>
          <p:nvPr/>
        </p:nvSpPr>
        <p:spPr>
          <a:xfrm>
            <a:off x="825500" y="330200"/>
            <a:ext cx="10350500" cy="646331"/>
          </a:xfrm>
          <a:prstGeom prst="rect">
            <a:avLst/>
          </a:prstGeom>
        </p:spPr>
        <p:txBody>
          <a:bodyPr wrap="square">
            <a:spAutoFit/>
          </a:bodyPr>
          <a:lstStyle/>
          <a:p>
            <a:r>
              <a:rPr lang="en-US" sz="3600" b="1" i="0" u="none" strike="noStrike" dirty="0">
                <a:solidFill>
                  <a:srgbClr val="000000"/>
                </a:solidFill>
                <a:effectLst/>
                <a:latin typeface="Arial" panose="020B0604020202020204" pitchFamily="34" charset="0"/>
              </a:rPr>
              <a:t>1 PETER  - CHAPTER 1</a:t>
            </a:r>
            <a:endParaRPr lang="en-US" sz="3600" b="0" i="0" u="none" strike="noStrike" dirty="0">
              <a:solidFill>
                <a:srgbClr val="000000"/>
              </a:solidFill>
              <a:effectLst/>
              <a:latin typeface="Helvetica Neue" panose="02000503000000020004" pitchFamily="2" charset="0"/>
            </a:endParaRPr>
          </a:p>
        </p:txBody>
      </p:sp>
    </p:spTree>
    <p:extLst>
      <p:ext uri="{BB962C8B-B14F-4D97-AF65-F5344CB8AC3E}">
        <p14:creationId xmlns:p14="http://schemas.microsoft.com/office/powerpoint/2010/main" val="3251608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TotalTime>
  <Words>161</Words>
  <Application>Microsoft Macintosh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Arial,Bold</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Norman</dc:creator>
  <cp:lastModifiedBy>Stacy Norman</cp:lastModifiedBy>
  <cp:revision>8</cp:revision>
  <cp:lastPrinted>2018-10-07T12:59:18Z</cp:lastPrinted>
  <dcterms:created xsi:type="dcterms:W3CDTF">2018-10-07T01:14:19Z</dcterms:created>
  <dcterms:modified xsi:type="dcterms:W3CDTF">2018-10-07T12:59:19Z</dcterms:modified>
</cp:coreProperties>
</file>