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0" r:id="rId1"/>
  </p:sld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4660"/>
  </p:normalViewPr>
  <p:slideViewPr>
    <p:cSldViewPr snapToGrid="0">
      <p:cViewPr varScale="1">
        <p:scale>
          <a:sx n="79" d="100"/>
          <a:sy n="79" d="100"/>
        </p:scale>
        <p:origin x="102"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163097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29359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46122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7080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342976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984FBCF-915A-49E2-9FA9-815F3BC61F29}"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1209197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984FBCF-915A-49E2-9FA9-815F3BC61F29}"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41741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153789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732752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45383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84FBCF-915A-49E2-9FA9-815F3BC61F2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386425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4FBCF-915A-49E2-9FA9-815F3BC61F2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409142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84FBCF-915A-49E2-9FA9-815F3BC61F2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67747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84FBCF-915A-49E2-9FA9-815F3BC61F29}"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397083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84FBCF-915A-49E2-9FA9-815F3BC61F29}"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58847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984FBCF-915A-49E2-9FA9-815F3BC61F29}"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59918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360852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4FBCF-915A-49E2-9FA9-815F3BC61F2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D80F45-6162-4B76-8BD9-3D2C0B596EA2}" type="slidenum">
              <a:rPr lang="en-US" smtClean="0"/>
              <a:t>‹#›</a:t>
            </a:fld>
            <a:endParaRPr lang="en-US"/>
          </a:p>
        </p:txBody>
      </p:sp>
    </p:spTree>
    <p:extLst>
      <p:ext uri="{BB962C8B-B14F-4D97-AF65-F5344CB8AC3E}">
        <p14:creationId xmlns:p14="http://schemas.microsoft.com/office/powerpoint/2010/main" val="288417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984FBCF-915A-49E2-9FA9-815F3BC61F29}" type="datetimeFigureOut">
              <a:rPr lang="en-US" smtClean="0"/>
              <a:t>10/20/2018</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1D80F45-6162-4B76-8BD9-3D2C0B596EA2}" type="slidenum">
              <a:rPr lang="en-US" smtClean="0"/>
              <a:t>‹#›</a:t>
            </a:fld>
            <a:endParaRPr lang="en-US"/>
          </a:p>
        </p:txBody>
      </p:sp>
    </p:spTree>
    <p:extLst>
      <p:ext uri="{BB962C8B-B14F-4D97-AF65-F5344CB8AC3E}">
        <p14:creationId xmlns:p14="http://schemas.microsoft.com/office/powerpoint/2010/main" val="2487628144"/>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 id="214748404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75075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267" b="11645"/>
          <a:stretch/>
        </p:blipFill>
        <p:spPr>
          <a:xfrm>
            <a:off x="0" y="0"/>
            <a:ext cx="9144000" cy="6858000"/>
          </a:xfrm>
          <a:prstGeom prst="rect">
            <a:avLst/>
          </a:prstGeom>
        </p:spPr>
      </p:pic>
    </p:spTree>
    <p:extLst>
      <p:ext uri="{BB962C8B-B14F-4D97-AF65-F5344CB8AC3E}">
        <p14:creationId xmlns:p14="http://schemas.microsoft.com/office/powerpoint/2010/main" val="347739201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7917"/>
          </a:xfrm>
          <a:solidFill>
            <a:schemeClr val="accent3">
              <a:lumMod val="40000"/>
              <a:lumOff val="60000"/>
            </a:schemeClr>
          </a:solidFill>
        </p:spPr>
        <p:txBody>
          <a:bodyPr>
            <a:noAutofit/>
          </a:bodyPr>
          <a:lstStyle/>
          <a:p>
            <a:r>
              <a:rPr lang="en-US" sz="8000" u="sng" dirty="0" smtClean="0"/>
              <a:t>What is wisdom?</a:t>
            </a:r>
            <a:endParaRPr lang="en-US" sz="8000" u="sng" dirty="0"/>
          </a:p>
        </p:txBody>
      </p:sp>
      <p:sp>
        <p:nvSpPr>
          <p:cNvPr id="3" name="Content Placeholder 2"/>
          <p:cNvSpPr>
            <a:spLocks noGrp="1"/>
          </p:cNvSpPr>
          <p:nvPr>
            <p:ph idx="1"/>
          </p:nvPr>
        </p:nvSpPr>
        <p:spPr>
          <a:xfrm>
            <a:off x="0" y="1017917"/>
            <a:ext cx="4766310" cy="2662689"/>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lgn="ctr">
              <a:buNone/>
            </a:pPr>
            <a:r>
              <a:rPr lang="en-US" sz="3500" b="1" dirty="0" smtClean="0"/>
              <a:t>FACTUAL </a:t>
            </a:r>
            <a:r>
              <a:rPr lang="en-US" sz="3500" b="1" dirty="0" smtClean="0"/>
              <a:t>KNOWLEDGE</a:t>
            </a:r>
          </a:p>
          <a:p>
            <a:pPr marL="0" indent="0" algn="ctr">
              <a:buNone/>
            </a:pPr>
            <a:endParaRPr lang="en-US" sz="900" b="1" dirty="0" smtClean="0"/>
          </a:p>
          <a:p>
            <a:pPr marL="0" indent="0" algn="ctr">
              <a:buNone/>
            </a:pPr>
            <a:r>
              <a:rPr lang="en-US" sz="3500" b="1" dirty="0" smtClean="0"/>
              <a:t>SITUATIONAL </a:t>
            </a:r>
            <a:r>
              <a:rPr lang="en-US" sz="3500" b="1" dirty="0" smtClean="0"/>
              <a:t>INSIGHT</a:t>
            </a:r>
          </a:p>
          <a:p>
            <a:pPr marL="0" indent="0" algn="ctr">
              <a:buNone/>
            </a:pPr>
            <a:endParaRPr lang="en-US" sz="900" b="1" dirty="0" smtClean="0"/>
          </a:p>
          <a:p>
            <a:pPr marL="0" indent="0" algn="ctr">
              <a:buNone/>
            </a:pPr>
            <a:r>
              <a:rPr lang="en-US" sz="3500" b="1" dirty="0" smtClean="0"/>
              <a:t>NECESSARY RESOLVE</a:t>
            </a:r>
            <a:endParaRPr lang="en-US" sz="3500" b="1" dirty="0"/>
          </a:p>
        </p:txBody>
      </p:sp>
      <p:sp>
        <p:nvSpPr>
          <p:cNvPr id="5" name="Striped Right Arrow 4"/>
          <p:cNvSpPr/>
          <p:nvPr/>
        </p:nvSpPr>
        <p:spPr>
          <a:xfrm rot="5400000">
            <a:off x="1297046" y="4170617"/>
            <a:ext cx="2322709" cy="1428750"/>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Content Placeholder 2"/>
          <p:cNvSpPr txBox="1">
            <a:spLocks/>
          </p:cNvSpPr>
          <p:nvPr/>
        </p:nvSpPr>
        <p:spPr>
          <a:xfrm>
            <a:off x="0" y="6083178"/>
            <a:ext cx="4766308" cy="774822"/>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gn="ctr">
              <a:buFont typeface="Arial" panose="020B0604020202020204" pitchFamily="34" charset="0"/>
              <a:buNone/>
            </a:pPr>
            <a:r>
              <a:rPr lang="en-US" sz="3500" b="1" dirty="0" smtClean="0"/>
              <a:t>Righteous goal</a:t>
            </a:r>
          </a:p>
        </p:txBody>
      </p:sp>
      <p:pic>
        <p:nvPicPr>
          <p:cNvPr id="2050" name="Picture 2" descr="Image result for battle field army m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308" y="1017917"/>
            <a:ext cx="4377690" cy="27057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rmor of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308" y="3723637"/>
            <a:ext cx="4377692" cy="317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736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1440" y="20133"/>
            <a:ext cx="3074670" cy="3647152"/>
          </a:xfrm>
          <a:prstGeom prst="rect">
            <a:avLst/>
          </a:prstGeom>
          <a:ln w="3175"/>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a:latin typeface="Times New Roman" panose="02020603050405020304" pitchFamily="18" charset="0"/>
                <a:ea typeface="Calibri" panose="020F0502020204030204" pitchFamily="34" charset="0"/>
              </a:rPr>
              <a:t>Prov 26:4</a:t>
            </a:r>
            <a:r>
              <a:rPr lang="en-US" sz="2100" dirty="0">
                <a:latin typeface="Times New Roman" panose="02020603050405020304" pitchFamily="18" charset="0"/>
                <a:ea typeface="Calibri" panose="020F0502020204030204" pitchFamily="34" charset="0"/>
              </a:rPr>
              <a:t> – “</a:t>
            </a:r>
            <a:r>
              <a:rPr lang="en-US" sz="2100" dirty="0">
                <a:solidFill>
                  <a:srgbClr val="000000"/>
                </a:solidFill>
                <a:latin typeface="Times New Roman" panose="02020603050405020304" pitchFamily="18" charset="0"/>
                <a:ea typeface="Calibri" panose="020F0502020204030204" pitchFamily="34" charset="0"/>
              </a:rPr>
              <a:t>Do not answer a fool according to his folly, or you will also be like him</a:t>
            </a:r>
            <a:r>
              <a:rPr lang="en-US" sz="2100" dirty="0" smtClean="0">
                <a:solidFill>
                  <a:srgbClr val="000000"/>
                </a:solidFill>
                <a:latin typeface="Times New Roman" panose="02020603050405020304" pitchFamily="18" charset="0"/>
                <a:ea typeface="Calibri" panose="020F0502020204030204" pitchFamily="34" charset="0"/>
              </a:rPr>
              <a:t>.</a:t>
            </a:r>
            <a:r>
              <a:rPr lang="en-US" sz="2100" dirty="0" smtClean="0">
                <a:latin typeface="Times New Roman" panose="02020603050405020304" pitchFamily="18" charset="0"/>
                <a:ea typeface="Calibri" panose="020F0502020204030204" pitchFamily="34" charset="0"/>
              </a:rPr>
              <a:t>”</a:t>
            </a:r>
          </a:p>
          <a:p>
            <a:endParaRPr lang="en-US" sz="2100" dirty="0" smtClean="0">
              <a:latin typeface="Times New Roman" panose="02020603050405020304" pitchFamily="18" charset="0"/>
            </a:endParaRPr>
          </a:p>
          <a:p>
            <a:endParaRPr lang="en-US" sz="2100" dirty="0">
              <a:latin typeface="Times New Roman" panose="02020603050405020304" pitchFamily="18" charset="0"/>
            </a:endParaRPr>
          </a:p>
          <a:p>
            <a:r>
              <a:rPr lang="en-US" sz="2100" b="1" dirty="0">
                <a:latin typeface="Times New Roman" panose="02020603050405020304" pitchFamily="18" charset="0"/>
                <a:ea typeface="Calibri" panose="020F0502020204030204" pitchFamily="34" charset="0"/>
              </a:rPr>
              <a:t>Mark 9:40</a:t>
            </a:r>
            <a:r>
              <a:rPr lang="en-US" sz="2100" dirty="0">
                <a:latin typeface="Times New Roman" panose="02020603050405020304" pitchFamily="18" charset="0"/>
                <a:ea typeface="Calibri" panose="020F0502020204030204" pitchFamily="34" charset="0"/>
              </a:rPr>
              <a:t> – “</a:t>
            </a:r>
            <a:r>
              <a:rPr lang="en-US" sz="2100" dirty="0">
                <a:solidFill>
                  <a:srgbClr val="000000"/>
                </a:solidFill>
                <a:latin typeface="Times New Roman" panose="02020603050405020304" pitchFamily="18" charset="0"/>
                <a:ea typeface="Calibri" panose="020F0502020204030204" pitchFamily="34" charset="0"/>
              </a:rPr>
              <a:t>For he who is not against us is for us</a:t>
            </a:r>
            <a:r>
              <a:rPr lang="en-US" sz="2100" dirty="0" smtClean="0">
                <a:solidFill>
                  <a:srgbClr val="000000"/>
                </a:solidFill>
                <a:latin typeface="Times New Roman" panose="02020603050405020304" pitchFamily="18" charset="0"/>
                <a:ea typeface="Calibri" panose="020F0502020204030204" pitchFamily="34" charset="0"/>
              </a:rPr>
              <a:t>.</a:t>
            </a:r>
            <a:r>
              <a:rPr lang="en-US" sz="2100" dirty="0" smtClean="0">
                <a:latin typeface="Times New Roman" panose="02020603050405020304" pitchFamily="18" charset="0"/>
                <a:ea typeface="Calibri" panose="020F0502020204030204" pitchFamily="34" charset="0"/>
              </a:rPr>
              <a:t>”</a:t>
            </a:r>
          </a:p>
          <a:p>
            <a:endParaRPr lang="en-US" sz="2100" dirty="0" smtClean="0">
              <a:latin typeface="Times New Roman" panose="02020603050405020304" pitchFamily="18" charset="0"/>
            </a:endParaRPr>
          </a:p>
          <a:p>
            <a:endParaRPr lang="en-US" sz="2100" dirty="0">
              <a:latin typeface="Times New Roman" panose="02020603050405020304" pitchFamily="18" charset="0"/>
            </a:endParaRPr>
          </a:p>
          <a:p>
            <a:r>
              <a:rPr lang="en-US" sz="2100" dirty="0">
                <a:latin typeface="Times New Roman" panose="02020603050405020304" pitchFamily="18" charset="0"/>
                <a:ea typeface="Calibri" panose="020F0502020204030204" pitchFamily="34" charset="0"/>
              </a:rPr>
              <a:t>“He who hesitates is lost</a:t>
            </a:r>
            <a:r>
              <a:rPr lang="en-US" sz="2100" dirty="0" smtClean="0">
                <a:latin typeface="Times New Roman" panose="02020603050405020304" pitchFamily="18" charset="0"/>
                <a:ea typeface="Calibri" panose="020F0502020204030204" pitchFamily="34" charset="0"/>
              </a:rPr>
              <a:t>.”</a:t>
            </a:r>
            <a:endParaRPr lang="en-US" sz="2100" dirty="0"/>
          </a:p>
        </p:txBody>
      </p:sp>
      <p:sp>
        <p:nvSpPr>
          <p:cNvPr id="16" name="Rectangle 15"/>
          <p:cNvSpPr/>
          <p:nvPr/>
        </p:nvSpPr>
        <p:spPr>
          <a:xfrm>
            <a:off x="4598875" y="20133"/>
            <a:ext cx="2944925" cy="3647152"/>
          </a:xfrm>
          <a:prstGeom prst="rect">
            <a:avLst/>
          </a:prstGeom>
          <a:ln w="3175"/>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a:latin typeface="Times New Roman" panose="02020603050405020304" pitchFamily="18" charset="0"/>
                <a:ea typeface="Calibri" panose="020F0502020204030204" pitchFamily="34" charset="0"/>
              </a:rPr>
              <a:t>Prov 26:5</a:t>
            </a:r>
            <a:r>
              <a:rPr lang="en-US" sz="2100" dirty="0">
                <a:latin typeface="Times New Roman" panose="02020603050405020304" pitchFamily="18" charset="0"/>
                <a:ea typeface="Calibri" panose="020F0502020204030204" pitchFamily="34" charset="0"/>
              </a:rPr>
              <a:t> – “</a:t>
            </a:r>
            <a:r>
              <a:rPr lang="en-US" sz="2100" dirty="0">
                <a:solidFill>
                  <a:srgbClr val="000000"/>
                </a:solidFill>
                <a:latin typeface="Times New Roman" panose="02020603050405020304" pitchFamily="18" charset="0"/>
                <a:ea typeface="Calibri" panose="020F0502020204030204" pitchFamily="34" charset="0"/>
              </a:rPr>
              <a:t>Answer a fool as </a:t>
            </a:r>
            <a:r>
              <a:rPr lang="en-US" sz="2100" dirty="0" smtClean="0">
                <a:solidFill>
                  <a:srgbClr val="000000"/>
                </a:solidFill>
                <a:latin typeface="Times New Roman" panose="02020603050405020304" pitchFamily="18" charset="0"/>
                <a:ea typeface="Calibri" panose="020F0502020204030204" pitchFamily="34" charset="0"/>
              </a:rPr>
              <a:t>his folly deserves</a:t>
            </a:r>
            <a:r>
              <a:rPr lang="en-US" sz="2100" dirty="0">
                <a:solidFill>
                  <a:srgbClr val="000000"/>
                </a:solidFill>
                <a:latin typeface="Times New Roman" panose="02020603050405020304" pitchFamily="18" charset="0"/>
                <a:ea typeface="Calibri" panose="020F0502020204030204" pitchFamily="34" charset="0"/>
              </a:rPr>
              <a:t>, that he not be wise in his own eyes</a:t>
            </a:r>
            <a:r>
              <a:rPr lang="en-US" sz="2100" dirty="0" smtClean="0">
                <a:solidFill>
                  <a:srgbClr val="000000"/>
                </a:solidFill>
                <a:latin typeface="Times New Roman" panose="02020603050405020304" pitchFamily="18" charset="0"/>
                <a:ea typeface="Calibri" panose="020F0502020204030204" pitchFamily="34" charset="0"/>
              </a:rPr>
              <a:t>.</a:t>
            </a:r>
            <a:r>
              <a:rPr lang="en-US" sz="2100" dirty="0" smtClean="0">
                <a:latin typeface="Times New Roman" panose="02020603050405020304" pitchFamily="18" charset="0"/>
                <a:ea typeface="Calibri" panose="020F0502020204030204" pitchFamily="34" charset="0"/>
              </a:rPr>
              <a:t>”</a:t>
            </a:r>
          </a:p>
          <a:p>
            <a:endParaRPr lang="en-US" sz="2100" dirty="0" smtClean="0">
              <a:latin typeface="Times New Roman" panose="02020603050405020304" pitchFamily="18" charset="0"/>
            </a:endParaRPr>
          </a:p>
          <a:p>
            <a:endParaRPr lang="en-US" sz="2100" dirty="0">
              <a:latin typeface="Times New Roman" panose="02020603050405020304" pitchFamily="18" charset="0"/>
            </a:endParaRPr>
          </a:p>
          <a:p>
            <a:r>
              <a:rPr lang="en-US" sz="2100" b="1" dirty="0">
                <a:latin typeface="Times New Roman" panose="02020603050405020304" pitchFamily="18" charset="0"/>
                <a:ea typeface="Calibri" panose="020F0502020204030204" pitchFamily="34" charset="0"/>
              </a:rPr>
              <a:t>Matt 12:30a</a:t>
            </a:r>
            <a:r>
              <a:rPr lang="en-US" sz="2100" dirty="0">
                <a:latin typeface="Times New Roman" panose="02020603050405020304" pitchFamily="18" charset="0"/>
                <a:ea typeface="Calibri" panose="020F0502020204030204" pitchFamily="34" charset="0"/>
              </a:rPr>
              <a:t> – “</a:t>
            </a:r>
            <a:r>
              <a:rPr lang="en-US" sz="2100" dirty="0">
                <a:solidFill>
                  <a:srgbClr val="000000"/>
                </a:solidFill>
                <a:latin typeface="Times New Roman" panose="02020603050405020304" pitchFamily="18" charset="0"/>
                <a:ea typeface="Calibri" panose="020F0502020204030204" pitchFamily="34" charset="0"/>
              </a:rPr>
              <a:t>He who is not with Me is against Me.</a:t>
            </a:r>
            <a:r>
              <a:rPr lang="en-US" sz="2100" dirty="0">
                <a:latin typeface="Times New Roman" panose="02020603050405020304" pitchFamily="18" charset="0"/>
                <a:ea typeface="Calibri" panose="020F0502020204030204" pitchFamily="34" charset="0"/>
              </a:rPr>
              <a:t>”</a:t>
            </a:r>
            <a:endParaRPr lang="en-US" sz="2100" dirty="0"/>
          </a:p>
          <a:p>
            <a:endParaRPr lang="en-US" sz="2100" dirty="0" smtClean="0"/>
          </a:p>
          <a:p>
            <a:r>
              <a:rPr lang="en-US" sz="2100" dirty="0">
                <a:latin typeface="Times New Roman" panose="02020603050405020304" pitchFamily="18" charset="0"/>
                <a:ea typeface="Calibri" panose="020F0502020204030204" pitchFamily="34" charset="0"/>
              </a:rPr>
              <a:t>“Haste makes waste</a:t>
            </a:r>
            <a:r>
              <a:rPr lang="en-US" sz="2100" dirty="0" smtClean="0">
                <a:latin typeface="Times New Roman" panose="02020603050405020304" pitchFamily="18" charset="0"/>
                <a:ea typeface="Calibri" panose="020F0502020204030204" pitchFamily="34" charset="0"/>
              </a:rPr>
              <a:t>”</a:t>
            </a:r>
            <a:endParaRPr lang="en-US" sz="2100" dirty="0"/>
          </a:p>
        </p:txBody>
      </p:sp>
      <p:pic>
        <p:nvPicPr>
          <p:cNvPr id="3076" name="Picture 4" descr="Image result for question mark clipart transpa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136" y="156222"/>
            <a:ext cx="1395854" cy="3398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vs clipart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110" y="1031033"/>
            <a:ext cx="1432765" cy="17396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1440" y="3726180"/>
            <a:ext cx="8972550" cy="3051810"/>
          </a:xfrm>
          <a:prstGeom prst="rect">
            <a:avLst/>
          </a:prstGeom>
        </p:spPr>
      </p:pic>
    </p:spTree>
    <p:extLst>
      <p:ext uri="{BB962C8B-B14F-4D97-AF65-F5344CB8AC3E}">
        <p14:creationId xmlns:p14="http://schemas.microsoft.com/office/powerpoint/2010/main" val="701890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50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500"/>
                                        <p:tgtEl>
                                          <p:spTgt spid="1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fade">
                                      <p:cBhvr>
                                        <p:cTn id="41" dur="500"/>
                                        <p:tgtEl>
                                          <p:spTgt spid="1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xEl>
                                              <p:pRg st="5" end="5"/>
                                            </p:txEl>
                                          </p:spTgt>
                                        </p:tgtEl>
                                        <p:attrNameLst>
                                          <p:attrName>style.visibility</p:attrName>
                                        </p:attrNameLst>
                                      </p:cBhvr>
                                      <p:to>
                                        <p:strVal val="visible"/>
                                      </p:to>
                                    </p:set>
                                    <p:animEffect transition="in" filter="fade">
                                      <p:cBhvr>
                                        <p:cTn id="46" dur="500"/>
                                        <p:tgtEl>
                                          <p:spTgt spid="16">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983" y="0"/>
            <a:ext cx="7540846" cy="2015936"/>
          </a:xfrm>
          <a:prstGeom prst="rect">
            <a:avLst/>
          </a:prstGeom>
          <a:noFill/>
        </p:spPr>
        <p:txBody>
          <a:bodyPr wrap="none" lIns="91440" tIns="45720" rIns="91440" bIns="45720">
            <a:spAutoFit/>
          </a:bodyPr>
          <a:lstStyle/>
          <a:p>
            <a:pPr algn="ctr"/>
            <a:r>
              <a:rPr lang="en-US" sz="12500" b="1"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Is It Sinful?</a:t>
            </a:r>
            <a:endParaRPr lang="en-US" sz="125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9" name="Rectangle 8"/>
          <p:cNvSpPr/>
          <p:nvPr/>
        </p:nvSpPr>
        <p:spPr>
          <a:xfrm>
            <a:off x="-87983" y="2015936"/>
            <a:ext cx="7338483" cy="2015936"/>
          </a:xfrm>
          <a:prstGeom prst="rect">
            <a:avLst/>
          </a:prstGeom>
          <a:noFill/>
        </p:spPr>
        <p:txBody>
          <a:bodyPr wrap="none" lIns="91440" tIns="45720" rIns="91440" bIns="45720">
            <a:spAutoFit/>
          </a:bodyPr>
          <a:lstStyle/>
          <a:p>
            <a:pPr algn="ctr"/>
            <a:r>
              <a:rPr lang="en-US" sz="125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Is It 	Wise?</a:t>
            </a:r>
            <a:endParaRPr lang="en-US" sz="12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Rectangle 3"/>
          <p:cNvSpPr/>
          <p:nvPr/>
        </p:nvSpPr>
        <p:spPr>
          <a:xfrm>
            <a:off x="0" y="4526280"/>
            <a:ext cx="9144000" cy="2308324"/>
          </a:xfrm>
          <a:prstGeom prst="rect">
            <a:avLst/>
          </a:prstGeom>
        </p:spPr>
        <p:txBody>
          <a:bodyPr wrap="square">
            <a:spAutoFit/>
          </a:bodyPr>
          <a:lstStyle/>
          <a:p>
            <a:pPr>
              <a:lnSpc>
                <a:spcPct val="150000"/>
              </a:lnSpc>
            </a:pPr>
            <a:r>
              <a:rPr lang="en-US" sz="3200" b="1" dirty="0">
                <a:latin typeface="Tw Cen MT (Headings)"/>
                <a:ea typeface="Calibri" panose="020F0502020204030204" pitchFamily="34" charset="0"/>
              </a:rPr>
              <a:t>Eph 5:15-16</a:t>
            </a:r>
            <a:r>
              <a:rPr lang="en-US" sz="3200" dirty="0">
                <a:latin typeface="Tw Cen MT (Headings)"/>
                <a:ea typeface="Calibri" panose="020F0502020204030204" pitchFamily="34" charset="0"/>
              </a:rPr>
              <a:t> – “</a:t>
            </a:r>
            <a:r>
              <a:rPr lang="en-US" sz="3200" dirty="0">
                <a:solidFill>
                  <a:srgbClr val="000000"/>
                </a:solidFill>
                <a:latin typeface="Tw Cen MT (Headings)"/>
                <a:ea typeface="Calibri" panose="020F0502020204030204" pitchFamily="34" charset="0"/>
              </a:rPr>
              <a:t>Therefore be careful </a:t>
            </a:r>
            <a:r>
              <a:rPr lang="en-US" sz="3200" dirty="0" smtClean="0">
                <a:solidFill>
                  <a:srgbClr val="000000"/>
                </a:solidFill>
                <a:latin typeface="Tw Cen MT (Headings)"/>
                <a:ea typeface="Calibri" panose="020F0502020204030204" pitchFamily="34" charset="0"/>
              </a:rPr>
              <a:t>how you walk, </a:t>
            </a:r>
            <a:r>
              <a:rPr lang="en-US" sz="3200" u="sng" dirty="0">
                <a:solidFill>
                  <a:srgbClr val="000000"/>
                </a:solidFill>
                <a:latin typeface="Tw Cen MT (Headings)"/>
                <a:ea typeface="Calibri" panose="020F0502020204030204" pitchFamily="34" charset="0"/>
              </a:rPr>
              <a:t>not as unwise men but as wise</a:t>
            </a:r>
            <a:r>
              <a:rPr lang="en-US" sz="3200" dirty="0">
                <a:solidFill>
                  <a:srgbClr val="000000"/>
                </a:solidFill>
                <a:latin typeface="Tw Cen MT (Headings)"/>
                <a:ea typeface="Calibri" panose="020F0502020204030204" pitchFamily="34" charset="0"/>
              </a:rPr>
              <a:t>, making the most of your time, because the days are evil.</a:t>
            </a:r>
            <a:r>
              <a:rPr lang="en-US" sz="3200" dirty="0">
                <a:latin typeface="Tw Cen MT (Headings)"/>
                <a:ea typeface="Calibri" panose="020F0502020204030204" pitchFamily="34" charset="0"/>
              </a:rPr>
              <a:t>”</a:t>
            </a:r>
            <a:endParaRPr lang="en-US" sz="3200" dirty="0">
              <a:latin typeface="Tw Cen MT (Headings)"/>
            </a:endParaRPr>
          </a:p>
        </p:txBody>
      </p:sp>
      <p:pic>
        <p:nvPicPr>
          <p:cNvPr id="2052" name="Picture 4" descr="Image result for nerf bal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09" b="17095"/>
          <a:stretch/>
        </p:blipFill>
        <p:spPr bwMode="auto">
          <a:xfrm>
            <a:off x="7452863" y="422910"/>
            <a:ext cx="1557937"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aduation cap transpar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422" b="17057"/>
          <a:stretch/>
        </p:blipFill>
        <p:spPr bwMode="auto">
          <a:xfrm>
            <a:off x="7452863" y="2514600"/>
            <a:ext cx="1557937" cy="112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40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92443"/>
            <a:ext cx="9143999" cy="6365557"/>
          </a:xfrm>
          <a:solidFill>
            <a:schemeClr val="accent3">
              <a:lumMod val="60000"/>
              <a:lumOff val="40000"/>
            </a:schemeClr>
          </a:solidFill>
        </p:spPr>
        <p:txBody>
          <a:bodyPr>
            <a:normAutofit fontScale="92500"/>
          </a:bodyPr>
          <a:lstStyle/>
          <a:p>
            <a:r>
              <a:rPr lang="en-US" sz="3500" b="1" u="sng" dirty="0" smtClean="0"/>
              <a:t>Ask God</a:t>
            </a:r>
          </a:p>
          <a:p>
            <a:pPr lvl="1">
              <a:buFont typeface="Wingdings" panose="05000000000000000000" pitchFamily="2" charset="2"/>
              <a:buChar char="q"/>
            </a:pPr>
            <a:r>
              <a:rPr lang="en-US" sz="2600" b="1" dirty="0" smtClean="0"/>
              <a:t>Jas 1:5</a:t>
            </a:r>
            <a:r>
              <a:rPr lang="en-US" sz="2600" dirty="0" smtClean="0"/>
              <a:t> – “</a:t>
            </a:r>
            <a:r>
              <a:rPr lang="en-US" sz="2600" dirty="0"/>
              <a:t>But if any of you lacks wisdom, </a:t>
            </a:r>
            <a:r>
              <a:rPr lang="en-US" sz="2600" u="sng" dirty="0"/>
              <a:t>let him ask of God</a:t>
            </a:r>
            <a:r>
              <a:rPr lang="en-US" sz="2600" dirty="0"/>
              <a:t>, who gives to all generously </a:t>
            </a:r>
            <a:r>
              <a:rPr lang="en-US" sz="2600" dirty="0" smtClean="0"/>
              <a:t>and</a:t>
            </a:r>
            <a:r>
              <a:rPr lang="en-US" sz="2600" dirty="0"/>
              <a:t> </a:t>
            </a:r>
            <a:r>
              <a:rPr lang="en-US" sz="2600" dirty="0" smtClean="0"/>
              <a:t>without </a:t>
            </a:r>
            <a:r>
              <a:rPr lang="en-US" sz="2600" dirty="0"/>
              <a:t>reproach, and it will be given to him.</a:t>
            </a:r>
            <a:r>
              <a:rPr lang="en-US" sz="2600" dirty="0" smtClean="0"/>
              <a:t>”</a:t>
            </a:r>
          </a:p>
          <a:p>
            <a:pPr lvl="1">
              <a:buFont typeface="Wingdings" panose="05000000000000000000" pitchFamily="2" charset="2"/>
              <a:buChar char="q"/>
            </a:pPr>
            <a:r>
              <a:rPr lang="en-US" sz="2600" b="1" dirty="0" smtClean="0"/>
              <a:t>1 Kings 3:9-10</a:t>
            </a:r>
            <a:r>
              <a:rPr lang="en-US" sz="2600" dirty="0" smtClean="0"/>
              <a:t> – “</a:t>
            </a:r>
            <a:r>
              <a:rPr lang="en-US" sz="2600" dirty="0"/>
              <a:t>So give Your </a:t>
            </a:r>
            <a:r>
              <a:rPr lang="en-US" sz="2600" dirty="0" smtClean="0"/>
              <a:t>servant</a:t>
            </a:r>
            <a:r>
              <a:rPr lang="en-US" sz="2600" dirty="0"/>
              <a:t> </a:t>
            </a:r>
            <a:r>
              <a:rPr lang="en-US" sz="2600" dirty="0" smtClean="0"/>
              <a:t>an </a:t>
            </a:r>
            <a:r>
              <a:rPr lang="en-US" sz="2600" dirty="0"/>
              <a:t>understanding heart to judge Your people to discern between good and evil. For who is able to judge </a:t>
            </a:r>
            <a:r>
              <a:rPr lang="en-US" sz="2600" dirty="0" smtClean="0"/>
              <a:t>this</a:t>
            </a:r>
            <a:r>
              <a:rPr lang="en-US" sz="2600" dirty="0"/>
              <a:t> </a:t>
            </a:r>
            <a:r>
              <a:rPr lang="en-US" sz="2600" dirty="0" smtClean="0"/>
              <a:t>great </a:t>
            </a:r>
            <a:r>
              <a:rPr lang="en-US" sz="2600" dirty="0"/>
              <a:t>people of Yours</a:t>
            </a:r>
            <a:r>
              <a:rPr lang="en-US" sz="2600" dirty="0" smtClean="0"/>
              <a:t>? </a:t>
            </a:r>
            <a:r>
              <a:rPr lang="en-US" sz="2600" dirty="0"/>
              <a:t>It was pleasing in the sight of the Lord that Solomon had asked this thing.</a:t>
            </a:r>
            <a:r>
              <a:rPr lang="en-US" sz="2600" dirty="0" smtClean="0"/>
              <a:t>”</a:t>
            </a:r>
          </a:p>
          <a:p>
            <a:pPr lvl="1">
              <a:buFont typeface="Wingdings" panose="05000000000000000000" pitchFamily="2" charset="2"/>
              <a:buChar char="q"/>
            </a:pPr>
            <a:r>
              <a:rPr lang="en-US" sz="2600" b="1" dirty="0" smtClean="0"/>
              <a:t>1 Kings 3:12</a:t>
            </a:r>
            <a:r>
              <a:rPr lang="en-US" sz="2600" dirty="0" smtClean="0"/>
              <a:t> – “</a:t>
            </a:r>
            <a:r>
              <a:rPr lang="en-US" sz="2600" dirty="0"/>
              <a:t>behold, I have done according to your words. Behold, I have given you a wise and discerning heart, so that there has been no one like you before you, nor shall one like you arise after you.</a:t>
            </a:r>
            <a:r>
              <a:rPr lang="en-US" sz="2600" dirty="0" smtClean="0"/>
              <a:t>”</a:t>
            </a:r>
          </a:p>
          <a:p>
            <a:pPr lvl="1"/>
            <a:endParaRPr lang="en-US" dirty="0"/>
          </a:p>
        </p:txBody>
      </p:sp>
      <p:sp>
        <p:nvSpPr>
          <p:cNvPr id="7" name="Rectangle 6"/>
          <p:cNvSpPr/>
          <p:nvPr/>
        </p:nvSpPr>
        <p:spPr>
          <a:xfrm>
            <a:off x="0" y="0"/>
            <a:ext cx="9144000" cy="507831"/>
          </a:xfrm>
          <a:prstGeom prst="rect">
            <a:avLst/>
          </a:prstGeom>
          <a:solidFill>
            <a:schemeClr val="accent3">
              <a:lumMod val="20000"/>
              <a:lumOff val="80000"/>
            </a:schemeClr>
          </a:solidFill>
          <a:ln w="19050">
            <a:solidFill>
              <a:schemeClr val="tx1"/>
            </a:solidFill>
          </a:ln>
        </p:spPr>
        <p:txBody>
          <a:bodyPr wrap="square">
            <a:spAutoFit/>
          </a:bodyPr>
          <a:lstStyle/>
          <a:p>
            <a:pPr algn="ctr"/>
            <a:r>
              <a:rPr lang="en-US" sz="2700" b="1" dirty="0">
                <a:latin typeface="Tw Cen MT (Body)"/>
                <a:ea typeface="Calibri" panose="020F0502020204030204" pitchFamily="34" charset="0"/>
              </a:rPr>
              <a:t>Prov 4:7a</a:t>
            </a:r>
            <a:r>
              <a:rPr lang="en-US" sz="2700" dirty="0">
                <a:latin typeface="Tw Cen MT (Body)"/>
                <a:ea typeface="Calibri" panose="020F0502020204030204" pitchFamily="34" charset="0"/>
              </a:rPr>
              <a:t> – “</a:t>
            </a:r>
            <a:r>
              <a:rPr lang="en-US" sz="2700" dirty="0">
                <a:solidFill>
                  <a:srgbClr val="000000"/>
                </a:solidFill>
                <a:latin typeface="Tw Cen MT (Body)"/>
                <a:ea typeface="Calibri" panose="020F0502020204030204" pitchFamily="34" charset="0"/>
              </a:rPr>
              <a:t>The beginning of </a:t>
            </a:r>
            <a:r>
              <a:rPr lang="en-US" sz="2700" dirty="0">
                <a:solidFill>
                  <a:srgbClr val="000000"/>
                </a:solidFill>
                <a:latin typeface="Rockwell" panose="02060603020205020403" pitchFamily="18" charset="0"/>
                <a:ea typeface="Calibri" panose="020F0502020204030204" pitchFamily="34" charset="0"/>
              </a:rPr>
              <a:t>wisdom</a:t>
            </a:r>
            <a:r>
              <a:rPr lang="en-US" sz="2700" dirty="0">
                <a:solidFill>
                  <a:srgbClr val="000000"/>
                </a:solidFill>
                <a:latin typeface="Tw Cen MT (Body)"/>
                <a:ea typeface="Calibri" panose="020F0502020204030204" pitchFamily="34" charset="0"/>
              </a:rPr>
              <a:t> is: </a:t>
            </a:r>
            <a:r>
              <a:rPr lang="en-US" sz="2700" dirty="0" smtClean="0">
                <a:solidFill>
                  <a:srgbClr val="000000"/>
                </a:solidFill>
                <a:latin typeface="Tw Cen MT (Body)"/>
                <a:ea typeface="Calibri" panose="020F0502020204030204" pitchFamily="34" charset="0"/>
              </a:rPr>
              <a:t>acquire </a:t>
            </a:r>
            <a:r>
              <a:rPr lang="en-US" sz="2700" dirty="0">
                <a:solidFill>
                  <a:srgbClr val="000000"/>
                </a:solidFill>
                <a:latin typeface="Tw Cen MT (Body)"/>
                <a:ea typeface="Calibri" panose="020F0502020204030204" pitchFamily="34" charset="0"/>
              </a:rPr>
              <a:t>wisdom</a:t>
            </a:r>
            <a:r>
              <a:rPr lang="en-US" sz="2700" dirty="0">
                <a:latin typeface="Tw Cen MT (Body)"/>
                <a:ea typeface="Calibri" panose="020F0502020204030204" pitchFamily="34" charset="0"/>
              </a:rPr>
              <a:t>”</a:t>
            </a:r>
            <a:endParaRPr lang="en-US" sz="2700" dirty="0">
              <a:latin typeface="Tw Cen MT (Body)"/>
            </a:endParaRPr>
          </a:p>
        </p:txBody>
      </p:sp>
    </p:spTree>
    <p:extLst>
      <p:ext uri="{BB962C8B-B14F-4D97-AF65-F5344CB8AC3E}">
        <p14:creationId xmlns:p14="http://schemas.microsoft.com/office/powerpoint/2010/main" val="11461277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92443"/>
            <a:ext cx="9143999" cy="6365557"/>
          </a:xfrm>
          <a:solidFill>
            <a:schemeClr val="accent3">
              <a:lumMod val="60000"/>
              <a:lumOff val="40000"/>
            </a:schemeClr>
          </a:solidFill>
        </p:spPr>
        <p:txBody>
          <a:bodyPr>
            <a:normAutofit fontScale="85000" lnSpcReduction="10000"/>
          </a:bodyPr>
          <a:lstStyle/>
          <a:p>
            <a:r>
              <a:rPr lang="en-US" sz="3800" b="1" u="sng" dirty="0" smtClean="0"/>
              <a:t>Ask God</a:t>
            </a:r>
          </a:p>
          <a:p>
            <a:r>
              <a:rPr lang="en-US" sz="3800" b="1" u="sng" dirty="0" smtClean="0"/>
              <a:t>DESIRE</a:t>
            </a:r>
          </a:p>
          <a:p>
            <a:pPr lvl="1">
              <a:buFont typeface="Wingdings" panose="05000000000000000000" pitchFamily="2" charset="2"/>
              <a:buChar char="q"/>
            </a:pPr>
            <a:r>
              <a:rPr lang="en-US" b="1" dirty="0"/>
              <a:t>1 Kings 3:8-9</a:t>
            </a:r>
            <a:r>
              <a:rPr lang="en-US" dirty="0"/>
              <a:t> – “Your servant is in the midst of Your people which You have chosen, a great people who are too many to be numbered or counted. So give Your servant an understanding heart to judge Your people to discern between good and evil. For who is able to judge this great people of Yours</a:t>
            </a:r>
            <a:r>
              <a:rPr lang="en-US" dirty="0" smtClean="0"/>
              <a:t>?”</a:t>
            </a:r>
          </a:p>
          <a:p>
            <a:pPr lvl="1">
              <a:buFont typeface="Wingdings" panose="05000000000000000000" pitchFamily="2" charset="2"/>
              <a:buChar char="q"/>
            </a:pPr>
            <a:r>
              <a:rPr lang="en-US" b="1" dirty="0"/>
              <a:t>Prov 3:13-15</a:t>
            </a:r>
            <a:r>
              <a:rPr lang="en-US" dirty="0"/>
              <a:t> – “How blessed is the man who finds wisdom and the man who gains understanding. For her profit is better than the profit of silver and her gain better than fine gold. She is more precious than jewels; and nothing you desire compares with her</a:t>
            </a:r>
            <a:r>
              <a:rPr lang="en-US" dirty="0" smtClean="0"/>
              <a:t>.”</a:t>
            </a:r>
          </a:p>
          <a:p>
            <a:pPr lvl="1">
              <a:buFont typeface="Wingdings" panose="05000000000000000000" pitchFamily="2" charset="2"/>
              <a:buChar char="q"/>
            </a:pPr>
            <a:r>
              <a:rPr lang="en-US" b="1" dirty="0"/>
              <a:t>Prov 8:11</a:t>
            </a:r>
            <a:r>
              <a:rPr lang="en-US" dirty="0"/>
              <a:t> – “For wisdom is better than jewels; and all desirable things cannot compare with her</a:t>
            </a:r>
            <a:r>
              <a:rPr lang="en-US" dirty="0" smtClean="0"/>
              <a:t>.”</a:t>
            </a:r>
          </a:p>
          <a:p>
            <a:pPr lvl="1">
              <a:buFont typeface="Wingdings" panose="05000000000000000000" pitchFamily="2" charset="2"/>
              <a:buChar char="q"/>
            </a:pPr>
            <a:r>
              <a:rPr lang="en-US" b="1" dirty="0"/>
              <a:t>Prov 16:16</a:t>
            </a:r>
            <a:r>
              <a:rPr lang="en-US" dirty="0"/>
              <a:t> – “How much better it is to get wisdom than gold! And to get understanding is to be chosen above silver</a:t>
            </a:r>
            <a:r>
              <a:rPr lang="en-US" dirty="0" smtClean="0"/>
              <a:t>.”</a:t>
            </a:r>
          </a:p>
          <a:p>
            <a:pPr lvl="1">
              <a:buFont typeface="Wingdings" panose="05000000000000000000" pitchFamily="2" charset="2"/>
              <a:buChar char="q"/>
            </a:pPr>
            <a:r>
              <a:rPr lang="en-US" b="1" dirty="0" smtClean="0"/>
              <a:t>1 </a:t>
            </a:r>
            <a:r>
              <a:rPr lang="en-US" b="1" dirty="0"/>
              <a:t>Kings 3:11-13</a:t>
            </a:r>
            <a:r>
              <a:rPr lang="en-US" dirty="0"/>
              <a:t> – “God said to him, ‘Because you have asked this thing and have not asked for yourself long life, nor have asked riches for yourself, nor have you asked for the life of your enemies, but have asked for yourself discernment to understand justice, behold, I have done according to your words. Behold, I have given you a wise and discerning heart, so that there has been no one like you before you, nor shall one like you arise after you. I have also given you what you have not asked, both riches and honor, so that there will not be any among the kings like you all your days.”</a:t>
            </a:r>
            <a:endParaRPr lang="en-US" b="1" u="sng" dirty="0" smtClean="0"/>
          </a:p>
        </p:txBody>
      </p:sp>
      <p:sp>
        <p:nvSpPr>
          <p:cNvPr id="7" name="Rectangle 6"/>
          <p:cNvSpPr/>
          <p:nvPr/>
        </p:nvSpPr>
        <p:spPr>
          <a:xfrm>
            <a:off x="0" y="0"/>
            <a:ext cx="9144000" cy="507831"/>
          </a:xfrm>
          <a:prstGeom prst="rect">
            <a:avLst/>
          </a:prstGeom>
          <a:solidFill>
            <a:schemeClr val="accent3">
              <a:lumMod val="20000"/>
              <a:lumOff val="80000"/>
            </a:schemeClr>
          </a:solidFill>
          <a:ln w="19050">
            <a:solidFill>
              <a:schemeClr val="tx1"/>
            </a:solidFill>
          </a:ln>
        </p:spPr>
        <p:txBody>
          <a:bodyPr wrap="square">
            <a:spAutoFit/>
          </a:bodyPr>
          <a:lstStyle/>
          <a:p>
            <a:pPr algn="ctr"/>
            <a:r>
              <a:rPr lang="en-US" sz="2700" b="1" dirty="0">
                <a:latin typeface="Tw Cen MT (Body)"/>
                <a:ea typeface="Calibri" panose="020F0502020204030204" pitchFamily="34" charset="0"/>
              </a:rPr>
              <a:t>Prov 4:7a</a:t>
            </a:r>
            <a:r>
              <a:rPr lang="en-US" sz="2700" dirty="0">
                <a:latin typeface="Tw Cen MT (Body)"/>
                <a:ea typeface="Calibri" panose="020F0502020204030204" pitchFamily="34" charset="0"/>
              </a:rPr>
              <a:t> – “</a:t>
            </a:r>
            <a:r>
              <a:rPr lang="en-US" sz="2700" dirty="0">
                <a:solidFill>
                  <a:srgbClr val="000000"/>
                </a:solidFill>
                <a:latin typeface="Tw Cen MT (Body)"/>
                <a:ea typeface="Calibri" panose="020F0502020204030204" pitchFamily="34" charset="0"/>
              </a:rPr>
              <a:t>The beginning of wisdom is: </a:t>
            </a:r>
            <a:r>
              <a:rPr lang="en-US" sz="2700" dirty="0" smtClean="0">
                <a:solidFill>
                  <a:srgbClr val="000000"/>
                </a:solidFill>
                <a:latin typeface="Tw Cen MT (Body)"/>
                <a:ea typeface="Calibri" panose="020F0502020204030204" pitchFamily="34" charset="0"/>
              </a:rPr>
              <a:t>acquire </a:t>
            </a:r>
            <a:r>
              <a:rPr lang="en-US" sz="2700" dirty="0">
                <a:solidFill>
                  <a:srgbClr val="000000"/>
                </a:solidFill>
                <a:latin typeface="Tw Cen MT (Body)"/>
                <a:ea typeface="Calibri" panose="020F0502020204030204" pitchFamily="34" charset="0"/>
              </a:rPr>
              <a:t>wisdom</a:t>
            </a:r>
            <a:r>
              <a:rPr lang="en-US" sz="2700" dirty="0">
                <a:latin typeface="Tw Cen MT (Body)"/>
                <a:ea typeface="Calibri" panose="020F0502020204030204" pitchFamily="34" charset="0"/>
              </a:rPr>
              <a:t>”</a:t>
            </a:r>
            <a:endParaRPr lang="en-US" sz="2700" dirty="0">
              <a:latin typeface="Tw Cen MT (Body)"/>
            </a:endParaRPr>
          </a:p>
        </p:txBody>
      </p:sp>
    </p:spTree>
    <p:extLst>
      <p:ext uri="{BB962C8B-B14F-4D97-AF65-F5344CB8AC3E}">
        <p14:creationId xmlns:p14="http://schemas.microsoft.com/office/powerpoint/2010/main" val="1538143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92443"/>
            <a:ext cx="9143999" cy="6365557"/>
          </a:xfrm>
          <a:solidFill>
            <a:schemeClr val="accent3">
              <a:lumMod val="60000"/>
              <a:lumOff val="40000"/>
            </a:schemeClr>
          </a:solidFill>
        </p:spPr>
        <p:txBody>
          <a:bodyPr>
            <a:normAutofit/>
          </a:bodyPr>
          <a:lstStyle/>
          <a:p>
            <a:r>
              <a:rPr lang="en-US" sz="3200" b="1" u="sng" dirty="0" smtClean="0"/>
              <a:t>Ask God</a:t>
            </a:r>
          </a:p>
          <a:p>
            <a:r>
              <a:rPr lang="en-US" sz="3200" b="1" u="sng" dirty="0" smtClean="0"/>
              <a:t>DESIRE</a:t>
            </a:r>
            <a:endParaRPr lang="en-US" b="1" u="sng" dirty="0"/>
          </a:p>
          <a:p>
            <a:r>
              <a:rPr lang="en-US" sz="3200" b="1" u="sng" dirty="0" smtClean="0"/>
              <a:t>Humility</a:t>
            </a:r>
          </a:p>
          <a:p>
            <a:pPr lvl="1">
              <a:buFont typeface="Wingdings" panose="05000000000000000000" pitchFamily="2" charset="2"/>
              <a:buChar char="q"/>
            </a:pPr>
            <a:r>
              <a:rPr lang="en-US" b="1" dirty="0"/>
              <a:t>1 Cor 3:18</a:t>
            </a:r>
            <a:r>
              <a:rPr lang="en-US" dirty="0"/>
              <a:t> – “Let no man deceive himself. If any man among you thinks that he is wise in this age, he must become foolish, so that he may become wise</a:t>
            </a:r>
            <a:r>
              <a:rPr lang="en-US" dirty="0" smtClean="0"/>
              <a:t>.”</a:t>
            </a:r>
          </a:p>
          <a:p>
            <a:pPr lvl="1">
              <a:buFont typeface="Wingdings" panose="05000000000000000000" pitchFamily="2" charset="2"/>
              <a:buChar char="q"/>
            </a:pPr>
            <a:r>
              <a:rPr lang="en-US" b="1" dirty="0"/>
              <a:t>Prov 11:2</a:t>
            </a:r>
            <a:r>
              <a:rPr lang="en-US" dirty="0"/>
              <a:t> – “When pride comes, then comes dishonor, but with the humble is wisdom</a:t>
            </a:r>
            <a:r>
              <a:rPr lang="en-US" dirty="0" smtClean="0"/>
              <a:t>.”</a:t>
            </a:r>
          </a:p>
          <a:p>
            <a:pPr lvl="1">
              <a:buFont typeface="Wingdings" panose="05000000000000000000" pitchFamily="2" charset="2"/>
              <a:buChar char="q"/>
            </a:pPr>
            <a:r>
              <a:rPr lang="en-US" b="1" dirty="0"/>
              <a:t>1 Kings 3:7-9</a:t>
            </a:r>
            <a:r>
              <a:rPr lang="en-US" dirty="0"/>
              <a:t> – “Now, O </a:t>
            </a:r>
            <a:r>
              <a:rPr lang="en-US" cap="small" dirty="0"/>
              <a:t>Lord</a:t>
            </a:r>
            <a:r>
              <a:rPr lang="en-US" dirty="0"/>
              <a:t> my God, You have made Your servant king in place of my father David, yet I am but a little child; I do not know how to go out or come in. Your servant is in the midst of Your people which You have chosen, a great people who are too many to be numbered or counted. So give Your servant an understanding heart to judge Your people to discern between good and evil. For who is able to judge this great people of Yours</a:t>
            </a:r>
            <a:r>
              <a:rPr lang="en-US" dirty="0" smtClean="0"/>
              <a:t>?”</a:t>
            </a:r>
            <a:endParaRPr lang="en-US" b="1" u="sng" dirty="0" smtClean="0"/>
          </a:p>
        </p:txBody>
      </p:sp>
      <p:sp>
        <p:nvSpPr>
          <p:cNvPr id="7" name="Rectangle 6"/>
          <p:cNvSpPr/>
          <p:nvPr/>
        </p:nvSpPr>
        <p:spPr>
          <a:xfrm>
            <a:off x="0" y="0"/>
            <a:ext cx="9144000" cy="507831"/>
          </a:xfrm>
          <a:prstGeom prst="rect">
            <a:avLst/>
          </a:prstGeom>
          <a:solidFill>
            <a:schemeClr val="accent3">
              <a:lumMod val="20000"/>
              <a:lumOff val="80000"/>
            </a:schemeClr>
          </a:solidFill>
          <a:ln w="19050">
            <a:solidFill>
              <a:schemeClr val="tx1"/>
            </a:solidFill>
          </a:ln>
        </p:spPr>
        <p:txBody>
          <a:bodyPr wrap="square">
            <a:spAutoFit/>
          </a:bodyPr>
          <a:lstStyle/>
          <a:p>
            <a:pPr algn="ctr"/>
            <a:r>
              <a:rPr lang="en-US" sz="2700" b="1" dirty="0">
                <a:latin typeface="Tw Cen MT (Body)"/>
                <a:ea typeface="Calibri" panose="020F0502020204030204" pitchFamily="34" charset="0"/>
              </a:rPr>
              <a:t>Prov 4:7a</a:t>
            </a:r>
            <a:r>
              <a:rPr lang="en-US" sz="2700" dirty="0">
                <a:latin typeface="Tw Cen MT (Body)"/>
                <a:ea typeface="Calibri" panose="020F0502020204030204" pitchFamily="34" charset="0"/>
              </a:rPr>
              <a:t> – “</a:t>
            </a:r>
            <a:r>
              <a:rPr lang="en-US" sz="2700" dirty="0">
                <a:solidFill>
                  <a:srgbClr val="000000"/>
                </a:solidFill>
                <a:latin typeface="Tw Cen MT (Body)"/>
                <a:ea typeface="Calibri" panose="020F0502020204030204" pitchFamily="34" charset="0"/>
              </a:rPr>
              <a:t>The beginning of wisdom is: </a:t>
            </a:r>
            <a:r>
              <a:rPr lang="en-US" sz="2700" dirty="0" smtClean="0">
                <a:solidFill>
                  <a:srgbClr val="000000"/>
                </a:solidFill>
                <a:latin typeface="Tw Cen MT (Body)"/>
                <a:ea typeface="Calibri" panose="020F0502020204030204" pitchFamily="34" charset="0"/>
              </a:rPr>
              <a:t>acquire </a:t>
            </a:r>
            <a:r>
              <a:rPr lang="en-US" sz="2700" dirty="0">
                <a:solidFill>
                  <a:srgbClr val="000000"/>
                </a:solidFill>
                <a:latin typeface="Tw Cen MT (Body)"/>
                <a:ea typeface="Calibri" panose="020F0502020204030204" pitchFamily="34" charset="0"/>
              </a:rPr>
              <a:t>wisdom</a:t>
            </a:r>
            <a:r>
              <a:rPr lang="en-US" sz="2700" dirty="0">
                <a:latin typeface="Tw Cen MT (Body)"/>
                <a:ea typeface="Calibri" panose="020F0502020204030204" pitchFamily="34" charset="0"/>
              </a:rPr>
              <a:t>”</a:t>
            </a:r>
            <a:endParaRPr lang="en-US" sz="2700" dirty="0">
              <a:latin typeface="Tw Cen MT (Body)"/>
            </a:endParaRPr>
          </a:p>
        </p:txBody>
      </p:sp>
    </p:spTree>
    <p:extLst>
      <p:ext uri="{BB962C8B-B14F-4D97-AF65-F5344CB8AC3E}">
        <p14:creationId xmlns:p14="http://schemas.microsoft.com/office/powerpoint/2010/main" val="2416037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b="32997"/>
          <a:stretch/>
        </p:blipFill>
        <p:spPr>
          <a:xfrm>
            <a:off x="1881163" y="909010"/>
            <a:ext cx="4136827" cy="4413981"/>
          </a:xfrm>
          <a:prstGeom prst="rect">
            <a:avLst/>
          </a:prstGeom>
        </p:spPr>
      </p:pic>
      <p:grpSp>
        <p:nvGrpSpPr>
          <p:cNvPr id="6" name="Group 5"/>
          <p:cNvGrpSpPr/>
          <p:nvPr/>
        </p:nvGrpSpPr>
        <p:grpSpPr>
          <a:xfrm>
            <a:off x="122216" y="2676699"/>
            <a:ext cx="769669" cy="665018"/>
            <a:chOff x="1005840" y="1911927"/>
            <a:chExt cx="841264" cy="822960"/>
          </a:xfrm>
        </p:grpSpPr>
        <p:sp>
          <p:nvSpPr>
            <p:cNvPr id="4" name="Flowchart: Alternate Process 3"/>
            <p:cNvSpPr/>
            <p:nvPr/>
          </p:nvSpPr>
          <p:spPr>
            <a:xfrm>
              <a:off x="1005840" y="1911927"/>
              <a:ext cx="841264"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p:cNvSpPr txBox="1"/>
            <p:nvPr/>
          </p:nvSpPr>
          <p:spPr>
            <a:xfrm flipH="1">
              <a:off x="1005840" y="2107763"/>
              <a:ext cx="841263" cy="418961"/>
            </a:xfrm>
            <a:prstGeom prst="rect">
              <a:avLst/>
            </a:prstGeom>
            <a:noFill/>
          </p:spPr>
          <p:txBody>
            <a:bodyPr wrap="square" rtlCol="0">
              <a:spAutoFit/>
            </a:bodyPr>
            <a:lstStyle/>
            <a:p>
              <a:pPr algn="ctr"/>
              <a:r>
                <a:rPr lang="en-US" sz="1600" b="1" dirty="0" smtClean="0">
                  <a:solidFill>
                    <a:schemeClr val="bg1"/>
                  </a:solidFill>
                </a:rPr>
                <a:t>Fear</a:t>
              </a:r>
              <a:endParaRPr lang="en-US" sz="1600" b="1" dirty="0">
                <a:solidFill>
                  <a:schemeClr val="bg1"/>
                </a:solidFill>
              </a:endParaRPr>
            </a:p>
          </p:txBody>
        </p:sp>
      </p:grpSp>
      <p:grpSp>
        <p:nvGrpSpPr>
          <p:cNvPr id="7" name="Group 6"/>
          <p:cNvGrpSpPr/>
          <p:nvPr/>
        </p:nvGrpSpPr>
        <p:grpSpPr>
          <a:xfrm>
            <a:off x="1186024" y="2676699"/>
            <a:ext cx="1144164" cy="665018"/>
            <a:chOff x="758363" y="1911927"/>
            <a:chExt cx="1554980" cy="822960"/>
          </a:xfrm>
        </p:grpSpPr>
        <p:sp>
          <p:nvSpPr>
            <p:cNvPr id="8" name="Rectangle 7"/>
            <p:cNvSpPr/>
            <p:nvPr/>
          </p:nvSpPr>
          <p:spPr>
            <a:xfrm>
              <a:off x="758363" y="1911927"/>
              <a:ext cx="1552693" cy="822960"/>
            </a:xfrm>
            <a:prstGeom prst="flowChartAlternateProcess">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p:cNvSpPr txBox="1"/>
            <p:nvPr/>
          </p:nvSpPr>
          <p:spPr>
            <a:xfrm flipH="1">
              <a:off x="760650" y="2094571"/>
              <a:ext cx="1552693" cy="463532"/>
            </a:xfrm>
            <a:prstGeom prst="flowChartAlternateProcess">
              <a:avLst/>
            </a:prstGeom>
            <a:noFill/>
          </p:spPr>
          <p:txBody>
            <a:bodyPr wrap="square" rtlCol="0">
              <a:spAutoFit/>
            </a:bodyPr>
            <a:lstStyle/>
            <a:p>
              <a:pPr algn="ctr"/>
              <a:r>
                <a:rPr lang="en-US" sz="1600" b="1" dirty="0" smtClean="0">
                  <a:solidFill>
                    <a:schemeClr val="bg1"/>
                  </a:solidFill>
                </a:rPr>
                <a:t>Instruction</a:t>
              </a:r>
              <a:endParaRPr lang="en-US" sz="1600" b="1" dirty="0">
                <a:solidFill>
                  <a:schemeClr val="bg1"/>
                </a:solidFill>
              </a:endParaRPr>
            </a:p>
          </p:txBody>
        </p:sp>
      </p:grpSp>
      <p:sp>
        <p:nvSpPr>
          <p:cNvPr id="10" name="Rectangle 9"/>
          <p:cNvSpPr/>
          <p:nvPr/>
        </p:nvSpPr>
        <p:spPr>
          <a:xfrm>
            <a:off x="0" y="1578406"/>
            <a:ext cx="1180408"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fear</a:t>
            </a:r>
            <a:r>
              <a:rPr lang="en-US" sz="1200" dirty="0">
                <a:solidFill>
                  <a:srgbClr val="000000"/>
                </a:solidFill>
                <a:latin typeface="Rockwell" panose="02060603020205020403" pitchFamily="18" charset="0"/>
              </a:rPr>
              <a:t> 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beginning of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9:10a)</a:t>
            </a:r>
            <a:endParaRPr lang="en-US" sz="1200" b="1" dirty="0">
              <a:latin typeface="Rockwell" panose="02060603020205020403" pitchFamily="18" charset="0"/>
            </a:endParaRPr>
          </a:p>
        </p:txBody>
      </p:sp>
      <p:sp>
        <p:nvSpPr>
          <p:cNvPr id="11" name="Rectangle 10"/>
          <p:cNvSpPr/>
          <p:nvPr/>
        </p:nvSpPr>
        <p:spPr>
          <a:xfrm>
            <a:off x="1205275" y="1578406"/>
            <a:ext cx="1204827"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 fear </a:t>
            </a:r>
            <a:r>
              <a:rPr lang="en-US" sz="1200" dirty="0">
                <a:solidFill>
                  <a:srgbClr val="000000"/>
                </a:solidFill>
                <a:latin typeface="Rockwell" panose="02060603020205020403" pitchFamily="18" charset="0"/>
              </a:rPr>
              <a:t>of </a:t>
            </a:r>
            <a:r>
              <a:rPr lang="en-US" sz="1200" dirty="0" smtClean="0">
                <a:solidFill>
                  <a:srgbClr val="000000"/>
                </a:solidFill>
                <a:latin typeface="Rockwell" panose="02060603020205020403" pitchFamily="18" charset="0"/>
              </a:rPr>
              <a:t>the Lord is </a:t>
            </a:r>
            <a:r>
              <a:rPr lang="en-US" sz="1200" dirty="0">
                <a:solidFill>
                  <a:srgbClr val="000000"/>
                </a:solidFill>
                <a:latin typeface="Rockwell" panose="02060603020205020403" pitchFamily="18" charset="0"/>
              </a:rPr>
              <a:t>the </a:t>
            </a:r>
            <a:r>
              <a:rPr lang="en-US" sz="1200" u="sng" dirty="0">
                <a:solidFill>
                  <a:srgbClr val="000000"/>
                </a:solidFill>
                <a:latin typeface="Rockwell" panose="02060603020205020403" pitchFamily="18" charset="0"/>
              </a:rPr>
              <a:t>instruction</a:t>
            </a:r>
            <a:r>
              <a:rPr lang="en-US" sz="1200" dirty="0">
                <a:solidFill>
                  <a:srgbClr val="000000"/>
                </a:solidFill>
                <a:latin typeface="Rockwell" panose="02060603020205020403" pitchFamily="18" charset="0"/>
              </a:rPr>
              <a:t> for </a:t>
            </a:r>
            <a:r>
              <a:rPr lang="en-US" sz="1200" dirty="0" smtClean="0">
                <a:solidFill>
                  <a:srgbClr val="000000"/>
                </a:solidFill>
                <a:latin typeface="Rockwell" panose="02060603020205020403" pitchFamily="18" charset="0"/>
              </a:rPr>
              <a:t>wisdom” (</a:t>
            </a:r>
            <a:r>
              <a:rPr lang="en-US" sz="1200" b="1" dirty="0" smtClean="0">
                <a:solidFill>
                  <a:srgbClr val="000000"/>
                </a:solidFill>
                <a:latin typeface="Rockwell" panose="02060603020205020403" pitchFamily="18" charset="0"/>
              </a:rPr>
              <a:t>Prov 15:33a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2" name="Right Arrow 1"/>
          <p:cNvSpPr/>
          <p:nvPr/>
        </p:nvSpPr>
        <p:spPr>
          <a:xfrm>
            <a:off x="891883" y="2924762"/>
            <a:ext cx="288525" cy="2091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ight Arrow 20"/>
          <p:cNvSpPr/>
          <p:nvPr/>
        </p:nvSpPr>
        <p:spPr>
          <a:xfrm>
            <a:off x="2328505" y="2896216"/>
            <a:ext cx="230846" cy="2493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3" name="Group 22"/>
          <p:cNvGrpSpPr/>
          <p:nvPr/>
        </p:nvGrpSpPr>
        <p:grpSpPr>
          <a:xfrm>
            <a:off x="6036324" y="2676699"/>
            <a:ext cx="1315107" cy="665019"/>
            <a:chOff x="758363" y="1911927"/>
            <a:chExt cx="1552693" cy="1005727"/>
          </a:xfrm>
          <a:solidFill>
            <a:srgbClr val="00B050"/>
          </a:solidFill>
        </p:grpSpPr>
        <p:sp>
          <p:nvSpPr>
            <p:cNvPr id="24"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TextBox 24"/>
            <p:cNvSpPr txBox="1"/>
            <p:nvPr/>
          </p:nvSpPr>
          <p:spPr>
            <a:xfrm flipH="1">
              <a:off x="758363" y="2117009"/>
              <a:ext cx="1552693" cy="800645"/>
            </a:xfrm>
            <a:prstGeom prst="flowChartAlternateProcess">
              <a:avLst/>
            </a:prstGeom>
            <a:grpFill/>
          </p:spPr>
          <p:txBody>
            <a:bodyPr wrap="square" rtlCol="0">
              <a:spAutoFit/>
            </a:bodyPr>
            <a:lstStyle/>
            <a:p>
              <a:pPr algn="ctr"/>
              <a:r>
                <a:rPr lang="en-US" sz="1600" b="1" dirty="0" smtClean="0">
                  <a:solidFill>
                    <a:schemeClr val="bg1"/>
                  </a:solidFill>
                </a:rPr>
                <a:t>Discernment</a:t>
              </a:r>
              <a:endParaRPr lang="en-US" sz="1600" b="1" dirty="0">
                <a:solidFill>
                  <a:schemeClr val="bg1"/>
                </a:solidFill>
              </a:endParaRPr>
            </a:p>
          </p:txBody>
        </p:sp>
      </p:grpSp>
      <p:grpSp>
        <p:nvGrpSpPr>
          <p:cNvPr id="27" name="Group 26"/>
          <p:cNvGrpSpPr/>
          <p:nvPr/>
        </p:nvGrpSpPr>
        <p:grpSpPr>
          <a:xfrm>
            <a:off x="3976715" y="1361849"/>
            <a:ext cx="1460942" cy="1378902"/>
            <a:chOff x="7116772" y="399011"/>
            <a:chExt cx="1460942" cy="1378902"/>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26" name="TextBox 25"/>
            <p:cNvSpPr txBox="1"/>
            <p:nvPr/>
          </p:nvSpPr>
          <p:spPr>
            <a:xfrm>
              <a:off x="7124071" y="915092"/>
              <a:ext cx="1453643" cy="307777"/>
            </a:xfrm>
            <a:prstGeom prst="rect">
              <a:avLst/>
            </a:prstGeom>
            <a:noFill/>
          </p:spPr>
          <p:txBody>
            <a:bodyPr wrap="square" rtlCol="0">
              <a:spAutoFit/>
            </a:bodyPr>
            <a:lstStyle/>
            <a:p>
              <a:pPr algn="ctr"/>
              <a:r>
                <a:rPr lang="en-US" sz="1400" b="1" dirty="0" smtClean="0"/>
                <a:t>Understanding</a:t>
              </a:r>
              <a:endParaRPr lang="en-US" sz="1400" b="1" dirty="0"/>
            </a:p>
          </p:txBody>
        </p:sp>
      </p:grpSp>
      <p:grpSp>
        <p:nvGrpSpPr>
          <p:cNvPr id="28" name="Group 27"/>
          <p:cNvGrpSpPr/>
          <p:nvPr/>
        </p:nvGrpSpPr>
        <p:grpSpPr>
          <a:xfrm>
            <a:off x="2720114" y="2359362"/>
            <a:ext cx="1460942" cy="1378902"/>
            <a:chOff x="7116772" y="399011"/>
            <a:chExt cx="1460942" cy="1378902"/>
          </a:xfrm>
          <a:noFill/>
        </p:grpSpPr>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7116772" y="399011"/>
              <a:ext cx="1456862" cy="1378902"/>
            </a:xfrm>
            <a:prstGeom prst="rect">
              <a:avLst/>
            </a:prstGeom>
            <a:grpFill/>
          </p:spPr>
        </p:pic>
        <p:sp>
          <p:nvSpPr>
            <p:cNvPr id="30" name="TextBox 29"/>
            <p:cNvSpPr txBox="1"/>
            <p:nvPr/>
          </p:nvSpPr>
          <p:spPr>
            <a:xfrm>
              <a:off x="7124071" y="915092"/>
              <a:ext cx="1453643" cy="307777"/>
            </a:xfrm>
            <a:prstGeom prst="rect">
              <a:avLst/>
            </a:prstGeom>
            <a:grpFill/>
          </p:spPr>
          <p:txBody>
            <a:bodyPr wrap="square" rtlCol="0">
              <a:spAutoFit/>
            </a:bodyPr>
            <a:lstStyle/>
            <a:p>
              <a:pPr algn="ctr"/>
              <a:r>
                <a:rPr lang="en-US" sz="1400" b="1" dirty="0" smtClean="0"/>
                <a:t>Knowledge</a:t>
              </a:r>
              <a:endParaRPr lang="en-US" sz="1400" b="1" dirty="0"/>
            </a:p>
          </p:txBody>
        </p:sp>
      </p:grpSp>
      <p:grpSp>
        <p:nvGrpSpPr>
          <p:cNvPr id="31" name="Group 30"/>
          <p:cNvGrpSpPr/>
          <p:nvPr/>
        </p:nvGrpSpPr>
        <p:grpSpPr>
          <a:xfrm>
            <a:off x="3974675" y="3256832"/>
            <a:ext cx="1460942" cy="1378902"/>
            <a:chOff x="7116772" y="399011"/>
            <a:chExt cx="1460942" cy="1378902"/>
          </a:xfrm>
        </p:grpSpPr>
        <p:pic>
          <p:nvPicPr>
            <p:cNvPr id="32" name="Picture 31"/>
            <p:cNvPicPr>
              <a:picLocks noChangeAspect="1"/>
            </p:cNvPicPr>
            <p:nvPr/>
          </p:nvPicPr>
          <p:blipFill>
            <a:blip r:embed="rId3">
              <a:clrChange>
                <a:clrFrom>
                  <a:srgbClr val="FFFFFF"/>
                </a:clrFrom>
                <a:clrTo>
                  <a:srgbClr val="FFFFFF">
                    <a:alpha val="0"/>
                  </a:srgbClr>
                </a:clrTo>
              </a:clrChange>
            </a:blip>
            <a:stretch>
              <a:fillRect/>
            </a:stretch>
          </p:blipFill>
          <p:spPr>
            <a:xfrm>
              <a:off x="7116772" y="399011"/>
              <a:ext cx="1456862" cy="1378902"/>
            </a:xfrm>
            <a:prstGeom prst="rect">
              <a:avLst/>
            </a:prstGeom>
          </p:spPr>
        </p:pic>
        <p:sp>
          <p:nvSpPr>
            <p:cNvPr id="33" name="TextBox 32"/>
            <p:cNvSpPr txBox="1"/>
            <p:nvPr/>
          </p:nvSpPr>
          <p:spPr>
            <a:xfrm>
              <a:off x="7124071" y="915092"/>
              <a:ext cx="1453643" cy="307777"/>
            </a:xfrm>
            <a:prstGeom prst="rect">
              <a:avLst/>
            </a:prstGeom>
            <a:noFill/>
          </p:spPr>
          <p:txBody>
            <a:bodyPr wrap="square" rtlCol="0">
              <a:spAutoFit/>
            </a:bodyPr>
            <a:lstStyle/>
            <a:p>
              <a:pPr algn="ctr"/>
              <a:r>
                <a:rPr lang="en-US" sz="1400" b="1" dirty="0" smtClean="0"/>
                <a:t>Trust</a:t>
              </a:r>
              <a:endParaRPr lang="en-US" sz="1400" b="1" dirty="0"/>
            </a:p>
          </p:txBody>
        </p:sp>
      </p:grpSp>
      <p:sp>
        <p:nvSpPr>
          <p:cNvPr id="34" name="Right Arrow 33"/>
          <p:cNvSpPr/>
          <p:nvPr/>
        </p:nvSpPr>
        <p:spPr>
          <a:xfrm>
            <a:off x="5701092" y="2904639"/>
            <a:ext cx="324197"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35" name="Group 34"/>
          <p:cNvGrpSpPr/>
          <p:nvPr/>
        </p:nvGrpSpPr>
        <p:grpSpPr>
          <a:xfrm>
            <a:off x="7584603" y="2676699"/>
            <a:ext cx="1461964" cy="665018"/>
            <a:chOff x="758363" y="1911927"/>
            <a:chExt cx="1552693" cy="1183535"/>
          </a:xfrm>
          <a:solidFill>
            <a:srgbClr val="00B050"/>
          </a:solidFill>
        </p:grpSpPr>
        <p:sp>
          <p:nvSpPr>
            <p:cNvPr id="36" name="Rectangle 23"/>
            <p:cNvSpPr/>
            <p:nvPr/>
          </p:nvSpPr>
          <p:spPr>
            <a:xfrm>
              <a:off x="758363" y="1911927"/>
              <a:ext cx="1552693" cy="822960"/>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TextBox 36"/>
            <p:cNvSpPr txBox="1"/>
            <p:nvPr/>
          </p:nvSpPr>
          <p:spPr>
            <a:xfrm flipH="1">
              <a:off x="758363" y="2117008"/>
              <a:ext cx="1552693" cy="978454"/>
            </a:xfrm>
            <a:prstGeom prst="flowChartAlternateProcess">
              <a:avLst/>
            </a:prstGeom>
            <a:grpFill/>
          </p:spPr>
          <p:txBody>
            <a:bodyPr wrap="square" rtlCol="0">
              <a:spAutoFit/>
            </a:bodyPr>
            <a:lstStyle/>
            <a:p>
              <a:pPr algn="ctr"/>
              <a:r>
                <a:rPr lang="en-US" sz="1600" b="1" dirty="0" smtClean="0">
                  <a:solidFill>
                    <a:schemeClr val="bg1"/>
                  </a:solidFill>
                </a:rPr>
                <a:t>Righteousness</a:t>
              </a:r>
              <a:endParaRPr lang="en-US" sz="1600" b="1" dirty="0">
                <a:solidFill>
                  <a:schemeClr val="bg1"/>
                </a:solidFill>
              </a:endParaRPr>
            </a:p>
          </p:txBody>
        </p:sp>
      </p:grpSp>
      <p:sp>
        <p:nvSpPr>
          <p:cNvPr id="38" name="Right Arrow 37"/>
          <p:cNvSpPr/>
          <p:nvPr/>
        </p:nvSpPr>
        <p:spPr>
          <a:xfrm>
            <a:off x="7351432" y="2900382"/>
            <a:ext cx="233172" cy="24938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3" name="Straight Connector 12"/>
          <p:cNvCxnSpPr/>
          <p:nvPr/>
        </p:nvCxnSpPr>
        <p:spPr>
          <a:xfrm flipH="1">
            <a:off x="2559351" y="4317025"/>
            <a:ext cx="1446416" cy="58964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6947" y="4422438"/>
            <a:ext cx="1748860" cy="1015663"/>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a:t>
            </a:r>
            <a:r>
              <a:rPr lang="en-US" sz="1200" u="sng" dirty="0" smtClean="0">
                <a:solidFill>
                  <a:srgbClr val="000000"/>
                </a:solidFill>
                <a:latin typeface="Rockwell" panose="02060603020205020403" pitchFamily="18" charset="0"/>
              </a:rPr>
              <a:t>Trust</a:t>
            </a:r>
            <a:r>
              <a:rPr lang="en-US" sz="1200" dirty="0" smtClean="0">
                <a:solidFill>
                  <a:srgbClr val="000000"/>
                </a:solidFill>
                <a:latin typeface="Rockwell" panose="02060603020205020403" pitchFamily="18" charset="0"/>
              </a:rPr>
              <a:t> </a:t>
            </a:r>
            <a:r>
              <a:rPr lang="en-US" sz="1200" dirty="0">
                <a:solidFill>
                  <a:srgbClr val="000000"/>
                </a:solidFill>
                <a:latin typeface="Rockwell" panose="02060603020205020403" pitchFamily="18" charset="0"/>
              </a:rPr>
              <a:t>in </a:t>
            </a:r>
            <a:r>
              <a:rPr lang="en-US" sz="1200" dirty="0" smtClean="0">
                <a:solidFill>
                  <a:srgbClr val="000000"/>
                </a:solidFill>
                <a:latin typeface="Rockwell" panose="02060603020205020403" pitchFamily="18" charset="0"/>
              </a:rPr>
              <a:t>the Lord with </a:t>
            </a:r>
            <a:r>
              <a:rPr lang="en-US" sz="1200" dirty="0">
                <a:solidFill>
                  <a:srgbClr val="000000"/>
                </a:solidFill>
                <a:latin typeface="Rockwell" panose="02060603020205020403" pitchFamily="18" charset="0"/>
              </a:rPr>
              <a:t>all your </a:t>
            </a:r>
            <a:r>
              <a:rPr lang="en-US" sz="1200" dirty="0" smtClean="0">
                <a:solidFill>
                  <a:srgbClr val="000000"/>
                </a:solidFill>
                <a:latin typeface="Rockwell" panose="02060603020205020403" pitchFamily="18" charset="0"/>
              </a:rPr>
              <a:t>heart and</a:t>
            </a:r>
            <a:r>
              <a:rPr lang="en-US" sz="1200" dirty="0">
                <a:solidFill>
                  <a:srgbClr val="000000"/>
                </a:solidFill>
                <a:latin typeface="Rockwell" panose="02060603020205020403" pitchFamily="18" charset="0"/>
              </a:rPr>
              <a:t> do not lean on your own understanding</a:t>
            </a:r>
            <a:r>
              <a:rPr lang="en-US" sz="1200" dirty="0" smtClean="0">
                <a:solidFill>
                  <a:srgbClr val="000000"/>
                </a:solidFill>
                <a:latin typeface="Rockwell" panose="02060603020205020403" pitchFamily="18" charset="0"/>
              </a:rPr>
              <a:t>.”</a:t>
            </a:r>
          </a:p>
          <a:p>
            <a:pPr algn="ctr"/>
            <a:r>
              <a:rPr lang="en-US" sz="1200" b="1" dirty="0" smtClean="0">
                <a:solidFill>
                  <a:srgbClr val="000000"/>
                </a:solidFill>
                <a:latin typeface="Rockwell" panose="02060603020205020403" pitchFamily="18" charset="0"/>
              </a:rPr>
              <a:t>(Prov 3:5)</a:t>
            </a:r>
            <a:endParaRPr lang="en-US" sz="1200" b="1" dirty="0">
              <a:latin typeface="Rockwell" panose="02060603020205020403" pitchFamily="18" charset="0"/>
            </a:endParaRPr>
          </a:p>
        </p:txBody>
      </p:sp>
      <p:sp>
        <p:nvSpPr>
          <p:cNvPr id="15" name="Rectangle 14"/>
          <p:cNvSpPr/>
          <p:nvPr/>
        </p:nvSpPr>
        <p:spPr>
          <a:xfrm>
            <a:off x="3779520" y="95910"/>
            <a:ext cx="223847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knowledge of the Holy One is </a:t>
            </a:r>
            <a:r>
              <a:rPr lang="en-US" sz="1200" u="sng" dirty="0" smtClean="0">
                <a:latin typeface="Rockwell" panose="02060603020205020403" pitchFamily="18" charset="0"/>
                <a:ea typeface="Calibri" panose="020F0502020204030204" pitchFamily="34" charset="0"/>
              </a:rPr>
              <a:t>understanding</a:t>
            </a:r>
            <a:r>
              <a:rPr lang="en-US" sz="1200" dirty="0" smtClean="0">
                <a:latin typeface="Rockwell" panose="02060603020205020403" pitchFamily="18" charset="0"/>
                <a:ea typeface="Calibri" panose="020F0502020204030204" pitchFamily="34" charset="0"/>
              </a:rPr>
              <a:t>”</a:t>
            </a:r>
          </a:p>
          <a:p>
            <a:pPr algn="ctr"/>
            <a:r>
              <a:rPr lang="en-US" sz="1200" dirty="0" smtClean="0">
                <a:latin typeface="Rockwell" panose="02060603020205020403" pitchFamily="18" charset="0"/>
                <a:ea typeface="Calibri" panose="020F0502020204030204" pitchFamily="34" charset="0"/>
              </a:rPr>
              <a:t>(</a:t>
            </a:r>
            <a:r>
              <a:rPr lang="en-US" sz="1200" b="1" dirty="0" smtClean="0">
                <a:latin typeface="Rockwell" panose="02060603020205020403" pitchFamily="18" charset="0"/>
                <a:ea typeface="Calibri" panose="020F0502020204030204" pitchFamily="34" charset="0"/>
              </a:rPr>
              <a:t>Prov 9:10b</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cxnSp>
        <p:nvCxnSpPr>
          <p:cNvPr id="39" name="Straight Connector 38"/>
          <p:cNvCxnSpPr/>
          <p:nvPr/>
        </p:nvCxnSpPr>
        <p:spPr>
          <a:xfrm flipH="1">
            <a:off x="4729286" y="845768"/>
            <a:ext cx="83359" cy="46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90179" y="1578406"/>
            <a:ext cx="458342" cy="972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84603" y="3360352"/>
            <a:ext cx="729660" cy="56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17025" y="835398"/>
            <a:ext cx="469669" cy="148500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388107" y="95911"/>
            <a:ext cx="2043990" cy="646331"/>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“The </a:t>
            </a:r>
            <a:r>
              <a:rPr lang="en-US" sz="1200" dirty="0">
                <a:latin typeface="Rockwell" panose="02060603020205020403" pitchFamily="18" charset="0"/>
                <a:ea typeface="Calibri" panose="020F0502020204030204" pitchFamily="34" charset="0"/>
              </a:rPr>
              <a:t>fear of </a:t>
            </a:r>
            <a:r>
              <a:rPr lang="en-US" sz="1200" dirty="0" smtClean="0">
                <a:latin typeface="Rockwell" panose="02060603020205020403" pitchFamily="18" charset="0"/>
                <a:ea typeface="Calibri" panose="020F0502020204030204" pitchFamily="34" charset="0"/>
              </a:rPr>
              <a:t>the Lord is </a:t>
            </a:r>
            <a:r>
              <a:rPr lang="en-US" sz="1200" dirty="0">
                <a:latin typeface="Rockwell" panose="02060603020205020403" pitchFamily="18" charset="0"/>
                <a:ea typeface="Calibri" panose="020F0502020204030204" pitchFamily="34" charset="0"/>
              </a:rPr>
              <a:t>the beginning of </a:t>
            </a:r>
            <a:r>
              <a:rPr lang="en-US" sz="1200" u="sng" dirty="0" smtClean="0">
                <a:latin typeface="Rockwell" panose="02060603020205020403" pitchFamily="18" charset="0"/>
                <a:ea typeface="Calibri" panose="020F0502020204030204" pitchFamily="34" charset="0"/>
              </a:rPr>
              <a:t>knowledge</a:t>
            </a:r>
            <a:r>
              <a:rPr lang="en-US" sz="1200" dirty="0" smtClean="0">
                <a:latin typeface="Rockwell" panose="02060603020205020403" pitchFamily="18" charset="0"/>
                <a:ea typeface="Calibri" panose="020F0502020204030204" pitchFamily="34" charset="0"/>
              </a:rPr>
              <a:t>”</a:t>
            </a:r>
          </a:p>
          <a:p>
            <a:pPr algn="ctr"/>
            <a:r>
              <a:rPr lang="en-US" sz="1200" dirty="0">
                <a:latin typeface="Rockwell" panose="02060603020205020403" pitchFamily="18" charset="0"/>
              </a:rPr>
              <a:t>(</a:t>
            </a:r>
            <a:r>
              <a:rPr lang="en-US" sz="1200" b="1" dirty="0" smtClean="0">
                <a:latin typeface="Rockwell" panose="02060603020205020403" pitchFamily="18" charset="0"/>
              </a:rPr>
              <a:t>Prov 1:7a)</a:t>
            </a:r>
            <a:endParaRPr lang="en-US" sz="1200" b="1" dirty="0">
              <a:latin typeface="Rockwell" panose="02060603020205020403" pitchFamily="18" charset="0"/>
            </a:endParaRPr>
          </a:p>
        </p:txBody>
      </p:sp>
      <p:sp>
        <p:nvSpPr>
          <p:cNvPr id="44" name="Rectangle 43"/>
          <p:cNvSpPr/>
          <p:nvPr/>
        </p:nvSpPr>
        <p:spPr>
          <a:xfrm>
            <a:off x="6503791" y="491640"/>
            <a:ext cx="1436830" cy="1015663"/>
          </a:xfrm>
          <a:prstGeom prst="rect">
            <a:avLst/>
          </a:prstGeom>
          <a:ln w="12700">
            <a:solidFill>
              <a:schemeClr val="tx1"/>
            </a:solidFill>
          </a:ln>
        </p:spPr>
        <p:txBody>
          <a:bodyPr wrap="square">
            <a:spAutoFit/>
          </a:bodyPr>
          <a:lstStyle/>
          <a:p>
            <a:pPr algn="ctr"/>
            <a:r>
              <a:rPr lang="en-US" sz="1200" dirty="0" smtClean="0">
                <a:latin typeface="Rockwell" panose="02060603020205020403" pitchFamily="18" charset="0"/>
                <a:ea typeface="Calibri" panose="020F0502020204030204" pitchFamily="34" charset="0"/>
              </a:rPr>
              <a:t>“For </a:t>
            </a:r>
            <a:r>
              <a:rPr lang="en-US" sz="1200" dirty="0">
                <a:latin typeface="Rockwell" panose="02060603020205020403" pitchFamily="18" charset="0"/>
                <a:ea typeface="Calibri" panose="020F0502020204030204" pitchFamily="34" charset="0"/>
              </a:rPr>
              <a:t>if you cry for </a:t>
            </a:r>
            <a:r>
              <a:rPr lang="en-US" sz="1200" u="sng" dirty="0">
                <a:latin typeface="Rockwell" panose="02060603020205020403" pitchFamily="18" charset="0"/>
                <a:ea typeface="Calibri" panose="020F0502020204030204" pitchFamily="34" charset="0"/>
              </a:rPr>
              <a:t>discernment</a:t>
            </a:r>
            <a:r>
              <a:rPr lang="en-US" sz="1200" dirty="0">
                <a:latin typeface="Rockwell" panose="02060603020205020403" pitchFamily="18" charset="0"/>
                <a:ea typeface="Calibri" panose="020F0502020204030204" pitchFamily="34" charset="0"/>
              </a:rPr>
              <a:t>, </a:t>
            </a:r>
            <a:r>
              <a:rPr lang="en-US" sz="1200" dirty="0" smtClean="0">
                <a:latin typeface="Rockwell" panose="02060603020205020403" pitchFamily="18" charset="0"/>
                <a:ea typeface="Calibri" panose="020F0502020204030204" pitchFamily="34" charset="0"/>
              </a:rPr>
              <a:t>lift </a:t>
            </a:r>
            <a:r>
              <a:rPr lang="en-US" sz="1200" dirty="0">
                <a:latin typeface="Rockwell" panose="02060603020205020403" pitchFamily="18" charset="0"/>
                <a:ea typeface="Calibri" panose="020F0502020204030204" pitchFamily="34" charset="0"/>
              </a:rPr>
              <a:t>your voice for understanding</a:t>
            </a:r>
            <a:r>
              <a:rPr lang="en-US" sz="1200" dirty="0" smtClean="0">
                <a:latin typeface="Rockwell" panose="02060603020205020403" pitchFamily="18" charset="0"/>
                <a:ea typeface="Calibri" panose="020F0502020204030204" pitchFamily="34" charset="0"/>
              </a:rPr>
              <a:t>”</a:t>
            </a:r>
          </a:p>
          <a:p>
            <a:pPr algn="ctr"/>
            <a:r>
              <a:rPr lang="en-US" sz="1200" b="1" dirty="0" smtClean="0">
                <a:latin typeface="Rockwell" panose="02060603020205020403" pitchFamily="18" charset="0"/>
                <a:ea typeface="Calibri" panose="020F0502020204030204" pitchFamily="34" charset="0"/>
              </a:rPr>
              <a:t>(Prov 2:3</a:t>
            </a:r>
            <a:r>
              <a:rPr lang="en-US" sz="1200" dirty="0" smtClean="0">
                <a:latin typeface="Rockwell" panose="02060603020205020403" pitchFamily="18" charset="0"/>
                <a:ea typeface="Calibri" panose="020F0502020204030204" pitchFamily="34" charset="0"/>
              </a:rPr>
              <a:t>)</a:t>
            </a:r>
            <a:endParaRPr lang="en-US" sz="1200" dirty="0">
              <a:latin typeface="Rockwell" panose="02060603020205020403" pitchFamily="18" charset="0"/>
            </a:endParaRPr>
          </a:p>
        </p:txBody>
      </p:sp>
      <p:sp>
        <p:nvSpPr>
          <p:cNvPr id="45" name="Rectangle 44"/>
          <p:cNvSpPr/>
          <p:nvPr/>
        </p:nvSpPr>
        <p:spPr>
          <a:xfrm>
            <a:off x="6513880" y="3993859"/>
            <a:ext cx="2141445" cy="646331"/>
          </a:xfrm>
          <a:prstGeom prst="rect">
            <a:avLst/>
          </a:prstGeom>
          <a:ln w="12700">
            <a:solidFill>
              <a:schemeClr val="tx1"/>
            </a:solidFill>
          </a:ln>
        </p:spPr>
        <p:txBody>
          <a:bodyPr wrap="square">
            <a:spAutoFit/>
          </a:bodyPr>
          <a:lstStyle/>
          <a:p>
            <a:pPr algn="ctr"/>
            <a:r>
              <a:rPr lang="en-US" sz="1200" dirty="0" smtClean="0">
                <a:solidFill>
                  <a:srgbClr val="000000"/>
                </a:solidFill>
                <a:latin typeface="Rockwell" panose="02060603020205020403" pitchFamily="18" charset="0"/>
              </a:rPr>
              <a:t>“The</a:t>
            </a:r>
            <a:r>
              <a:rPr lang="en-US" sz="1200" dirty="0">
                <a:solidFill>
                  <a:srgbClr val="000000"/>
                </a:solidFill>
                <a:latin typeface="Rockwell" panose="02060603020205020403" pitchFamily="18" charset="0"/>
              </a:rPr>
              <a:t> mouth of the righteous flows with </a:t>
            </a:r>
            <a:r>
              <a:rPr lang="en-US" sz="1200" dirty="0" smtClean="0">
                <a:solidFill>
                  <a:srgbClr val="000000"/>
                </a:solidFill>
                <a:latin typeface="Rockwell" panose="02060603020205020403" pitchFamily="18" charset="0"/>
              </a:rPr>
              <a:t>wisdom”</a:t>
            </a:r>
          </a:p>
          <a:p>
            <a:pPr algn="ctr"/>
            <a:r>
              <a:rPr lang="en-US" sz="1200" dirty="0" smtClean="0">
                <a:solidFill>
                  <a:srgbClr val="000000"/>
                </a:solidFill>
                <a:latin typeface="Rockwell" panose="02060603020205020403" pitchFamily="18" charset="0"/>
              </a:rPr>
              <a:t>(</a:t>
            </a:r>
            <a:r>
              <a:rPr lang="en-US" sz="1200" b="1" dirty="0" smtClean="0">
                <a:solidFill>
                  <a:srgbClr val="000000"/>
                </a:solidFill>
                <a:latin typeface="Rockwell" panose="02060603020205020403" pitchFamily="18" charset="0"/>
              </a:rPr>
              <a:t>Prov 10:31a</a:t>
            </a:r>
            <a:r>
              <a:rPr lang="en-US" sz="1200" dirty="0" smtClean="0">
                <a:solidFill>
                  <a:srgbClr val="000000"/>
                </a:solidFill>
                <a:latin typeface="Rockwell" panose="02060603020205020403" pitchFamily="18" charset="0"/>
              </a:rPr>
              <a:t>)</a:t>
            </a:r>
            <a:endParaRPr lang="en-US" sz="1200" dirty="0">
              <a:latin typeface="Rockwell" panose="02060603020205020403" pitchFamily="18" charset="0"/>
            </a:endParaRPr>
          </a:p>
        </p:txBody>
      </p:sp>
      <p:sp>
        <p:nvSpPr>
          <p:cNvPr id="47" name="Rectangle 46"/>
          <p:cNvSpPr/>
          <p:nvPr/>
        </p:nvSpPr>
        <p:spPr>
          <a:xfrm>
            <a:off x="7505772" y="2090417"/>
            <a:ext cx="1603997" cy="523220"/>
          </a:xfrm>
          <a:prstGeom prst="rect">
            <a:avLst/>
          </a:prstGeom>
          <a:ln w="12700">
            <a:solidFill>
              <a:schemeClr val="tx1"/>
            </a:solidFill>
          </a:ln>
        </p:spPr>
        <p:txBody>
          <a:bodyPr wrap="square">
            <a:spAutoFit/>
          </a:bodyPr>
          <a:lstStyle/>
          <a:p>
            <a:pPr algn="ctr"/>
            <a:r>
              <a:rPr lang="en-US" sz="1400" dirty="0" smtClean="0">
                <a:solidFill>
                  <a:srgbClr val="0A0A0A"/>
                </a:solidFill>
                <a:latin typeface="Rockwell" panose="02060603020205020403" pitchFamily="18" charset="0"/>
              </a:rPr>
              <a:t>Formerly spelled </a:t>
            </a:r>
            <a:r>
              <a:rPr lang="en-US" sz="1400" dirty="0" smtClean="0">
                <a:solidFill>
                  <a:srgbClr val="0A0A0A"/>
                </a:solidFill>
                <a:latin typeface="Rockwell" panose="02060603020205020403" pitchFamily="18" charset="0"/>
              </a:rPr>
              <a:t>“</a:t>
            </a:r>
            <a:r>
              <a:rPr lang="en-US" sz="1400" dirty="0" err="1" smtClean="0">
                <a:solidFill>
                  <a:srgbClr val="0A0A0A"/>
                </a:solidFill>
                <a:latin typeface="Rockwell" panose="02060603020205020403" pitchFamily="18" charset="0"/>
              </a:rPr>
              <a:t>rightwiseness</a:t>
            </a:r>
            <a:r>
              <a:rPr lang="en-US" sz="1400" dirty="0" smtClean="0">
                <a:solidFill>
                  <a:srgbClr val="0A0A0A"/>
                </a:solidFill>
                <a:latin typeface="Rockwell" panose="02060603020205020403" pitchFamily="18" charset="0"/>
              </a:rPr>
              <a:t>”</a:t>
            </a:r>
            <a:endParaRPr lang="en-US" sz="1400" dirty="0">
              <a:latin typeface="Rockwell" panose="02060603020205020403" pitchFamily="18" charset="0"/>
            </a:endParaRPr>
          </a:p>
        </p:txBody>
      </p:sp>
      <p:sp>
        <p:nvSpPr>
          <p:cNvPr id="48" name="Rectangle 47"/>
          <p:cNvSpPr/>
          <p:nvPr/>
        </p:nvSpPr>
        <p:spPr>
          <a:xfrm>
            <a:off x="622716" y="6403712"/>
            <a:ext cx="7532866" cy="369332"/>
          </a:xfrm>
          <a:prstGeom prst="rect">
            <a:avLst/>
          </a:prstGeom>
        </p:spPr>
        <p:txBody>
          <a:bodyPr wrap="square">
            <a:spAutoFit/>
          </a:bodyPr>
          <a:lstStyle/>
          <a:p>
            <a:pPr algn="ctr"/>
            <a:r>
              <a:rPr lang="en-US" dirty="0" smtClean="0">
                <a:solidFill>
                  <a:srgbClr val="000000"/>
                </a:solidFill>
                <a:latin typeface="Helvetica Neue"/>
              </a:rPr>
              <a:t>…has</a:t>
            </a:r>
            <a:r>
              <a:rPr lang="en-US" dirty="0">
                <a:solidFill>
                  <a:srgbClr val="000000"/>
                </a:solidFill>
                <a:latin typeface="Helvetica Neue"/>
              </a:rPr>
              <a:t> built her </a:t>
            </a:r>
            <a:r>
              <a:rPr lang="en-US" dirty="0" smtClean="0">
                <a:solidFill>
                  <a:srgbClr val="000000"/>
                </a:solidFill>
                <a:latin typeface="Helvetica Neue"/>
              </a:rPr>
              <a:t>house, she </a:t>
            </a:r>
            <a:r>
              <a:rPr lang="en-US" dirty="0">
                <a:solidFill>
                  <a:srgbClr val="000000"/>
                </a:solidFill>
                <a:latin typeface="Helvetica Neue"/>
              </a:rPr>
              <a:t>has hewn out her seven </a:t>
            </a:r>
            <a:r>
              <a:rPr lang="en-US" dirty="0" smtClean="0">
                <a:solidFill>
                  <a:srgbClr val="000000"/>
                </a:solidFill>
                <a:latin typeface="Helvetica Neue"/>
              </a:rPr>
              <a:t>pillars. (Prov 9:1)</a:t>
            </a:r>
            <a:endParaRPr lang="en-US" dirty="0"/>
          </a:p>
        </p:txBody>
      </p:sp>
      <p:sp>
        <p:nvSpPr>
          <p:cNvPr id="49" name="Rectangle 48"/>
          <p:cNvSpPr/>
          <p:nvPr/>
        </p:nvSpPr>
        <p:spPr>
          <a:xfrm>
            <a:off x="3292852" y="5775829"/>
            <a:ext cx="2192594" cy="677108"/>
          </a:xfrm>
          <a:prstGeom prst="rect">
            <a:avLst/>
          </a:prstGeom>
        </p:spPr>
        <p:txBody>
          <a:bodyPr wrap="square">
            <a:spAutoFit/>
          </a:bodyPr>
          <a:lstStyle/>
          <a:p>
            <a:r>
              <a:rPr lang="en-US" sz="3800" b="1" u="sng" dirty="0" smtClean="0">
                <a:solidFill>
                  <a:srgbClr val="000000"/>
                </a:solidFill>
                <a:latin typeface="Rockwell" panose="02060603020205020403" pitchFamily="18" charset="0"/>
              </a:rPr>
              <a:t>Wisdom</a:t>
            </a:r>
            <a:endParaRPr lang="en-US" sz="3800" b="1" u="sng" dirty="0">
              <a:latin typeface="Rockwell" panose="02060603020205020403" pitchFamily="18" charset="0"/>
            </a:endParaRPr>
          </a:p>
        </p:txBody>
      </p:sp>
      <p:cxnSp>
        <p:nvCxnSpPr>
          <p:cNvPr id="51" name="Straight Connector 50"/>
          <p:cNvCxnSpPr/>
          <p:nvPr/>
        </p:nvCxnSpPr>
        <p:spPr>
          <a:xfrm>
            <a:off x="122216" y="5775830"/>
            <a:ext cx="892435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9032914"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22216" y="4930269"/>
            <a:ext cx="11535" cy="857466"/>
          </a:xfrm>
          <a:prstGeom prst="line">
            <a:avLst/>
          </a:prstGeom>
          <a:ln w="38100"/>
        </p:spPr>
        <p:style>
          <a:lnRef idx="1">
            <a:schemeClr val="dk1"/>
          </a:lnRef>
          <a:fillRef idx="0">
            <a:schemeClr val="dk1"/>
          </a:fillRef>
          <a:effectRef idx="0">
            <a:schemeClr val="dk1"/>
          </a:effectRef>
          <a:fontRef idx="minor">
            <a:schemeClr val="tx1"/>
          </a:fontRef>
        </p:style>
      </p:cxnSp>
      <p:sp>
        <p:nvSpPr>
          <p:cNvPr id="55" name="Curved Down Arrow 54"/>
          <p:cNvSpPr/>
          <p:nvPr/>
        </p:nvSpPr>
        <p:spPr>
          <a:xfrm rot="8062065" flipH="1" flipV="1">
            <a:off x="3258196" y="1865899"/>
            <a:ext cx="615836" cy="2783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Down Arrow 56"/>
          <p:cNvSpPr/>
          <p:nvPr/>
        </p:nvSpPr>
        <p:spPr>
          <a:xfrm rot="2232515" flipH="1" flipV="1">
            <a:off x="3287670" y="3908805"/>
            <a:ext cx="615836" cy="2413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Down Arrow 59"/>
          <p:cNvSpPr/>
          <p:nvPr/>
        </p:nvSpPr>
        <p:spPr>
          <a:xfrm rot="15972926" flipH="1" flipV="1">
            <a:off x="4915826" y="2886646"/>
            <a:ext cx="615836" cy="2193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8321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par>
                                <p:cTn id="80" presetID="10"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P spid="21" grpId="0" animBg="1"/>
      <p:bldP spid="34" grpId="0" animBg="1"/>
      <p:bldP spid="38" grpId="0" animBg="1"/>
      <p:bldP spid="14" grpId="0" animBg="1"/>
      <p:bldP spid="15" grpId="0" animBg="1"/>
      <p:bldP spid="43" grpId="0" animBg="1"/>
      <p:bldP spid="44" grpId="0" animBg="1"/>
      <p:bldP spid="45" grpId="0" animBg="1"/>
      <p:bldP spid="47" grpId="0" animBg="1"/>
      <p:bldP spid="55" grpId="0" animBg="1"/>
      <p:bldP spid="57" grpId="0" animBg="1"/>
      <p:bldP spid="60"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7141</TotalTime>
  <Words>269</Words>
  <Application>Microsoft Office PowerPoint</Application>
  <PresentationFormat>On-screen Show (4:3)</PresentationFormat>
  <Paragraphs>65</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Helvetica Neue</vt:lpstr>
      <vt:lpstr>Rockwell</vt:lpstr>
      <vt:lpstr>Times New Roman</vt:lpstr>
      <vt:lpstr>Tw Cen MT</vt:lpstr>
      <vt:lpstr>Tw Cen MT (Body)</vt:lpstr>
      <vt:lpstr>Tw Cen MT (Headings)</vt:lpstr>
      <vt:lpstr>Wingdings</vt:lpstr>
      <vt:lpstr>Droplet</vt:lpstr>
      <vt:lpstr>PowerPoint Presentation</vt:lpstr>
      <vt:lpstr>PowerPoint Presentation</vt:lpstr>
      <vt:lpstr>What is wisdom?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62</cp:revision>
  <dcterms:created xsi:type="dcterms:W3CDTF">2018-10-12T19:31:47Z</dcterms:created>
  <dcterms:modified xsi:type="dcterms:W3CDTF">2018-10-20T22:00:17Z</dcterms:modified>
</cp:coreProperties>
</file>