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5"/>
  </p:notesMasterIdLst>
  <p:sldIdLst>
    <p:sldId id="256" r:id="rId2"/>
    <p:sldId id="258" r:id="rId3"/>
    <p:sldId id="1182" r:id="rId4"/>
    <p:sldId id="1183" r:id="rId5"/>
    <p:sldId id="1184" r:id="rId6"/>
    <p:sldId id="1185" r:id="rId7"/>
    <p:sldId id="1186" r:id="rId8"/>
    <p:sldId id="1187" r:id="rId9"/>
    <p:sldId id="1188" r:id="rId10"/>
    <p:sldId id="1189" r:id="rId11"/>
    <p:sldId id="1190" r:id="rId12"/>
    <p:sldId id="1178" r:id="rId13"/>
    <p:sldId id="1191" r:id="rId14"/>
    <p:sldId id="1192" r:id="rId15"/>
    <p:sldId id="1193" r:id="rId16"/>
    <p:sldId id="1194" r:id="rId17"/>
    <p:sldId id="1195" r:id="rId18"/>
    <p:sldId id="1196" r:id="rId19"/>
    <p:sldId id="1197" r:id="rId20"/>
    <p:sldId id="1198" r:id="rId21"/>
    <p:sldId id="1199" r:id="rId22"/>
    <p:sldId id="1200" r:id="rId23"/>
    <p:sldId id="1201" r:id="rId24"/>
    <p:sldId id="1202" r:id="rId25"/>
    <p:sldId id="1203" r:id="rId26"/>
    <p:sldId id="1179" r:id="rId27"/>
    <p:sldId id="1204" r:id="rId28"/>
    <p:sldId id="1205" r:id="rId29"/>
    <p:sldId id="1206" r:id="rId30"/>
    <p:sldId id="1207" r:id="rId31"/>
    <p:sldId id="1208" r:id="rId32"/>
    <p:sldId id="1209" r:id="rId33"/>
    <p:sldId id="1210" r:id="rId34"/>
    <p:sldId id="1211" r:id="rId35"/>
    <p:sldId id="1212" r:id="rId36"/>
    <p:sldId id="1213" r:id="rId37"/>
    <p:sldId id="1214" r:id="rId38"/>
    <p:sldId id="1215" r:id="rId39"/>
    <p:sldId id="1216" r:id="rId40"/>
    <p:sldId id="1217" r:id="rId41"/>
    <p:sldId id="1218" r:id="rId42"/>
    <p:sldId id="1219" r:id="rId43"/>
    <p:sldId id="1220" r:id="rId44"/>
    <p:sldId id="1221" r:id="rId45"/>
    <p:sldId id="1222" r:id="rId46"/>
    <p:sldId id="1223" r:id="rId47"/>
    <p:sldId id="1180" r:id="rId48"/>
    <p:sldId id="1224" r:id="rId49"/>
    <p:sldId id="1225" r:id="rId50"/>
    <p:sldId id="1226" r:id="rId51"/>
    <p:sldId id="1227" r:id="rId52"/>
    <p:sldId id="1228" r:id="rId53"/>
    <p:sldId id="1229" r:id="rId54"/>
    <p:sldId id="1230" r:id="rId55"/>
    <p:sldId id="1231" r:id="rId56"/>
    <p:sldId id="1232" r:id="rId57"/>
    <p:sldId id="1233" r:id="rId58"/>
    <p:sldId id="1234" r:id="rId59"/>
    <p:sldId id="1235" r:id="rId60"/>
    <p:sldId id="1236" r:id="rId61"/>
    <p:sldId id="1237" r:id="rId62"/>
    <p:sldId id="1238" r:id="rId63"/>
    <p:sldId id="1239" r:id="rId64"/>
    <p:sldId id="1240" r:id="rId65"/>
    <p:sldId id="1241" r:id="rId66"/>
    <p:sldId id="1242" r:id="rId67"/>
    <p:sldId id="1243" r:id="rId68"/>
    <p:sldId id="1244" r:id="rId69"/>
    <p:sldId id="1245" r:id="rId70"/>
    <p:sldId id="1246" r:id="rId71"/>
    <p:sldId id="1247" r:id="rId72"/>
    <p:sldId id="1248" r:id="rId73"/>
    <p:sldId id="1249" r:id="rId74"/>
    <p:sldId id="1250" r:id="rId75"/>
    <p:sldId id="1251" r:id="rId76"/>
    <p:sldId id="1181" r:id="rId77"/>
    <p:sldId id="1252" r:id="rId78"/>
    <p:sldId id="1253" r:id="rId79"/>
    <p:sldId id="1254" r:id="rId80"/>
    <p:sldId id="1255" r:id="rId81"/>
    <p:sldId id="1256" r:id="rId82"/>
    <p:sldId id="1257" r:id="rId83"/>
    <p:sldId id="1258" r:id="rId8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0066"/>
    <a:srgbClr val="660066"/>
    <a:srgbClr val="A50021"/>
    <a:srgbClr val="43193F"/>
    <a:srgbClr val="5B0A01"/>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3" autoAdjust="0"/>
    <p:restoredTop sz="94669" autoAdjust="0"/>
  </p:normalViewPr>
  <p:slideViewPr>
    <p:cSldViewPr>
      <p:cViewPr>
        <p:scale>
          <a:sx n="60" d="100"/>
          <a:sy n="60" d="100"/>
        </p:scale>
        <p:origin x="-1452" y="-296"/>
      </p:cViewPr>
      <p:guideLst>
        <p:guide orient="horz" pos="2160"/>
        <p:guide pos="2880"/>
      </p:guideLst>
    </p:cSldViewPr>
  </p:slideViewPr>
  <p:outlineViewPr>
    <p:cViewPr>
      <p:scale>
        <a:sx n="33" d="100"/>
        <a:sy n="33" d="100"/>
      </p:scale>
      <p:origin x="0" y="418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b="1" i="1" dirty="0" smtClean="0">
                <a:effectLst>
                  <a:outerShdw blurRad="38100" dist="38100" dir="2700000" algn="tl">
                    <a:srgbClr val="000000"/>
                  </a:outerShdw>
                </a:effectLst>
              </a:rPr>
              <a:t>What Does Repentance Look Like?</a:t>
            </a:r>
            <a:endParaRPr lang="en-US" altLang="en-US" sz="3600" b="1" i="1" u="sng"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is at the core of being a Christian?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4:17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From that time Jesus began to preach and to say, "</a:t>
            </a:r>
            <a:r>
              <a:rPr lang="en-US" altLang="en-US" u="sng" dirty="0">
                <a:effectLst>
                  <a:outerShdw blurRad="38100" dist="38100" dir="2700000" algn="tl">
                    <a:srgbClr val="000000"/>
                  </a:outerShdw>
                </a:effectLst>
              </a:rPr>
              <a:t>Repent</a:t>
            </a:r>
            <a:r>
              <a:rPr lang="en-US" altLang="en-US" dirty="0">
                <a:effectLst>
                  <a:outerShdw blurRad="38100" dist="38100" dir="2700000" algn="tl">
                    <a:srgbClr val="000000"/>
                  </a:outerShdw>
                </a:effectLst>
              </a:rPr>
              <a:t>, for the kingdom of heaven is at hand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684455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is at the core of being a Christian?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Many </a:t>
            </a:r>
            <a:r>
              <a:rPr lang="en-US" altLang="en-US" dirty="0">
                <a:effectLst>
                  <a:outerShdw blurRad="38100" dist="38100" dir="2700000" algn="tl">
                    <a:srgbClr val="000000"/>
                  </a:outerShdw>
                </a:effectLst>
              </a:rPr>
              <a:t>have never experience true repentance! </a:t>
            </a:r>
            <a:r>
              <a:rPr lang="en-US" altLang="en-US" i="1" u="sng" dirty="0">
                <a:effectLst>
                  <a:outerShdw blurRad="38100" dist="38100" dir="2700000" algn="tl">
                    <a:srgbClr val="000000"/>
                  </a:outerShdw>
                </a:effectLst>
              </a:rPr>
              <a:t>How can we know</a:t>
            </a:r>
            <a:r>
              <a:rPr lang="en-US" altLang="en-US" dirty="0">
                <a:effectLst>
                  <a:outerShdw blurRad="38100" dist="38100" dir="2700000" algn="tl">
                    <a:srgbClr val="000000"/>
                  </a:outerShdw>
                </a:effectLst>
              </a:rPr>
              <a:t> if we have?</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6683911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Repentance comes from an accurate understanding of my own heart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Men </a:t>
            </a:r>
            <a:r>
              <a:rPr lang="en-US" altLang="en-US" dirty="0">
                <a:effectLst>
                  <a:outerShdw blurRad="38100" dist="38100" dir="2700000" algn="tl">
                    <a:srgbClr val="000000"/>
                  </a:outerShdw>
                </a:effectLst>
              </a:rPr>
              <a:t>are very reluctant to </a:t>
            </a:r>
            <a:r>
              <a:rPr lang="en-US" altLang="en-US" i="1" u="sng" dirty="0">
                <a:effectLst>
                  <a:outerShdw blurRad="38100" dist="38100" dir="2700000" algn="tl">
                    <a:srgbClr val="000000"/>
                  </a:outerShdw>
                </a:effectLst>
              </a:rPr>
              <a:t>see themselves as God sees them</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3:19-21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104738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Repentance comes from an accurate understanding of my own heart</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John </a:t>
            </a:r>
            <a:r>
              <a:rPr lang="en-US" altLang="en-US" sz="3000" b="1" u="sng" dirty="0">
                <a:effectLst>
                  <a:outerShdw blurRad="38100" dist="38100" dir="2700000" algn="tl">
                    <a:srgbClr val="000000"/>
                  </a:outerShdw>
                </a:effectLst>
              </a:rPr>
              <a:t>3:19-21</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"And this is the condemnation, that the </a:t>
            </a:r>
            <a:r>
              <a:rPr lang="en-US" altLang="en-US" sz="3000" u="sng" dirty="0">
                <a:effectLst>
                  <a:outerShdw blurRad="38100" dist="38100" dir="2700000" algn="tl">
                    <a:srgbClr val="000000"/>
                  </a:outerShdw>
                </a:effectLst>
              </a:rPr>
              <a:t>light has come into the world</a:t>
            </a:r>
            <a:r>
              <a:rPr lang="en-US" altLang="en-US" sz="3000" dirty="0">
                <a:effectLst>
                  <a:outerShdw blurRad="38100" dist="38100" dir="2700000" algn="tl">
                    <a:srgbClr val="000000"/>
                  </a:outerShdw>
                </a:effectLst>
              </a:rPr>
              <a:t>, and </a:t>
            </a:r>
            <a:r>
              <a:rPr lang="en-US" altLang="en-US" sz="3000" u="sng" dirty="0">
                <a:effectLst>
                  <a:outerShdw blurRad="38100" dist="38100" dir="2700000" algn="tl">
                    <a:srgbClr val="000000"/>
                  </a:outerShdw>
                </a:effectLst>
              </a:rPr>
              <a:t>men loved darkness rather than light</a:t>
            </a:r>
            <a:r>
              <a:rPr lang="en-US" altLang="en-US" sz="3000" dirty="0">
                <a:effectLst>
                  <a:outerShdw blurRad="38100" dist="38100" dir="2700000" algn="tl">
                    <a:srgbClr val="000000"/>
                  </a:outerShdw>
                </a:effectLst>
              </a:rPr>
              <a:t>, because </a:t>
            </a:r>
            <a:r>
              <a:rPr lang="en-US" altLang="en-US" sz="3000" u="sng" dirty="0">
                <a:effectLst>
                  <a:outerShdw blurRad="38100" dist="38100" dir="2700000" algn="tl">
                    <a:srgbClr val="000000"/>
                  </a:outerShdw>
                </a:effectLst>
              </a:rPr>
              <a:t>their deeds were evil</a:t>
            </a:r>
            <a:r>
              <a:rPr lang="en-US" altLang="en-US" sz="3000" dirty="0">
                <a:effectLst>
                  <a:outerShdw blurRad="38100" dist="38100" dir="2700000" algn="tl">
                    <a:srgbClr val="000000"/>
                  </a:outerShdw>
                </a:effectLst>
              </a:rPr>
              <a:t>.  20 "For everyone practicing evil hates the light and does not come to the light, </a:t>
            </a:r>
            <a:r>
              <a:rPr lang="en-US" altLang="en-US" sz="3000" u="sng" dirty="0">
                <a:effectLst>
                  <a:outerShdw blurRad="38100" dist="38100" dir="2700000" algn="tl">
                    <a:srgbClr val="000000"/>
                  </a:outerShdw>
                </a:effectLst>
              </a:rPr>
              <a:t>lest his deeds should be exposed</a:t>
            </a:r>
            <a:r>
              <a:rPr lang="en-US" altLang="en-US" sz="3000" dirty="0">
                <a:effectLst>
                  <a:outerShdw blurRad="38100" dist="38100" dir="2700000" algn="tl">
                    <a:srgbClr val="000000"/>
                  </a:outerShdw>
                </a:effectLst>
              </a:rPr>
              <a:t>.  21 "But he who does the truth comes to the light, </a:t>
            </a:r>
            <a:r>
              <a:rPr lang="en-US" altLang="en-US" sz="3000" u="sng" dirty="0">
                <a:effectLst>
                  <a:outerShdw blurRad="38100" dist="38100" dir="2700000" algn="tl">
                    <a:srgbClr val="000000"/>
                  </a:outerShdw>
                </a:effectLst>
              </a:rPr>
              <a:t>that his deeds may be clearly seen</a:t>
            </a:r>
            <a:r>
              <a:rPr lang="en-US" altLang="en-US" sz="3000" dirty="0">
                <a:effectLst>
                  <a:outerShdw blurRad="38100" dist="38100" dir="2700000" algn="tl">
                    <a:srgbClr val="000000"/>
                  </a:outerShdw>
                </a:effectLst>
              </a:rPr>
              <a:t>, that they have been done in God</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440358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Repentance comes from an accurate understanding of my own heart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is </a:t>
            </a:r>
            <a:r>
              <a:rPr lang="en-US" altLang="en-US" i="1" u="sng" dirty="0">
                <a:effectLst>
                  <a:outerShdw blurRad="38100" dist="38100" dir="2700000" algn="tl">
                    <a:srgbClr val="000000"/>
                  </a:outerShdw>
                </a:effectLst>
              </a:rPr>
              <a:t>a key attitude</a:t>
            </a:r>
            <a:r>
              <a:rPr lang="en-US" altLang="en-US" dirty="0">
                <a:effectLst>
                  <a:outerShdw blurRad="38100" dist="38100" dir="2700000" algn="tl">
                    <a:srgbClr val="000000"/>
                  </a:outerShdw>
                </a:effectLst>
              </a:rPr>
              <a:t> for one who wishes to live a life of repentance.</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world sees pain, impossible change, burdensome rules and “judgmental” </a:t>
            </a:r>
            <a:r>
              <a:rPr lang="en-US" altLang="en-US" dirty="0" smtClean="0">
                <a:effectLst>
                  <a:outerShdw blurRad="38100" dist="38100" dir="2700000" algn="tl">
                    <a:srgbClr val="000000"/>
                  </a:outerShdw>
                </a:effectLst>
              </a:rPr>
              <a:t>people</a:t>
            </a:r>
            <a:r>
              <a:rPr lang="en-US" altLang="en-US" dirty="0">
                <a:effectLst>
                  <a:outerShdw blurRad="38100" dist="38100" dir="2700000" algn="tl">
                    <a:srgbClr val="000000"/>
                  </a:outerShdw>
                </a:effectLst>
              </a:rPr>
              <a:t>. “Repentance” is viewed as </a:t>
            </a:r>
            <a:r>
              <a:rPr lang="en-US" altLang="en-US" i="1" u="sng" dirty="0">
                <a:effectLst>
                  <a:outerShdw blurRad="38100" dist="38100" dir="2700000" algn="tl">
                    <a:srgbClr val="000000"/>
                  </a:outerShdw>
                </a:effectLst>
              </a:rPr>
              <a:t>a negotiating tool or as a mask</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(Jer 3:10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9746262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Repentance comes from an accurate understanding of my own heart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Jeremiah </a:t>
            </a:r>
            <a:r>
              <a:rPr lang="en-US" altLang="en-US" b="1" u="sng" dirty="0">
                <a:effectLst>
                  <a:outerShdw blurRad="38100" dist="38100" dir="2700000" algn="tl">
                    <a:srgbClr val="000000"/>
                  </a:outerShdw>
                </a:effectLst>
              </a:rPr>
              <a:t>3:10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yet for all this her treacherous sister Judah has not turned to Me </a:t>
            </a:r>
            <a:r>
              <a:rPr lang="en-US" altLang="en-US" u="sng" dirty="0">
                <a:effectLst>
                  <a:outerShdw blurRad="38100" dist="38100" dir="2700000" algn="tl">
                    <a:srgbClr val="000000"/>
                  </a:outerShdw>
                </a:effectLst>
              </a:rPr>
              <a:t>with her whole heart</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in pretense</a:t>
            </a:r>
            <a:r>
              <a:rPr lang="en-US" altLang="en-US" dirty="0">
                <a:effectLst>
                  <a:outerShdw blurRad="38100" dist="38100" dir="2700000" algn="tl">
                    <a:srgbClr val="000000"/>
                  </a:outerShdw>
                </a:effectLst>
              </a:rPr>
              <a:t>," says the LORD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916362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Repentance comes from an accurate understanding of my own heart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is a great power when we admit what God sees and then truly surrender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to Him because of </a:t>
            </a:r>
            <a:r>
              <a:rPr lang="en-US" altLang="en-US" i="1" u="sng" dirty="0">
                <a:effectLst>
                  <a:outerShdw blurRad="38100" dist="38100" dir="2700000" algn="tl">
                    <a:srgbClr val="000000"/>
                  </a:outerShdw>
                </a:effectLst>
              </a:rPr>
              <a:t>a trust that opens our heart!</a:t>
            </a:r>
            <a:r>
              <a:rPr lang="en-US" altLang="en-US" dirty="0">
                <a:effectLst>
                  <a:outerShdw blurRad="38100" dist="38100" dir="2700000" algn="tl">
                    <a:srgbClr val="000000"/>
                  </a:outerShdw>
                </a:effectLst>
              </a:rPr>
              <a:t> No more lies! </a:t>
            </a:r>
            <a:r>
              <a:rPr lang="en-US" altLang="en-US" b="1" dirty="0">
                <a:effectLst>
                  <a:outerShdw blurRad="38100" dist="38100" dir="2700000" algn="tl">
                    <a:srgbClr val="000000"/>
                  </a:outerShdw>
                </a:effectLst>
              </a:rPr>
              <a:t>(Heb 4:12-13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559612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Repentance comes from an accurate understanding of my own heart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4:12-13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the word of God is living and powerful, and sharper than any two-edged sword, piercing even to the division of soul and spirit, and of joints and marrow, and is </a:t>
            </a:r>
            <a:r>
              <a:rPr lang="en-US" altLang="en-US" u="sng" dirty="0">
                <a:effectLst>
                  <a:outerShdw blurRad="38100" dist="38100" dir="2700000" algn="tl">
                    <a:srgbClr val="000000"/>
                  </a:outerShdw>
                </a:effectLst>
              </a:rPr>
              <a:t>a discerner of the thoughts and intents of the heart</a:t>
            </a:r>
            <a:r>
              <a:rPr lang="en-US" altLang="en-US" dirty="0">
                <a:effectLst>
                  <a:outerShdw blurRad="38100" dist="38100" dir="2700000" algn="tl">
                    <a:srgbClr val="000000"/>
                  </a:outerShdw>
                </a:effectLst>
              </a:rPr>
              <a:t>.  13 And </a:t>
            </a:r>
            <a:r>
              <a:rPr lang="en-US" altLang="en-US" u="sng" dirty="0">
                <a:effectLst>
                  <a:outerShdw blurRad="38100" dist="38100" dir="2700000" algn="tl">
                    <a:srgbClr val="000000"/>
                  </a:outerShdw>
                </a:effectLst>
              </a:rPr>
              <a:t>there is no creature hidden from His sight</a:t>
            </a:r>
            <a:r>
              <a:rPr lang="en-US" altLang="en-US" dirty="0">
                <a:effectLst>
                  <a:outerShdw blurRad="38100" dist="38100" dir="2700000" algn="tl">
                    <a:srgbClr val="000000"/>
                  </a:outerShdw>
                </a:effectLst>
              </a:rPr>
              <a:t>, but all things are naked and open to the eyes of Him </a:t>
            </a:r>
            <a:r>
              <a:rPr lang="en-US" altLang="en-US" u="sng" dirty="0">
                <a:effectLst>
                  <a:outerShdw blurRad="38100" dist="38100" dir="2700000" algn="tl">
                    <a:srgbClr val="000000"/>
                  </a:outerShdw>
                </a:effectLst>
              </a:rPr>
              <a:t>to whom we must give account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933656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Repentance comes from an accurate understanding of my own heart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we give all our heart to God then we can truly “start over!”</a:t>
            </a:r>
          </a:p>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is </a:t>
            </a:r>
            <a:r>
              <a:rPr lang="en-US" altLang="en-US" i="1" u="sng" dirty="0">
                <a:effectLst>
                  <a:outerShdw blurRad="38100" dist="38100" dir="2700000" algn="tl">
                    <a:srgbClr val="000000"/>
                  </a:outerShdw>
                </a:effectLst>
              </a:rPr>
              <a:t>a great joy and peace</a:t>
            </a:r>
            <a:r>
              <a:rPr lang="en-US" altLang="en-US" dirty="0">
                <a:effectLst>
                  <a:outerShdw blurRad="38100" dist="38100" dir="2700000" algn="tl">
                    <a:srgbClr val="000000"/>
                  </a:outerShdw>
                </a:effectLst>
              </a:rPr>
              <a:t> that comes with a God-centered heart.</a:t>
            </a:r>
          </a:p>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a blessing to know your </a:t>
            </a:r>
            <a:r>
              <a:rPr lang="en-US" altLang="en-US" i="1" u="sng" dirty="0">
                <a:effectLst>
                  <a:outerShdw blurRad="38100" dist="38100" dir="2700000" algn="tl">
                    <a:srgbClr val="000000"/>
                  </a:outerShdw>
                </a:effectLst>
              </a:rPr>
              <a:t>true purpose and place in life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(Acts 8:39; 16:34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019515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Repentance comes from an accurate understanding of my own heart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8:39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when they came up out of the water, the Spirit of the Lord caught Philip away, so that the eunuch saw him no more; and </a:t>
            </a:r>
            <a:r>
              <a:rPr lang="en-US" altLang="en-US" u="sng" dirty="0">
                <a:effectLst>
                  <a:outerShdw blurRad="38100" dist="38100" dir="2700000" algn="tl">
                    <a:srgbClr val="000000"/>
                  </a:outerShdw>
                </a:effectLst>
              </a:rPr>
              <a:t>he went on his way rejoicing</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9976999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is at the core of being a Christian?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described conversion as being born again. </a:t>
            </a:r>
            <a:r>
              <a:rPr lang="en-US" altLang="en-US" b="1" dirty="0">
                <a:effectLst>
                  <a:outerShdw blurRad="38100" dist="38100" dir="2700000" algn="tl">
                    <a:srgbClr val="000000"/>
                  </a:outerShdw>
                </a:effectLst>
              </a:rPr>
              <a:t>(Jn 3:5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Repentance comes from an accurate understanding of my own heart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16:34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when he had brought them into his house, he set food before them; and </a:t>
            </a:r>
            <a:r>
              <a:rPr lang="en-US" altLang="en-US" u="sng" dirty="0">
                <a:effectLst>
                  <a:outerShdw blurRad="38100" dist="38100" dir="2700000" algn="tl">
                    <a:srgbClr val="000000"/>
                  </a:outerShdw>
                </a:effectLst>
              </a:rPr>
              <a:t>he rejoiced</a:t>
            </a:r>
            <a:r>
              <a:rPr lang="en-US" altLang="en-US" dirty="0">
                <a:effectLst>
                  <a:outerShdw blurRad="38100" dist="38100" dir="2700000" algn="tl">
                    <a:srgbClr val="000000"/>
                  </a:outerShdw>
                </a:effectLst>
              </a:rPr>
              <a:t>, having believed in God with all his household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2494215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Repentance comes from an accurate understanding of my own heart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Remember </a:t>
            </a:r>
            <a:r>
              <a:rPr lang="en-US" altLang="en-US" dirty="0">
                <a:effectLst>
                  <a:outerShdw blurRad="38100" dist="38100" dir="2700000" algn="tl">
                    <a:srgbClr val="000000"/>
                  </a:outerShdw>
                </a:effectLst>
              </a:rPr>
              <a:t>this is a God directed process that will bring real change and </a:t>
            </a:r>
            <a:r>
              <a:rPr lang="en-US" altLang="en-US" dirty="0" smtClean="0">
                <a:effectLst>
                  <a:outerShdw blurRad="38100" dist="38100" dir="2700000" algn="tl">
                    <a:srgbClr val="000000"/>
                  </a:outerShdw>
                </a:effectLst>
              </a:rPr>
              <a:t>meaning! You </a:t>
            </a:r>
            <a:r>
              <a:rPr lang="en-US" altLang="en-US" i="1" u="sng" dirty="0" smtClean="0">
                <a:effectLst>
                  <a:outerShdw blurRad="38100" dist="38100" dir="2700000" algn="tl">
                    <a:srgbClr val="000000"/>
                  </a:outerShdw>
                </a:effectLst>
              </a:rPr>
              <a:t>will never be ashamed of repentance</a:t>
            </a:r>
            <a:r>
              <a:rPr lang="en-US" altLang="en-US" dirty="0" smtClean="0">
                <a:effectLst>
                  <a:outerShdw blurRad="38100" dist="38100" dir="2700000" algn="tl">
                    <a:srgbClr val="000000"/>
                  </a:outerShdw>
                </a:effectLst>
              </a:rPr>
              <a:t>. </a:t>
            </a:r>
            <a:r>
              <a:rPr lang="en-US" altLang="en-US" b="1" dirty="0" smtClean="0">
                <a:effectLst>
                  <a:outerShdw blurRad="38100" dist="38100" dir="2700000" algn="tl">
                    <a:srgbClr val="000000"/>
                  </a:outerShdw>
                </a:effectLst>
              </a:rPr>
              <a:t>(Ezk 11:19-20; 18:31-32)</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542010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Repentance comes from an accurate understanding of my own heart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Ezekiel </a:t>
            </a:r>
            <a:r>
              <a:rPr lang="en-US" altLang="en-US" b="1" u="sng" dirty="0">
                <a:effectLst>
                  <a:outerShdw blurRad="38100" dist="38100" dir="2700000" algn="tl">
                    <a:srgbClr val="000000"/>
                  </a:outerShdw>
                </a:effectLst>
              </a:rPr>
              <a:t>11:19-20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a:t>
            </a:r>
            <a:r>
              <a:rPr lang="en-US" altLang="en-US" u="sng" dirty="0">
                <a:effectLst>
                  <a:outerShdw blurRad="38100" dist="38100" dir="2700000" algn="tl">
                    <a:srgbClr val="000000"/>
                  </a:outerShdw>
                </a:effectLst>
              </a:rPr>
              <a:t>I will give them one heart</a:t>
            </a:r>
            <a:r>
              <a:rPr lang="en-US" altLang="en-US" dirty="0">
                <a:effectLst>
                  <a:outerShdw blurRad="38100" dist="38100" dir="2700000" algn="tl">
                    <a:srgbClr val="000000"/>
                  </a:outerShdw>
                </a:effectLst>
              </a:rPr>
              <a:t>, and I will put a new spirit within them, and </a:t>
            </a:r>
            <a:r>
              <a:rPr lang="en-US" altLang="en-US" u="sng" dirty="0">
                <a:effectLst>
                  <a:outerShdw blurRad="38100" dist="38100" dir="2700000" algn="tl">
                    <a:srgbClr val="000000"/>
                  </a:outerShdw>
                </a:effectLst>
              </a:rPr>
              <a:t>take the stony heart out of their flesh, and give them a heart of flesh</a:t>
            </a:r>
            <a:r>
              <a:rPr lang="en-US" altLang="en-US" dirty="0">
                <a:effectLst>
                  <a:outerShdw blurRad="38100" dist="38100" dir="2700000" algn="tl">
                    <a:srgbClr val="000000"/>
                  </a:outerShdw>
                </a:effectLst>
              </a:rPr>
              <a:t>,  20 "that they may walk in My statutes and keep My judgments and do them; and they shall be My people, and I will be their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450124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Repentance comes from an accurate understanding of my own heart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Ezekiel </a:t>
            </a:r>
            <a:r>
              <a:rPr lang="en-US" altLang="en-US" b="1" u="sng" dirty="0">
                <a:effectLst>
                  <a:outerShdw blurRad="38100" dist="38100" dir="2700000" algn="tl">
                    <a:srgbClr val="000000"/>
                  </a:outerShdw>
                </a:effectLst>
              </a:rPr>
              <a:t>18:31-32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"Cast away from you all the transgressions which you have committed, and </a:t>
            </a:r>
            <a:r>
              <a:rPr lang="en-US" altLang="en-US" u="sng" dirty="0">
                <a:effectLst>
                  <a:outerShdw blurRad="38100" dist="38100" dir="2700000" algn="tl">
                    <a:srgbClr val="000000"/>
                  </a:outerShdw>
                </a:effectLst>
              </a:rPr>
              <a:t>get yourselves a new heart and a new spirit</a:t>
            </a:r>
            <a:r>
              <a:rPr lang="en-US" altLang="en-US" dirty="0">
                <a:effectLst>
                  <a:outerShdw blurRad="38100" dist="38100" dir="2700000" algn="tl">
                    <a:srgbClr val="000000"/>
                  </a:outerShdw>
                </a:effectLst>
              </a:rPr>
              <a:t>. For why should you die, O house of Israel?  32 "For I have no pleasure in the death of one who dies," says the Lord GOD. "</a:t>
            </a:r>
            <a:r>
              <a:rPr lang="en-US" altLang="en-US" u="sng" dirty="0">
                <a:effectLst>
                  <a:outerShdw blurRad="38100" dist="38100" dir="2700000" algn="tl">
                    <a:srgbClr val="000000"/>
                  </a:outerShdw>
                </a:effectLst>
              </a:rPr>
              <a:t>Therefore turn and live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870443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Repentance comes from an accurate understanding of my own heart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Have </a:t>
            </a:r>
            <a:r>
              <a:rPr lang="en-US" altLang="en-US" dirty="0">
                <a:effectLst>
                  <a:outerShdw blurRad="38100" dist="38100" dir="2700000" algn="tl">
                    <a:srgbClr val="000000"/>
                  </a:outerShdw>
                </a:effectLst>
              </a:rPr>
              <a:t>any of us become afraid of such a change?</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kind of trust that produces repentance will continue to produce a life </a:t>
            </a:r>
            <a:r>
              <a:rPr lang="en-US" altLang="en-US" dirty="0" smtClean="0">
                <a:effectLst>
                  <a:outerShdw blurRad="38100" dist="38100" dir="2700000" algn="tl">
                    <a:srgbClr val="000000"/>
                  </a:outerShdw>
                </a:effectLst>
              </a:rPr>
              <a:t>of repentance. You will </a:t>
            </a:r>
            <a:r>
              <a:rPr lang="en-US" altLang="en-US" i="1" u="sng" dirty="0" smtClean="0">
                <a:effectLst>
                  <a:outerShdw blurRad="38100" dist="38100" dir="2700000" algn="tl">
                    <a:srgbClr val="000000"/>
                  </a:outerShdw>
                </a:effectLst>
              </a:rPr>
              <a:t>not be afraid to ask </a:t>
            </a:r>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Lord, Is it I?” </a:t>
            </a:r>
            <a:r>
              <a:rPr lang="en-US" altLang="en-US" b="1" dirty="0">
                <a:effectLst>
                  <a:outerShdw blurRad="38100" dist="38100" dir="2700000" algn="tl">
                    <a:srgbClr val="000000"/>
                  </a:outerShdw>
                </a:effectLst>
              </a:rPr>
              <a:t>(Mt 26:21-22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562803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Repentance comes from an accurate understanding of my own heart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26:21-22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as they were eating, He said, "Assuredly, I say to you, one of you will betray Me."  22 And they were exceedingly sorrowful, and </a:t>
            </a:r>
            <a:r>
              <a:rPr lang="en-US" altLang="en-US" u="sng" dirty="0">
                <a:effectLst>
                  <a:outerShdw blurRad="38100" dist="38100" dir="2700000" algn="tl">
                    <a:srgbClr val="000000"/>
                  </a:outerShdw>
                </a:effectLst>
              </a:rPr>
              <a:t>each of them</a:t>
            </a:r>
            <a:r>
              <a:rPr lang="en-US" altLang="en-US" dirty="0">
                <a:effectLst>
                  <a:outerShdw blurRad="38100" dist="38100" dir="2700000" algn="tl">
                    <a:srgbClr val="000000"/>
                  </a:outerShdw>
                </a:effectLst>
              </a:rPr>
              <a:t> began to say to Him, "Lord, is it I?"</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2345980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priorities of repentance</a:t>
            </a:r>
            <a:r>
              <a:rPr lang="en-US" altLang="en-US" sz="3200" b="1" i="1" dirty="0">
                <a:effectLst>
                  <a:outerShdw blurRad="38100" dist="38100" dir="2700000" algn="tl">
                    <a:srgbClr val="000000"/>
                  </a:outerShdw>
                </a:effectLst>
              </a:rPr>
              <a:t/>
            </a:r>
            <a:br>
              <a:rPr lang="en-US" altLang="en-US" sz="3200" b="1" i="1" dirty="0">
                <a:effectLst>
                  <a:outerShdw blurRad="38100" dist="38100" dir="2700000" algn="tl">
                    <a:srgbClr val="000000"/>
                  </a:outerShdw>
                </a:effectLst>
              </a:rPr>
            </a:b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will know that eternal things are </a:t>
            </a:r>
            <a:r>
              <a:rPr lang="en-US" altLang="en-US" i="1" u="sng" dirty="0">
                <a:effectLst>
                  <a:outerShdw blurRad="38100" dist="38100" dir="2700000" algn="tl">
                    <a:srgbClr val="000000"/>
                  </a:outerShdw>
                </a:effectLst>
              </a:rPr>
              <a:t>not to be compared to spiritual things</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Rom 8:18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1558445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priorities of repentance</a:t>
            </a:r>
            <a:r>
              <a:rPr lang="en-US" altLang="en-US" sz="3200" b="1" i="1" dirty="0">
                <a:effectLst>
                  <a:outerShdw blurRad="38100" dist="38100" dir="2700000" algn="tl">
                    <a:srgbClr val="000000"/>
                  </a:outerShdw>
                </a:effectLst>
              </a:rPr>
              <a:t/>
            </a:r>
            <a:br>
              <a:rPr lang="en-US" altLang="en-US" sz="3200" b="1" i="1" dirty="0">
                <a:effectLst>
                  <a:outerShdw blurRad="38100" dist="38100" dir="2700000" algn="tl">
                    <a:srgbClr val="000000"/>
                  </a:outerShdw>
                </a:effectLst>
              </a:rPr>
            </a:b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8:18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I consider that the sufferings of this present time are </a:t>
            </a:r>
            <a:r>
              <a:rPr lang="en-US" altLang="en-US" i="1" u="sng" dirty="0">
                <a:effectLst>
                  <a:outerShdw blurRad="38100" dist="38100" dir="2700000" algn="tl">
                    <a:srgbClr val="000000"/>
                  </a:outerShdw>
                </a:effectLst>
              </a:rPr>
              <a:t>not worthy to be compared</a:t>
            </a:r>
            <a:r>
              <a:rPr lang="en-US" altLang="en-US" dirty="0">
                <a:effectLst>
                  <a:outerShdw blurRad="38100" dist="38100" dir="2700000" algn="tl">
                    <a:srgbClr val="000000"/>
                  </a:outerShdw>
                </a:effectLst>
              </a:rPr>
              <a:t> with the glory which shall be revealed in us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719449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priorities of repentance</a:t>
            </a:r>
            <a:r>
              <a:rPr lang="en-US" altLang="en-US" sz="3200" b="1" i="1" dirty="0">
                <a:effectLst>
                  <a:outerShdw blurRad="38100" dist="38100" dir="2700000" algn="tl">
                    <a:srgbClr val="000000"/>
                  </a:outerShdw>
                </a:effectLst>
              </a:rPr>
              <a:t/>
            </a:r>
            <a:br>
              <a:rPr lang="en-US" altLang="en-US" sz="3200" b="1" i="1" dirty="0">
                <a:effectLst>
                  <a:outerShdw blurRad="38100" dist="38100" dir="2700000" algn="tl">
                    <a:srgbClr val="000000"/>
                  </a:outerShdw>
                </a:effectLst>
              </a:rPr>
            </a:b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is the fundamental change brought by repentance. There is </a:t>
            </a:r>
            <a:r>
              <a:rPr lang="en-US" altLang="en-US" i="1" u="sng" dirty="0">
                <a:effectLst>
                  <a:outerShdw blurRad="38100" dist="38100" dir="2700000" algn="tl">
                    <a:srgbClr val="000000"/>
                  </a:outerShdw>
                </a:effectLst>
              </a:rPr>
              <a:t>a constant battle</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between these two ways of thinking.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Rom 8:5-8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286811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priorities of repentance</a:t>
            </a:r>
            <a:r>
              <a:rPr lang="en-US" altLang="en-US" sz="3200" b="1" i="1" dirty="0">
                <a:effectLst>
                  <a:outerShdw blurRad="38100" dist="38100" dir="2700000" algn="tl">
                    <a:srgbClr val="000000"/>
                  </a:outerShdw>
                </a:effectLst>
              </a:rPr>
              <a:t/>
            </a:r>
            <a:br>
              <a:rPr lang="en-US" altLang="en-US" sz="3200" b="1" i="1" dirty="0">
                <a:effectLst>
                  <a:outerShdw blurRad="38100" dist="38100" dir="2700000" algn="tl">
                    <a:srgbClr val="000000"/>
                  </a:outerShdw>
                </a:effectLst>
              </a:rPr>
            </a:b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8:5-8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those who live according to the flesh </a:t>
            </a:r>
            <a:r>
              <a:rPr lang="en-US" altLang="en-US" u="sng" dirty="0">
                <a:effectLst>
                  <a:outerShdw blurRad="38100" dist="38100" dir="2700000" algn="tl">
                    <a:srgbClr val="000000"/>
                  </a:outerShdw>
                </a:effectLst>
              </a:rPr>
              <a:t>set their minds on the things of the flesh</a:t>
            </a:r>
            <a:r>
              <a:rPr lang="en-US" altLang="en-US" dirty="0">
                <a:effectLst>
                  <a:outerShdw blurRad="38100" dist="38100" dir="2700000" algn="tl">
                    <a:srgbClr val="000000"/>
                  </a:outerShdw>
                </a:effectLst>
              </a:rPr>
              <a:t>, but those who live according to the Spirit, </a:t>
            </a:r>
            <a:r>
              <a:rPr lang="en-US" altLang="en-US" u="sng" dirty="0">
                <a:effectLst>
                  <a:outerShdw blurRad="38100" dist="38100" dir="2700000" algn="tl">
                    <a:srgbClr val="000000"/>
                  </a:outerShdw>
                </a:effectLst>
              </a:rPr>
              <a:t>the things of the Spirit</a:t>
            </a:r>
            <a:r>
              <a:rPr lang="en-US" altLang="en-US" dirty="0">
                <a:effectLst>
                  <a:outerShdw blurRad="38100" dist="38100" dir="2700000" algn="tl">
                    <a:srgbClr val="000000"/>
                  </a:outerShdw>
                </a:effectLst>
              </a:rPr>
              <a:t>.  6 For to be carnally minded </a:t>
            </a:r>
            <a:r>
              <a:rPr lang="en-US" altLang="en-US" u="sng" dirty="0">
                <a:effectLst>
                  <a:outerShdw blurRad="38100" dist="38100" dir="2700000" algn="tl">
                    <a:srgbClr val="000000"/>
                  </a:outerShdw>
                </a:effectLst>
              </a:rPr>
              <a:t>is death</a:t>
            </a:r>
            <a:r>
              <a:rPr lang="en-US" altLang="en-US" dirty="0">
                <a:effectLst>
                  <a:outerShdw blurRad="38100" dist="38100" dir="2700000" algn="tl">
                    <a:srgbClr val="000000"/>
                  </a:outerShdw>
                </a:effectLst>
              </a:rPr>
              <a:t>, but to be spiritually minded </a:t>
            </a:r>
            <a:r>
              <a:rPr lang="en-US" altLang="en-US" u="sng" dirty="0">
                <a:effectLst>
                  <a:outerShdw blurRad="38100" dist="38100" dir="2700000" algn="tl">
                    <a:srgbClr val="000000"/>
                  </a:outerShdw>
                </a:effectLst>
              </a:rPr>
              <a:t>is life and peace</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235561628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is at the core of being a Christian?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3:5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Jesus answered, "Most assuredly, I say to you, unless one is </a:t>
            </a:r>
            <a:r>
              <a:rPr lang="en-US" altLang="en-US" u="sng" dirty="0">
                <a:effectLst>
                  <a:outerShdw blurRad="38100" dist="38100" dir="2700000" algn="tl">
                    <a:srgbClr val="000000"/>
                  </a:outerShdw>
                </a:effectLst>
              </a:rPr>
              <a:t>born of water and the Spirit</a:t>
            </a:r>
            <a:r>
              <a:rPr lang="en-US" altLang="en-US" dirty="0">
                <a:effectLst>
                  <a:outerShdw blurRad="38100" dist="38100" dir="2700000" algn="tl">
                    <a:srgbClr val="000000"/>
                  </a:outerShdw>
                </a:effectLst>
              </a:rPr>
              <a:t>, he cannot enter the kingdom of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867729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priorities of repentance</a:t>
            </a:r>
            <a:r>
              <a:rPr lang="en-US" altLang="en-US" sz="3200" b="1" i="1" dirty="0">
                <a:effectLst>
                  <a:outerShdw blurRad="38100" dist="38100" dir="2700000" algn="tl">
                    <a:srgbClr val="000000"/>
                  </a:outerShdw>
                </a:effectLst>
              </a:rPr>
              <a:t/>
            </a:r>
            <a:br>
              <a:rPr lang="en-US" altLang="en-US" sz="3200" b="1" i="1" dirty="0">
                <a:effectLst>
                  <a:outerShdw blurRad="38100" dist="38100" dir="2700000" algn="tl">
                    <a:srgbClr val="000000"/>
                  </a:outerShdw>
                </a:effectLst>
              </a:rPr>
            </a:b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7 </a:t>
            </a:r>
            <a:r>
              <a:rPr lang="en-US" altLang="en-US" dirty="0">
                <a:effectLst>
                  <a:outerShdw blurRad="38100" dist="38100" dir="2700000" algn="tl">
                    <a:srgbClr val="000000"/>
                  </a:outerShdw>
                </a:effectLst>
              </a:rPr>
              <a:t>Because the carnal mind is enmity against God; for it is not subject to the law of God, nor indeed can be.  8 So then, those who are in the flesh </a:t>
            </a:r>
            <a:r>
              <a:rPr lang="en-US" altLang="en-US" u="sng" dirty="0">
                <a:effectLst>
                  <a:outerShdw blurRad="38100" dist="38100" dir="2700000" algn="tl">
                    <a:srgbClr val="000000"/>
                  </a:outerShdw>
                </a:effectLst>
              </a:rPr>
              <a:t>cannot please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587748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priorities of repentance</a:t>
            </a:r>
            <a:r>
              <a:rPr lang="en-US" altLang="en-US" sz="3200" b="1" i="1" dirty="0">
                <a:effectLst>
                  <a:outerShdw blurRad="38100" dist="38100" dir="2700000" algn="tl">
                    <a:srgbClr val="000000"/>
                  </a:outerShdw>
                </a:effectLst>
              </a:rPr>
              <a:t/>
            </a:r>
            <a:br>
              <a:rPr lang="en-US" altLang="en-US" sz="3200" b="1" i="1" dirty="0">
                <a:effectLst>
                  <a:outerShdw blurRad="38100" dist="38100" dir="2700000" algn="tl">
                    <a:srgbClr val="000000"/>
                  </a:outerShdw>
                </a:effectLst>
              </a:rPr>
            </a:b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i="1" u="sng" dirty="0" smtClean="0">
                <a:effectLst>
                  <a:outerShdw blurRad="38100" dist="38100" dir="2700000" algn="tl">
                    <a:srgbClr val="000000"/>
                  </a:outerShdw>
                </a:effectLst>
              </a:rPr>
              <a:t>What </a:t>
            </a:r>
            <a:r>
              <a:rPr lang="en-US" altLang="en-US" i="1" u="sng" dirty="0">
                <a:effectLst>
                  <a:outerShdw blurRad="38100" dist="38100" dir="2700000" algn="tl">
                    <a:srgbClr val="000000"/>
                  </a:outerShdw>
                </a:effectLst>
              </a:rPr>
              <a:t>church do you attend</a:t>
            </a:r>
            <a:r>
              <a:rPr lang="en-US" altLang="en-US" dirty="0">
                <a:effectLst>
                  <a:outerShdw blurRad="38100" dist="38100" dir="2700000" algn="tl">
                    <a:srgbClr val="000000"/>
                  </a:outerShdw>
                </a:effectLst>
              </a:rPr>
              <a:t> --- The church of “the flesh” or of “the Spirit?”</a:t>
            </a:r>
          </a:p>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kind of decisions do spiritual people make? Who do they </a:t>
            </a:r>
            <a:r>
              <a:rPr lang="en-US" altLang="en-US" i="1" u="sng" dirty="0">
                <a:effectLst>
                  <a:outerShdw blurRad="38100" dist="38100" dir="2700000" algn="tl">
                    <a:srgbClr val="000000"/>
                  </a:outerShdw>
                </a:effectLst>
              </a:rPr>
              <a:t>seek to be with</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are our </a:t>
            </a:r>
            <a:r>
              <a:rPr lang="en-US" altLang="en-US" i="1" u="sng" dirty="0">
                <a:effectLst>
                  <a:outerShdw blurRad="38100" dist="38100" dir="2700000" algn="tl">
                    <a:srgbClr val="000000"/>
                  </a:outerShdw>
                </a:effectLst>
              </a:rPr>
              <a:t>priorities on the Lord’s Day?</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(Rev 1:10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7768994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priorities of repentance</a:t>
            </a:r>
            <a:r>
              <a:rPr lang="en-US" altLang="en-US" sz="3200" b="1" i="1" dirty="0">
                <a:effectLst>
                  <a:outerShdw blurRad="38100" dist="38100" dir="2700000" algn="tl">
                    <a:srgbClr val="000000"/>
                  </a:outerShdw>
                </a:effectLst>
              </a:rPr>
              <a:t/>
            </a:r>
            <a:br>
              <a:rPr lang="en-US" altLang="en-US" sz="3200" b="1" i="1" dirty="0">
                <a:effectLst>
                  <a:outerShdw blurRad="38100" dist="38100" dir="2700000" algn="tl">
                    <a:srgbClr val="000000"/>
                  </a:outerShdw>
                </a:effectLst>
              </a:rPr>
            </a:b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Revelation </a:t>
            </a:r>
            <a:r>
              <a:rPr lang="en-US" altLang="en-US" b="1" u="sng" dirty="0">
                <a:effectLst>
                  <a:outerShdw blurRad="38100" dist="38100" dir="2700000" algn="tl">
                    <a:srgbClr val="000000"/>
                  </a:outerShdw>
                </a:effectLst>
              </a:rPr>
              <a:t>1:10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 was in the Spirit on </a:t>
            </a:r>
            <a:r>
              <a:rPr lang="en-US" altLang="en-US" u="sng" dirty="0">
                <a:effectLst>
                  <a:outerShdw blurRad="38100" dist="38100" dir="2700000" algn="tl">
                    <a:srgbClr val="000000"/>
                  </a:outerShdw>
                </a:effectLst>
              </a:rPr>
              <a:t>the Lord's Day</a:t>
            </a:r>
            <a:r>
              <a:rPr lang="en-US" altLang="en-US" dirty="0">
                <a:effectLst>
                  <a:outerShdw blurRad="38100" dist="38100" dir="2700000" algn="tl">
                    <a:srgbClr val="000000"/>
                  </a:outerShdw>
                </a:effectLst>
              </a:rPr>
              <a:t>, and I heard behind me a loud voice, as of a trumpet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9557780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priorities of repentance</a:t>
            </a:r>
            <a:r>
              <a:rPr lang="en-US" altLang="en-US" sz="3200" b="1" i="1" dirty="0">
                <a:effectLst>
                  <a:outerShdw blurRad="38100" dist="38100" dir="2700000" algn="tl">
                    <a:srgbClr val="000000"/>
                  </a:outerShdw>
                </a:effectLst>
              </a:rPr>
              <a:t/>
            </a:r>
            <a:br>
              <a:rPr lang="en-US" altLang="en-US" sz="3200" b="1" i="1" dirty="0">
                <a:effectLst>
                  <a:outerShdw blurRad="38100" dist="38100" dir="2700000" algn="tl">
                    <a:srgbClr val="000000"/>
                  </a:outerShdw>
                </a:effectLst>
              </a:rPr>
            </a:b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if we are </a:t>
            </a:r>
            <a:r>
              <a:rPr lang="en-US" altLang="en-US" i="1" u="sng" dirty="0">
                <a:effectLst>
                  <a:outerShdw blurRad="38100" dist="38100" dir="2700000" algn="tl">
                    <a:srgbClr val="000000"/>
                  </a:outerShdw>
                </a:effectLst>
              </a:rPr>
              <a:t>no longer seeking repentance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(Mt 13:15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011924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priorities of repentance</a:t>
            </a:r>
            <a:r>
              <a:rPr lang="en-US" altLang="en-US" sz="3200" b="1" i="1" dirty="0">
                <a:effectLst>
                  <a:outerShdw blurRad="38100" dist="38100" dir="2700000" algn="tl">
                    <a:srgbClr val="000000"/>
                  </a:outerShdw>
                </a:effectLst>
              </a:rPr>
              <a:t/>
            </a:r>
            <a:br>
              <a:rPr lang="en-US" altLang="en-US" sz="3200" b="1" i="1" dirty="0">
                <a:effectLst>
                  <a:outerShdw blurRad="38100" dist="38100" dir="2700000" algn="tl">
                    <a:srgbClr val="000000"/>
                  </a:outerShdw>
                </a:effectLst>
              </a:rPr>
            </a:b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13:15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the hearts of this people </a:t>
            </a:r>
            <a:r>
              <a:rPr lang="en-US" altLang="en-US" u="sng" dirty="0">
                <a:effectLst>
                  <a:outerShdw blurRad="38100" dist="38100" dir="2700000" algn="tl">
                    <a:srgbClr val="000000"/>
                  </a:outerShdw>
                </a:effectLst>
              </a:rPr>
              <a:t>have grown dull</a:t>
            </a:r>
            <a:r>
              <a:rPr lang="en-US" altLang="en-US" dirty="0">
                <a:effectLst>
                  <a:outerShdw blurRad="38100" dist="38100" dir="2700000" algn="tl">
                    <a:srgbClr val="000000"/>
                  </a:outerShdw>
                </a:effectLst>
              </a:rPr>
              <a:t>. Their ears </a:t>
            </a:r>
            <a:r>
              <a:rPr lang="en-US" altLang="en-US" u="sng" dirty="0">
                <a:effectLst>
                  <a:outerShdw blurRad="38100" dist="38100" dir="2700000" algn="tl">
                    <a:srgbClr val="000000"/>
                  </a:outerShdw>
                </a:effectLst>
              </a:rPr>
              <a:t>are hard of hearing</a:t>
            </a:r>
            <a:r>
              <a:rPr lang="en-US" altLang="en-US" dirty="0">
                <a:effectLst>
                  <a:outerShdw blurRad="38100" dist="38100" dir="2700000" algn="tl">
                    <a:srgbClr val="000000"/>
                  </a:outerShdw>
                </a:effectLst>
              </a:rPr>
              <a:t>, And their </a:t>
            </a:r>
            <a:r>
              <a:rPr lang="en-US" altLang="en-US" u="sng" dirty="0">
                <a:effectLst>
                  <a:outerShdw blurRad="38100" dist="38100" dir="2700000" algn="tl">
                    <a:srgbClr val="000000"/>
                  </a:outerShdw>
                </a:effectLst>
              </a:rPr>
              <a:t>eyes they have closed</a:t>
            </a:r>
            <a:r>
              <a:rPr lang="en-US" altLang="en-US" dirty="0">
                <a:effectLst>
                  <a:outerShdw blurRad="38100" dist="38100" dir="2700000" algn="tl">
                    <a:srgbClr val="000000"/>
                  </a:outerShdw>
                </a:effectLst>
              </a:rPr>
              <a:t>, Lest they should see with their eyes and hear with their ears, Lest they </a:t>
            </a:r>
            <a:r>
              <a:rPr lang="en-US" altLang="en-US" u="sng" dirty="0">
                <a:effectLst>
                  <a:outerShdw blurRad="38100" dist="38100" dir="2700000" algn="tl">
                    <a:srgbClr val="000000"/>
                  </a:outerShdw>
                </a:effectLst>
              </a:rPr>
              <a:t>should understand with their hearts</a:t>
            </a:r>
            <a:r>
              <a:rPr lang="en-US" altLang="en-US" dirty="0">
                <a:effectLst>
                  <a:outerShdw blurRad="38100" dist="38100" dir="2700000" algn="tl">
                    <a:srgbClr val="000000"/>
                  </a:outerShdw>
                </a:effectLst>
              </a:rPr>
              <a:t> and turn, So that I should heal them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251279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priorities of repentance</a:t>
            </a:r>
            <a:r>
              <a:rPr lang="en-US" altLang="en-US" sz="3200" b="1" i="1" dirty="0">
                <a:effectLst>
                  <a:outerShdw blurRad="38100" dist="38100" dir="2700000" algn="tl">
                    <a:srgbClr val="000000"/>
                  </a:outerShdw>
                </a:effectLst>
              </a:rPr>
              <a:t/>
            </a:r>
            <a:br>
              <a:rPr lang="en-US" altLang="en-US" sz="3200" b="1" i="1" dirty="0">
                <a:effectLst>
                  <a:outerShdw blurRad="38100" dist="38100" dir="2700000" algn="tl">
                    <a:srgbClr val="000000"/>
                  </a:outerShdw>
                </a:effectLst>
              </a:rPr>
            </a:b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a:xfrm>
            <a:off x="457200" y="1524000"/>
            <a:ext cx="8229600" cy="4525963"/>
          </a:xfrm>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will know that eternal things are </a:t>
            </a:r>
            <a:r>
              <a:rPr lang="en-US" altLang="en-US" i="1" u="sng" dirty="0">
                <a:effectLst>
                  <a:outerShdw blurRad="38100" dist="38100" dir="2700000" algn="tl">
                    <a:srgbClr val="000000"/>
                  </a:outerShdw>
                </a:effectLst>
              </a:rPr>
              <a:t>costly and hard</a:t>
            </a:r>
            <a:r>
              <a:rPr lang="en-US" altLang="en-US" dirty="0">
                <a:effectLst>
                  <a:outerShdw blurRad="38100" dist="38100" dir="2700000" algn="tl">
                    <a:srgbClr val="000000"/>
                  </a:outerShdw>
                </a:effectLst>
              </a:rPr>
              <a:t> and should be pursued with </a:t>
            </a:r>
            <a:r>
              <a:rPr lang="en-US" altLang="en-US" dirty="0" smtClean="0">
                <a:effectLst>
                  <a:outerShdw blurRad="38100" dist="38100" dir="2700000" algn="tl">
                    <a:srgbClr val="000000"/>
                  </a:outerShdw>
                </a:effectLst>
              </a:rPr>
              <a:t>joy</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(Mt 13:44-46; Lk 9:23-24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590224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priorities of repentance</a:t>
            </a:r>
            <a:r>
              <a:rPr lang="en-US" altLang="en-US" sz="3200" b="1" i="1" dirty="0">
                <a:effectLst>
                  <a:outerShdw blurRad="38100" dist="38100" dir="2700000" algn="tl">
                    <a:srgbClr val="000000"/>
                  </a:outerShdw>
                </a:effectLst>
              </a:rPr>
              <a:t/>
            </a:r>
            <a:br>
              <a:rPr lang="en-US" altLang="en-US" sz="3200" b="1" i="1" dirty="0">
                <a:effectLst>
                  <a:outerShdw blurRad="38100" dist="38100" dir="2700000" algn="tl">
                    <a:srgbClr val="000000"/>
                  </a:outerShdw>
                </a:effectLst>
              </a:rPr>
            </a:b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a:xfrm>
            <a:off x="457200" y="1524000"/>
            <a:ext cx="8229600" cy="4525963"/>
          </a:xfrm>
        </p:spPr>
        <p:txBody>
          <a:bodyPr/>
          <a:lstStyle/>
          <a:p>
            <a:r>
              <a:rPr lang="en-US" altLang="en-US" sz="3000" b="1" u="sng" dirty="0" smtClean="0">
                <a:effectLst>
                  <a:outerShdw blurRad="38100" dist="38100" dir="2700000" algn="tl">
                    <a:srgbClr val="000000"/>
                  </a:outerShdw>
                </a:effectLst>
              </a:rPr>
              <a:t>Matthew </a:t>
            </a:r>
            <a:r>
              <a:rPr lang="en-US" altLang="en-US" sz="3000" b="1" u="sng" dirty="0">
                <a:effectLst>
                  <a:outerShdw blurRad="38100" dist="38100" dir="2700000" algn="tl">
                    <a:srgbClr val="000000"/>
                  </a:outerShdw>
                </a:effectLst>
              </a:rPr>
              <a:t>13:44-46</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 Again, the kingdom of heaven is like treasure hidden in a field, which a man found and hid; and </a:t>
            </a:r>
            <a:r>
              <a:rPr lang="en-US" altLang="en-US" sz="3000" u="sng" dirty="0">
                <a:effectLst>
                  <a:outerShdw blurRad="38100" dist="38100" dir="2700000" algn="tl">
                    <a:srgbClr val="000000"/>
                  </a:outerShdw>
                </a:effectLst>
              </a:rPr>
              <a:t>for joy over it</a:t>
            </a:r>
            <a:r>
              <a:rPr lang="en-US" altLang="en-US" sz="3000" dirty="0">
                <a:effectLst>
                  <a:outerShdw blurRad="38100" dist="38100" dir="2700000" algn="tl">
                    <a:srgbClr val="000000"/>
                  </a:outerShdw>
                </a:effectLst>
              </a:rPr>
              <a:t> he goes and </a:t>
            </a:r>
            <a:r>
              <a:rPr lang="en-US" altLang="en-US" sz="3000" u="sng" dirty="0">
                <a:effectLst>
                  <a:outerShdw blurRad="38100" dist="38100" dir="2700000" algn="tl">
                    <a:srgbClr val="000000"/>
                  </a:outerShdw>
                </a:effectLst>
              </a:rPr>
              <a:t>sells all that he has</a:t>
            </a:r>
            <a:r>
              <a:rPr lang="en-US" altLang="en-US" sz="3000" dirty="0">
                <a:effectLst>
                  <a:outerShdw blurRad="38100" dist="38100" dir="2700000" algn="tl">
                    <a:srgbClr val="000000"/>
                  </a:outerShdw>
                </a:effectLst>
              </a:rPr>
              <a:t> and buys that field.  45 " Again, the kingdom of heaven is like a merchant seeking beautiful pearls,  46 "who, when he had found one pearl of great price, went and </a:t>
            </a:r>
            <a:r>
              <a:rPr lang="en-US" altLang="en-US" sz="3000" u="sng" dirty="0">
                <a:effectLst>
                  <a:outerShdw blurRad="38100" dist="38100" dir="2700000" algn="tl">
                    <a:srgbClr val="000000"/>
                  </a:outerShdw>
                </a:effectLst>
              </a:rPr>
              <a:t>sold all that he ha</a:t>
            </a:r>
            <a:r>
              <a:rPr lang="en-US" altLang="en-US" sz="3000" dirty="0">
                <a:effectLst>
                  <a:outerShdw blurRad="38100" dist="38100" dir="2700000" algn="tl">
                    <a:srgbClr val="000000"/>
                  </a:outerShdw>
                </a:effectLst>
              </a:rPr>
              <a:t>d and bought it</a:t>
            </a:r>
            <a:r>
              <a:rPr lang="en-US" altLang="en-US" sz="3000"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37404169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priorities of repentance</a:t>
            </a:r>
            <a:r>
              <a:rPr lang="en-US" altLang="en-US" sz="3200" b="1" i="1" dirty="0">
                <a:effectLst>
                  <a:outerShdw blurRad="38100" dist="38100" dir="2700000" algn="tl">
                    <a:srgbClr val="000000"/>
                  </a:outerShdw>
                </a:effectLst>
              </a:rPr>
              <a:t/>
            </a:r>
            <a:br>
              <a:rPr lang="en-US" altLang="en-US" sz="3200" b="1" i="1" dirty="0">
                <a:effectLst>
                  <a:outerShdw blurRad="38100" dist="38100" dir="2700000" algn="tl">
                    <a:srgbClr val="000000"/>
                  </a:outerShdw>
                </a:effectLst>
              </a:rPr>
            </a:b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a:xfrm>
            <a:off x="457200" y="1524000"/>
            <a:ext cx="8229600" cy="4525963"/>
          </a:xfrm>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9:23-24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He said to them all, "If anyone desires to come after Me, let him </a:t>
            </a:r>
            <a:r>
              <a:rPr lang="en-US" altLang="en-US" u="sng" dirty="0">
                <a:effectLst>
                  <a:outerShdw blurRad="38100" dist="38100" dir="2700000" algn="tl">
                    <a:srgbClr val="000000"/>
                  </a:outerShdw>
                </a:effectLst>
              </a:rPr>
              <a:t>deny himself</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take up his cross daily</a:t>
            </a:r>
            <a:r>
              <a:rPr lang="en-US" altLang="en-US" dirty="0">
                <a:effectLst>
                  <a:outerShdw blurRad="38100" dist="38100" dir="2700000" algn="tl">
                    <a:srgbClr val="000000"/>
                  </a:outerShdw>
                </a:effectLst>
              </a:rPr>
              <a:t>, and follow Me.  24 "For whoever desires to save his life will lose it, but whoever loses his life for My sake will save it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271499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priorities of repentance</a:t>
            </a:r>
            <a:r>
              <a:rPr lang="en-US" altLang="en-US" sz="3200" b="1" i="1" dirty="0">
                <a:effectLst>
                  <a:outerShdw blurRad="38100" dist="38100" dir="2700000" algn="tl">
                    <a:srgbClr val="000000"/>
                  </a:outerShdw>
                </a:effectLst>
              </a:rPr>
              <a:t/>
            </a:r>
            <a:br>
              <a:rPr lang="en-US" altLang="en-US" sz="3200" b="1" i="1" dirty="0">
                <a:effectLst>
                  <a:outerShdw blurRad="38100" dist="38100" dir="2700000" algn="tl">
                    <a:srgbClr val="000000"/>
                  </a:outerShdw>
                </a:effectLst>
              </a:rPr>
            </a:b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a:xfrm>
            <a:off x="457200" y="1524000"/>
            <a:ext cx="8229600" cy="4525963"/>
          </a:xfrm>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will be zealous of hearing God’s perfect standard.</a:t>
            </a:r>
          </a:p>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did Jesus choose His apostles? They first were disciples of John. </a:t>
            </a:r>
            <a:r>
              <a:rPr lang="en-US" altLang="en-US" i="1" u="sng" dirty="0" smtClean="0">
                <a:effectLst>
                  <a:outerShdw blurRad="38100" dist="38100" dir="2700000" algn="tl">
                    <a:srgbClr val="000000"/>
                  </a:outerShdw>
                </a:effectLst>
              </a:rPr>
              <a:t>What did that mean?</a:t>
            </a:r>
            <a:r>
              <a:rPr lang="en-US" altLang="en-US" dirty="0" smtClean="0">
                <a:effectLst>
                  <a:outerShdw blurRad="38100" dist="38100" dir="2700000" algn="tl">
                    <a:srgbClr val="000000"/>
                  </a:outerShdw>
                </a:effectLst>
              </a:rPr>
              <a:t>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Jn 1:23, 36-37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0234400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priorities of repentance</a:t>
            </a:r>
            <a:r>
              <a:rPr lang="en-US" altLang="en-US" sz="3200" b="1" i="1" dirty="0">
                <a:effectLst>
                  <a:outerShdw blurRad="38100" dist="38100" dir="2700000" algn="tl">
                    <a:srgbClr val="000000"/>
                  </a:outerShdw>
                </a:effectLst>
              </a:rPr>
              <a:t/>
            </a:r>
            <a:br>
              <a:rPr lang="en-US" altLang="en-US" sz="3200" b="1" i="1" dirty="0">
                <a:effectLst>
                  <a:outerShdw blurRad="38100" dist="38100" dir="2700000" algn="tl">
                    <a:srgbClr val="000000"/>
                  </a:outerShdw>
                </a:effectLst>
              </a:rPr>
            </a:b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a:xfrm>
            <a:off x="457200" y="1524000"/>
            <a:ext cx="8229600" cy="4525963"/>
          </a:xfrm>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1:23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He said: "I am 'The voice of one crying in the wilderness: "</a:t>
            </a:r>
            <a:r>
              <a:rPr lang="en-US" altLang="en-US" u="sng" dirty="0">
                <a:effectLst>
                  <a:outerShdw blurRad="38100" dist="38100" dir="2700000" algn="tl">
                    <a:srgbClr val="000000"/>
                  </a:outerShdw>
                </a:effectLst>
              </a:rPr>
              <a:t>Make straight the way of the LORD</a:t>
            </a:r>
            <a:r>
              <a:rPr lang="en-US" altLang="en-US" dirty="0">
                <a:effectLst>
                  <a:outerShdw blurRad="38100" dist="38100" dir="2700000" algn="tl">
                    <a:srgbClr val="000000"/>
                  </a:outerShdw>
                </a:effectLst>
              </a:rPr>
              <a:t>," ' as the prophet Isaiah said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0373253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is at the core of being a Christian?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involves a change of heart, a </a:t>
            </a:r>
            <a:r>
              <a:rPr lang="en-US" altLang="en-US" i="1" u="sng" dirty="0">
                <a:effectLst>
                  <a:outerShdw blurRad="38100" dist="38100" dir="2700000" algn="tl">
                    <a:srgbClr val="000000"/>
                  </a:outerShdw>
                </a:effectLst>
              </a:rPr>
              <a:t>fundamental reordering of how we think</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clearly spoke to those whose hearts were </a:t>
            </a:r>
            <a:r>
              <a:rPr lang="en-US" altLang="en-US" i="1" u="sng" dirty="0">
                <a:effectLst>
                  <a:outerShdw blurRad="38100" dist="38100" dir="2700000" algn="tl">
                    <a:srgbClr val="000000"/>
                  </a:outerShdw>
                </a:effectLst>
              </a:rPr>
              <a:t>truly blind</a:t>
            </a:r>
            <a:r>
              <a:rPr lang="en-US" altLang="en-US" dirty="0">
                <a:effectLst>
                  <a:outerShdw blurRad="38100" dist="38100" dir="2700000" algn="tl">
                    <a:srgbClr val="000000"/>
                  </a:outerShdw>
                </a:effectLst>
              </a:rPr>
              <a:t>. Many are like this</a:t>
            </a:r>
            <a:r>
              <a:rPr lang="en-US" altLang="en-US" dirty="0" smtClean="0">
                <a:effectLst>
                  <a:outerShdw blurRad="38100" dist="38100" dir="2700000" algn="tl">
                    <a:srgbClr val="000000"/>
                  </a:outerShdw>
                </a:effectLst>
              </a:rPr>
              <a:t>!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Mt 15:8-9; 23:26; Jn 9:40-41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658094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priorities of repentance</a:t>
            </a:r>
            <a:r>
              <a:rPr lang="en-US" altLang="en-US" sz="3200" b="1" i="1" dirty="0">
                <a:effectLst>
                  <a:outerShdw blurRad="38100" dist="38100" dir="2700000" algn="tl">
                    <a:srgbClr val="000000"/>
                  </a:outerShdw>
                </a:effectLst>
              </a:rPr>
              <a:t/>
            </a:r>
            <a:br>
              <a:rPr lang="en-US" altLang="en-US" sz="3200" b="1" i="1" dirty="0">
                <a:effectLst>
                  <a:outerShdw blurRad="38100" dist="38100" dir="2700000" algn="tl">
                    <a:srgbClr val="000000"/>
                  </a:outerShdw>
                </a:effectLst>
              </a:rPr>
            </a:b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a:xfrm>
            <a:off x="457200" y="1524000"/>
            <a:ext cx="8229600" cy="4525963"/>
          </a:xfrm>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1:36-37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looking at Jesus as He walked, he said, "Behold the Lamb of God!"  37 The </a:t>
            </a:r>
            <a:r>
              <a:rPr lang="en-US" altLang="en-US" u="sng" dirty="0">
                <a:effectLst>
                  <a:outerShdw blurRad="38100" dist="38100" dir="2700000" algn="tl">
                    <a:srgbClr val="000000"/>
                  </a:outerShdw>
                </a:effectLst>
              </a:rPr>
              <a:t>two disciples heard him</a:t>
            </a:r>
            <a:r>
              <a:rPr lang="en-US" altLang="en-US" dirty="0">
                <a:effectLst>
                  <a:outerShdw blurRad="38100" dist="38100" dir="2700000" algn="tl">
                    <a:srgbClr val="000000"/>
                  </a:outerShdw>
                </a:effectLst>
              </a:rPr>
              <a:t> speak, and </a:t>
            </a:r>
            <a:r>
              <a:rPr lang="en-US" altLang="en-US" u="sng" dirty="0">
                <a:effectLst>
                  <a:outerShdw blurRad="38100" dist="38100" dir="2700000" algn="tl">
                    <a:srgbClr val="000000"/>
                  </a:outerShdw>
                </a:effectLst>
              </a:rPr>
              <a:t>they followed Jesus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775329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priorities of repentance</a:t>
            </a:r>
            <a:r>
              <a:rPr lang="en-US" altLang="en-US" sz="3200" b="1" i="1" dirty="0">
                <a:effectLst>
                  <a:outerShdw blurRad="38100" dist="38100" dir="2700000" algn="tl">
                    <a:srgbClr val="000000"/>
                  </a:outerShdw>
                </a:effectLst>
              </a:rPr>
              <a:t/>
            </a:r>
            <a:br>
              <a:rPr lang="en-US" altLang="en-US" sz="3200" b="1" i="1" dirty="0">
                <a:effectLst>
                  <a:outerShdw blurRad="38100" dist="38100" dir="2700000" algn="tl">
                    <a:srgbClr val="000000"/>
                  </a:outerShdw>
                </a:effectLst>
              </a:rPr>
            </a:b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a:xfrm>
            <a:off x="457200" y="1524000"/>
            <a:ext cx="8229600" cy="4525963"/>
          </a:xfrm>
        </p:spPr>
        <p:txBody>
          <a:bodyPr/>
          <a:lstStyle/>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the </a:t>
            </a:r>
            <a:r>
              <a:rPr lang="en-US" altLang="en-US" i="1" u="sng" dirty="0">
                <a:effectLst>
                  <a:outerShdw blurRad="38100" dist="38100" dir="2700000" algn="tl">
                    <a:srgbClr val="000000"/>
                  </a:outerShdw>
                </a:effectLst>
              </a:rPr>
              <a:t>zeal of the disciples</a:t>
            </a:r>
            <a:r>
              <a:rPr lang="en-US" altLang="en-US" dirty="0">
                <a:effectLst>
                  <a:outerShdw blurRad="38100" dist="38100" dir="2700000" algn="tl">
                    <a:srgbClr val="000000"/>
                  </a:outerShdw>
                </a:effectLst>
              </a:rPr>
              <a:t> of John and the kind of preaching they sought!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(Mt 3:4-8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794445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priorities of repentance</a:t>
            </a:r>
            <a:r>
              <a:rPr lang="en-US" altLang="en-US" sz="3200" b="1" i="1" dirty="0">
                <a:effectLst>
                  <a:outerShdw blurRad="38100" dist="38100" dir="2700000" algn="tl">
                    <a:srgbClr val="000000"/>
                  </a:outerShdw>
                </a:effectLst>
              </a:rPr>
              <a:t/>
            </a:r>
            <a:br>
              <a:rPr lang="en-US" altLang="en-US" sz="3200" b="1" i="1" dirty="0">
                <a:effectLst>
                  <a:outerShdw blurRad="38100" dist="38100" dir="2700000" algn="tl">
                    <a:srgbClr val="000000"/>
                  </a:outerShdw>
                </a:effectLst>
              </a:rPr>
            </a:b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a:xfrm>
            <a:off x="457200" y="1524000"/>
            <a:ext cx="8229600" cy="4525963"/>
          </a:xfrm>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3:4-8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And </a:t>
            </a:r>
            <a:r>
              <a:rPr lang="en-US" altLang="en-US" dirty="0">
                <a:effectLst>
                  <a:outerShdw blurRad="38100" dist="38100" dir="2700000" algn="tl">
                    <a:srgbClr val="000000"/>
                  </a:outerShdw>
                </a:effectLst>
              </a:rPr>
              <a:t>John himself was clothed in camel's hair, with a leather belt around his waist; and his food was locusts and wild honey.  5 Then Jerusalem, all Judea, and all the region around the Jordan went out to him  6 and were baptized by him in the Jordan, </a:t>
            </a:r>
            <a:r>
              <a:rPr lang="en-US" altLang="en-US" u="sng" dirty="0">
                <a:effectLst>
                  <a:outerShdw blurRad="38100" dist="38100" dir="2700000" algn="tl">
                    <a:srgbClr val="000000"/>
                  </a:outerShdw>
                </a:effectLst>
              </a:rPr>
              <a:t>confessing their sins</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41983365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priorities of repentance</a:t>
            </a:r>
            <a:r>
              <a:rPr lang="en-US" altLang="en-US" sz="3200" b="1" i="1" dirty="0">
                <a:effectLst>
                  <a:outerShdw blurRad="38100" dist="38100" dir="2700000" algn="tl">
                    <a:srgbClr val="000000"/>
                  </a:outerShdw>
                </a:effectLst>
              </a:rPr>
              <a:t/>
            </a:r>
            <a:br>
              <a:rPr lang="en-US" altLang="en-US" sz="3200" b="1" i="1" dirty="0">
                <a:effectLst>
                  <a:outerShdw blurRad="38100" dist="38100" dir="2700000" algn="tl">
                    <a:srgbClr val="000000"/>
                  </a:outerShdw>
                </a:effectLst>
              </a:rPr>
            </a:b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a:xfrm>
            <a:off x="457200" y="1524000"/>
            <a:ext cx="8229600" cy="4525963"/>
          </a:xfrm>
        </p:spPr>
        <p:txBody>
          <a:bodyPr/>
          <a:lstStyle/>
          <a:p>
            <a:r>
              <a:rPr lang="en-US" altLang="en-US" dirty="0" smtClean="0">
                <a:effectLst>
                  <a:outerShdw blurRad="38100" dist="38100" dir="2700000" algn="tl">
                    <a:srgbClr val="000000"/>
                  </a:outerShdw>
                </a:effectLst>
              </a:rPr>
              <a:t>7 </a:t>
            </a:r>
            <a:r>
              <a:rPr lang="en-US" altLang="en-US" dirty="0">
                <a:effectLst>
                  <a:outerShdw blurRad="38100" dist="38100" dir="2700000" algn="tl">
                    <a:srgbClr val="000000"/>
                  </a:outerShdw>
                </a:effectLst>
              </a:rPr>
              <a:t>But when he saw many of the Pharisees and Sadducees coming to his baptism, he said to them, "Brood of vipers! Who warned you to flee from the wrath to come?  8 "</a:t>
            </a:r>
            <a:r>
              <a:rPr lang="en-US" altLang="en-US" u="sng" dirty="0">
                <a:effectLst>
                  <a:outerShdw blurRad="38100" dist="38100" dir="2700000" algn="tl">
                    <a:srgbClr val="000000"/>
                  </a:outerShdw>
                </a:effectLst>
              </a:rPr>
              <a:t>Therefore bear fruits worthy of repentance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2149389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priorities of repentance</a:t>
            </a:r>
            <a:r>
              <a:rPr lang="en-US" altLang="en-US" sz="3200" b="1" i="1" dirty="0">
                <a:effectLst>
                  <a:outerShdw blurRad="38100" dist="38100" dir="2700000" algn="tl">
                    <a:srgbClr val="000000"/>
                  </a:outerShdw>
                </a:effectLst>
              </a:rPr>
              <a:t/>
            </a:r>
            <a:br>
              <a:rPr lang="en-US" altLang="en-US" sz="3200" b="1" i="1" dirty="0">
                <a:effectLst>
                  <a:outerShdw blurRad="38100" dist="38100" dir="2700000" algn="tl">
                    <a:srgbClr val="000000"/>
                  </a:outerShdw>
                </a:effectLst>
              </a:rPr>
            </a:b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a:xfrm>
            <a:off x="457200" y="1524000"/>
            <a:ext cx="8229600" cy="4525963"/>
          </a:xfrm>
        </p:spPr>
        <p:txBody>
          <a:bodyPr/>
          <a:lstStyle/>
          <a:p>
            <a:r>
              <a:rPr lang="en-US" altLang="en-US" dirty="0" smtClean="0">
                <a:effectLst>
                  <a:outerShdw blurRad="38100" dist="38100" dir="2700000" algn="tl">
                    <a:srgbClr val="000000"/>
                  </a:outerShdw>
                </a:effectLst>
              </a:rPr>
              <a:t>Real </a:t>
            </a:r>
            <a:r>
              <a:rPr lang="en-US" altLang="en-US" dirty="0">
                <a:effectLst>
                  <a:outerShdw blurRad="38100" dist="38100" dir="2700000" algn="tl">
                    <a:srgbClr val="000000"/>
                  </a:outerShdw>
                </a:effectLst>
              </a:rPr>
              <a:t>repentance wants to give all and </a:t>
            </a:r>
            <a:r>
              <a:rPr lang="en-US" altLang="en-US" i="1" u="sng" dirty="0">
                <a:effectLst>
                  <a:outerShdw blurRad="38100" dist="38100" dir="2700000" algn="tl">
                    <a:srgbClr val="000000"/>
                  </a:outerShdw>
                </a:effectLst>
              </a:rPr>
              <a:t>finds halfway measures sickening</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(1 Chron 21:24; Rev 3:15-16, 19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999787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priorities of repentance</a:t>
            </a:r>
            <a:r>
              <a:rPr lang="en-US" altLang="en-US" sz="3200" b="1" i="1" dirty="0">
                <a:effectLst>
                  <a:outerShdw blurRad="38100" dist="38100" dir="2700000" algn="tl">
                    <a:srgbClr val="000000"/>
                  </a:outerShdw>
                </a:effectLst>
              </a:rPr>
              <a:t/>
            </a:r>
            <a:br>
              <a:rPr lang="en-US" altLang="en-US" sz="3200" b="1" i="1" dirty="0">
                <a:effectLst>
                  <a:outerShdw blurRad="38100" dist="38100" dir="2700000" algn="tl">
                    <a:srgbClr val="000000"/>
                  </a:outerShdw>
                </a:effectLst>
              </a:rPr>
            </a:b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a:xfrm>
            <a:off x="457200" y="1524000"/>
            <a:ext cx="8229600" cy="4525963"/>
          </a:xfrm>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Chronicles 21:24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King David said to </a:t>
            </a:r>
            <a:r>
              <a:rPr lang="en-US" altLang="en-US" dirty="0" err="1">
                <a:effectLst>
                  <a:outerShdw blurRad="38100" dist="38100" dir="2700000" algn="tl">
                    <a:srgbClr val="000000"/>
                  </a:outerShdw>
                </a:effectLst>
              </a:rPr>
              <a:t>Ornan</a:t>
            </a:r>
            <a:r>
              <a:rPr lang="en-US" altLang="en-US" dirty="0">
                <a:effectLst>
                  <a:outerShdw blurRad="38100" dist="38100" dir="2700000" algn="tl">
                    <a:srgbClr val="000000"/>
                  </a:outerShdw>
                </a:effectLst>
              </a:rPr>
              <a:t>, "No, but I will surely buy it for the full price, for I will not take what is yours for the LORD, nor offer burnt offerings with </a:t>
            </a:r>
            <a:r>
              <a:rPr lang="en-US" altLang="en-US" u="sng" dirty="0">
                <a:effectLst>
                  <a:outerShdw blurRad="38100" dist="38100" dir="2700000" algn="tl">
                    <a:srgbClr val="000000"/>
                  </a:outerShdw>
                </a:effectLst>
              </a:rPr>
              <a:t>that which costs me nothing</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9174808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priorities of repentance</a:t>
            </a:r>
            <a:r>
              <a:rPr lang="en-US" altLang="en-US" sz="3200" b="1" i="1" dirty="0">
                <a:effectLst>
                  <a:outerShdw blurRad="38100" dist="38100" dir="2700000" algn="tl">
                    <a:srgbClr val="000000"/>
                  </a:outerShdw>
                </a:effectLst>
              </a:rPr>
              <a:t/>
            </a:r>
            <a:br>
              <a:rPr lang="en-US" altLang="en-US" sz="3200" b="1" i="1" dirty="0">
                <a:effectLst>
                  <a:outerShdw blurRad="38100" dist="38100" dir="2700000" algn="tl">
                    <a:srgbClr val="000000"/>
                  </a:outerShdw>
                </a:effectLst>
              </a:rPr>
            </a:b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a:xfrm>
            <a:off x="457200" y="1524000"/>
            <a:ext cx="8229600" cy="4525963"/>
          </a:xfrm>
        </p:spPr>
        <p:txBody>
          <a:bodyPr/>
          <a:lstStyle/>
          <a:p>
            <a:r>
              <a:rPr lang="en-US" altLang="en-US" b="1" u="sng" dirty="0" smtClean="0">
                <a:effectLst>
                  <a:outerShdw blurRad="38100" dist="38100" dir="2700000" algn="tl">
                    <a:srgbClr val="000000"/>
                  </a:outerShdw>
                </a:effectLst>
              </a:rPr>
              <a:t>Revelation </a:t>
            </a:r>
            <a:r>
              <a:rPr lang="en-US" altLang="en-US" b="1" u="sng" dirty="0">
                <a:effectLst>
                  <a:outerShdw blurRad="38100" dist="38100" dir="2700000" algn="tl">
                    <a:srgbClr val="000000"/>
                  </a:outerShdw>
                </a:effectLst>
              </a:rPr>
              <a:t>3:15-16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 know your works, that you are neither cold nor hot. I could wish you were cold or hot.  16 "So then, b</a:t>
            </a:r>
            <a:r>
              <a:rPr lang="en-US" altLang="en-US" u="sng" dirty="0">
                <a:effectLst>
                  <a:outerShdw blurRad="38100" dist="38100" dir="2700000" algn="tl">
                    <a:srgbClr val="000000"/>
                  </a:outerShdw>
                </a:effectLst>
              </a:rPr>
              <a:t>ecause you are lukewarm</a:t>
            </a:r>
            <a:r>
              <a:rPr lang="en-US" altLang="en-US" dirty="0">
                <a:effectLst>
                  <a:outerShdw blurRad="38100" dist="38100" dir="2700000" algn="tl">
                    <a:srgbClr val="000000"/>
                  </a:outerShdw>
                </a:effectLst>
              </a:rPr>
              <a:t>, and neither cold nor hot, </a:t>
            </a:r>
            <a:r>
              <a:rPr lang="en-US" altLang="en-US" u="sng" dirty="0">
                <a:effectLst>
                  <a:outerShdw blurRad="38100" dist="38100" dir="2700000" algn="tl">
                    <a:srgbClr val="000000"/>
                  </a:outerShdw>
                </a:effectLst>
              </a:rPr>
              <a:t>I will vomit you out of My mouth</a:t>
            </a:r>
            <a:r>
              <a:rPr lang="en-US" altLang="en-US" dirty="0">
                <a:effectLst>
                  <a:outerShdw blurRad="38100" dist="38100" dir="2700000" algn="tl">
                    <a:srgbClr val="000000"/>
                  </a:outerShdw>
                </a:effectLst>
              </a:rPr>
              <a:t>. …19 "As many as I love, I rebuke and chasten. </a:t>
            </a:r>
            <a:r>
              <a:rPr lang="en-US" altLang="en-US" u="sng" dirty="0">
                <a:effectLst>
                  <a:outerShdw blurRad="38100" dist="38100" dir="2700000" algn="tl">
                    <a:srgbClr val="000000"/>
                  </a:outerShdw>
                </a:effectLst>
              </a:rPr>
              <a:t>Therefore be zealous and repent</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52263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Satan </a:t>
            </a:r>
            <a:r>
              <a:rPr lang="en-US" altLang="en-US" dirty="0">
                <a:effectLst>
                  <a:outerShdw blurRad="38100" dist="38100" dir="2700000" algn="tl">
                    <a:srgbClr val="000000"/>
                  </a:outerShdw>
                </a:effectLst>
              </a:rPr>
              <a:t>loves for men to wear a mask by </a:t>
            </a:r>
            <a:r>
              <a:rPr lang="en-US" altLang="en-US" i="1" u="sng" dirty="0">
                <a:effectLst>
                  <a:outerShdw blurRad="38100" dist="38100" dir="2700000" algn="tl">
                    <a:srgbClr val="000000"/>
                  </a:outerShdw>
                </a:effectLst>
              </a:rPr>
              <a:t>playing the game of religion and church</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(Rev 3:17-18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2427048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Revelation </a:t>
            </a:r>
            <a:r>
              <a:rPr lang="en-US" altLang="en-US" sz="3000" b="1" u="sng" dirty="0">
                <a:effectLst>
                  <a:outerShdw blurRad="38100" dist="38100" dir="2700000" algn="tl">
                    <a:srgbClr val="000000"/>
                  </a:outerShdw>
                </a:effectLst>
              </a:rPr>
              <a:t>3:17-19</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"Because you say, 'I am rich, have become wealthy, and </a:t>
            </a:r>
            <a:r>
              <a:rPr lang="en-US" altLang="en-US" sz="3000" u="sng" dirty="0">
                <a:effectLst>
                  <a:outerShdw blurRad="38100" dist="38100" dir="2700000" algn="tl">
                    <a:srgbClr val="000000"/>
                  </a:outerShdw>
                </a:effectLst>
              </a:rPr>
              <a:t>have need of nothing</a:t>
            </a:r>
            <a:r>
              <a:rPr lang="en-US" altLang="en-US" sz="3000" dirty="0">
                <a:effectLst>
                  <a:outerShdw blurRad="38100" dist="38100" dir="2700000" algn="tl">
                    <a:srgbClr val="000000"/>
                  </a:outerShdw>
                </a:effectLst>
              </a:rPr>
              <a:t>' -- and do not know that you are </a:t>
            </a:r>
            <a:r>
              <a:rPr lang="en-US" altLang="en-US" sz="3000" u="sng" dirty="0">
                <a:effectLst>
                  <a:outerShdw blurRad="38100" dist="38100" dir="2700000" algn="tl">
                    <a:srgbClr val="000000"/>
                  </a:outerShdw>
                </a:effectLst>
              </a:rPr>
              <a:t>wretched, miserable, poor, blind, and naked</a:t>
            </a:r>
            <a:r>
              <a:rPr lang="en-US" altLang="en-US" sz="3000" dirty="0">
                <a:effectLst>
                  <a:outerShdw blurRad="38100" dist="38100" dir="2700000" algn="tl">
                    <a:srgbClr val="000000"/>
                  </a:outerShdw>
                </a:effectLst>
              </a:rPr>
              <a:t> --  18 "I counsel you to buy from Me gold refined in the fire, that you may be rich; and white garments, that you may be clothed, that the shame of your nakedness may not be revealed; and </a:t>
            </a:r>
            <a:r>
              <a:rPr lang="en-US" altLang="en-US" sz="3000" u="sng" dirty="0">
                <a:effectLst>
                  <a:outerShdw blurRad="38100" dist="38100" dir="2700000" algn="tl">
                    <a:srgbClr val="000000"/>
                  </a:outerShdw>
                </a:effectLst>
              </a:rPr>
              <a:t>anoint your eyes with eye salve, that you may see</a:t>
            </a:r>
            <a:r>
              <a:rPr lang="en-US" altLang="en-US" sz="3000" dirty="0">
                <a:effectLst>
                  <a:outerShdw blurRad="38100" dist="38100" dir="2700000" algn="tl">
                    <a:srgbClr val="000000"/>
                  </a:outerShdw>
                </a:effectLst>
              </a:rPr>
              <a: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3576498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19 </a:t>
            </a:r>
            <a:r>
              <a:rPr lang="en-US" altLang="en-US" dirty="0">
                <a:effectLst>
                  <a:outerShdw blurRad="38100" dist="38100" dir="2700000" algn="tl">
                    <a:srgbClr val="000000"/>
                  </a:outerShdw>
                </a:effectLst>
              </a:rPr>
              <a:t>"As many as I love, I rebuke and chasten. </a:t>
            </a:r>
            <a:r>
              <a:rPr lang="en-US" altLang="en-US" u="sng" dirty="0">
                <a:effectLst>
                  <a:outerShdw blurRad="38100" dist="38100" dir="2700000" algn="tl">
                    <a:srgbClr val="000000"/>
                  </a:outerShdw>
                </a:effectLst>
              </a:rPr>
              <a:t>Therefore be zealous and repent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027806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is at the core of being a Christian?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15:8-9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'These people draw near to Me with their mouth, And honor Me with their lips, But </a:t>
            </a:r>
            <a:r>
              <a:rPr lang="en-US" altLang="en-US" u="sng" dirty="0">
                <a:effectLst>
                  <a:outerShdw blurRad="38100" dist="38100" dir="2700000" algn="tl">
                    <a:srgbClr val="000000"/>
                  </a:outerShdw>
                </a:effectLst>
              </a:rPr>
              <a:t>their heart is far from Me</a:t>
            </a:r>
            <a:r>
              <a:rPr lang="en-US" altLang="en-US" dirty="0">
                <a:effectLst>
                  <a:outerShdw blurRad="38100" dist="38100" dir="2700000" algn="tl">
                    <a:srgbClr val="000000"/>
                  </a:outerShdw>
                </a:effectLst>
              </a:rPr>
              <a:t>.  9 And in vain they worship Me, Teaching as doctrines the commandments of men.' </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474934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easy to talk and feel sorry for yourself. </a:t>
            </a:r>
            <a:r>
              <a:rPr lang="en-US" altLang="en-US" b="1" dirty="0">
                <a:effectLst>
                  <a:outerShdw blurRad="38100" dist="38100" dir="2700000" algn="tl">
                    <a:srgbClr val="000000"/>
                  </a:outerShdw>
                </a:effectLst>
              </a:rPr>
              <a:t>(2 Cor 7:10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409412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Corinthians 7:10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godly sorrow produces repentance leading to salvation, not to be regretted; but </a:t>
            </a:r>
            <a:r>
              <a:rPr lang="en-US" altLang="en-US" u="sng" dirty="0">
                <a:effectLst>
                  <a:outerShdw blurRad="38100" dist="38100" dir="2700000" algn="tl">
                    <a:srgbClr val="000000"/>
                  </a:outerShdw>
                </a:effectLst>
              </a:rPr>
              <a:t>the sorrow of the world produces death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416499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“repentance” of Satan has familiar themes. Watch out and see if </a:t>
            </a:r>
            <a:r>
              <a:rPr lang="en-US" altLang="en-US" i="1" u="sng" dirty="0">
                <a:effectLst>
                  <a:outerShdw blurRad="38100" dist="38100" dir="2700000" algn="tl">
                    <a:srgbClr val="000000"/>
                  </a:outerShdw>
                </a:effectLst>
              </a:rPr>
              <a:t>selfishness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and pride</a:t>
            </a:r>
            <a:r>
              <a:rPr lang="en-US" altLang="en-US" dirty="0">
                <a:effectLst>
                  <a:outerShdw blurRad="38100" dist="38100" dir="2700000" algn="tl">
                    <a:srgbClr val="000000"/>
                  </a:outerShdw>
                </a:effectLst>
              </a:rPr>
              <a:t> is in your thinking.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Sam 22:8; 24:17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242220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Samuel 22:8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t>
            </a:r>
            <a:r>
              <a:rPr lang="en-US" altLang="en-US" u="sng" dirty="0">
                <a:effectLst>
                  <a:outerShdw blurRad="38100" dist="38100" dir="2700000" algn="tl">
                    <a:srgbClr val="000000"/>
                  </a:outerShdw>
                </a:effectLst>
              </a:rPr>
              <a:t>All of you</a:t>
            </a:r>
            <a:r>
              <a:rPr lang="en-US" altLang="en-US" dirty="0">
                <a:effectLst>
                  <a:outerShdw blurRad="38100" dist="38100" dir="2700000" algn="tl">
                    <a:srgbClr val="000000"/>
                  </a:outerShdw>
                </a:effectLst>
              </a:rPr>
              <a:t> have conspired against me, and there is no one who reveals to me that my son has made a covenant with the son of Jesse; and there is </a:t>
            </a:r>
            <a:r>
              <a:rPr lang="en-US" altLang="en-US" u="sng" dirty="0">
                <a:effectLst>
                  <a:outerShdw blurRad="38100" dist="38100" dir="2700000" algn="tl">
                    <a:srgbClr val="000000"/>
                  </a:outerShdw>
                </a:effectLst>
              </a:rPr>
              <a:t>not one of you who is sorry for me </a:t>
            </a:r>
            <a:r>
              <a:rPr lang="en-US" altLang="en-US" dirty="0">
                <a:effectLst>
                  <a:outerShdw blurRad="38100" dist="38100" dir="2700000" algn="tl">
                    <a:srgbClr val="000000"/>
                  </a:outerShdw>
                </a:effectLst>
              </a:rPr>
              <a:t>or reveals to me that my son has stirred up my servant against me, to lie in wait, as it is this day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070586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Samuel 24:17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he said to David: "You are </a:t>
            </a:r>
            <a:r>
              <a:rPr lang="en-US" altLang="en-US" u="sng" dirty="0">
                <a:effectLst>
                  <a:outerShdw blurRad="38100" dist="38100" dir="2700000" algn="tl">
                    <a:srgbClr val="000000"/>
                  </a:outerShdw>
                </a:effectLst>
              </a:rPr>
              <a:t>more righteous than I</a:t>
            </a:r>
            <a:r>
              <a:rPr lang="en-US" altLang="en-US" dirty="0">
                <a:effectLst>
                  <a:outerShdw blurRad="38100" dist="38100" dir="2700000" algn="tl">
                    <a:srgbClr val="000000"/>
                  </a:outerShdw>
                </a:effectLst>
              </a:rPr>
              <a:t>; for you have rewarded me with good, whereas I have rewarded you with evil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118653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real language of repentance </a:t>
            </a:r>
            <a:r>
              <a:rPr lang="en-US" altLang="en-US" i="1" u="sng" dirty="0">
                <a:effectLst>
                  <a:outerShdw blurRad="38100" dist="38100" dir="2700000" algn="tl">
                    <a:srgbClr val="000000"/>
                  </a:outerShdw>
                </a:effectLst>
              </a:rPr>
              <a:t>solely looks upon God with no excuses</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(Ps 51:4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993305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51:4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u="sng" dirty="0">
                <a:effectLst>
                  <a:outerShdw blurRad="38100" dist="38100" dir="2700000" algn="tl">
                    <a:srgbClr val="000000"/>
                  </a:outerShdw>
                </a:effectLst>
              </a:rPr>
              <a:t>Against You, You only</a:t>
            </a:r>
            <a:r>
              <a:rPr lang="en-US" altLang="en-US" dirty="0">
                <a:effectLst>
                  <a:outerShdw blurRad="38100" dist="38100" dir="2700000" algn="tl">
                    <a:srgbClr val="000000"/>
                  </a:outerShdw>
                </a:effectLst>
              </a:rPr>
              <a:t>, have I sinned, And done this evil in Your sight -- That You may be found just when You speak, And blameless when You judge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1679609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Worldly </a:t>
            </a:r>
            <a:r>
              <a:rPr lang="en-US" altLang="en-US" dirty="0">
                <a:effectLst>
                  <a:outerShdw blurRad="38100" dist="38100" dir="2700000" algn="tl">
                    <a:srgbClr val="000000"/>
                  </a:outerShdw>
                </a:effectLst>
              </a:rPr>
              <a:t>repentance looks to </a:t>
            </a:r>
            <a:r>
              <a:rPr lang="en-US" altLang="en-US" i="1" u="sng" dirty="0">
                <a:effectLst>
                  <a:outerShdw blurRad="38100" dist="38100" dir="2700000" algn="tl">
                    <a:srgbClr val="000000"/>
                  </a:outerShdw>
                </a:effectLst>
              </a:rPr>
              <a:t>deceive men and to solicit their praise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(Mt 6:2, 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00479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6:2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"Therefore, when you do a charitable deed, do not sound a trumpet before you as the hypocrites do in the synagogues and in the streets, </a:t>
            </a:r>
            <a:r>
              <a:rPr lang="en-US" altLang="en-US" u="sng" dirty="0">
                <a:effectLst>
                  <a:outerShdw blurRad="38100" dist="38100" dir="2700000" algn="tl">
                    <a:srgbClr val="000000"/>
                  </a:outerShdw>
                </a:effectLst>
              </a:rPr>
              <a:t>that they may have glory from men</a:t>
            </a:r>
            <a:r>
              <a:rPr lang="en-US" altLang="en-US" dirty="0">
                <a:effectLst>
                  <a:outerShdw blurRad="38100" dist="38100" dir="2700000" algn="tl">
                    <a:srgbClr val="000000"/>
                  </a:outerShdw>
                </a:effectLst>
              </a:rPr>
              <a:t>. Assuredly, I say to you, they have their reward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3775860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6:5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And when you pray, you shall not be like the hypocrites. For they love to pray standing in the synagogues and on the corners of the streets, </a:t>
            </a:r>
            <a:r>
              <a:rPr lang="en-US" altLang="en-US" u="sng" dirty="0">
                <a:effectLst>
                  <a:outerShdw blurRad="38100" dist="38100" dir="2700000" algn="tl">
                    <a:srgbClr val="000000"/>
                  </a:outerShdw>
                </a:effectLst>
              </a:rPr>
              <a:t>that they may be seen by men</a:t>
            </a:r>
            <a:r>
              <a:rPr lang="en-US" altLang="en-US" dirty="0">
                <a:effectLst>
                  <a:outerShdw blurRad="38100" dist="38100" dir="2700000" algn="tl">
                    <a:srgbClr val="000000"/>
                  </a:outerShdw>
                </a:effectLst>
              </a:rPr>
              <a:t>. Assuredly, I say to you, they have their reward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807936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is at the core of being a Christian?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23:26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t>
            </a:r>
            <a:r>
              <a:rPr lang="en-US" altLang="en-US" u="sng" dirty="0">
                <a:effectLst>
                  <a:outerShdw blurRad="38100" dist="38100" dir="2700000" algn="tl">
                    <a:srgbClr val="000000"/>
                  </a:outerShdw>
                </a:effectLst>
              </a:rPr>
              <a:t>Blind Pharisee</a:t>
            </a:r>
            <a:r>
              <a:rPr lang="en-US" altLang="en-US" dirty="0">
                <a:effectLst>
                  <a:outerShdw blurRad="38100" dist="38100" dir="2700000" algn="tl">
                    <a:srgbClr val="000000"/>
                  </a:outerShdw>
                </a:effectLst>
              </a:rPr>
              <a:t>, first cleanse the inside of the cup and dish, that the outside of them may be clean also</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156508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Some </a:t>
            </a:r>
            <a:r>
              <a:rPr lang="en-US" altLang="en-US" dirty="0">
                <a:effectLst>
                  <a:outerShdw blurRad="38100" dist="38100" dir="2700000" algn="tl">
                    <a:srgbClr val="000000"/>
                  </a:outerShdw>
                </a:effectLst>
              </a:rPr>
              <a:t>base their confidence on how fickle men see them. </a:t>
            </a:r>
          </a:p>
          <a:p>
            <a:r>
              <a:rPr lang="en-US" altLang="en-US" dirty="0" smtClean="0">
                <a:effectLst>
                  <a:outerShdw blurRad="38100" dist="38100" dir="2700000" algn="tl">
                    <a:srgbClr val="000000"/>
                  </a:outerShdw>
                </a:effectLst>
              </a:rPr>
              <a:t>Some </a:t>
            </a:r>
            <a:r>
              <a:rPr lang="en-US" altLang="en-US" dirty="0">
                <a:effectLst>
                  <a:outerShdw blurRad="38100" dist="38100" dir="2700000" algn="tl">
                    <a:srgbClr val="000000"/>
                  </a:outerShdw>
                </a:effectLst>
              </a:rPr>
              <a:t>grudgingly attend church because </a:t>
            </a:r>
            <a:r>
              <a:rPr lang="en-US" altLang="en-US" i="1" u="sng" dirty="0">
                <a:effectLst>
                  <a:outerShdw blurRad="38100" dist="38100" dir="2700000" algn="tl">
                    <a:srgbClr val="000000"/>
                  </a:outerShdw>
                </a:effectLst>
              </a:rPr>
              <a:t>they want to keep relatives “off their </a:t>
            </a:r>
            <a:r>
              <a:rPr lang="en-US" altLang="en-US" i="1" u="sng" dirty="0" smtClean="0">
                <a:effectLst>
                  <a:outerShdw blurRad="38100" dist="38100" dir="2700000" algn="tl">
                    <a:srgbClr val="000000"/>
                  </a:outerShdw>
                </a:effectLst>
              </a:rPr>
              <a:t>backs</a:t>
            </a:r>
            <a:r>
              <a:rPr lang="en-US" altLang="en-US" i="1" u="sng" dirty="0">
                <a:effectLst>
                  <a:outerShdw blurRad="38100" dist="38100" dir="2700000" algn="tl">
                    <a:srgbClr val="000000"/>
                  </a:outerShdw>
                </a:effectLst>
              </a:rPr>
              <a:t>?”</a:t>
            </a:r>
            <a:r>
              <a:rPr lang="en-US" altLang="en-US" dirty="0">
                <a:effectLst>
                  <a:outerShdw blurRad="38100" dist="38100" dir="2700000" algn="tl">
                    <a:srgbClr val="000000"/>
                  </a:outerShdw>
                </a:effectLst>
              </a:rPr>
              <a:t> </a:t>
            </a:r>
          </a:p>
          <a:p>
            <a:r>
              <a:rPr lang="en-US" altLang="en-US" dirty="0" smtClean="0">
                <a:effectLst>
                  <a:outerShdw blurRad="38100" dist="38100" dir="2700000" algn="tl">
                    <a:srgbClr val="000000"/>
                  </a:outerShdw>
                </a:effectLst>
              </a:rPr>
              <a:t>Their </a:t>
            </a:r>
            <a:r>
              <a:rPr lang="en-US" altLang="en-US" dirty="0">
                <a:effectLst>
                  <a:outerShdw blurRad="38100" dist="38100" dir="2700000" algn="tl">
                    <a:srgbClr val="000000"/>
                  </a:outerShdw>
                </a:effectLst>
              </a:rPr>
              <a:t>attendance has </a:t>
            </a:r>
            <a:r>
              <a:rPr lang="en-US" altLang="en-US" i="1" u="sng" dirty="0">
                <a:effectLst>
                  <a:outerShdw blurRad="38100" dist="38100" dir="2700000" algn="tl">
                    <a:srgbClr val="000000"/>
                  </a:outerShdw>
                </a:effectLst>
              </a:rPr>
              <a:t>little joy or consistency</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261625707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failure to know God will make us </a:t>
            </a:r>
            <a:r>
              <a:rPr lang="en-US" altLang="en-US" i="1" u="sng" dirty="0">
                <a:effectLst>
                  <a:outerShdw blurRad="38100" dist="38100" dir="2700000" algn="tl">
                    <a:srgbClr val="000000"/>
                  </a:outerShdw>
                </a:effectLst>
              </a:rPr>
              <a:t>unstable and undependable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(Hos 6:4-6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2452505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Hosea </a:t>
            </a:r>
            <a:r>
              <a:rPr lang="en-US" altLang="en-US" sz="3000" b="1" u="sng" dirty="0">
                <a:effectLst>
                  <a:outerShdw blurRad="38100" dist="38100" dir="2700000" algn="tl">
                    <a:srgbClr val="000000"/>
                  </a:outerShdw>
                </a:effectLst>
              </a:rPr>
              <a:t>6:4-6</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 O Ephraim, what shall I do to you? O Judah, what shall I do to you? For </a:t>
            </a:r>
            <a:r>
              <a:rPr lang="en-US" altLang="en-US" sz="3000" u="sng" dirty="0">
                <a:effectLst>
                  <a:outerShdw blurRad="38100" dist="38100" dir="2700000" algn="tl">
                    <a:srgbClr val="000000"/>
                  </a:outerShdw>
                </a:effectLst>
              </a:rPr>
              <a:t>your faithfulness is like a morning cloud</a:t>
            </a:r>
            <a:r>
              <a:rPr lang="en-US" altLang="en-US" sz="3000" dirty="0">
                <a:effectLst>
                  <a:outerShdw blurRad="38100" dist="38100" dir="2700000" algn="tl">
                    <a:srgbClr val="000000"/>
                  </a:outerShdw>
                </a:effectLst>
              </a:rPr>
              <a:t>, And </a:t>
            </a:r>
            <a:r>
              <a:rPr lang="en-US" altLang="en-US" sz="3000" u="sng" dirty="0">
                <a:effectLst>
                  <a:outerShdw blurRad="38100" dist="38100" dir="2700000" algn="tl">
                    <a:srgbClr val="000000"/>
                  </a:outerShdw>
                </a:effectLst>
              </a:rPr>
              <a:t>like the early dew it goes away</a:t>
            </a:r>
            <a:r>
              <a:rPr lang="en-US" altLang="en-US" sz="3000" dirty="0">
                <a:effectLst>
                  <a:outerShdw blurRad="38100" dist="38100" dir="2700000" algn="tl">
                    <a:srgbClr val="000000"/>
                  </a:outerShdw>
                </a:effectLst>
              </a:rPr>
              <a:t>.  5 Therefore I have hewn them by the prophets, I have slain them by the words of My mouth; And your judgments are like light that goes forth.  6 For </a:t>
            </a:r>
            <a:r>
              <a:rPr lang="en-US" altLang="en-US" sz="3000" u="sng" dirty="0">
                <a:effectLst>
                  <a:outerShdw blurRad="38100" dist="38100" dir="2700000" algn="tl">
                    <a:srgbClr val="000000"/>
                  </a:outerShdw>
                </a:effectLst>
              </a:rPr>
              <a:t>I desire mercy and not sacrifice</a:t>
            </a:r>
            <a:r>
              <a:rPr lang="en-US" altLang="en-US" sz="3000" dirty="0">
                <a:effectLst>
                  <a:outerShdw blurRad="38100" dist="38100" dir="2700000" algn="tl">
                    <a:srgbClr val="000000"/>
                  </a:outerShdw>
                </a:effectLst>
              </a:rPr>
              <a:t>, And </a:t>
            </a:r>
            <a:r>
              <a:rPr lang="en-US" altLang="en-US" sz="3000" u="sng" dirty="0">
                <a:effectLst>
                  <a:outerShdw blurRad="38100" dist="38100" dir="2700000" algn="tl">
                    <a:srgbClr val="000000"/>
                  </a:outerShdw>
                </a:effectLst>
              </a:rPr>
              <a:t>the knowledge of God</a:t>
            </a:r>
            <a:r>
              <a:rPr lang="en-US" altLang="en-US" sz="3000" dirty="0">
                <a:effectLst>
                  <a:outerShdw blurRad="38100" dist="38100" dir="2700000" algn="tl">
                    <a:srgbClr val="000000"/>
                  </a:outerShdw>
                </a:effectLst>
              </a:rPr>
              <a:t> more than burnt offerings</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5360043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True </a:t>
            </a:r>
            <a:r>
              <a:rPr lang="en-US" altLang="en-US" dirty="0">
                <a:effectLst>
                  <a:outerShdw blurRad="38100" dist="38100" dir="2700000" algn="tl">
                    <a:srgbClr val="000000"/>
                  </a:outerShdw>
                </a:effectLst>
              </a:rPr>
              <a:t>repentance will eliminate the “yo-yo” Christian? </a:t>
            </a:r>
            <a:r>
              <a:rPr lang="en-US" altLang="en-US" b="1" dirty="0">
                <a:effectLst>
                  <a:outerShdw blurRad="38100" dist="38100" dir="2700000" algn="tl">
                    <a:srgbClr val="000000"/>
                  </a:outerShdw>
                </a:effectLst>
              </a:rPr>
              <a:t>(2 Cor 4:1; Eph 3:17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35106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Corinthians 4:1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Therefore, since we have this ministry, as we have received mercy, </a:t>
            </a:r>
            <a:r>
              <a:rPr lang="en-US" altLang="en-US" u="sng" dirty="0">
                <a:effectLst>
                  <a:outerShdw blurRad="38100" dist="38100" dir="2700000" algn="tl">
                    <a:srgbClr val="000000"/>
                  </a:outerShdw>
                </a:effectLst>
              </a:rPr>
              <a:t>we do not lose heart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0929755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3:17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that Christ may dwell in your hearts through faith; that you, </a:t>
            </a:r>
            <a:r>
              <a:rPr lang="en-US" altLang="en-US" u="sng" dirty="0">
                <a:effectLst>
                  <a:outerShdw blurRad="38100" dist="38100" dir="2700000" algn="tl">
                    <a:srgbClr val="000000"/>
                  </a:outerShdw>
                </a:effectLst>
              </a:rPr>
              <a:t>being rooted and grounded in love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5018262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very common for good men to speak plainly and be thanked by those who </a:t>
            </a:r>
            <a:r>
              <a:rPr lang="en-US" altLang="en-US" dirty="0" smtClean="0">
                <a:effectLst>
                  <a:outerShdw blurRad="38100" dist="38100" dir="2700000" algn="tl">
                    <a:srgbClr val="000000"/>
                  </a:outerShdw>
                </a:effectLst>
              </a:rPr>
              <a:t>needed </a:t>
            </a:r>
            <a:r>
              <a:rPr lang="en-US" altLang="en-US" dirty="0">
                <a:effectLst>
                  <a:outerShdw blurRad="38100" dist="38100" dir="2700000" algn="tl">
                    <a:srgbClr val="000000"/>
                  </a:outerShdw>
                </a:effectLst>
              </a:rPr>
              <a:t>to change but </a:t>
            </a:r>
            <a:r>
              <a:rPr lang="en-US" altLang="en-US" i="1" u="sng" dirty="0">
                <a:effectLst>
                  <a:outerShdw blurRad="38100" dist="38100" dir="2700000" algn="tl">
                    <a:srgbClr val="000000"/>
                  </a:outerShdw>
                </a:effectLst>
              </a:rPr>
              <a:t>refused to change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(Ezk 33:30-32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342184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Ezekiel </a:t>
            </a:r>
            <a:r>
              <a:rPr lang="en-US" altLang="en-US" b="1" u="sng" dirty="0">
                <a:effectLst>
                  <a:outerShdw blurRad="38100" dist="38100" dir="2700000" algn="tl">
                    <a:srgbClr val="000000"/>
                  </a:outerShdw>
                </a:effectLst>
              </a:rPr>
              <a:t>33:30-32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As for you, son of man, the children of your people are talking about you beside the walls and in the doors of the houses; and they speak to one another, everyone saying to his brother, </a:t>
            </a:r>
            <a:r>
              <a:rPr lang="en-US" altLang="en-US" u="sng" dirty="0">
                <a:effectLst>
                  <a:outerShdw blurRad="38100" dist="38100" dir="2700000" algn="tl">
                    <a:srgbClr val="000000"/>
                  </a:outerShdw>
                </a:effectLst>
              </a:rPr>
              <a:t>'Please come and hear</a:t>
            </a:r>
            <a:r>
              <a:rPr lang="en-US" altLang="en-US" dirty="0">
                <a:effectLst>
                  <a:outerShdw blurRad="38100" dist="38100" dir="2700000" algn="tl">
                    <a:srgbClr val="000000"/>
                  </a:outerShdw>
                </a:effectLst>
              </a:rPr>
              <a:t> what the word is that comes from the </a:t>
            </a:r>
            <a:r>
              <a:rPr lang="en-US" altLang="en-US" dirty="0" smtClean="0">
                <a:effectLst>
                  <a:outerShdw blurRad="38100" dist="38100" dir="2700000" algn="tl">
                    <a:srgbClr val="000000"/>
                  </a:outerShdw>
                </a:effectLst>
              </a:rPr>
              <a:t>LORD”</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5646830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31 </a:t>
            </a:r>
            <a:r>
              <a:rPr lang="en-US" altLang="en-US" dirty="0">
                <a:effectLst>
                  <a:outerShdw blurRad="38100" dist="38100" dir="2700000" algn="tl">
                    <a:srgbClr val="000000"/>
                  </a:outerShdw>
                </a:effectLst>
              </a:rPr>
              <a:t>"So they come to you as people do, they sit before you as My people, and they hear your words, but they do not do them; for with </a:t>
            </a:r>
            <a:r>
              <a:rPr lang="en-US" altLang="en-US" u="sng" dirty="0">
                <a:effectLst>
                  <a:outerShdw blurRad="38100" dist="38100" dir="2700000" algn="tl">
                    <a:srgbClr val="000000"/>
                  </a:outerShdw>
                </a:effectLst>
              </a:rPr>
              <a:t>their mouth they show much love</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their hearts pursue their own gain</a:t>
            </a:r>
            <a:r>
              <a:rPr lang="en-US" altLang="en-US" dirty="0">
                <a:effectLst>
                  <a:outerShdw blurRad="38100" dist="38100" dir="2700000" algn="tl">
                    <a:srgbClr val="000000"/>
                  </a:outerShdw>
                </a:effectLst>
              </a:rPr>
              <a:t>.  32 "Indeed you are to them as a very lovely song of one who has a pleasant voice and can play well on an instrument; for </a:t>
            </a:r>
            <a:r>
              <a:rPr lang="en-US" altLang="en-US" u="sng" dirty="0">
                <a:effectLst>
                  <a:outerShdw blurRad="38100" dist="38100" dir="2700000" algn="tl">
                    <a:srgbClr val="000000"/>
                  </a:outerShdw>
                </a:effectLst>
              </a:rPr>
              <a:t>they hear your words, but they do not do them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406810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can this happen? </a:t>
            </a:r>
            <a:r>
              <a:rPr lang="en-US" altLang="en-US" i="1" u="sng" dirty="0">
                <a:effectLst>
                  <a:outerShdw blurRad="38100" dist="38100" dir="2700000" algn="tl">
                    <a:srgbClr val="000000"/>
                  </a:outerShdw>
                </a:effectLst>
              </a:rPr>
              <a:t>The power of self-deception is great</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most outrageous conduct can be justified in one’s mind. (Tired of sermons)</a:t>
            </a:r>
          </a:p>
          <a:p>
            <a:r>
              <a:rPr lang="en-US" altLang="en-US" dirty="0" smtClean="0">
                <a:effectLst>
                  <a:outerShdw blurRad="38100" dist="38100" dir="2700000" algn="tl">
                    <a:srgbClr val="000000"/>
                  </a:outerShdw>
                </a:effectLst>
              </a:rPr>
              <a:t>They </a:t>
            </a:r>
            <a:r>
              <a:rPr lang="en-US" altLang="en-US" dirty="0">
                <a:effectLst>
                  <a:outerShdw blurRad="38100" dist="38100" dir="2700000" algn="tl">
                    <a:srgbClr val="000000"/>
                  </a:outerShdw>
                </a:effectLst>
              </a:rPr>
              <a:t>can become bold in their new “non-traditional” view and attack brethren.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(Prov 30:20; Deut 29:18-20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4893432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is at the core of being a Christian?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9:40-41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some of the Pharisees who were with Him heard these words, and said to Him, "</a:t>
            </a:r>
            <a:r>
              <a:rPr lang="en-US" altLang="en-US" u="sng" dirty="0">
                <a:effectLst>
                  <a:outerShdw blurRad="38100" dist="38100" dir="2700000" algn="tl">
                    <a:srgbClr val="000000"/>
                  </a:outerShdw>
                </a:effectLst>
              </a:rPr>
              <a:t>Are we blind also?</a:t>
            </a:r>
            <a:r>
              <a:rPr lang="en-US" altLang="en-US" dirty="0">
                <a:effectLst>
                  <a:outerShdw blurRad="38100" dist="38100" dir="2700000" algn="tl">
                    <a:srgbClr val="000000"/>
                  </a:outerShdw>
                </a:effectLst>
              </a:rPr>
              <a:t>"  41 Jesus said to them, "If you were blind, you would have no sin; but now you say, 'We see.' </a:t>
            </a:r>
            <a:r>
              <a:rPr lang="en-US" altLang="en-US" u="sng" dirty="0">
                <a:effectLst>
                  <a:outerShdw blurRad="38100" dist="38100" dir="2700000" algn="tl">
                    <a:srgbClr val="000000"/>
                  </a:outerShdw>
                </a:effectLst>
              </a:rPr>
              <a:t>Therefore your sin remains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447053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Proverbs </a:t>
            </a:r>
            <a:r>
              <a:rPr lang="en-US" altLang="en-US" b="1" u="sng" dirty="0">
                <a:effectLst>
                  <a:outerShdw blurRad="38100" dist="38100" dir="2700000" algn="tl">
                    <a:srgbClr val="000000"/>
                  </a:outerShdw>
                </a:effectLst>
              </a:rPr>
              <a:t>30:20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This is the way of an adulterous woman: She eats and wipes her mouth, And says, "</a:t>
            </a:r>
            <a:r>
              <a:rPr lang="en-US" altLang="en-US" u="sng" dirty="0">
                <a:effectLst>
                  <a:outerShdw blurRad="38100" dist="38100" dir="2700000" algn="tl">
                    <a:srgbClr val="000000"/>
                  </a:outerShdw>
                </a:effectLst>
              </a:rPr>
              <a:t>I have done no wickedness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0137767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Deuteronomy </a:t>
            </a:r>
            <a:r>
              <a:rPr lang="en-US" altLang="en-US" b="1" u="sng" dirty="0">
                <a:effectLst>
                  <a:outerShdw blurRad="38100" dist="38100" dir="2700000" algn="tl">
                    <a:srgbClr val="000000"/>
                  </a:outerShdw>
                </a:effectLst>
              </a:rPr>
              <a:t>29:18-20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"so that there may not be among you man or woman or family or tribe, </a:t>
            </a:r>
            <a:r>
              <a:rPr lang="en-US" altLang="en-US" u="sng" dirty="0">
                <a:effectLst>
                  <a:outerShdw blurRad="38100" dist="38100" dir="2700000" algn="tl">
                    <a:srgbClr val="000000"/>
                  </a:outerShdw>
                </a:effectLst>
              </a:rPr>
              <a:t>whose heart turns away today from the LORD our God</a:t>
            </a:r>
            <a:r>
              <a:rPr lang="en-US" altLang="en-US" dirty="0">
                <a:effectLst>
                  <a:outerShdw blurRad="38100" dist="38100" dir="2700000" algn="tl">
                    <a:srgbClr val="000000"/>
                  </a:outerShdw>
                </a:effectLst>
              </a:rPr>
              <a:t>, to go and serve the gods of these nations, and that there may not be among you a root </a:t>
            </a:r>
            <a:r>
              <a:rPr lang="en-US" altLang="en-US" u="sng" dirty="0">
                <a:effectLst>
                  <a:outerShdw blurRad="38100" dist="38100" dir="2700000" algn="tl">
                    <a:srgbClr val="000000"/>
                  </a:outerShdw>
                </a:effectLst>
              </a:rPr>
              <a:t>bearing bitterness or wormwood</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424432276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19 </a:t>
            </a:r>
            <a:r>
              <a:rPr lang="en-US" altLang="en-US" dirty="0">
                <a:effectLst>
                  <a:outerShdw blurRad="38100" dist="38100" dir="2700000" algn="tl">
                    <a:srgbClr val="000000"/>
                  </a:outerShdw>
                </a:effectLst>
              </a:rPr>
              <a:t>"and so it may not happen, when he hears the words of this curse, that </a:t>
            </a:r>
            <a:r>
              <a:rPr lang="en-US" altLang="en-US" u="sng" dirty="0">
                <a:effectLst>
                  <a:outerShdw blurRad="38100" dist="38100" dir="2700000" algn="tl">
                    <a:srgbClr val="000000"/>
                  </a:outerShdw>
                </a:effectLst>
              </a:rPr>
              <a:t>he blesses himself in his heart</a:t>
            </a:r>
            <a:r>
              <a:rPr lang="en-US" altLang="en-US" dirty="0">
                <a:effectLst>
                  <a:outerShdw blurRad="38100" dist="38100" dir="2700000" algn="tl">
                    <a:srgbClr val="000000"/>
                  </a:outerShdw>
                </a:effectLst>
              </a:rPr>
              <a:t>, saying, 'I shall have peace, even though I follow the dictates of my heart' -- </a:t>
            </a:r>
            <a:r>
              <a:rPr lang="en-US" altLang="en-US" u="sng" dirty="0">
                <a:effectLst>
                  <a:outerShdw blurRad="38100" dist="38100" dir="2700000" algn="tl">
                    <a:srgbClr val="000000"/>
                  </a:outerShdw>
                </a:effectLst>
              </a:rPr>
              <a:t>as though the drunkard could be included with the </a:t>
            </a:r>
            <a:r>
              <a:rPr lang="en-US" altLang="en-US" u="sng" dirty="0" smtClean="0">
                <a:effectLst>
                  <a:outerShdw blurRad="38100" dist="38100" dir="2700000" algn="tl">
                    <a:srgbClr val="000000"/>
                  </a:outerShdw>
                </a:effectLst>
              </a:rPr>
              <a:t>sober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579839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20 </a:t>
            </a:r>
            <a:r>
              <a:rPr lang="en-US" altLang="en-US" dirty="0">
                <a:effectLst>
                  <a:outerShdw blurRad="38100" dist="38100" dir="2700000" algn="tl">
                    <a:srgbClr val="000000"/>
                  </a:outerShdw>
                </a:effectLst>
              </a:rPr>
              <a:t>"</a:t>
            </a:r>
            <a:r>
              <a:rPr lang="en-US" altLang="en-US" u="sng" dirty="0">
                <a:effectLst>
                  <a:outerShdw blurRad="38100" dist="38100" dir="2700000" algn="tl">
                    <a:srgbClr val="000000"/>
                  </a:outerShdw>
                </a:effectLst>
              </a:rPr>
              <a:t>The LORD would not spare him</a:t>
            </a:r>
            <a:r>
              <a:rPr lang="en-US" altLang="en-US" dirty="0">
                <a:effectLst>
                  <a:outerShdw blurRad="38100" dist="38100" dir="2700000" algn="tl">
                    <a:srgbClr val="000000"/>
                  </a:outerShdw>
                </a:effectLst>
              </a:rPr>
              <a:t>; for then the anger of the LORD and His jealousy would burn against that man, and every curse that is written in this book would settle on him, and the LORD would blot out his name from under heaven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539423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is a big difference between one who wants to know right and wrong and one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who seeks to justify themselves. Look at </a:t>
            </a:r>
            <a:r>
              <a:rPr lang="en-US" altLang="en-US" i="1" u="sng" dirty="0">
                <a:effectLst>
                  <a:outerShdw blurRad="38100" dist="38100" dir="2700000" algn="tl">
                    <a:srgbClr val="000000"/>
                  </a:outerShdw>
                </a:effectLst>
              </a:rPr>
              <a:t>how they handle God’s word</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3:21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2145320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The deception of worldly repentance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3:21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he who does the truth </a:t>
            </a:r>
            <a:r>
              <a:rPr lang="en-US" altLang="en-US" u="sng" dirty="0">
                <a:effectLst>
                  <a:outerShdw blurRad="38100" dist="38100" dir="2700000" algn="tl">
                    <a:srgbClr val="000000"/>
                  </a:outerShdw>
                </a:effectLst>
              </a:rPr>
              <a:t>comes to the light</a:t>
            </a:r>
            <a:r>
              <a:rPr lang="en-US" altLang="en-US" dirty="0">
                <a:effectLst>
                  <a:outerShdw blurRad="38100" dist="38100" dir="2700000" algn="tl">
                    <a:srgbClr val="000000"/>
                  </a:outerShdw>
                </a:effectLst>
              </a:rPr>
              <a:t>, that his deeds may be clearly seen, that they have been done in God."</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4137923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Taking the repentance test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does repentance look like?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2 Cor 7:10-11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437380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Taking the repentance test</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2 </a:t>
            </a:r>
            <a:r>
              <a:rPr lang="en-US" altLang="en-US" sz="3000" b="1" u="sng" dirty="0">
                <a:effectLst>
                  <a:outerShdw blurRad="38100" dist="38100" dir="2700000" algn="tl">
                    <a:srgbClr val="000000"/>
                  </a:outerShdw>
                </a:effectLst>
              </a:rPr>
              <a:t>Corinthians 7:10-11</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For godly sorrow produces repentance leading to salvation, not to be regretted; but the sorrow of the world produces death.  11 For observe this very thing, that you sorrowed in a godly manner: What diligence it produced in you, what clearing of yourselves, what indignation, what fear, what vehement desire, what zeal, what vindication! In all things you proved yourselves to be clear in this matter</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550182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Taking the repentance test</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You </a:t>
            </a:r>
            <a:r>
              <a:rPr lang="en-US" altLang="en-US" sz="3000" dirty="0">
                <a:effectLst>
                  <a:outerShdw blurRad="38100" dist="38100" dir="2700000" algn="tl">
                    <a:srgbClr val="000000"/>
                  </a:outerShdw>
                </a:effectLst>
              </a:rPr>
              <a:t>have </a:t>
            </a:r>
            <a:r>
              <a:rPr lang="en-US" altLang="en-US" sz="3000" i="1" u="sng" dirty="0">
                <a:effectLst>
                  <a:outerShdw blurRad="38100" dist="38100" dir="2700000" algn="tl">
                    <a:srgbClr val="000000"/>
                  </a:outerShdw>
                </a:effectLst>
              </a:rPr>
              <a:t>a hatred of sin</a:t>
            </a:r>
            <a:r>
              <a:rPr lang="en-US" altLang="en-US" sz="3000" dirty="0">
                <a:effectLst>
                  <a:outerShdw blurRad="38100" dist="38100" dir="2700000" algn="tl">
                    <a:srgbClr val="000000"/>
                  </a:outerShdw>
                </a:effectLst>
              </a:rPr>
              <a:t>.</a:t>
            </a:r>
          </a:p>
          <a:p>
            <a:r>
              <a:rPr lang="en-US" altLang="en-US" sz="3000" dirty="0" smtClean="0">
                <a:effectLst>
                  <a:outerShdw blurRad="38100" dist="38100" dir="2700000" algn="tl">
                    <a:srgbClr val="000000"/>
                  </a:outerShdw>
                </a:effectLst>
              </a:rPr>
              <a:t>You </a:t>
            </a:r>
            <a:r>
              <a:rPr lang="en-US" altLang="en-US" sz="3000" dirty="0">
                <a:effectLst>
                  <a:outerShdw blurRad="38100" dist="38100" dir="2700000" algn="tl">
                    <a:srgbClr val="000000"/>
                  </a:outerShdw>
                </a:effectLst>
              </a:rPr>
              <a:t>have </a:t>
            </a:r>
            <a:r>
              <a:rPr lang="en-US" altLang="en-US" sz="3000" i="1" u="sng" dirty="0">
                <a:effectLst>
                  <a:outerShdw blurRad="38100" dist="38100" dir="2700000" algn="tl">
                    <a:srgbClr val="000000"/>
                  </a:outerShdw>
                </a:effectLst>
              </a:rPr>
              <a:t>a determination</a:t>
            </a:r>
            <a:r>
              <a:rPr lang="en-US" altLang="en-US" sz="3000" dirty="0">
                <a:effectLst>
                  <a:outerShdw blurRad="38100" dist="38100" dir="2700000" algn="tl">
                    <a:srgbClr val="000000"/>
                  </a:outerShdw>
                </a:effectLst>
              </a:rPr>
              <a:t> to consistently live for God.</a:t>
            </a:r>
          </a:p>
          <a:p>
            <a:r>
              <a:rPr lang="en-US" altLang="en-US" sz="3000" dirty="0" smtClean="0">
                <a:effectLst>
                  <a:outerShdw blurRad="38100" dist="38100" dir="2700000" algn="tl">
                    <a:srgbClr val="000000"/>
                  </a:outerShdw>
                </a:effectLst>
              </a:rPr>
              <a:t>You </a:t>
            </a:r>
            <a:r>
              <a:rPr lang="en-US" altLang="en-US" sz="3000" i="1" u="sng" dirty="0">
                <a:effectLst>
                  <a:outerShdw blurRad="38100" dist="38100" dir="2700000" algn="tl">
                    <a:srgbClr val="000000"/>
                  </a:outerShdw>
                </a:effectLst>
              </a:rPr>
              <a:t>will pay any price</a:t>
            </a:r>
            <a:r>
              <a:rPr lang="en-US" altLang="en-US" sz="3000" dirty="0">
                <a:effectLst>
                  <a:outerShdw blurRad="38100" dist="38100" dir="2700000" algn="tl">
                    <a:srgbClr val="000000"/>
                  </a:outerShdw>
                </a:effectLst>
              </a:rPr>
              <a:t> to make things right.</a:t>
            </a:r>
          </a:p>
          <a:p>
            <a:r>
              <a:rPr lang="en-US" altLang="en-US" sz="3000" dirty="0" smtClean="0">
                <a:effectLst>
                  <a:outerShdw blurRad="38100" dist="38100" dir="2700000" algn="tl">
                    <a:srgbClr val="000000"/>
                  </a:outerShdw>
                </a:effectLst>
              </a:rPr>
              <a:t>You </a:t>
            </a:r>
            <a:r>
              <a:rPr lang="en-US" altLang="en-US" sz="3000" dirty="0">
                <a:effectLst>
                  <a:outerShdw blurRad="38100" dist="38100" dir="2700000" algn="tl">
                    <a:srgbClr val="000000"/>
                  </a:outerShdw>
                </a:effectLst>
              </a:rPr>
              <a:t>have </a:t>
            </a:r>
            <a:r>
              <a:rPr lang="en-US" altLang="en-US" sz="3000" i="1" u="sng" dirty="0">
                <a:effectLst>
                  <a:outerShdw blurRad="38100" dist="38100" dir="2700000" algn="tl">
                    <a:srgbClr val="000000"/>
                  </a:outerShdw>
                </a:effectLst>
              </a:rPr>
              <a:t>great disgust with halfway measures</a:t>
            </a:r>
            <a:r>
              <a:rPr lang="en-US" altLang="en-US" sz="3000" dirty="0">
                <a:effectLst>
                  <a:outerShdw blurRad="38100" dist="38100" dir="2700000" algn="tl">
                    <a:srgbClr val="000000"/>
                  </a:outerShdw>
                </a:effectLst>
              </a:rPr>
              <a:t>.</a:t>
            </a:r>
          </a:p>
          <a:p>
            <a:r>
              <a:rPr lang="en-US" altLang="en-US" sz="3000" dirty="0" smtClean="0">
                <a:effectLst>
                  <a:outerShdw blurRad="38100" dist="38100" dir="2700000" algn="tl">
                    <a:srgbClr val="000000"/>
                  </a:outerShdw>
                </a:effectLst>
              </a:rPr>
              <a:t>You </a:t>
            </a:r>
            <a:r>
              <a:rPr lang="en-US" altLang="en-US" sz="3000" dirty="0">
                <a:effectLst>
                  <a:outerShdw blurRad="38100" dist="38100" dir="2700000" algn="tl">
                    <a:srgbClr val="000000"/>
                  </a:outerShdw>
                </a:effectLst>
              </a:rPr>
              <a:t>have </a:t>
            </a:r>
            <a:r>
              <a:rPr lang="en-US" altLang="en-US" sz="3000" i="1" u="sng" dirty="0">
                <a:effectLst>
                  <a:outerShdw blurRad="38100" dist="38100" dir="2700000" algn="tl">
                    <a:srgbClr val="000000"/>
                  </a:outerShdw>
                </a:effectLst>
              </a:rPr>
              <a:t>fear and reverence for God</a:t>
            </a:r>
            <a:r>
              <a:rPr lang="en-US" altLang="en-US" sz="3000" dirty="0">
                <a:effectLst>
                  <a:outerShdw blurRad="38100" dist="38100" dir="2700000" algn="tl">
                    <a:srgbClr val="000000"/>
                  </a:outerShdw>
                </a:effectLst>
              </a:rPr>
              <a:t>.</a:t>
            </a:r>
          </a:p>
          <a:p>
            <a:r>
              <a:rPr lang="en-US" altLang="en-US" sz="3000" dirty="0" smtClean="0">
                <a:effectLst>
                  <a:outerShdw blurRad="38100" dist="38100" dir="2700000" algn="tl">
                    <a:srgbClr val="000000"/>
                  </a:outerShdw>
                </a:effectLst>
              </a:rPr>
              <a:t>You </a:t>
            </a:r>
            <a:r>
              <a:rPr lang="en-US" altLang="en-US" sz="3000" dirty="0">
                <a:effectLst>
                  <a:outerShdw blurRad="38100" dist="38100" dir="2700000" algn="tl">
                    <a:srgbClr val="000000"/>
                  </a:outerShdw>
                </a:effectLst>
              </a:rPr>
              <a:t>are </a:t>
            </a:r>
            <a:r>
              <a:rPr lang="en-US" altLang="en-US" sz="3000" i="1" u="sng" dirty="0">
                <a:effectLst>
                  <a:outerShdw blurRad="38100" dist="38100" dir="2700000" algn="tl">
                    <a:srgbClr val="000000"/>
                  </a:outerShdw>
                </a:effectLst>
              </a:rPr>
              <a:t>full of zeal and energy</a:t>
            </a:r>
            <a:r>
              <a:rPr lang="en-US" altLang="en-US" sz="3000" dirty="0">
                <a:effectLst>
                  <a:outerShdw blurRad="38100" dist="38100" dir="2700000" algn="tl">
                    <a:srgbClr val="000000"/>
                  </a:outerShdw>
                </a:effectLst>
              </a:rPr>
              <a:t> for the things of God</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267887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171">
                                            <p:txEl>
                                              <p:pRg st="5" end="5"/>
                                            </p:txEl>
                                          </p:spTgt>
                                        </p:tgtEl>
                                        <p:attrNameLst>
                                          <p:attrName>style.visibility</p:attrName>
                                        </p:attrNameLst>
                                      </p:cBhvr>
                                      <p:to>
                                        <p:strVal val="visible"/>
                                      </p:to>
                                    </p:set>
                                    <p:animEffect transition="in" filter="fade">
                                      <p:cBhvr>
                                        <p:cTn id="42" dur="1000"/>
                                        <p:tgtEl>
                                          <p:spTgt spid="7171">
                                            <p:txEl>
                                              <p:pRg st="5" end="5"/>
                                            </p:txEl>
                                          </p:spTgt>
                                        </p:tgtEl>
                                      </p:cBhvr>
                                    </p:animEffect>
                                    <p:anim calcmode="lin" valueType="num">
                                      <p:cBhvr>
                                        <p:cTn id="43"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Taking the repentance test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Some </a:t>
            </a:r>
            <a:r>
              <a:rPr lang="en-US" altLang="en-US" dirty="0">
                <a:effectLst>
                  <a:outerShdw blurRad="38100" dist="38100" dir="2700000" algn="tl">
                    <a:srgbClr val="000000"/>
                  </a:outerShdw>
                </a:effectLst>
              </a:rPr>
              <a:t>questions to consider.</a:t>
            </a:r>
          </a:p>
          <a:p>
            <a:r>
              <a:rPr lang="en-US" altLang="en-US" dirty="0" smtClean="0">
                <a:effectLst>
                  <a:outerShdw blurRad="38100" dist="38100" dir="2700000" algn="tl">
                    <a:srgbClr val="000000"/>
                  </a:outerShdw>
                </a:effectLst>
              </a:rPr>
              <a:t>1. </a:t>
            </a:r>
            <a:r>
              <a:rPr lang="en-US" altLang="en-US" dirty="0">
                <a:effectLst>
                  <a:outerShdw blurRad="38100" dist="38100" dir="2700000" algn="tl">
                    <a:srgbClr val="000000"/>
                  </a:outerShdw>
                </a:effectLst>
              </a:rPr>
              <a:t>Have I become </a:t>
            </a:r>
            <a:r>
              <a:rPr lang="en-US" altLang="en-US" i="1" u="sng" dirty="0">
                <a:effectLst>
                  <a:outerShdw blurRad="38100" dist="38100" dir="2700000" algn="tl">
                    <a:srgbClr val="000000"/>
                  </a:outerShdw>
                </a:effectLst>
              </a:rPr>
              <a:t>distant or indifferent</a:t>
            </a:r>
            <a:r>
              <a:rPr lang="en-US" altLang="en-US" dirty="0">
                <a:effectLst>
                  <a:outerShdw blurRad="38100" dist="38100" dir="2700000" algn="tl">
                    <a:srgbClr val="000000"/>
                  </a:outerShdw>
                </a:effectLst>
              </a:rPr>
              <a:t> from a personal study of God’s word? </a:t>
            </a:r>
          </a:p>
          <a:p>
            <a:r>
              <a:rPr lang="en-US" altLang="en-US" dirty="0" smtClean="0">
                <a:effectLst>
                  <a:outerShdw blurRad="38100" dist="38100" dir="2700000" algn="tl">
                    <a:srgbClr val="000000"/>
                  </a:outerShdw>
                </a:effectLst>
              </a:rPr>
              <a:t>2</a:t>
            </a:r>
            <a:r>
              <a:rPr lang="en-US" altLang="en-US" dirty="0">
                <a:effectLst>
                  <a:outerShdw blurRad="38100" dist="38100" dir="2700000" algn="tl">
                    <a:srgbClr val="000000"/>
                  </a:outerShdw>
                </a:effectLst>
              </a:rPr>
              <a:t>. Am I becoming</a:t>
            </a:r>
            <a:r>
              <a:rPr lang="en-US" altLang="en-US" i="1" u="sng" dirty="0">
                <a:effectLst>
                  <a:outerShdw blurRad="38100" dist="38100" dir="2700000" algn="tl">
                    <a:srgbClr val="000000"/>
                  </a:outerShdw>
                </a:effectLst>
              </a:rPr>
              <a:t> ashamed of God’s people</a:t>
            </a:r>
            <a:r>
              <a:rPr lang="en-US" altLang="en-US" dirty="0">
                <a:effectLst>
                  <a:outerShdw blurRad="38100" dist="38100" dir="2700000" algn="tl">
                    <a:srgbClr val="000000"/>
                  </a:outerShdw>
                </a:effectLst>
              </a:rPr>
              <a:t> and the standards they live by?</a:t>
            </a:r>
          </a:p>
          <a:p>
            <a:r>
              <a:rPr lang="en-US" altLang="en-US" dirty="0" smtClean="0">
                <a:effectLst>
                  <a:outerShdw blurRad="38100" dist="38100" dir="2700000" algn="tl">
                    <a:srgbClr val="000000"/>
                  </a:outerShdw>
                </a:effectLst>
              </a:rPr>
              <a:t>3. </a:t>
            </a:r>
            <a:r>
              <a:rPr lang="en-US" altLang="en-US" dirty="0">
                <a:effectLst>
                  <a:outerShdw blurRad="38100" dist="38100" dir="2700000" algn="tl">
                    <a:srgbClr val="000000"/>
                  </a:outerShdw>
                </a:effectLst>
              </a:rPr>
              <a:t>Am I </a:t>
            </a:r>
            <a:r>
              <a:rPr lang="en-US" altLang="en-US" i="1" u="sng" dirty="0">
                <a:effectLst>
                  <a:outerShdw blurRad="38100" dist="38100" dir="2700000" algn="tl">
                    <a:srgbClr val="000000"/>
                  </a:outerShdw>
                </a:effectLst>
              </a:rPr>
              <a:t>easily offended</a:t>
            </a:r>
            <a:r>
              <a:rPr lang="en-US" altLang="en-US" dirty="0">
                <a:effectLst>
                  <a:outerShdw blurRad="38100" dist="38100" dir="2700000" algn="tl">
                    <a:srgbClr val="000000"/>
                  </a:outerShdw>
                </a:effectLst>
              </a:rPr>
              <a:t> when I hear plain teaching that challenges my thinking</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269346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is at the core of being a Christian?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Changed </a:t>
            </a:r>
            <a:r>
              <a:rPr lang="en-US" altLang="en-US" dirty="0">
                <a:effectLst>
                  <a:outerShdw blurRad="38100" dist="38100" dir="2700000" algn="tl">
                    <a:srgbClr val="000000"/>
                  </a:outerShdw>
                </a:effectLst>
              </a:rPr>
              <a:t>hearts can come </a:t>
            </a:r>
            <a:r>
              <a:rPr lang="en-US" altLang="en-US" i="1" u="sng" dirty="0">
                <a:effectLst>
                  <a:outerShdw blurRad="38100" dist="38100" dir="2700000" algn="tl">
                    <a:srgbClr val="000000"/>
                  </a:outerShdw>
                </a:effectLst>
              </a:rPr>
              <a:t>only by the power and wisdom of God</a:t>
            </a:r>
            <a:r>
              <a:rPr lang="en-US" altLang="en-US" dirty="0">
                <a:effectLst>
                  <a:outerShdw blurRad="38100" dist="38100" dir="2700000" algn="tl">
                    <a:srgbClr val="000000"/>
                  </a:outerShdw>
                </a:effectLst>
              </a:rPr>
              <a:t>. </a:t>
            </a:r>
          </a:p>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great change is called repentance.</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teaching of John the Baptist and Jesus produced repentance.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Mt 3:2; 4:17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67644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Taking the repentance test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4</a:t>
            </a:r>
            <a:r>
              <a:rPr lang="en-US" altLang="en-US" dirty="0">
                <a:effectLst>
                  <a:outerShdw blurRad="38100" dist="38100" dir="2700000" algn="tl">
                    <a:srgbClr val="000000"/>
                  </a:outerShdw>
                </a:effectLst>
              </a:rPr>
              <a:t>. Do I often </a:t>
            </a:r>
            <a:r>
              <a:rPr lang="en-US" altLang="en-US" i="1" u="sng" dirty="0">
                <a:effectLst>
                  <a:outerShdw blurRad="38100" dist="38100" dir="2700000" algn="tl">
                    <a:srgbClr val="000000"/>
                  </a:outerShdw>
                </a:effectLst>
              </a:rPr>
              <a:t>choose worldly events and friends</a:t>
            </a:r>
            <a:r>
              <a:rPr lang="en-US" altLang="en-US" dirty="0">
                <a:effectLst>
                  <a:outerShdw blurRad="38100" dist="38100" dir="2700000" algn="tl">
                    <a:srgbClr val="000000"/>
                  </a:outerShdw>
                </a:effectLst>
              </a:rPr>
              <a:t> over being with other Christians?</a:t>
            </a:r>
          </a:p>
          <a:p>
            <a:r>
              <a:rPr lang="en-US" altLang="en-US" dirty="0" smtClean="0">
                <a:effectLst>
                  <a:outerShdw blurRad="38100" dist="38100" dir="2700000" algn="tl">
                    <a:srgbClr val="000000"/>
                  </a:outerShdw>
                </a:effectLst>
              </a:rPr>
              <a:t>5</a:t>
            </a:r>
            <a:r>
              <a:rPr lang="en-US" altLang="en-US" dirty="0">
                <a:effectLst>
                  <a:outerShdw blurRad="38100" dist="38100" dir="2700000" algn="tl">
                    <a:srgbClr val="000000"/>
                  </a:outerShdw>
                </a:effectLst>
              </a:rPr>
              <a:t>. Do I often </a:t>
            </a:r>
            <a:r>
              <a:rPr lang="en-US" altLang="en-US" i="1" u="sng" dirty="0">
                <a:effectLst>
                  <a:outerShdw blurRad="38100" dist="38100" dir="2700000" algn="tl">
                    <a:srgbClr val="000000"/>
                  </a:outerShdw>
                </a:effectLst>
              </a:rPr>
              <a:t>complain about other Christians</a:t>
            </a:r>
            <a:r>
              <a:rPr lang="en-US" altLang="en-US" dirty="0">
                <a:effectLst>
                  <a:outerShdw blurRad="38100" dist="38100" dir="2700000" algn="tl">
                    <a:srgbClr val="000000"/>
                  </a:outerShdw>
                </a:effectLst>
              </a:rPr>
              <a:t> and take joy in their failures?</a:t>
            </a:r>
          </a:p>
          <a:p>
            <a:r>
              <a:rPr lang="en-US" altLang="en-US" dirty="0" smtClean="0">
                <a:effectLst>
                  <a:outerShdw blurRad="38100" dist="38100" dir="2700000" algn="tl">
                    <a:srgbClr val="000000"/>
                  </a:outerShdw>
                </a:effectLst>
              </a:rPr>
              <a:t>6</a:t>
            </a:r>
            <a:r>
              <a:rPr lang="en-US" altLang="en-US" dirty="0">
                <a:effectLst>
                  <a:outerShdw blurRad="38100" dist="38100" dir="2700000" algn="tl">
                    <a:srgbClr val="000000"/>
                  </a:outerShdw>
                </a:effectLst>
              </a:rPr>
              <a:t>. Have I lost </a:t>
            </a:r>
            <a:r>
              <a:rPr lang="en-US" altLang="en-US" i="1" u="sng" dirty="0">
                <a:effectLst>
                  <a:outerShdw blurRad="38100" dist="38100" dir="2700000" algn="tl">
                    <a:srgbClr val="000000"/>
                  </a:outerShdw>
                </a:effectLst>
              </a:rPr>
              <a:t>the zeal for God that I once had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198706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Taking the repentance test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Have </a:t>
            </a:r>
            <a:r>
              <a:rPr lang="en-US" altLang="en-US" dirty="0">
                <a:effectLst>
                  <a:outerShdw blurRad="38100" dist="38100" dir="2700000" algn="tl">
                    <a:srgbClr val="000000"/>
                  </a:outerShdw>
                </a:effectLst>
              </a:rPr>
              <a:t>I fallen short and have drifted in my attitudes? Repent! </a:t>
            </a:r>
            <a:r>
              <a:rPr lang="en-US" altLang="en-US" b="1" dirty="0">
                <a:effectLst>
                  <a:outerShdw blurRad="38100" dist="38100" dir="2700000" algn="tl">
                    <a:srgbClr val="000000"/>
                  </a:outerShdw>
                </a:effectLst>
              </a:rPr>
              <a:t>(Rev 2:4-5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4868939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Taking the repentance test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Revelation </a:t>
            </a:r>
            <a:r>
              <a:rPr lang="en-US" altLang="en-US" b="1" u="sng" dirty="0">
                <a:effectLst>
                  <a:outerShdw blurRad="38100" dist="38100" dir="2700000" algn="tl">
                    <a:srgbClr val="000000"/>
                  </a:outerShdw>
                </a:effectLst>
              </a:rPr>
              <a:t>2:4-5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"Nevertheless I have this against you, that you have left your first love.  5 "</a:t>
            </a:r>
            <a:r>
              <a:rPr lang="en-US" altLang="en-US" u="sng" dirty="0">
                <a:effectLst>
                  <a:outerShdw blurRad="38100" dist="38100" dir="2700000" algn="tl">
                    <a:srgbClr val="000000"/>
                  </a:outerShdw>
                </a:effectLst>
              </a:rPr>
              <a:t>Remember therefore from where you have fallen</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repent and do the first works</a:t>
            </a:r>
            <a:r>
              <a:rPr lang="en-US" altLang="en-US" dirty="0">
                <a:effectLst>
                  <a:outerShdw blurRad="38100" dist="38100" dir="2700000" algn="tl">
                    <a:srgbClr val="000000"/>
                  </a:outerShdw>
                </a:effectLst>
              </a:rPr>
              <a:t>, or else I will come to you quickly and remove your lampstand from its place -- unless you repent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021276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Taking the repentance test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True </a:t>
            </a:r>
            <a:r>
              <a:rPr lang="en-US" altLang="en-US" dirty="0">
                <a:effectLst>
                  <a:outerShdw blurRad="38100" dist="38100" dir="2700000" algn="tl">
                    <a:srgbClr val="000000"/>
                  </a:outerShdw>
                </a:effectLst>
              </a:rPr>
              <a:t>purpose and happiness always begins with repentance! </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8699794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is at the core of being a Christian?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3:2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saying, "</a:t>
            </a:r>
            <a:r>
              <a:rPr lang="en-US" altLang="en-US" u="sng" dirty="0">
                <a:effectLst>
                  <a:outerShdw blurRad="38100" dist="38100" dir="2700000" algn="tl">
                    <a:srgbClr val="000000"/>
                  </a:outerShdw>
                </a:effectLst>
              </a:rPr>
              <a:t>Repent</a:t>
            </a:r>
            <a:r>
              <a:rPr lang="en-US" altLang="en-US" dirty="0">
                <a:effectLst>
                  <a:outerShdw blurRad="38100" dist="38100" dir="2700000" algn="tl">
                    <a:srgbClr val="000000"/>
                  </a:outerShdw>
                </a:effectLst>
              </a:rPr>
              <a:t>, for the kingdom of heaven is at hand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6074076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6674</TotalTime>
  <Words>3909</Words>
  <Application>Microsoft Office PowerPoint</Application>
  <PresentationFormat>On-screen Show (4:3)</PresentationFormat>
  <Paragraphs>272</Paragraphs>
  <Slides>83</Slides>
  <Notes>83</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Default Design</vt:lpstr>
      <vt:lpstr>What Does Repentance Look Like?</vt:lpstr>
      <vt:lpstr>What is at the core of being a Christian?</vt:lpstr>
      <vt:lpstr>What is at the core of being a Christian?</vt:lpstr>
      <vt:lpstr>What is at the core of being a Christian?</vt:lpstr>
      <vt:lpstr>What is at the core of being a Christian?</vt:lpstr>
      <vt:lpstr>What is at the core of being a Christian?</vt:lpstr>
      <vt:lpstr>What is at the core of being a Christian?</vt:lpstr>
      <vt:lpstr>What is at the core of being a Christian?</vt:lpstr>
      <vt:lpstr>What is at the core of being a Christian?</vt:lpstr>
      <vt:lpstr>What is at the core of being a Christian?</vt:lpstr>
      <vt:lpstr>What is at the core of being a Christian?</vt:lpstr>
      <vt:lpstr>Repentance comes from an accurate understanding of my own heart</vt:lpstr>
      <vt:lpstr>Repentance comes from an accurate understanding of my own heart</vt:lpstr>
      <vt:lpstr>Repentance comes from an accurate understanding of my own heart</vt:lpstr>
      <vt:lpstr>Repentance comes from an accurate understanding of my own heart</vt:lpstr>
      <vt:lpstr>Repentance comes from an accurate understanding of my own heart</vt:lpstr>
      <vt:lpstr>Repentance comes from an accurate understanding of my own heart</vt:lpstr>
      <vt:lpstr>Repentance comes from an accurate understanding of my own heart</vt:lpstr>
      <vt:lpstr>Repentance comes from an accurate understanding of my own heart</vt:lpstr>
      <vt:lpstr>Repentance comes from an accurate understanding of my own heart</vt:lpstr>
      <vt:lpstr>Repentance comes from an accurate understanding of my own heart</vt:lpstr>
      <vt:lpstr>Repentance comes from an accurate understanding of my own heart</vt:lpstr>
      <vt:lpstr>Repentance comes from an accurate understanding of my own heart</vt:lpstr>
      <vt:lpstr>Repentance comes from an accurate understanding of my own heart</vt:lpstr>
      <vt:lpstr>Repentance comes from an accurate understanding of my own heart</vt:lpstr>
      <vt:lpstr>The priorities of repentance </vt:lpstr>
      <vt:lpstr>The priorities of repentance </vt:lpstr>
      <vt:lpstr>The priorities of repentance </vt:lpstr>
      <vt:lpstr>The priorities of repentance </vt:lpstr>
      <vt:lpstr>The priorities of repentance </vt:lpstr>
      <vt:lpstr>The priorities of repentance </vt:lpstr>
      <vt:lpstr>The priorities of repentance </vt:lpstr>
      <vt:lpstr>The priorities of repentance </vt:lpstr>
      <vt:lpstr>The priorities of repentance </vt:lpstr>
      <vt:lpstr>The priorities of repentance </vt:lpstr>
      <vt:lpstr>The priorities of repentance </vt:lpstr>
      <vt:lpstr>The priorities of repentance </vt:lpstr>
      <vt:lpstr>The priorities of repentance </vt:lpstr>
      <vt:lpstr>The priorities of repentance </vt:lpstr>
      <vt:lpstr>The priorities of repentance </vt:lpstr>
      <vt:lpstr>The priorities of repentance </vt:lpstr>
      <vt:lpstr>The priorities of repentance </vt:lpstr>
      <vt:lpstr>The priorities of repentance </vt:lpstr>
      <vt:lpstr>The priorities of repentance </vt:lpstr>
      <vt:lpstr>The priorities of repentance </vt:lpstr>
      <vt:lpstr>The priorities of repentance </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The deception of worldly repentance</vt:lpstr>
      <vt:lpstr>Taking the repentance test</vt:lpstr>
      <vt:lpstr>Taking the repentance test</vt:lpstr>
      <vt:lpstr>Taking the repentance test</vt:lpstr>
      <vt:lpstr>Taking the repentance test</vt:lpstr>
      <vt:lpstr>Taking the repentance test</vt:lpstr>
      <vt:lpstr>Taking the repentance test</vt:lpstr>
      <vt:lpstr>Taking the repentance test</vt:lpstr>
      <vt:lpstr>Taking the repentance test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Larry</cp:lastModifiedBy>
  <cp:revision>133</cp:revision>
  <dcterms:created xsi:type="dcterms:W3CDTF">2011-01-22T21:17:58Z</dcterms:created>
  <dcterms:modified xsi:type="dcterms:W3CDTF">2018-10-28T14:31:07Z</dcterms:modified>
</cp:coreProperties>
</file>