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9" r:id="rId4"/>
    <p:sldId id="258" r:id="rId5"/>
    <p:sldId id="260" r:id="rId6"/>
    <p:sldId id="263" r:id="rId7"/>
    <p:sldId id="265" r:id="rId8"/>
    <p:sldId id="262"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326" autoAdjust="0"/>
  </p:normalViewPr>
  <p:slideViewPr>
    <p:cSldViewPr snapToGrid="0">
      <p:cViewPr varScale="1">
        <p:scale>
          <a:sx n="100" d="100"/>
          <a:sy n="100" d="100"/>
        </p:scale>
        <p:origin x="19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2DBBF0-A0C5-4AC9-AF7D-015E76EFD033}" type="datetimeFigureOut">
              <a:rPr lang="en-US" smtClean="0"/>
              <a:t>12/9/2018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2761AB-D9D5-47EB-9692-65BC2A21AA9E}" type="slidenum">
              <a:rPr lang="en-US" smtClean="0"/>
              <a:t>‹#›</a:t>
            </a:fld>
            <a:endParaRPr lang="en-US"/>
          </a:p>
        </p:txBody>
      </p:sp>
    </p:spTree>
    <p:extLst>
      <p:ext uri="{BB962C8B-B14F-4D97-AF65-F5344CB8AC3E}">
        <p14:creationId xmlns:p14="http://schemas.microsoft.com/office/powerpoint/2010/main" val="144024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Calvin</a:t>
            </a:r>
            <a:r>
              <a:rPr lang="en-US" baseline="0" dirty="0" smtClean="0"/>
              <a:t> was developing his doctrine, he took the teachings of Augustine and packaged them into an acronym that he believed would make his theology easy to understand. Each letter in the word TULIP stands for one of the main tenants of Calvinism. However, each of these tenants arose from his misinterpretation of God’s Sovereignty.</a:t>
            </a:r>
          </a:p>
        </p:txBody>
      </p:sp>
      <p:sp>
        <p:nvSpPr>
          <p:cNvPr id="4" name="Slide Number Placeholder 3"/>
          <p:cNvSpPr>
            <a:spLocks noGrp="1"/>
          </p:cNvSpPr>
          <p:nvPr>
            <p:ph type="sldNum" sz="quarter" idx="10"/>
          </p:nvPr>
        </p:nvSpPr>
        <p:spPr/>
        <p:txBody>
          <a:bodyPr/>
          <a:lstStyle/>
          <a:p>
            <a:fld id="{B4DC0F2F-30B0-4B71-9414-812B25F78CB8}" type="slidenum">
              <a:rPr lang="en-US" smtClean="0"/>
              <a:t>3</a:t>
            </a:fld>
            <a:endParaRPr lang="en-US"/>
          </a:p>
        </p:txBody>
      </p:sp>
    </p:spTree>
    <p:extLst>
      <p:ext uri="{BB962C8B-B14F-4D97-AF65-F5344CB8AC3E}">
        <p14:creationId xmlns:p14="http://schemas.microsoft.com/office/powerpoint/2010/main" val="637942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FAA388-2FE5-403E-8F28-C00890F24854}"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628BA3-6D01-4FEB-AA79-7057648ADC7A}" type="slidenum">
              <a:rPr lang="en-US" smtClean="0"/>
              <a:t>‹#›</a:t>
            </a:fld>
            <a:endParaRPr lang="en-US"/>
          </a:p>
        </p:txBody>
      </p:sp>
    </p:spTree>
    <p:extLst>
      <p:ext uri="{BB962C8B-B14F-4D97-AF65-F5344CB8AC3E}">
        <p14:creationId xmlns:p14="http://schemas.microsoft.com/office/powerpoint/2010/main" val="2416979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FAA388-2FE5-403E-8F28-C00890F24854}"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628BA3-6D01-4FEB-AA79-7057648ADC7A}" type="slidenum">
              <a:rPr lang="en-US" smtClean="0"/>
              <a:t>‹#›</a:t>
            </a:fld>
            <a:endParaRPr lang="en-US"/>
          </a:p>
        </p:txBody>
      </p:sp>
    </p:spTree>
    <p:extLst>
      <p:ext uri="{BB962C8B-B14F-4D97-AF65-F5344CB8AC3E}">
        <p14:creationId xmlns:p14="http://schemas.microsoft.com/office/powerpoint/2010/main" val="1265535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FAA388-2FE5-403E-8F28-C00890F24854}"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628BA3-6D01-4FEB-AA79-7057648ADC7A}" type="slidenum">
              <a:rPr lang="en-US" smtClean="0"/>
              <a:t>‹#›</a:t>
            </a:fld>
            <a:endParaRPr lang="en-US"/>
          </a:p>
        </p:txBody>
      </p:sp>
    </p:spTree>
    <p:extLst>
      <p:ext uri="{BB962C8B-B14F-4D97-AF65-F5344CB8AC3E}">
        <p14:creationId xmlns:p14="http://schemas.microsoft.com/office/powerpoint/2010/main" val="3682517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FAA388-2FE5-403E-8F28-C00890F24854}"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628BA3-6D01-4FEB-AA79-7057648ADC7A}" type="slidenum">
              <a:rPr lang="en-US" smtClean="0"/>
              <a:t>‹#›</a:t>
            </a:fld>
            <a:endParaRPr lang="en-US"/>
          </a:p>
        </p:txBody>
      </p:sp>
    </p:spTree>
    <p:extLst>
      <p:ext uri="{BB962C8B-B14F-4D97-AF65-F5344CB8AC3E}">
        <p14:creationId xmlns:p14="http://schemas.microsoft.com/office/powerpoint/2010/main" val="1624832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FAA388-2FE5-403E-8F28-C00890F24854}"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628BA3-6D01-4FEB-AA79-7057648ADC7A}" type="slidenum">
              <a:rPr lang="en-US" smtClean="0"/>
              <a:t>‹#›</a:t>
            </a:fld>
            <a:endParaRPr lang="en-US"/>
          </a:p>
        </p:txBody>
      </p:sp>
    </p:spTree>
    <p:extLst>
      <p:ext uri="{BB962C8B-B14F-4D97-AF65-F5344CB8AC3E}">
        <p14:creationId xmlns:p14="http://schemas.microsoft.com/office/powerpoint/2010/main" val="2045708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FAA388-2FE5-403E-8F28-C00890F24854}"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628BA3-6D01-4FEB-AA79-7057648ADC7A}" type="slidenum">
              <a:rPr lang="en-US" smtClean="0"/>
              <a:t>‹#›</a:t>
            </a:fld>
            <a:endParaRPr lang="en-US"/>
          </a:p>
        </p:txBody>
      </p:sp>
    </p:spTree>
    <p:extLst>
      <p:ext uri="{BB962C8B-B14F-4D97-AF65-F5344CB8AC3E}">
        <p14:creationId xmlns:p14="http://schemas.microsoft.com/office/powerpoint/2010/main" val="2727348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FAA388-2FE5-403E-8F28-C00890F24854}" type="datetimeFigureOut">
              <a:rPr lang="en-US" smtClean="0"/>
              <a:t>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628BA3-6D01-4FEB-AA79-7057648ADC7A}" type="slidenum">
              <a:rPr lang="en-US" smtClean="0"/>
              <a:t>‹#›</a:t>
            </a:fld>
            <a:endParaRPr lang="en-US"/>
          </a:p>
        </p:txBody>
      </p:sp>
    </p:spTree>
    <p:extLst>
      <p:ext uri="{BB962C8B-B14F-4D97-AF65-F5344CB8AC3E}">
        <p14:creationId xmlns:p14="http://schemas.microsoft.com/office/powerpoint/2010/main" val="1786930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FAA388-2FE5-403E-8F28-C00890F24854}" type="datetimeFigureOut">
              <a:rPr lang="en-US" smtClean="0"/>
              <a:t>12/9/2018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628BA3-6D01-4FEB-AA79-7057648ADC7A}" type="slidenum">
              <a:rPr lang="en-US" smtClean="0"/>
              <a:t>‹#›</a:t>
            </a:fld>
            <a:endParaRPr lang="en-US"/>
          </a:p>
        </p:txBody>
      </p:sp>
    </p:spTree>
    <p:extLst>
      <p:ext uri="{BB962C8B-B14F-4D97-AF65-F5344CB8AC3E}">
        <p14:creationId xmlns:p14="http://schemas.microsoft.com/office/powerpoint/2010/main" val="1122183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FAA388-2FE5-403E-8F28-C00890F24854}" type="datetimeFigureOut">
              <a:rPr lang="en-US" smtClean="0"/>
              <a:t>12/9/2018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628BA3-6D01-4FEB-AA79-7057648ADC7A}" type="slidenum">
              <a:rPr lang="en-US" smtClean="0"/>
              <a:t>‹#›</a:t>
            </a:fld>
            <a:endParaRPr lang="en-US"/>
          </a:p>
        </p:txBody>
      </p:sp>
    </p:spTree>
    <p:extLst>
      <p:ext uri="{BB962C8B-B14F-4D97-AF65-F5344CB8AC3E}">
        <p14:creationId xmlns:p14="http://schemas.microsoft.com/office/powerpoint/2010/main" val="2133452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45FAA388-2FE5-403E-8F28-C00890F24854}"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628BA3-6D01-4FEB-AA79-7057648ADC7A}" type="slidenum">
              <a:rPr lang="en-US" smtClean="0"/>
              <a:t>‹#›</a:t>
            </a:fld>
            <a:endParaRPr lang="en-US"/>
          </a:p>
        </p:txBody>
      </p:sp>
    </p:spTree>
    <p:extLst>
      <p:ext uri="{BB962C8B-B14F-4D97-AF65-F5344CB8AC3E}">
        <p14:creationId xmlns:p14="http://schemas.microsoft.com/office/powerpoint/2010/main" val="200037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45FAA388-2FE5-403E-8F28-C00890F24854}"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628BA3-6D01-4FEB-AA79-7057648ADC7A}" type="slidenum">
              <a:rPr lang="en-US" smtClean="0"/>
              <a:t>‹#›</a:t>
            </a:fld>
            <a:endParaRPr lang="en-US"/>
          </a:p>
        </p:txBody>
      </p:sp>
    </p:spTree>
    <p:extLst>
      <p:ext uri="{BB962C8B-B14F-4D97-AF65-F5344CB8AC3E}">
        <p14:creationId xmlns:p14="http://schemas.microsoft.com/office/powerpoint/2010/main" val="3663062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5FAA388-2FE5-403E-8F28-C00890F24854}" type="datetimeFigureOut">
              <a:rPr lang="en-US" smtClean="0"/>
              <a:t>12/9/2018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E628BA3-6D01-4FEB-AA79-7057648ADC7A}" type="slidenum">
              <a:rPr lang="en-US" smtClean="0"/>
              <a:t>‹#›</a:t>
            </a:fld>
            <a:endParaRPr lang="en-US"/>
          </a:p>
        </p:txBody>
      </p:sp>
    </p:spTree>
    <p:extLst>
      <p:ext uri="{BB962C8B-B14F-4D97-AF65-F5344CB8AC3E}">
        <p14:creationId xmlns:p14="http://schemas.microsoft.com/office/powerpoint/2010/main" val="1878014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3440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4300" y="1180237"/>
            <a:ext cx="8915400" cy="461665"/>
          </a:xfrm>
          <a:prstGeom prst="rect">
            <a:avLst/>
          </a:prstGeom>
        </p:spPr>
        <p:txBody>
          <a:bodyPr wrap="square">
            <a:spAutoFit/>
          </a:bodyPr>
          <a:lstStyle/>
          <a:p>
            <a:endParaRPr lang="en-US" sz="2400" dirty="0">
              <a:latin typeface="Rockwell" panose="02060603020205020403" pitchFamily="18" charset="0"/>
            </a:endParaRPr>
          </a:p>
        </p:txBody>
      </p:sp>
      <p:sp>
        <p:nvSpPr>
          <p:cNvPr id="2" name="Rectangle 1"/>
          <p:cNvSpPr/>
          <p:nvPr/>
        </p:nvSpPr>
        <p:spPr>
          <a:xfrm>
            <a:off x="0" y="1094512"/>
            <a:ext cx="9144000" cy="3631763"/>
          </a:xfrm>
          <a:prstGeom prst="rect">
            <a:avLst/>
          </a:prstGeom>
        </p:spPr>
        <p:txBody>
          <a:bodyPr wrap="square">
            <a:spAutoFit/>
          </a:bodyPr>
          <a:lstStyle/>
          <a:p>
            <a:r>
              <a:rPr lang="en-US" sz="3200" b="1" u="sng" dirty="0" smtClean="0"/>
              <a:t>Calvinist “</a:t>
            </a:r>
            <a:r>
              <a:rPr lang="en-US" sz="3200" b="1" u="sng" dirty="0"/>
              <a:t>P</a:t>
            </a:r>
            <a:r>
              <a:rPr lang="en-US" sz="3200" b="1" u="sng" dirty="0" smtClean="0"/>
              <a:t>roof Text”</a:t>
            </a:r>
            <a:r>
              <a:rPr lang="en-US" sz="3200" b="1" dirty="0" smtClean="0"/>
              <a:t>:</a:t>
            </a:r>
            <a:endParaRPr lang="en-US" sz="3200" dirty="0" smtClean="0"/>
          </a:p>
          <a:p>
            <a:endParaRPr lang="en-US" sz="1000" u="sng" dirty="0"/>
          </a:p>
          <a:p>
            <a:r>
              <a:rPr lang="en-US" sz="2200" b="1" dirty="0">
                <a:latin typeface="Rockwell" panose="02060603020205020403" pitchFamily="18" charset="0"/>
              </a:rPr>
              <a:t>Acts 20:28</a:t>
            </a:r>
            <a:r>
              <a:rPr lang="en-US" sz="2200" dirty="0">
                <a:latin typeface="Rockwell" panose="02060603020205020403" pitchFamily="18" charset="0"/>
              </a:rPr>
              <a:t> – “Be on guard for yourselves and for all the flock, among which the Holy Spirit has made you overseers, to shepherd the church of God which He purchased with His own blood</a:t>
            </a:r>
            <a:r>
              <a:rPr lang="en-US" sz="2200" dirty="0" smtClean="0">
                <a:latin typeface="Rockwell" panose="02060603020205020403" pitchFamily="18" charset="0"/>
              </a:rPr>
              <a:t>.”</a:t>
            </a:r>
          </a:p>
          <a:p>
            <a:r>
              <a:rPr lang="en-US" sz="2400" b="1" u="sng" dirty="0" smtClean="0"/>
              <a:t>__________________________________________________________</a:t>
            </a:r>
            <a:endParaRPr lang="en-US" sz="2400" b="1" u="sng" dirty="0"/>
          </a:p>
          <a:p>
            <a:endParaRPr lang="en-US" sz="1000" u="sng" dirty="0" smtClean="0"/>
          </a:p>
          <a:p>
            <a:r>
              <a:rPr lang="en-US" sz="3200" b="1" u="sng" dirty="0" smtClean="0"/>
              <a:t>Answer</a:t>
            </a:r>
            <a:r>
              <a:rPr lang="en-US" sz="3200" b="1" dirty="0" smtClean="0"/>
              <a:t>: </a:t>
            </a:r>
            <a:r>
              <a:rPr lang="en-US" sz="3200" dirty="0" smtClean="0"/>
              <a:t>Not all will be saved, but all have the right and the option to be saved – Heb 5:8-9; Acts 2:47</a:t>
            </a:r>
            <a:endParaRPr lang="en-US" sz="1000" u="sng" dirty="0"/>
          </a:p>
          <a:p>
            <a:endParaRPr lang="en-US" sz="2400" dirty="0"/>
          </a:p>
        </p:txBody>
      </p:sp>
      <p:sp>
        <p:nvSpPr>
          <p:cNvPr id="7" name="Title 1"/>
          <p:cNvSpPr>
            <a:spLocks noGrp="1"/>
          </p:cNvSpPr>
          <p:nvPr>
            <p:ph type="title"/>
          </p:nvPr>
        </p:nvSpPr>
        <p:spPr>
          <a:xfrm>
            <a:off x="0" y="133350"/>
            <a:ext cx="9144000" cy="762000"/>
          </a:xfrm>
        </p:spPr>
        <p:txBody>
          <a:bodyPr>
            <a:noAutofit/>
          </a:bodyPr>
          <a:lstStyle/>
          <a:p>
            <a:pPr algn="ctr"/>
            <a:r>
              <a:rPr lang="en-US" sz="7200" b="1" u="sng" dirty="0" smtClean="0">
                <a:latin typeface="Rockwell" panose="02060603020205020403" pitchFamily="18" charset="0"/>
                <a:cs typeface="Arial" pitchFamily="34" charset="0"/>
              </a:rPr>
              <a:t>Limited Atonement</a:t>
            </a:r>
            <a:endParaRPr lang="en-US" sz="7200" b="1" u="sng" dirty="0">
              <a:latin typeface="Rockwell" panose="02060603020205020403" pitchFamily="18" charset="0"/>
              <a:cs typeface="Arial" pitchFamily="34" charset="0"/>
            </a:endParaRPr>
          </a:p>
        </p:txBody>
      </p:sp>
    </p:spTree>
    <p:extLst>
      <p:ext uri="{BB962C8B-B14F-4D97-AF65-F5344CB8AC3E}">
        <p14:creationId xmlns:p14="http://schemas.microsoft.com/office/powerpoint/2010/main" val="22719537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3139209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4.bp.blogspot.com/_i8sxt3z_2sk/TQEGBJ-Ps7I/AAAAAAAAASs/NoMELx1h2xE/s1600/tulip1.gif"/>
          <p:cNvPicPr>
            <a:picLocks noChangeAspect="1" noChangeArrowheads="1"/>
          </p:cNvPicPr>
          <p:nvPr/>
        </p:nvPicPr>
        <p:blipFill rotWithShape="1">
          <a:blip r:embed="rId3">
            <a:extLst>
              <a:ext uri="{28A0092B-C50C-407E-A947-70E740481C1C}">
                <a14:useLocalDpi xmlns:a14="http://schemas.microsoft.com/office/drawing/2010/main" val="0"/>
              </a:ext>
            </a:extLst>
          </a:blip>
          <a:srcRect l="36145" t="1108" r="41146" b="62500"/>
          <a:stretch/>
        </p:blipFill>
        <p:spPr bwMode="auto">
          <a:xfrm>
            <a:off x="3533775" y="795212"/>
            <a:ext cx="2076450" cy="21907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a:spLocks noGrp="1"/>
          </p:cNvSpPr>
          <p:nvPr>
            <p:ph type="title"/>
          </p:nvPr>
        </p:nvSpPr>
        <p:spPr>
          <a:xfrm>
            <a:off x="0" y="76200"/>
            <a:ext cx="9144000" cy="762000"/>
          </a:xfrm>
        </p:spPr>
        <p:txBody>
          <a:bodyPr>
            <a:noAutofit/>
          </a:bodyPr>
          <a:lstStyle/>
          <a:p>
            <a:pPr algn="ctr"/>
            <a:r>
              <a:rPr lang="en-US" sz="7500" b="1" dirty="0" smtClean="0">
                <a:latin typeface="Rockwell" panose="02060603020205020403" pitchFamily="18" charset="0"/>
                <a:cs typeface="Arial" pitchFamily="34" charset="0"/>
              </a:rPr>
              <a:t>TULIP</a:t>
            </a:r>
            <a:endParaRPr lang="en-US" sz="7500" b="1" dirty="0">
              <a:latin typeface="Rockwell" panose="02060603020205020403" pitchFamily="18" charset="0"/>
              <a:cs typeface="Arial" pitchFamily="34" charset="0"/>
            </a:endParaRPr>
          </a:p>
        </p:txBody>
      </p:sp>
      <p:pic>
        <p:nvPicPr>
          <p:cNvPr id="4" name="Picture 3"/>
          <p:cNvPicPr>
            <a:picLocks noChangeAspect="1"/>
          </p:cNvPicPr>
          <p:nvPr/>
        </p:nvPicPr>
        <p:blipFill>
          <a:blip r:embed="rId4"/>
          <a:stretch>
            <a:fillRect/>
          </a:stretch>
        </p:blipFill>
        <p:spPr>
          <a:xfrm>
            <a:off x="0" y="2985962"/>
            <a:ext cx="9144000" cy="1081846"/>
          </a:xfrm>
          <a:prstGeom prst="rect">
            <a:avLst/>
          </a:prstGeom>
        </p:spPr>
      </p:pic>
      <p:sp>
        <p:nvSpPr>
          <p:cNvPr id="6" name="TextBox 5"/>
          <p:cNvSpPr txBox="1"/>
          <p:nvPr/>
        </p:nvSpPr>
        <p:spPr>
          <a:xfrm>
            <a:off x="1350169" y="3129089"/>
            <a:ext cx="6927056" cy="938719"/>
          </a:xfrm>
          <a:prstGeom prst="rect">
            <a:avLst/>
          </a:prstGeom>
          <a:noFill/>
        </p:spPr>
        <p:txBody>
          <a:bodyPr wrap="square" rtlCol="0">
            <a:spAutoFit/>
          </a:bodyPr>
          <a:lstStyle/>
          <a:p>
            <a:r>
              <a:rPr lang="en-US" sz="5500" dirty="0" smtClean="0">
                <a:solidFill>
                  <a:schemeClr val="bg1"/>
                </a:solidFill>
                <a:latin typeface="Rockwell" panose="02060603020205020403" pitchFamily="18" charset="0"/>
              </a:rPr>
              <a:t>Sovereignty of God</a:t>
            </a:r>
            <a:endParaRPr lang="en-US" sz="5500" dirty="0">
              <a:solidFill>
                <a:schemeClr val="bg1"/>
              </a:solidFill>
              <a:latin typeface="Rockwell" panose="02060603020205020403" pitchFamily="18" charset="0"/>
            </a:endParaRPr>
          </a:p>
        </p:txBody>
      </p:sp>
      <p:sp>
        <p:nvSpPr>
          <p:cNvPr id="7" name="TextBox 6"/>
          <p:cNvSpPr txBox="1"/>
          <p:nvPr/>
        </p:nvSpPr>
        <p:spPr>
          <a:xfrm>
            <a:off x="1476375" y="4072622"/>
            <a:ext cx="6196013" cy="2785378"/>
          </a:xfrm>
          <a:prstGeom prst="rect">
            <a:avLst/>
          </a:prstGeom>
          <a:noFill/>
        </p:spPr>
        <p:txBody>
          <a:bodyPr wrap="square" rtlCol="0">
            <a:spAutoFit/>
          </a:bodyPr>
          <a:lstStyle/>
          <a:p>
            <a:r>
              <a:rPr lang="en-US" sz="3500" b="1" u="sng" dirty="0" smtClean="0">
                <a:latin typeface="Rockwell" panose="02060603020205020403" pitchFamily="18" charset="0"/>
              </a:rPr>
              <a:t>T</a:t>
            </a:r>
            <a:r>
              <a:rPr lang="en-US" sz="3500" b="1" dirty="0" smtClean="0">
                <a:latin typeface="Rockwell" panose="02060603020205020403" pitchFamily="18" charset="0"/>
              </a:rPr>
              <a:t>otal Hereditary Depravity</a:t>
            </a:r>
          </a:p>
          <a:p>
            <a:r>
              <a:rPr lang="en-US" sz="3500" b="1" u="sng" dirty="0" smtClean="0">
                <a:latin typeface="Rockwell" panose="02060603020205020403" pitchFamily="18" charset="0"/>
              </a:rPr>
              <a:t>U</a:t>
            </a:r>
            <a:r>
              <a:rPr lang="en-US" sz="3500" b="1" dirty="0" smtClean="0">
                <a:latin typeface="Rockwell" panose="02060603020205020403" pitchFamily="18" charset="0"/>
              </a:rPr>
              <a:t>nconditional Election</a:t>
            </a:r>
          </a:p>
          <a:p>
            <a:r>
              <a:rPr lang="en-US" sz="3500" b="1" u="sng" dirty="0" smtClean="0">
                <a:latin typeface="Rockwell" panose="02060603020205020403" pitchFamily="18" charset="0"/>
              </a:rPr>
              <a:t>L</a:t>
            </a:r>
            <a:r>
              <a:rPr lang="en-US" sz="3500" b="1" dirty="0" smtClean="0">
                <a:latin typeface="Rockwell" panose="02060603020205020403" pitchFamily="18" charset="0"/>
              </a:rPr>
              <a:t>imited Atonement</a:t>
            </a:r>
          </a:p>
          <a:p>
            <a:r>
              <a:rPr lang="en-US" sz="3500" b="1" u="sng" dirty="0" smtClean="0">
                <a:latin typeface="Rockwell" panose="02060603020205020403" pitchFamily="18" charset="0"/>
              </a:rPr>
              <a:t>I</a:t>
            </a:r>
            <a:r>
              <a:rPr lang="en-US" sz="3500" b="1" dirty="0" smtClean="0">
                <a:latin typeface="Rockwell" panose="02060603020205020403" pitchFamily="18" charset="0"/>
              </a:rPr>
              <a:t>rresistible Grace</a:t>
            </a:r>
          </a:p>
          <a:p>
            <a:r>
              <a:rPr lang="en-US" sz="3500" b="1" u="sng" dirty="0" smtClean="0">
                <a:latin typeface="Rockwell" panose="02060603020205020403" pitchFamily="18" charset="0"/>
              </a:rPr>
              <a:t>P</a:t>
            </a:r>
            <a:r>
              <a:rPr lang="en-US" sz="3500" b="1" dirty="0" smtClean="0">
                <a:latin typeface="Rockwell" panose="02060603020205020403" pitchFamily="18" charset="0"/>
              </a:rPr>
              <a:t>erseverance of the Saints</a:t>
            </a:r>
            <a:endParaRPr lang="en-US" sz="3500" b="1" dirty="0">
              <a:latin typeface="Rockwell" panose="02060603020205020403" pitchFamily="18" charset="0"/>
            </a:endParaRPr>
          </a:p>
        </p:txBody>
      </p:sp>
    </p:spTree>
    <p:extLst>
      <p:ext uri="{BB962C8B-B14F-4D97-AF65-F5344CB8AC3E}">
        <p14:creationId xmlns:p14="http://schemas.microsoft.com/office/powerpoint/2010/main" val="8386760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500"/>
                                        <p:tgtEl>
                                          <p:spTgt spid="7">
                                            <p:txEl>
                                              <p:pRg st="1" end="1"/>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500"/>
                                        <p:tgtEl>
                                          <p:spTgt spid="7">
                                            <p:txEl>
                                              <p:pRg st="2" end="2"/>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500"/>
                                        <p:tgtEl>
                                          <p:spTgt spid="7">
                                            <p:txEl>
                                              <p:pRg st="3" end="3"/>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133350"/>
            <a:ext cx="9144000" cy="762000"/>
          </a:xfrm>
        </p:spPr>
        <p:txBody>
          <a:bodyPr>
            <a:noAutofit/>
          </a:bodyPr>
          <a:lstStyle/>
          <a:p>
            <a:pPr algn="ctr"/>
            <a:r>
              <a:rPr lang="en-US" sz="6300" b="1" u="sng" dirty="0" smtClean="0">
                <a:latin typeface="Rockwell" panose="02060603020205020403" pitchFamily="18" charset="0"/>
                <a:cs typeface="Arial" pitchFamily="34" charset="0"/>
              </a:rPr>
              <a:t>Unconditional Election</a:t>
            </a:r>
            <a:endParaRPr lang="en-US" sz="6300" b="1" u="sng" dirty="0">
              <a:latin typeface="Rockwell" panose="02060603020205020403" pitchFamily="18" charset="0"/>
              <a:cs typeface="Arial" pitchFamily="34" charset="0"/>
            </a:endParaRPr>
          </a:p>
        </p:txBody>
      </p:sp>
      <p:sp>
        <p:nvSpPr>
          <p:cNvPr id="6" name="Rectangle 5"/>
          <p:cNvSpPr/>
          <p:nvPr/>
        </p:nvSpPr>
        <p:spPr>
          <a:xfrm>
            <a:off x="114300" y="1394966"/>
            <a:ext cx="8915400" cy="5463034"/>
          </a:xfrm>
          <a:prstGeom prst="rect">
            <a:avLst/>
          </a:prstGeom>
        </p:spPr>
        <p:txBody>
          <a:bodyPr wrap="square">
            <a:spAutoFit/>
          </a:bodyPr>
          <a:lstStyle/>
          <a:p>
            <a:r>
              <a:rPr lang="en-US" sz="2500" b="1" dirty="0" smtClean="0">
                <a:latin typeface="Rockwell" panose="02060603020205020403" pitchFamily="18" charset="0"/>
              </a:rPr>
              <a:t>1 Tim 2:3-4</a:t>
            </a:r>
            <a:r>
              <a:rPr lang="en-US" sz="2500" dirty="0" smtClean="0">
                <a:latin typeface="Rockwell" panose="02060603020205020403" pitchFamily="18" charset="0"/>
              </a:rPr>
              <a:t> – “</a:t>
            </a:r>
            <a:r>
              <a:rPr lang="en-US" sz="2500" dirty="0">
                <a:latin typeface="Rockwell" panose="02060603020205020403" pitchFamily="18" charset="0"/>
              </a:rPr>
              <a:t>This is good and acceptable in the sight of God our Savior, </a:t>
            </a:r>
            <a:r>
              <a:rPr lang="en-US" sz="2500" u="sng" dirty="0">
                <a:latin typeface="Rockwell" panose="02060603020205020403" pitchFamily="18" charset="0"/>
              </a:rPr>
              <a:t>who desires all men to be saved</a:t>
            </a:r>
            <a:r>
              <a:rPr lang="en-US" sz="2500" dirty="0">
                <a:latin typeface="Rockwell" panose="02060603020205020403" pitchFamily="18" charset="0"/>
              </a:rPr>
              <a:t> and to come to the knowledge of the truth</a:t>
            </a:r>
            <a:r>
              <a:rPr lang="en-US" sz="2500" dirty="0" smtClean="0">
                <a:latin typeface="Rockwell" panose="02060603020205020403" pitchFamily="18" charset="0"/>
              </a:rPr>
              <a:t>.”</a:t>
            </a:r>
          </a:p>
          <a:p>
            <a:endParaRPr lang="en-US" sz="3500" dirty="0">
              <a:latin typeface="Rockwell" panose="02060603020205020403" pitchFamily="18" charset="0"/>
            </a:endParaRPr>
          </a:p>
          <a:p>
            <a:r>
              <a:rPr lang="en-US" sz="2500" b="1" dirty="0">
                <a:latin typeface="Rockwell" panose="02060603020205020403" pitchFamily="18" charset="0"/>
              </a:rPr>
              <a:t>2 Pet 3:9</a:t>
            </a:r>
            <a:r>
              <a:rPr lang="en-US" sz="2500" dirty="0">
                <a:latin typeface="Rockwell" panose="02060603020205020403" pitchFamily="18" charset="0"/>
              </a:rPr>
              <a:t> – “The Lord is not slow about His promise, as some count slowness, but is patient toward you, </a:t>
            </a:r>
            <a:r>
              <a:rPr lang="en-US" sz="2500" u="sng" dirty="0">
                <a:latin typeface="Rockwell" panose="02060603020205020403" pitchFamily="18" charset="0"/>
              </a:rPr>
              <a:t>not wishing for any to perish but for all to come to repentance</a:t>
            </a:r>
            <a:r>
              <a:rPr lang="en-US" sz="2500" u="sng" dirty="0" smtClean="0">
                <a:latin typeface="Rockwell" panose="02060603020205020403" pitchFamily="18" charset="0"/>
              </a:rPr>
              <a:t>.”</a:t>
            </a:r>
          </a:p>
          <a:p>
            <a:endParaRPr lang="en-US" sz="3500" u="sng" dirty="0">
              <a:latin typeface="Rockwell" panose="02060603020205020403" pitchFamily="18" charset="0"/>
            </a:endParaRPr>
          </a:p>
          <a:p>
            <a:r>
              <a:rPr lang="en-US" sz="2500" b="1" dirty="0">
                <a:latin typeface="Rockwell" panose="02060603020205020403" pitchFamily="18" charset="0"/>
              </a:rPr>
              <a:t>Rom 2:4</a:t>
            </a:r>
            <a:r>
              <a:rPr lang="en-US" sz="2500" dirty="0">
                <a:latin typeface="Rockwell" panose="02060603020205020403" pitchFamily="18" charset="0"/>
              </a:rPr>
              <a:t> – “Or do you think lightly of the riches of His kindness and tolerance and patience, not knowing that </a:t>
            </a:r>
            <a:r>
              <a:rPr lang="en-US" sz="2500" u="sng" dirty="0">
                <a:latin typeface="Rockwell" panose="02060603020205020403" pitchFamily="18" charset="0"/>
              </a:rPr>
              <a:t>the kindness of God leads you to repentance</a:t>
            </a:r>
            <a:r>
              <a:rPr lang="en-US" sz="2500" u="sng" dirty="0" smtClean="0">
                <a:latin typeface="Rockwell" panose="02060603020205020403" pitchFamily="18" charset="0"/>
              </a:rPr>
              <a:t>?</a:t>
            </a:r>
            <a:r>
              <a:rPr lang="en-US" sz="2500" dirty="0" smtClean="0">
                <a:latin typeface="Rockwell" panose="02060603020205020403" pitchFamily="18" charset="0"/>
              </a:rPr>
              <a:t>”</a:t>
            </a:r>
          </a:p>
          <a:p>
            <a:endParaRPr lang="en-US" sz="1000" dirty="0">
              <a:latin typeface="Rockwell" panose="02060603020205020403" pitchFamily="18" charset="0"/>
            </a:endParaRPr>
          </a:p>
          <a:p>
            <a:endParaRPr lang="en-US" sz="2200" dirty="0">
              <a:latin typeface="Rockwell" panose="02060603020205020403" pitchFamily="18" charset="0"/>
            </a:endParaRPr>
          </a:p>
          <a:p>
            <a:endParaRPr lang="en-US" sz="2200" dirty="0">
              <a:latin typeface="Rockwell" panose="02060603020205020403" pitchFamily="18" charset="0"/>
            </a:endParaRPr>
          </a:p>
        </p:txBody>
      </p:sp>
    </p:spTree>
    <p:extLst>
      <p:ext uri="{BB962C8B-B14F-4D97-AF65-F5344CB8AC3E}">
        <p14:creationId xmlns:p14="http://schemas.microsoft.com/office/powerpoint/2010/main" val="30619039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4300" y="1180237"/>
            <a:ext cx="8915400" cy="4632037"/>
          </a:xfrm>
          <a:prstGeom prst="rect">
            <a:avLst/>
          </a:prstGeom>
        </p:spPr>
        <p:txBody>
          <a:bodyPr wrap="square">
            <a:spAutoFit/>
          </a:bodyPr>
          <a:lstStyle/>
          <a:p>
            <a:r>
              <a:rPr lang="en-US" sz="2500" b="1" dirty="0">
                <a:latin typeface="Rockwell" panose="02060603020205020403" pitchFamily="18" charset="0"/>
              </a:rPr>
              <a:t>Acts 10:34-35</a:t>
            </a:r>
            <a:r>
              <a:rPr lang="en-US" sz="2500" dirty="0">
                <a:latin typeface="Rockwell" panose="02060603020205020403" pitchFamily="18" charset="0"/>
              </a:rPr>
              <a:t> – “Opening his mouth, Peter said: ‘I most certainly understand now that </a:t>
            </a:r>
            <a:r>
              <a:rPr lang="en-US" sz="2500" u="sng" dirty="0">
                <a:latin typeface="Rockwell" panose="02060603020205020403" pitchFamily="18" charset="0"/>
              </a:rPr>
              <a:t>God is not one to show partiality</a:t>
            </a:r>
            <a:r>
              <a:rPr lang="en-US" sz="2500" dirty="0">
                <a:latin typeface="Rockwell" panose="02060603020205020403" pitchFamily="18" charset="0"/>
              </a:rPr>
              <a:t>, but in every nation the man who fears Him and does what is right is welcome to Him</a:t>
            </a:r>
            <a:r>
              <a:rPr lang="en-US" sz="2500" dirty="0" smtClean="0">
                <a:latin typeface="Rockwell" panose="02060603020205020403" pitchFamily="18" charset="0"/>
              </a:rPr>
              <a:t>.’”</a:t>
            </a:r>
          </a:p>
          <a:p>
            <a:endParaRPr lang="en-US" sz="3500" dirty="0">
              <a:latin typeface="Rockwell" panose="02060603020205020403" pitchFamily="18" charset="0"/>
            </a:endParaRPr>
          </a:p>
          <a:p>
            <a:r>
              <a:rPr lang="en-US" sz="2500" b="1" dirty="0">
                <a:latin typeface="Rockwell" panose="02060603020205020403" pitchFamily="18" charset="0"/>
              </a:rPr>
              <a:t>1 Pet 5:8</a:t>
            </a:r>
            <a:r>
              <a:rPr lang="en-US" sz="2500" dirty="0">
                <a:latin typeface="Rockwell" panose="02060603020205020403" pitchFamily="18" charset="0"/>
              </a:rPr>
              <a:t> – “Be of sober spirit, </a:t>
            </a:r>
            <a:r>
              <a:rPr lang="en-US" sz="2500" u="sng" dirty="0">
                <a:latin typeface="Rockwell" panose="02060603020205020403" pitchFamily="18" charset="0"/>
              </a:rPr>
              <a:t>be on the alert</a:t>
            </a:r>
            <a:r>
              <a:rPr lang="en-US" sz="2500" dirty="0">
                <a:latin typeface="Rockwell" panose="02060603020205020403" pitchFamily="18" charset="0"/>
              </a:rPr>
              <a:t>. Your adversary, the devil, prowls around like a roaring lion, seeking someone to devour</a:t>
            </a:r>
            <a:r>
              <a:rPr lang="en-US" sz="2500" dirty="0" smtClean="0">
                <a:latin typeface="Rockwell" panose="02060603020205020403" pitchFamily="18" charset="0"/>
              </a:rPr>
              <a:t>.”</a:t>
            </a:r>
          </a:p>
          <a:p>
            <a:endParaRPr lang="en-US" sz="3500" dirty="0">
              <a:latin typeface="Rockwell" panose="02060603020205020403" pitchFamily="18" charset="0"/>
            </a:endParaRPr>
          </a:p>
          <a:p>
            <a:r>
              <a:rPr lang="en-US" sz="2500" b="1" dirty="0">
                <a:latin typeface="Rockwell" panose="02060603020205020403" pitchFamily="18" charset="0"/>
              </a:rPr>
              <a:t>Rom 11:20a</a:t>
            </a:r>
            <a:r>
              <a:rPr lang="en-US" sz="2500" dirty="0">
                <a:latin typeface="Rockwell" panose="02060603020205020403" pitchFamily="18" charset="0"/>
              </a:rPr>
              <a:t> – “Quite right, they were broken off for their </a:t>
            </a:r>
            <a:r>
              <a:rPr lang="en-US" sz="2500" u="sng" dirty="0">
                <a:latin typeface="Rockwell" panose="02060603020205020403" pitchFamily="18" charset="0"/>
              </a:rPr>
              <a:t>unbelief</a:t>
            </a:r>
            <a:r>
              <a:rPr lang="en-US" sz="2500" dirty="0">
                <a:latin typeface="Rockwell" panose="02060603020205020403" pitchFamily="18" charset="0"/>
              </a:rPr>
              <a:t>, but you stand by your faith.”</a:t>
            </a:r>
          </a:p>
        </p:txBody>
      </p:sp>
      <p:sp>
        <p:nvSpPr>
          <p:cNvPr id="7" name="Title 1"/>
          <p:cNvSpPr>
            <a:spLocks noGrp="1"/>
          </p:cNvSpPr>
          <p:nvPr>
            <p:ph type="title"/>
          </p:nvPr>
        </p:nvSpPr>
        <p:spPr>
          <a:xfrm>
            <a:off x="0" y="133350"/>
            <a:ext cx="9144000" cy="762000"/>
          </a:xfrm>
        </p:spPr>
        <p:txBody>
          <a:bodyPr>
            <a:noAutofit/>
          </a:bodyPr>
          <a:lstStyle/>
          <a:p>
            <a:pPr algn="ctr"/>
            <a:r>
              <a:rPr lang="en-US" sz="6300" b="1" u="sng" dirty="0" smtClean="0">
                <a:latin typeface="Rockwell" panose="02060603020205020403" pitchFamily="18" charset="0"/>
                <a:cs typeface="Arial" pitchFamily="34" charset="0"/>
              </a:rPr>
              <a:t>Unconditional Election</a:t>
            </a:r>
            <a:endParaRPr lang="en-US" sz="6300" b="1" u="sng" dirty="0">
              <a:latin typeface="Rockwell" panose="02060603020205020403" pitchFamily="18" charset="0"/>
              <a:cs typeface="Arial" pitchFamily="34" charset="0"/>
            </a:endParaRPr>
          </a:p>
        </p:txBody>
      </p:sp>
    </p:spTree>
    <p:extLst>
      <p:ext uri="{BB962C8B-B14F-4D97-AF65-F5344CB8AC3E}">
        <p14:creationId xmlns:p14="http://schemas.microsoft.com/office/powerpoint/2010/main" val="42701662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4300" y="1180237"/>
            <a:ext cx="8915400" cy="461665"/>
          </a:xfrm>
          <a:prstGeom prst="rect">
            <a:avLst/>
          </a:prstGeom>
        </p:spPr>
        <p:txBody>
          <a:bodyPr wrap="square">
            <a:spAutoFit/>
          </a:bodyPr>
          <a:lstStyle/>
          <a:p>
            <a:endParaRPr lang="en-US" sz="2400" dirty="0">
              <a:latin typeface="Rockwell" panose="02060603020205020403" pitchFamily="18" charset="0"/>
            </a:endParaRPr>
          </a:p>
        </p:txBody>
      </p:sp>
      <p:sp>
        <p:nvSpPr>
          <p:cNvPr id="2" name="Rectangle 1"/>
          <p:cNvSpPr/>
          <p:nvPr/>
        </p:nvSpPr>
        <p:spPr>
          <a:xfrm>
            <a:off x="0" y="1123087"/>
            <a:ext cx="9144000" cy="5416868"/>
          </a:xfrm>
          <a:prstGeom prst="rect">
            <a:avLst/>
          </a:prstGeom>
        </p:spPr>
        <p:txBody>
          <a:bodyPr wrap="square">
            <a:spAutoFit/>
          </a:bodyPr>
          <a:lstStyle/>
          <a:p>
            <a:r>
              <a:rPr lang="en-US" sz="3200" b="1" u="sng" dirty="0" smtClean="0">
                <a:latin typeface="Rockwell" panose="02060603020205020403" pitchFamily="18" charset="0"/>
              </a:rPr>
              <a:t>Calvinist “</a:t>
            </a:r>
            <a:r>
              <a:rPr lang="en-US" sz="3200" b="1" u="sng" dirty="0">
                <a:latin typeface="Rockwell" panose="02060603020205020403" pitchFamily="18" charset="0"/>
              </a:rPr>
              <a:t>P</a:t>
            </a:r>
            <a:r>
              <a:rPr lang="en-US" sz="3200" b="1" u="sng" dirty="0" smtClean="0">
                <a:latin typeface="Rockwell" panose="02060603020205020403" pitchFamily="18" charset="0"/>
              </a:rPr>
              <a:t>roof Text”</a:t>
            </a:r>
            <a:r>
              <a:rPr lang="en-US" sz="3200" b="1" dirty="0" smtClean="0">
                <a:latin typeface="Rockwell" panose="02060603020205020403" pitchFamily="18" charset="0"/>
              </a:rPr>
              <a:t>:</a:t>
            </a:r>
            <a:endParaRPr lang="en-US" sz="3200" dirty="0" smtClean="0">
              <a:latin typeface="Rockwell" panose="02060603020205020403" pitchFamily="18" charset="0"/>
            </a:endParaRPr>
          </a:p>
          <a:p>
            <a:endParaRPr lang="en-US" sz="1000" u="sng" dirty="0"/>
          </a:p>
          <a:p>
            <a:r>
              <a:rPr lang="en-US" sz="2200" b="1" dirty="0">
                <a:latin typeface="Rockwell" panose="02060603020205020403" pitchFamily="18" charset="0"/>
              </a:rPr>
              <a:t>Rom 8:28-30</a:t>
            </a:r>
            <a:r>
              <a:rPr lang="en-US" sz="2200" dirty="0">
                <a:latin typeface="Rockwell" panose="02060603020205020403" pitchFamily="18" charset="0"/>
              </a:rPr>
              <a:t> – “And we know that God causes all things to work together for good to those who love God, to those who are called according to His purpose. For those whom He foreknew, He also predestined to become conformed to the image of His Son, so that He would be the firstborn among many brethren</a:t>
            </a:r>
            <a:r>
              <a:rPr lang="en-US" sz="2200" dirty="0" smtClean="0">
                <a:latin typeface="Rockwell" panose="02060603020205020403" pitchFamily="18" charset="0"/>
              </a:rPr>
              <a:t>”</a:t>
            </a:r>
          </a:p>
          <a:p>
            <a:r>
              <a:rPr lang="en-US" sz="2400" b="1" u="sng" dirty="0" smtClean="0"/>
              <a:t>__________________________________________________________</a:t>
            </a:r>
          </a:p>
          <a:p>
            <a:endParaRPr lang="en-US" sz="1000" u="sng" dirty="0" smtClean="0"/>
          </a:p>
          <a:p>
            <a:r>
              <a:rPr lang="en-US" sz="3200" b="1" u="sng" dirty="0" smtClean="0"/>
              <a:t>Answer</a:t>
            </a:r>
            <a:r>
              <a:rPr lang="en-US" sz="3200" b="1" dirty="0" smtClean="0"/>
              <a:t>: </a:t>
            </a:r>
            <a:r>
              <a:rPr lang="en-US" sz="3200" dirty="0" smtClean="0"/>
              <a:t>John 14:15; 1 Pet 2:21; 2 Thes 2:14</a:t>
            </a:r>
          </a:p>
          <a:p>
            <a:endParaRPr lang="en-US" sz="3200" b="1" dirty="0"/>
          </a:p>
          <a:p>
            <a:r>
              <a:rPr lang="en-US" sz="3200" dirty="0" smtClean="0"/>
              <a:t>Not an arbitrary, unconditional predestination</a:t>
            </a:r>
          </a:p>
          <a:p>
            <a:endParaRPr lang="en-US" sz="3200" dirty="0"/>
          </a:p>
          <a:p>
            <a:r>
              <a:rPr lang="en-US" sz="3200" dirty="0" smtClean="0"/>
              <a:t>People called according to His purpose (the gospel)</a:t>
            </a:r>
            <a:endParaRPr lang="en-US" sz="2400" dirty="0"/>
          </a:p>
        </p:txBody>
      </p:sp>
      <p:sp>
        <p:nvSpPr>
          <p:cNvPr id="7" name="Title 1"/>
          <p:cNvSpPr>
            <a:spLocks noGrp="1"/>
          </p:cNvSpPr>
          <p:nvPr>
            <p:ph type="title"/>
          </p:nvPr>
        </p:nvSpPr>
        <p:spPr>
          <a:xfrm>
            <a:off x="0" y="133350"/>
            <a:ext cx="9144000" cy="762000"/>
          </a:xfrm>
        </p:spPr>
        <p:txBody>
          <a:bodyPr>
            <a:noAutofit/>
          </a:bodyPr>
          <a:lstStyle/>
          <a:p>
            <a:pPr algn="ctr"/>
            <a:r>
              <a:rPr lang="en-US" sz="6300" b="1" u="sng" dirty="0" smtClean="0">
                <a:latin typeface="Rockwell" panose="02060603020205020403" pitchFamily="18" charset="0"/>
                <a:cs typeface="Arial" pitchFamily="34" charset="0"/>
              </a:rPr>
              <a:t>Unconditional Election</a:t>
            </a:r>
            <a:endParaRPr lang="en-US" sz="6300" b="1" u="sng" dirty="0">
              <a:latin typeface="Rockwell" panose="02060603020205020403" pitchFamily="18" charset="0"/>
              <a:cs typeface="Arial" pitchFamily="34" charset="0"/>
            </a:endParaRPr>
          </a:p>
        </p:txBody>
      </p:sp>
    </p:spTree>
    <p:extLst>
      <p:ext uri="{BB962C8B-B14F-4D97-AF65-F5344CB8AC3E}">
        <p14:creationId xmlns:p14="http://schemas.microsoft.com/office/powerpoint/2010/main" val="11877442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500"/>
                                        <p:tgtEl>
                                          <p:spTgt spid="2">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7" end="7"/>
                                            </p:txEl>
                                          </p:spTgt>
                                        </p:tgtEl>
                                        <p:attrNameLst>
                                          <p:attrName>style.visibility</p:attrName>
                                        </p:attrNameLst>
                                      </p:cBhvr>
                                      <p:to>
                                        <p:strVal val="visible"/>
                                      </p:to>
                                    </p:set>
                                    <p:animEffect transition="in" filter="fade">
                                      <p:cBhvr>
                                        <p:cTn id="12" dur="500"/>
                                        <p:tgtEl>
                                          <p:spTgt spid="2">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9" end="9"/>
                                            </p:txEl>
                                          </p:spTgt>
                                        </p:tgtEl>
                                        <p:attrNameLst>
                                          <p:attrName>style.visibility</p:attrName>
                                        </p:attrNameLst>
                                      </p:cBhvr>
                                      <p:to>
                                        <p:strVal val="visible"/>
                                      </p:to>
                                    </p:set>
                                    <p:animEffect transition="in" filter="fade">
                                      <p:cBhvr>
                                        <p:cTn id="17"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4300" y="1180237"/>
            <a:ext cx="8915400" cy="461665"/>
          </a:xfrm>
          <a:prstGeom prst="rect">
            <a:avLst/>
          </a:prstGeom>
        </p:spPr>
        <p:txBody>
          <a:bodyPr wrap="square">
            <a:spAutoFit/>
          </a:bodyPr>
          <a:lstStyle/>
          <a:p>
            <a:endParaRPr lang="en-US" sz="2400" dirty="0">
              <a:latin typeface="Rockwell" panose="02060603020205020403" pitchFamily="18" charset="0"/>
            </a:endParaRPr>
          </a:p>
        </p:txBody>
      </p:sp>
      <p:sp>
        <p:nvSpPr>
          <p:cNvPr id="2" name="Rectangle 1"/>
          <p:cNvSpPr/>
          <p:nvPr/>
        </p:nvSpPr>
        <p:spPr>
          <a:xfrm>
            <a:off x="0" y="1123087"/>
            <a:ext cx="9144000" cy="4093428"/>
          </a:xfrm>
          <a:prstGeom prst="rect">
            <a:avLst/>
          </a:prstGeom>
        </p:spPr>
        <p:txBody>
          <a:bodyPr wrap="square">
            <a:spAutoFit/>
          </a:bodyPr>
          <a:lstStyle/>
          <a:p>
            <a:r>
              <a:rPr lang="en-US" sz="3200" b="1" u="sng" dirty="0" smtClean="0">
                <a:latin typeface="Rockwell" panose="02060603020205020403" pitchFamily="18" charset="0"/>
              </a:rPr>
              <a:t>Calvinist “</a:t>
            </a:r>
            <a:r>
              <a:rPr lang="en-US" sz="3200" b="1" u="sng" dirty="0">
                <a:latin typeface="Rockwell" panose="02060603020205020403" pitchFamily="18" charset="0"/>
              </a:rPr>
              <a:t>P</a:t>
            </a:r>
            <a:r>
              <a:rPr lang="en-US" sz="3200" b="1" u="sng" dirty="0" smtClean="0">
                <a:latin typeface="Rockwell" panose="02060603020205020403" pitchFamily="18" charset="0"/>
              </a:rPr>
              <a:t>roof Text”</a:t>
            </a:r>
            <a:r>
              <a:rPr lang="en-US" sz="3200" b="1" dirty="0" smtClean="0">
                <a:latin typeface="Rockwell" panose="02060603020205020403" pitchFamily="18" charset="0"/>
              </a:rPr>
              <a:t>:</a:t>
            </a:r>
            <a:endParaRPr lang="en-US" sz="3200" dirty="0" smtClean="0">
              <a:latin typeface="Rockwell" panose="02060603020205020403" pitchFamily="18" charset="0"/>
            </a:endParaRPr>
          </a:p>
          <a:p>
            <a:endParaRPr lang="en-US" sz="1000" u="sng" dirty="0"/>
          </a:p>
          <a:p>
            <a:r>
              <a:rPr lang="en-US" sz="2200" b="1" dirty="0">
                <a:latin typeface="Rockwell" panose="02060603020205020403" pitchFamily="18" charset="0"/>
              </a:rPr>
              <a:t>Eph 1:4-5</a:t>
            </a:r>
            <a:r>
              <a:rPr lang="en-US" sz="2200" dirty="0">
                <a:latin typeface="Rockwell" panose="02060603020205020403" pitchFamily="18" charset="0"/>
              </a:rPr>
              <a:t> – “just as He chose us in Him before the foundation of the world, that we would be holy and blameless before Him. In love He predestined us to adoption as sons through Jesus Christ to Himself, according to the kind intention of His will</a:t>
            </a:r>
            <a:r>
              <a:rPr lang="en-US" sz="2200" dirty="0" smtClean="0">
                <a:latin typeface="Rockwell" panose="02060603020205020403" pitchFamily="18" charset="0"/>
              </a:rPr>
              <a:t>”</a:t>
            </a:r>
          </a:p>
          <a:p>
            <a:r>
              <a:rPr lang="en-US" sz="2400" b="1" u="sng" dirty="0" smtClean="0"/>
              <a:t>__________________________________________________________</a:t>
            </a:r>
          </a:p>
          <a:p>
            <a:endParaRPr lang="en-US" sz="1000" u="sng" dirty="0" smtClean="0"/>
          </a:p>
          <a:p>
            <a:r>
              <a:rPr lang="en-US" sz="3200" b="1" u="sng" dirty="0" smtClean="0"/>
              <a:t>Answer</a:t>
            </a:r>
            <a:r>
              <a:rPr lang="en-US" sz="3200" b="1" dirty="0" smtClean="0"/>
              <a:t>: </a:t>
            </a:r>
            <a:r>
              <a:rPr lang="en-US" sz="3200" dirty="0" smtClean="0"/>
              <a:t>For those who are “in Christ”</a:t>
            </a:r>
          </a:p>
          <a:p>
            <a:endParaRPr lang="en-US" sz="3200" b="1" dirty="0"/>
          </a:p>
          <a:p>
            <a:endParaRPr lang="en-US" sz="2400" dirty="0"/>
          </a:p>
        </p:txBody>
      </p:sp>
      <p:sp>
        <p:nvSpPr>
          <p:cNvPr id="7" name="Title 1"/>
          <p:cNvSpPr>
            <a:spLocks noGrp="1"/>
          </p:cNvSpPr>
          <p:nvPr>
            <p:ph type="title"/>
          </p:nvPr>
        </p:nvSpPr>
        <p:spPr>
          <a:xfrm>
            <a:off x="0" y="133350"/>
            <a:ext cx="9144000" cy="762000"/>
          </a:xfrm>
        </p:spPr>
        <p:txBody>
          <a:bodyPr>
            <a:noAutofit/>
          </a:bodyPr>
          <a:lstStyle/>
          <a:p>
            <a:pPr algn="ctr"/>
            <a:r>
              <a:rPr lang="en-US" sz="6300" b="1" u="sng" dirty="0" smtClean="0">
                <a:latin typeface="Rockwell" panose="02060603020205020403" pitchFamily="18" charset="0"/>
                <a:cs typeface="Arial" pitchFamily="34" charset="0"/>
              </a:rPr>
              <a:t>Unconditional Election</a:t>
            </a:r>
            <a:endParaRPr lang="en-US" sz="6300" b="1" u="sng" dirty="0">
              <a:latin typeface="Rockwell" panose="02060603020205020403" pitchFamily="18" charset="0"/>
              <a:cs typeface="Arial" pitchFamily="34" charset="0"/>
            </a:endParaRPr>
          </a:p>
        </p:txBody>
      </p:sp>
    </p:spTree>
    <p:extLst>
      <p:ext uri="{BB962C8B-B14F-4D97-AF65-F5344CB8AC3E}">
        <p14:creationId xmlns:p14="http://schemas.microsoft.com/office/powerpoint/2010/main" val="10947594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133350"/>
            <a:ext cx="9144000" cy="762000"/>
          </a:xfrm>
        </p:spPr>
        <p:txBody>
          <a:bodyPr>
            <a:noAutofit/>
          </a:bodyPr>
          <a:lstStyle/>
          <a:p>
            <a:pPr algn="ctr"/>
            <a:r>
              <a:rPr lang="en-US" sz="7200" b="1" u="sng" dirty="0" smtClean="0">
                <a:latin typeface="Rockwell" panose="02060603020205020403" pitchFamily="18" charset="0"/>
                <a:cs typeface="Arial" pitchFamily="34" charset="0"/>
              </a:rPr>
              <a:t>Limited Atonement</a:t>
            </a:r>
            <a:endParaRPr lang="en-US" sz="7200" b="1" u="sng" dirty="0">
              <a:latin typeface="Rockwell" panose="02060603020205020403" pitchFamily="18" charset="0"/>
              <a:cs typeface="Arial" pitchFamily="34" charset="0"/>
            </a:endParaRPr>
          </a:p>
        </p:txBody>
      </p:sp>
      <p:sp>
        <p:nvSpPr>
          <p:cNvPr id="6" name="Rectangle 5"/>
          <p:cNvSpPr/>
          <p:nvPr/>
        </p:nvSpPr>
        <p:spPr>
          <a:xfrm>
            <a:off x="114300" y="1180237"/>
            <a:ext cx="8915400" cy="461665"/>
          </a:xfrm>
          <a:prstGeom prst="rect">
            <a:avLst/>
          </a:prstGeom>
        </p:spPr>
        <p:txBody>
          <a:bodyPr wrap="square">
            <a:spAutoFit/>
          </a:bodyPr>
          <a:lstStyle/>
          <a:p>
            <a:endParaRPr lang="en-US" sz="2400" dirty="0">
              <a:latin typeface="Rockwell" panose="02060603020205020403" pitchFamily="18" charset="0"/>
            </a:endParaRPr>
          </a:p>
        </p:txBody>
      </p:sp>
      <p:sp>
        <p:nvSpPr>
          <p:cNvPr id="2" name="Rectangle 1"/>
          <p:cNvSpPr/>
          <p:nvPr/>
        </p:nvSpPr>
        <p:spPr>
          <a:xfrm>
            <a:off x="0" y="1180237"/>
            <a:ext cx="9144000" cy="5401479"/>
          </a:xfrm>
          <a:prstGeom prst="rect">
            <a:avLst/>
          </a:prstGeom>
        </p:spPr>
        <p:txBody>
          <a:bodyPr wrap="square">
            <a:spAutoFit/>
          </a:bodyPr>
          <a:lstStyle/>
          <a:p>
            <a:r>
              <a:rPr lang="en-US" sz="2500" b="1" dirty="0">
                <a:latin typeface="Rockwell" panose="02060603020205020403" pitchFamily="18" charset="0"/>
              </a:rPr>
              <a:t>1 John 2:2</a:t>
            </a:r>
            <a:r>
              <a:rPr lang="en-US" sz="2500" dirty="0">
                <a:latin typeface="Rockwell" panose="02060603020205020403" pitchFamily="18" charset="0"/>
              </a:rPr>
              <a:t> – “and He Himself is the propitiation for our sins; and not for ours only, </a:t>
            </a:r>
            <a:r>
              <a:rPr lang="en-US" sz="2500" u="sng" dirty="0">
                <a:latin typeface="Rockwell" panose="02060603020205020403" pitchFamily="18" charset="0"/>
              </a:rPr>
              <a:t>but also for those of the whole world</a:t>
            </a:r>
            <a:r>
              <a:rPr lang="en-US" sz="2500" u="sng" dirty="0" smtClean="0">
                <a:latin typeface="Rockwell" panose="02060603020205020403" pitchFamily="18" charset="0"/>
              </a:rPr>
              <a:t>.”</a:t>
            </a:r>
          </a:p>
          <a:p>
            <a:endParaRPr lang="en-US" sz="3500" b="1" u="sng" dirty="0">
              <a:latin typeface="Rockwell" panose="02060603020205020403" pitchFamily="18" charset="0"/>
            </a:endParaRPr>
          </a:p>
          <a:p>
            <a:r>
              <a:rPr lang="en-US" sz="2500" b="1" dirty="0" smtClean="0">
                <a:latin typeface="Rockwell" panose="02060603020205020403" pitchFamily="18" charset="0"/>
              </a:rPr>
              <a:t>2 </a:t>
            </a:r>
            <a:r>
              <a:rPr lang="en-US" sz="2500" b="1" dirty="0">
                <a:latin typeface="Rockwell" panose="02060603020205020403" pitchFamily="18" charset="0"/>
              </a:rPr>
              <a:t>Cor 5:14-15</a:t>
            </a:r>
            <a:r>
              <a:rPr lang="en-US" sz="2500" dirty="0">
                <a:latin typeface="Rockwell" panose="02060603020205020403" pitchFamily="18" charset="0"/>
              </a:rPr>
              <a:t> – “For the love of Christ controls us, having concluded this, </a:t>
            </a:r>
            <a:r>
              <a:rPr lang="en-US" sz="2500" u="sng" dirty="0">
                <a:latin typeface="Rockwell" panose="02060603020205020403" pitchFamily="18" charset="0"/>
              </a:rPr>
              <a:t>that one died for all</a:t>
            </a:r>
            <a:r>
              <a:rPr lang="en-US" sz="2500" dirty="0">
                <a:latin typeface="Rockwell" panose="02060603020205020403" pitchFamily="18" charset="0"/>
              </a:rPr>
              <a:t>, therefore all died; </a:t>
            </a:r>
            <a:r>
              <a:rPr lang="en-US" sz="2500" u="sng" dirty="0">
                <a:latin typeface="Rockwell" panose="02060603020205020403" pitchFamily="18" charset="0"/>
              </a:rPr>
              <a:t>and He died for all</a:t>
            </a:r>
            <a:r>
              <a:rPr lang="en-US" sz="2500" dirty="0">
                <a:latin typeface="Rockwell" panose="02060603020205020403" pitchFamily="18" charset="0"/>
              </a:rPr>
              <a:t>, so that they who live might no longer live for themselves, but for Him who died and rose again on their behalf</a:t>
            </a:r>
            <a:r>
              <a:rPr lang="en-US" sz="2500" dirty="0" smtClean="0">
                <a:latin typeface="Rockwell" panose="02060603020205020403" pitchFamily="18" charset="0"/>
              </a:rPr>
              <a:t>.”</a:t>
            </a:r>
          </a:p>
          <a:p>
            <a:endParaRPr lang="en-US" sz="3500" u="sng" dirty="0">
              <a:latin typeface="Rockwell" panose="02060603020205020403" pitchFamily="18" charset="0"/>
            </a:endParaRPr>
          </a:p>
          <a:p>
            <a:r>
              <a:rPr lang="en-US" sz="2500" b="1" dirty="0">
                <a:latin typeface="Rockwell" panose="02060603020205020403" pitchFamily="18" charset="0"/>
              </a:rPr>
              <a:t>Heb 2:9</a:t>
            </a:r>
            <a:r>
              <a:rPr lang="en-US" sz="2500" dirty="0">
                <a:latin typeface="Rockwell" panose="02060603020205020403" pitchFamily="18" charset="0"/>
              </a:rPr>
              <a:t> – “But we do see Him who was made for a little while lower than the angels, namely, Jesus, because of the suffering of death crowned with glory and honor, </a:t>
            </a:r>
            <a:r>
              <a:rPr lang="en-US" sz="2500" u="sng" dirty="0">
                <a:latin typeface="Rockwell" panose="02060603020205020403" pitchFamily="18" charset="0"/>
              </a:rPr>
              <a:t>so that by the grace of God He might taste death for everyone.</a:t>
            </a:r>
            <a:r>
              <a:rPr lang="en-US" sz="2500" dirty="0">
                <a:latin typeface="Rockwell" panose="02060603020205020403" pitchFamily="18" charset="0"/>
              </a:rPr>
              <a:t>”</a:t>
            </a:r>
          </a:p>
        </p:txBody>
      </p:sp>
    </p:spTree>
    <p:extLst>
      <p:ext uri="{BB962C8B-B14F-4D97-AF65-F5344CB8AC3E}">
        <p14:creationId xmlns:p14="http://schemas.microsoft.com/office/powerpoint/2010/main" val="42607901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4300" y="1180237"/>
            <a:ext cx="8915400" cy="461665"/>
          </a:xfrm>
          <a:prstGeom prst="rect">
            <a:avLst/>
          </a:prstGeom>
        </p:spPr>
        <p:txBody>
          <a:bodyPr wrap="square">
            <a:spAutoFit/>
          </a:bodyPr>
          <a:lstStyle/>
          <a:p>
            <a:endParaRPr lang="en-US" sz="2400" dirty="0">
              <a:latin typeface="Rockwell" panose="02060603020205020403" pitchFamily="18" charset="0"/>
            </a:endParaRPr>
          </a:p>
        </p:txBody>
      </p:sp>
      <p:sp>
        <p:nvSpPr>
          <p:cNvPr id="2" name="Rectangle 1"/>
          <p:cNvSpPr/>
          <p:nvPr/>
        </p:nvSpPr>
        <p:spPr>
          <a:xfrm>
            <a:off x="0" y="1094512"/>
            <a:ext cx="9144000" cy="5109091"/>
          </a:xfrm>
          <a:prstGeom prst="rect">
            <a:avLst/>
          </a:prstGeom>
        </p:spPr>
        <p:txBody>
          <a:bodyPr wrap="square">
            <a:spAutoFit/>
          </a:bodyPr>
          <a:lstStyle/>
          <a:p>
            <a:r>
              <a:rPr lang="en-US" sz="3200" b="1" u="sng" dirty="0" smtClean="0"/>
              <a:t>Calvinist “</a:t>
            </a:r>
            <a:r>
              <a:rPr lang="en-US" sz="3200" b="1" u="sng" dirty="0"/>
              <a:t>P</a:t>
            </a:r>
            <a:r>
              <a:rPr lang="en-US" sz="3200" b="1" u="sng" dirty="0" smtClean="0"/>
              <a:t>roof Text”</a:t>
            </a:r>
            <a:r>
              <a:rPr lang="en-US" sz="3200" b="1" dirty="0" smtClean="0"/>
              <a:t>:</a:t>
            </a:r>
            <a:endParaRPr lang="en-US" sz="3200" dirty="0" smtClean="0"/>
          </a:p>
          <a:p>
            <a:endParaRPr lang="en-US" sz="1000" u="sng" dirty="0"/>
          </a:p>
          <a:p>
            <a:r>
              <a:rPr lang="en-US" sz="2200" b="1" dirty="0">
                <a:latin typeface="Rockwell" panose="02060603020205020403" pitchFamily="18" charset="0"/>
              </a:rPr>
              <a:t>John 10:15-16</a:t>
            </a:r>
            <a:r>
              <a:rPr lang="en-US" sz="2200" dirty="0">
                <a:latin typeface="Rockwell" panose="02060603020205020403" pitchFamily="18" charset="0"/>
              </a:rPr>
              <a:t> – “even as the Father knows Me and I know the Father; and I lay down My life for the sheep. I have other sheep, which are not of this fold; I must bring them also, and they will hear My voice; and they will become one flock with one shepherd.”</a:t>
            </a:r>
            <a:endParaRPr lang="en-US" sz="2200" dirty="0" smtClean="0">
              <a:effectLst/>
              <a:latin typeface="Rockwell" panose="02060603020205020403" pitchFamily="18" charset="0"/>
            </a:endParaRPr>
          </a:p>
          <a:p>
            <a:r>
              <a:rPr lang="en-US" sz="2400" b="1" u="sng" dirty="0" smtClean="0"/>
              <a:t>__________________________________________________________</a:t>
            </a:r>
            <a:endParaRPr lang="en-US" sz="2400" b="1" u="sng" dirty="0"/>
          </a:p>
          <a:p>
            <a:endParaRPr lang="en-US" sz="1000" u="sng" dirty="0" smtClean="0"/>
          </a:p>
          <a:p>
            <a:r>
              <a:rPr lang="en-US" sz="3200" b="1" u="sng" dirty="0" smtClean="0"/>
              <a:t>Answer</a:t>
            </a:r>
            <a:r>
              <a:rPr lang="en-US" sz="3200" b="1" dirty="0" smtClean="0"/>
              <a:t>: </a:t>
            </a:r>
            <a:r>
              <a:rPr lang="en-US" sz="3200" dirty="0" smtClean="0"/>
              <a:t>There are sheep who were not of His fold who would come into His fold</a:t>
            </a:r>
          </a:p>
          <a:p>
            <a:endParaRPr lang="en-US" sz="3200" b="1" dirty="0" smtClean="0"/>
          </a:p>
          <a:p>
            <a:r>
              <a:rPr lang="en-US" sz="3200" dirty="0" smtClean="0"/>
              <a:t>1 Cor 6:9-11; 1 Tim 1:13-14</a:t>
            </a:r>
          </a:p>
          <a:p>
            <a:endParaRPr lang="en-US" sz="1000" u="sng" dirty="0"/>
          </a:p>
          <a:p>
            <a:endParaRPr lang="en-US" sz="2400" dirty="0"/>
          </a:p>
        </p:txBody>
      </p:sp>
      <p:sp>
        <p:nvSpPr>
          <p:cNvPr id="7" name="Title 1"/>
          <p:cNvSpPr>
            <a:spLocks noGrp="1"/>
          </p:cNvSpPr>
          <p:nvPr>
            <p:ph type="title"/>
          </p:nvPr>
        </p:nvSpPr>
        <p:spPr>
          <a:xfrm>
            <a:off x="0" y="133350"/>
            <a:ext cx="9144000" cy="762000"/>
          </a:xfrm>
        </p:spPr>
        <p:txBody>
          <a:bodyPr>
            <a:noAutofit/>
          </a:bodyPr>
          <a:lstStyle/>
          <a:p>
            <a:pPr algn="ctr"/>
            <a:r>
              <a:rPr lang="en-US" sz="7200" b="1" u="sng" dirty="0" smtClean="0">
                <a:latin typeface="Rockwell" panose="02060603020205020403" pitchFamily="18" charset="0"/>
                <a:cs typeface="Arial" pitchFamily="34" charset="0"/>
              </a:rPr>
              <a:t>Limited Atonement</a:t>
            </a:r>
            <a:endParaRPr lang="en-US" sz="7200" b="1" u="sng" dirty="0">
              <a:latin typeface="Rockwell" panose="02060603020205020403" pitchFamily="18" charset="0"/>
              <a:cs typeface="Arial" pitchFamily="34" charset="0"/>
            </a:endParaRPr>
          </a:p>
        </p:txBody>
      </p:sp>
    </p:spTree>
    <p:extLst>
      <p:ext uri="{BB962C8B-B14F-4D97-AF65-F5344CB8AC3E}">
        <p14:creationId xmlns:p14="http://schemas.microsoft.com/office/powerpoint/2010/main" val="34362329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500"/>
                                        <p:tgtEl>
                                          <p:spTgt spid="2">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7" end="7"/>
                                            </p:txEl>
                                          </p:spTgt>
                                        </p:tgtEl>
                                        <p:attrNameLst>
                                          <p:attrName>style.visibility</p:attrName>
                                        </p:attrNameLst>
                                      </p:cBhvr>
                                      <p:to>
                                        <p:strVal val="visible"/>
                                      </p:to>
                                    </p:set>
                                    <p:animEffect transition="in" filter="fade">
                                      <p:cBhvr>
                                        <p:cTn id="1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1818</TotalTime>
  <Words>762</Words>
  <Application>Microsoft Office PowerPoint</Application>
  <PresentationFormat>On-screen Show (4:3)</PresentationFormat>
  <Paragraphs>62</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Rockwell</vt:lpstr>
      <vt:lpstr>Office Theme</vt:lpstr>
      <vt:lpstr>PowerPoint Presentation</vt:lpstr>
      <vt:lpstr>PowerPoint Presentation</vt:lpstr>
      <vt:lpstr>TULIP</vt:lpstr>
      <vt:lpstr>Unconditional Election</vt:lpstr>
      <vt:lpstr>Unconditional Election</vt:lpstr>
      <vt:lpstr>Unconditional Election</vt:lpstr>
      <vt:lpstr>Unconditional Election</vt:lpstr>
      <vt:lpstr>Limited Atonement</vt:lpstr>
      <vt:lpstr>Limited Atonement</vt:lpstr>
      <vt:lpstr>Limited Atonement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ryan.h.hasty@gmail.com</dc:creator>
  <cp:lastModifiedBy>ryan.h.hasty@gmail.com</cp:lastModifiedBy>
  <cp:revision>45</cp:revision>
  <dcterms:created xsi:type="dcterms:W3CDTF">2018-11-21T20:37:19Z</dcterms:created>
  <dcterms:modified xsi:type="dcterms:W3CDTF">2018-12-09T20:50:45Z</dcterms:modified>
</cp:coreProperties>
</file>