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00487-02C3-47DF-A184-61766C1CEE00}" type="datetimeFigureOut">
              <a:rPr lang="en-US" smtClean="0"/>
              <a:t>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18029-4906-449C-BCEF-850F9080386D}" type="slidenum">
              <a:rPr lang="en-US" smtClean="0"/>
              <a:t>‹#›</a:t>
            </a:fld>
            <a:endParaRPr lang="en-US"/>
          </a:p>
        </p:txBody>
      </p:sp>
    </p:spTree>
    <p:extLst>
      <p:ext uri="{BB962C8B-B14F-4D97-AF65-F5344CB8AC3E}">
        <p14:creationId xmlns:p14="http://schemas.microsoft.com/office/powerpoint/2010/main" val="287659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7960C-FA06-4D55-BE8A-AF2F1365E2A5}"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91359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7960C-FA06-4D55-BE8A-AF2F1365E2A5}"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131674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7960C-FA06-4D55-BE8A-AF2F1365E2A5}"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326366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7960C-FA06-4D55-BE8A-AF2F1365E2A5}"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363973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67960C-FA06-4D55-BE8A-AF2F1365E2A5}" type="datetimeFigureOut">
              <a:rPr lang="en-US" smtClean="0"/>
              <a:t>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337595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7960C-FA06-4D55-BE8A-AF2F1365E2A5}"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165702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7960C-FA06-4D55-BE8A-AF2F1365E2A5}" type="datetimeFigureOut">
              <a:rPr lang="en-US" smtClean="0"/>
              <a:t>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145266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7960C-FA06-4D55-BE8A-AF2F1365E2A5}" type="datetimeFigureOut">
              <a:rPr lang="en-US" smtClean="0"/>
              <a:t>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294896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7960C-FA06-4D55-BE8A-AF2F1365E2A5}" type="datetimeFigureOut">
              <a:rPr lang="en-US" smtClean="0"/>
              <a:t>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383996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67960C-FA06-4D55-BE8A-AF2F1365E2A5}"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14058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067960C-FA06-4D55-BE8A-AF2F1365E2A5}" type="datetimeFigureOut">
              <a:rPr lang="en-US" smtClean="0"/>
              <a:t>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E50AC-7D2D-45DA-B81B-D7FAC6BDFA0A}" type="slidenum">
              <a:rPr lang="en-US" smtClean="0"/>
              <a:t>‹#›</a:t>
            </a:fld>
            <a:endParaRPr lang="en-US"/>
          </a:p>
        </p:txBody>
      </p:sp>
    </p:spTree>
    <p:extLst>
      <p:ext uri="{BB962C8B-B14F-4D97-AF65-F5344CB8AC3E}">
        <p14:creationId xmlns:p14="http://schemas.microsoft.com/office/powerpoint/2010/main" val="276874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67960C-FA06-4D55-BE8A-AF2F1365E2A5}" type="datetimeFigureOut">
              <a:rPr lang="en-US" smtClean="0"/>
              <a:t>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4E50AC-7D2D-45DA-B81B-D7FAC6BDFA0A}" type="slidenum">
              <a:rPr lang="en-US" smtClean="0"/>
              <a:t>‹#›</a:t>
            </a:fld>
            <a:endParaRPr lang="en-US"/>
          </a:p>
        </p:txBody>
      </p:sp>
    </p:spTree>
    <p:extLst>
      <p:ext uri="{BB962C8B-B14F-4D97-AF65-F5344CB8AC3E}">
        <p14:creationId xmlns:p14="http://schemas.microsoft.com/office/powerpoint/2010/main" val="65458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03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773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239714"/>
          </a:xfrm>
        </p:spPr>
        <p:txBody>
          <a:bodyPr>
            <a:normAutofit/>
          </a:bodyPr>
          <a:lstStyle/>
          <a:p>
            <a:pPr algn="ctr"/>
            <a:r>
              <a:rPr lang="en-US" sz="8000" b="1" dirty="0" smtClean="0"/>
              <a:t>The Church</a:t>
            </a:r>
            <a:endParaRPr lang="en-US" sz="8000" b="1" dirty="0"/>
          </a:p>
        </p:txBody>
      </p:sp>
      <p:sp>
        <p:nvSpPr>
          <p:cNvPr id="5" name="Content Placeholder 4"/>
          <p:cNvSpPr>
            <a:spLocks noGrp="1"/>
          </p:cNvSpPr>
          <p:nvPr>
            <p:ph idx="1"/>
          </p:nvPr>
        </p:nvSpPr>
        <p:spPr>
          <a:xfrm>
            <a:off x="3755136" y="1154370"/>
            <a:ext cx="5303520" cy="5599998"/>
          </a:xfrm>
          <a:ln w="28575">
            <a:solidFill>
              <a:schemeClr val="tx1"/>
            </a:solidFill>
          </a:ln>
        </p:spPr>
        <p:txBody>
          <a:bodyPr>
            <a:noAutofit/>
          </a:bodyPr>
          <a:lstStyle/>
          <a:p>
            <a:pPr marL="0" indent="0">
              <a:buNone/>
            </a:pPr>
            <a:r>
              <a:rPr lang="en-US" sz="2500" b="1" dirty="0" smtClean="0"/>
              <a:t>1 </a:t>
            </a:r>
            <a:r>
              <a:rPr lang="en-US" sz="2500" b="1" dirty="0"/>
              <a:t>Pet 2:9</a:t>
            </a:r>
            <a:r>
              <a:rPr lang="en-US" sz="2500" dirty="0"/>
              <a:t> – “But you </a:t>
            </a:r>
            <a:r>
              <a:rPr lang="en-US" sz="2500" dirty="0" smtClean="0"/>
              <a:t>are a chosen race, a royal priesthood, a holy nation, a people for God’s own possession, </a:t>
            </a:r>
            <a:r>
              <a:rPr lang="en-US" sz="2500" dirty="0"/>
              <a:t>so that you </a:t>
            </a:r>
            <a:r>
              <a:rPr lang="en-US" sz="2500" dirty="0" smtClean="0"/>
              <a:t>may proclaim </a:t>
            </a:r>
            <a:r>
              <a:rPr lang="en-US" sz="2500" dirty="0"/>
              <a:t>the excellencies of Him </a:t>
            </a:r>
            <a:r>
              <a:rPr lang="en-US" sz="2500" u="sng" dirty="0"/>
              <a:t>who has called you out of darkness</a:t>
            </a:r>
            <a:r>
              <a:rPr lang="en-US" sz="2500" dirty="0"/>
              <a:t> into His marvelous </a:t>
            </a:r>
            <a:r>
              <a:rPr lang="en-US" sz="2500" dirty="0" smtClean="0"/>
              <a:t>light.”</a:t>
            </a:r>
          </a:p>
          <a:p>
            <a:endParaRPr lang="en-US" sz="2000" dirty="0" smtClean="0"/>
          </a:p>
          <a:p>
            <a:pPr marL="0" indent="0">
              <a:buNone/>
            </a:pPr>
            <a:r>
              <a:rPr lang="en-US" sz="2500" b="1" dirty="0"/>
              <a:t>2 Thes 2:14</a:t>
            </a:r>
            <a:r>
              <a:rPr lang="en-US" sz="2500" dirty="0"/>
              <a:t> – “It was for </a:t>
            </a:r>
            <a:r>
              <a:rPr lang="en-US" sz="2500" dirty="0" smtClean="0"/>
              <a:t>this </a:t>
            </a:r>
            <a:r>
              <a:rPr lang="en-US" sz="2500" u="sng" dirty="0" smtClean="0"/>
              <a:t>He called </a:t>
            </a:r>
            <a:r>
              <a:rPr lang="en-US" sz="2500" u="sng" dirty="0"/>
              <a:t>you through our gospel</a:t>
            </a:r>
            <a:r>
              <a:rPr lang="en-US" sz="2500" dirty="0"/>
              <a:t>, that you may gain the glory of our Lord Jesus Christ</a:t>
            </a:r>
            <a:r>
              <a:rPr lang="en-US" sz="2500" dirty="0" smtClean="0"/>
              <a:t>.”</a:t>
            </a:r>
          </a:p>
          <a:p>
            <a:endParaRPr lang="en-US" sz="2000" dirty="0" smtClean="0"/>
          </a:p>
          <a:p>
            <a:pPr marL="0" indent="0">
              <a:buNone/>
            </a:pPr>
            <a:r>
              <a:rPr lang="en-US" sz="2500" b="1" dirty="0" smtClean="0"/>
              <a:t>Rom 1:16</a:t>
            </a:r>
            <a:r>
              <a:rPr lang="en-US" sz="2500" dirty="0" smtClean="0"/>
              <a:t> – “</a:t>
            </a:r>
            <a:r>
              <a:rPr lang="en-US" sz="2500" dirty="0"/>
              <a:t>For I am not ashamed of </a:t>
            </a:r>
            <a:r>
              <a:rPr lang="en-US" sz="2500" u="sng" dirty="0"/>
              <a:t>the gospel, for it is the power of God for salvation</a:t>
            </a:r>
            <a:r>
              <a:rPr lang="en-US" sz="2500" dirty="0"/>
              <a:t> to everyone who believes, to the Jew first and also to the Greek.</a:t>
            </a:r>
            <a:r>
              <a:rPr lang="en-US" sz="2500" dirty="0" smtClean="0"/>
              <a:t>”</a:t>
            </a:r>
            <a:endParaRPr lang="en-US" sz="2500" dirty="0"/>
          </a:p>
        </p:txBody>
      </p:sp>
      <p:pic>
        <p:nvPicPr>
          <p:cNvPr id="1030" name="Picture 6" descr="Image result for ekklesia called out of"/>
          <p:cNvPicPr>
            <a:picLocks noChangeAspect="1" noChangeArrowheads="1"/>
          </p:cNvPicPr>
          <p:nvPr/>
        </p:nvPicPr>
        <p:blipFill rotWithShape="1">
          <a:blip r:embed="rId2">
            <a:extLst>
              <a:ext uri="{28A0092B-C50C-407E-A947-70E740481C1C}">
                <a14:useLocalDpi xmlns:a14="http://schemas.microsoft.com/office/drawing/2010/main" val="0"/>
              </a:ext>
            </a:extLst>
          </a:blip>
          <a:srcRect t="17017" b="32171"/>
          <a:stretch/>
        </p:blipFill>
        <p:spPr bwMode="auto">
          <a:xfrm>
            <a:off x="1" y="3511967"/>
            <a:ext cx="3669791" cy="1511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1017320"/>
            <a:ext cx="3669791" cy="1461939"/>
          </a:xfrm>
          <a:prstGeom prst="rect">
            <a:avLst/>
          </a:prstGeom>
          <a:noFill/>
        </p:spPr>
        <p:txBody>
          <a:bodyPr wrap="square" rtlCol="0">
            <a:spAutoFit/>
          </a:bodyPr>
          <a:lstStyle/>
          <a:p>
            <a:pPr algn="ctr"/>
            <a:r>
              <a:rPr lang="en-US" sz="8900" dirty="0" err="1" smtClean="0">
                <a:latin typeface="Buxton Sketch" panose="03080500000500000004" pitchFamily="66" charset="0"/>
              </a:rPr>
              <a:t>Ek</a:t>
            </a:r>
            <a:r>
              <a:rPr lang="en-US" sz="8900" dirty="0" smtClean="0">
                <a:latin typeface="Buxton Sketch" panose="03080500000500000004" pitchFamily="66" charset="0"/>
              </a:rPr>
              <a:t> + </a:t>
            </a:r>
            <a:r>
              <a:rPr lang="en-US" sz="8900" dirty="0" err="1" smtClean="0">
                <a:latin typeface="Buxton Sketch" panose="03080500000500000004" pitchFamily="66" charset="0"/>
              </a:rPr>
              <a:t>klesia</a:t>
            </a:r>
            <a:endParaRPr lang="en-US" sz="8900" dirty="0">
              <a:latin typeface="Buxton Sketch" panose="03080500000500000004" pitchFamily="66" charset="0"/>
            </a:endParaRPr>
          </a:p>
        </p:txBody>
      </p:sp>
      <p:sp>
        <p:nvSpPr>
          <p:cNvPr id="8" name="TextBox 7"/>
          <p:cNvSpPr txBox="1"/>
          <p:nvPr/>
        </p:nvSpPr>
        <p:spPr>
          <a:xfrm>
            <a:off x="36576" y="2479259"/>
            <a:ext cx="3633216" cy="646331"/>
          </a:xfrm>
          <a:prstGeom prst="rect">
            <a:avLst/>
          </a:prstGeom>
          <a:noFill/>
        </p:spPr>
        <p:txBody>
          <a:bodyPr wrap="square" rtlCol="0">
            <a:spAutoFit/>
          </a:bodyPr>
          <a:lstStyle/>
          <a:p>
            <a:pPr algn="ctr"/>
            <a:r>
              <a:rPr lang="en-US" sz="3600" dirty="0" smtClean="0"/>
              <a:t>“out of” + “called”</a:t>
            </a:r>
            <a:endParaRPr lang="en-US" sz="3600" dirty="0"/>
          </a:p>
        </p:txBody>
      </p:sp>
      <p:pic>
        <p:nvPicPr>
          <p:cNvPr id="3" name="Picture 2"/>
          <p:cNvPicPr>
            <a:picLocks noChangeAspect="1"/>
          </p:cNvPicPr>
          <p:nvPr/>
        </p:nvPicPr>
        <p:blipFill>
          <a:blip r:embed="rId3"/>
          <a:stretch>
            <a:fillRect/>
          </a:stretch>
        </p:blipFill>
        <p:spPr>
          <a:xfrm>
            <a:off x="1" y="5023104"/>
            <a:ext cx="3669792" cy="1731264"/>
          </a:xfrm>
          <a:prstGeom prst="rect">
            <a:avLst/>
          </a:prstGeom>
        </p:spPr>
      </p:pic>
    </p:spTree>
    <p:extLst>
      <p:ext uri="{BB962C8B-B14F-4D97-AF65-F5344CB8AC3E}">
        <p14:creationId xmlns:p14="http://schemas.microsoft.com/office/powerpoint/2010/main" val="2567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rmAutofit/>
          </a:bodyPr>
          <a:lstStyle/>
          <a:p>
            <a:pPr algn="ctr"/>
            <a:r>
              <a:rPr lang="en-US" sz="8000" b="1" dirty="0" smtClean="0"/>
              <a:t>The Kingdom of God</a:t>
            </a:r>
            <a:endParaRPr lang="en-US" sz="8000" b="1" dirty="0"/>
          </a:p>
        </p:txBody>
      </p:sp>
      <p:sp>
        <p:nvSpPr>
          <p:cNvPr id="2" name="Rectangle 1"/>
          <p:cNvSpPr/>
          <p:nvPr/>
        </p:nvSpPr>
        <p:spPr>
          <a:xfrm>
            <a:off x="70338" y="1210270"/>
            <a:ext cx="8959362" cy="954107"/>
          </a:xfrm>
          <a:prstGeom prst="rect">
            <a:avLst/>
          </a:prstGeom>
          <a:solidFill>
            <a:srgbClr val="FFFF00"/>
          </a:solidFill>
          <a:ln w="28575">
            <a:solidFill>
              <a:schemeClr val="tx1"/>
            </a:solidFill>
          </a:ln>
        </p:spPr>
        <p:txBody>
          <a:bodyPr wrap="square">
            <a:spAutoFit/>
          </a:bodyPr>
          <a:lstStyle/>
          <a:p>
            <a:r>
              <a:rPr lang="en-US" sz="2800" b="1" dirty="0"/>
              <a:t>Col 1:13</a:t>
            </a:r>
            <a:r>
              <a:rPr lang="en-US" sz="2800" dirty="0"/>
              <a:t> – “For He </a:t>
            </a:r>
            <a:r>
              <a:rPr lang="en-US" sz="2800" u="sng" dirty="0"/>
              <a:t>rescued us</a:t>
            </a:r>
            <a:r>
              <a:rPr lang="en-US" sz="2800" dirty="0"/>
              <a:t> from the domain of darkness, and </a:t>
            </a:r>
            <a:r>
              <a:rPr lang="en-US" sz="2800" u="sng" dirty="0"/>
              <a:t>transferred us</a:t>
            </a:r>
            <a:r>
              <a:rPr lang="en-US" sz="2800" dirty="0"/>
              <a:t> to </a:t>
            </a:r>
            <a:r>
              <a:rPr lang="en-US" sz="2800" u="sng" dirty="0"/>
              <a:t>the kingdom</a:t>
            </a:r>
            <a:r>
              <a:rPr lang="en-US" sz="2800" dirty="0"/>
              <a:t> of His beloved Son.”</a:t>
            </a:r>
          </a:p>
        </p:txBody>
      </p:sp>
      <p:pic>
        <p:nvPicPr>
          <p:cNvPr id="6" name="Picture 5"/>
          <p:cNvPicPr>
            <a:picLocks noChangeAspect="1"/>
          </p:cNvPicPr>
          <p:nvPr/>
        </p:nvPicPr>
        <p:blipFill>
          <a:blip r:embed="rId2"/>
          <a:stretch>
            <a:fillRect/>
          </a:stretch>
        </p:blipFill>
        <p:spPr>
          <a:xfrm>
            <a:off x="0" y="2250831"/>
            <a:ext cx="4633546" cy="3553069"/>
          </a:xfrm>
          <a:prstGeom prst="rect">
            <a:avLst/>
          </a:prstGeom>
        </p:spPr>
      </p:pic>
      <p:sp>
        <p:nvSpPr>
          <p:cNvPr id="22" name="Rectangle 21"/>
          <p:cNvSpPr/>
          <p:nvPr/>
        </p:nvSpPr>
        <p:spPr>
          <a:xfrm>
            <a:off x="4826977" y="2353812"/>
            <a:ext cx="4202723" cy="4401205"/>
          </a:xfrm>
          <a:prstGeom prst="rect">
            <a:avLst/>
          </a:prstGeom>
          <a:ln w="28575">
            <a:solidFill>
              <a:schemeClr val="tx1"/>
            </a:solidFill>
          </a:ln>
        </p:spPr>
        <p:txBody>
          <a:bodyPr wrap="square">
            <a:spAutoFit/>
          </a:bodyPr>
          <a:lstStyle/>
          <a:p>
            <a:r>
              <a:rPr lang="en-US" sz="1600" b="1" dirty="0">
                <a:ea typeface="Calibri" panose="020F0502020204030204" pitchFamily="34" charset="0"/>
              </a:rPr>
              <a:t>John 18:37</a:t>
            </a:r>
            <a:r>
              <a:rPr lang="en-US" sz="1600" dirty="0">
                <a:ea typeface="Calibri" panose="020F0502020204030204" pitchFamily="34" charset="0"/>
              </a:rPr>
              <a:t> – “</a:t>
            </a:r>
            <a:r>
              <a:rPr lang="en-US" sz="1600" dirty="0">
                <a:solidFill>
                  <a:srgbClr val="000000"/>
                </a:solidFill>
                <a:ea typeface="Calibri" panose="020F0502020204030204" pitchFamily="34" charset="0"/>
              </a:rPr>
              <a:t>Therefore Pilate said to Him, ‘So You are a king?’ Jesus answered, ‘</a:t>
            </a:r>
            <a:r>
              <a:rPr lang="en-US" sz="1600" dirty="0" smtClean="0">
                <a:solidFill>
                  <a:srgbClr val="000000"/>
                </a:solidFill>
                <a:ea typeface="Calibri" panose="020F0502020204030204" pitchFamily="34" charset="0"/>
              </a:rPr>
              <a:t>You say correctly that </a:t>
            </a:r>
            <a:r>
              <a:rPr lang="en-US" sz="1600" u="sng" dirty="0">
                <a:solidFill>
                  <a:srgbClr val="000000"/>
                </a:solidFill>
                <a:ea typeface="Calibri" panose="020F0502020204030204" pitchFamily="34" charset="0"/>
              </a:rPr>
              <a:t>I am a king</a:t>
            </a:r>
            <a:r>
              <a:rPr lang="en-US" sz="1600" dirty="0">
                <a:solidFill>
                  <a:srgbClr val="000000"/>
                </a:solidFill>
                <a:ea typeface="Calibri" panose="020F0502020204030204" pitchFamily="34" charset="0"/>
              </a:rPr>
              <a:t>. For this I have been born, and for this I have come into the world, to testify to the truth. Everyone who is of the truth hears My voice</a:t>
            </a:r>
            <a:r>
              <a:rPr lang="en-US" sz="1600" dirty="0" smtClean="0">
                <a:solidFill>
                  <a:srgbClr val="000000"/>
                </a:solidFill>
                <a:ea typeface="Calibri" panose="020F0502020204030204" pitchFamily="34" charset="0"/>
              </a:rPr>
              <a:t>.</a:t>
            </a:r>
            <a:r>
              <a:rPr lang="en-US" sz="1600" dirty="0" smtClean="0">
                <a:ea typeface="Calibri" panose="020F0502020204030204" pitchFamily="34" charset="0"/>
              </a:rPr>
              <a:t>’”</a:t>
            </a:r>
          </a:p>
          <a:p>
            <a:endParaRPr lang="en-US" sz="800" dirty="0" smtClean="0">
              <a:ea typeface="Calibri" panose="020F0502020204030204" pitchFamily="34" charset="0"/>
            </a:endParaRPr>
          </a:p>
          <a:p>
            <a:r>
              <a:rPr lang="en-US" sz="1600" b="1" dirty="0"/>
              <a:t>John 3:5</a:t>
            </a:r>
            <a:r>
              <a:rPr lang="en-US" sz="1600" dirty="0"/>
              <a:t> – “Jesus answered, ‘Truly, truly, I say to you, unless one is </a:t>
            </a:r>
            <a:r>
              <a:rPr lang="en-US" sz="1600" u="sng" dirty="0"/>
              <a:t>born of water and the Spirit</a:t>
            </a:r>
            <a:r>
              <a:rPr lang="en-US" sz="1600" dirty="0"/>
              <a:t> he cannot </a:t>
            </a:r>
            <a:r>
              <a:rPr lang="en-US" sz="1600" u="sng" dirty="0"/>
              <a:t>enter into the kingdom of God</a:t>
            </a:r>
            <a:r>
              <a:rPr lang="en-US" sz="1600" dirty="0" smtClean="0"/>
              <a:t>.’”</a:t>
            </a:r>
          </a:p>
          <a:p>
            <a:endParaRPr lang="en-US" sz="800" dirty="0" smtClean="0"/>
          </a:p>
          <a:p>
            <a:r>
              <a:rPr lang="en-US" sz="1600" b="1" dirty="0"/>
              <a:t>Acts 2:42</a:t>
            </a:r>
            <a:r>
              <a:rPr lang="en-US" sz="1600" dirty="0"/>
              <a:t> – “They were continually devoting themselves to </a:t>
            </a:r>
            <a:r>
              <a:rPr lang="en-US" sz="1600" u="sng" dirty="0"/>
              <a:t>the apostles’ teaching</a:t>
            </a:r>
            <a:r>
              <a:rPr lang="en-US" sz="1600" dirty="0"/>
              <a:t> and to fellowship, to the breaking of bread and to prayer</a:t>
            </a:r>
            <a:r>
              <a:rPr lang="en-US" sz="1600" dirty="0" smtClean="0"/>
              <a:t>.”</a:t>
            </a:r>
          </a:p>
          <a:p>
            <a:endParaRPr lang="en-US" sz="800" dirty="0"/>
          </a:p>
          <a:p>
            <a:r>
              <a:rPr lang="en-US" sz="1600" b="1" dirty="0" smtClean="0"/>
              <a:t>Luke </a:t>
            </a:r>
            <a:r>
              <a:rPr lang="en-US" sz="1600" b="1" dirty="0"/>
              <a:t>17:21</a:t>
            </a:r>
            <a:r>
              <a:rPr lang="en-US" sz="1600" dirty="0"/>
              <a:t> – “nor will they say, ‘Look, here it is!’ or, ‘There it is!’ For behold, </a:t>
            </a:r>
            <a:r>
              <a:rPr lang="en-US" sz="1600" u="sng" dirty="0"/>
              <a:t>the kingdom of God is in your midst</a:t>
            </a:r>
            <a:r>
              <a:rPr lang="en-US" sz="1600" dirty="0" smtClean="0"/>
              <a:t>.”</a:t>
            </a:r>
          </a:p>
        </p:txBody>
      </p:sp>
      <p:sp>
        <p:nvSpPr>
          <p:cNvPr id="3" name="Rectangle 2"/>
          <p:cNvSpPr/>
          <p:nvPr/>
        </p:nvSpPr>
        <p:spPr>
          <a:xfrm>
            <a:off x="70338" y="5826854"/>
            <a:ext cx="4666762" cy="941796"/>
          </a:xfrm>
          <a:prstGeom prst="rect">
            <a:avLst/>
          </a:prstGeom>
          <a:ln w="28575">
            <a:solidFill>
              <a:schemeClr val="tx1"/>
            </a:solidFill>
          </a:ln>
        </p:spPr>
        <p:txBody>
          <a:bodyPr wrap="square">
            <a:spAutoFit/>
          </a:bodyPr>
          <a:lstStyle/>
          <a:p>
            <a:pPr>
              <a:lnSpc>
                <a:spcPct val="115000"/>
              </a:lnSpc>
              <a:spcAft>
                <a:spcPts val="1000"/>
              </a:spcAft>
            </a:pPr>
            <a:r>
              <a:rPr lang="en-US" sz="1600" b="1" dirty="0">
                <a:ea typeface="Calibri" panose="020F0502020204030204" pitchFamily="34" charset="0"/>
                <a:cs typeface="Times New Roman" panose="02020603050405020304" pitchFamily="18" charset="0"/>
              </a:rPr>
              <a:t>Rev 1:9a</a:t>
            </a:r>
            <a:r>
              <a:rPr lang="en-US" sz="1600" dirty="0">
                <a:ea typeface="Calibri" panose="020F0502020204030204" pitchFamily="34" charset="0"/>
                <a:cs typeface="Times New Roman" panose="02020603050405020304" pitchFamily="18" charset="0"/>
              </a:rPr>
              <a:t> – “</a:t>
            </a:r>
            <a:r>
              <a:rPr lang="en-US" sz="1600" dirty="0">
                <a:solidFill>
                  <a:srgbClr val="000000"/>
                </a:solidFill>
                <a:ea typeface="Calibri" panose="020F0502020204030204" pitchFamily="34" charset="0"/>
                <a:cs typeface="Times New Roman" panose="02020603050405020304" pitchFamily="18" charset="0"/>
              </a:rPr>
              <a:t>I, John, your </a:t>
            </a:r>
            <a:r>
              <a:rPr lang="en-US" sz="1600" dirty="0">
                <a:ea typeface="Calibri" panose="020F0502020204030204" pitchFamily="34" charset="0"/>
                <a:cs typeface="Times New Roman" panose="02020603050405020304" pitchFamily="18" charset="0"/>
              </a:rPr>
              <a:t>brother and fellow partaker in the tribulation and </a:t>
            </a:r>
            <a:r>
              <a:rPr lang="en-US" sz="1600" u="sng" dirty="0">
                <a:ea typeface="Calibri" panose="020F0502020204030204" pitchFamily="34" charset="0"/>
                <a:cs typeface="Times New Roman" panose="02020603050405020304" pitchFamily="18" charset="0"/>
              </a:rPr>
              <a:t>kingdom</a:t>
            </a:r>
            <a:r>
              <a:rPr lang="en-US" sz="1600" dirty="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and perseverance which are</a:t>
            </a:r>
            <a:r>
              <a:rPr lang="en-US" sz="1600" dirty="0">
                <a:ea typeface="Calibri" panose="020F0502020204030204" pitchFamily="34" charset="0"/>
                <a:cs typeface="Times New Roman" panose="02020603050405020304" pitchFamily="18" charset="0"/>
              </a:rPr>
              <a:t> in Jesus”</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9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fade">
                                      <p:cBhvr>
                                        <p:cTn id="30" dur="500"/>
                                        <p:tgtEl>
                                          <p:spTgt spid="2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xEl>
                                              <p:pRg st="4" end="4"/>
                                            </p:txEl>
                                          </p:spTgt>
                                        </p:tgtEl>
                                        <p:attrNameLst>
                                          <p:attrName>style.visibility</p:attrName>
                                        </p:attrNameLst>
                                      </p:cBhvr>
                                      <p:to>
                                        <p:strVal val="visible"/>
                                      </p:to>
                                    </p:set>
                                    <p:animEffect transition="in" filter="fade">
                                      <p:cBhvr>
                                        <p:cTn id="35" dur="500"/>
                                        <p:tgtEl>
                                          <p:spTgt spid="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xEl>
                                              <p:pRg st="6" end="6"/>
                                            </p:txEl>
                                          </p:spTgt>
                                        </p:tgtEl>
                                        <p:attrNameLst>
                                          <p:attrName>style.visibility</p:attrName>
                                        </p:attrNameLst>
                                      </p:cBhvr>
                                      <p:to>
                                        <p:strVal val="visible"/>
                                      </p:to>
                                    </p:set>
                                    <p:animEffect transition="in" filter="fade">
                                      <p:cBhvr>
                                        <p:cTn id="40"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rmAutofit/>
          </a:bodyPr>
          <a:lstStyle/>
          <a:p>
            <a:pPr algn="ctr"/>
            <a:r>
              <a:rPr lang="en-US" sz="8000" b="1" dirty="0" smtClean="0"/>
              <a:t>The Temple of God</a:t>
            </a:r>
            <a:endParaRPr lang="en-US" sz="8000" b="1" dirty="0"/>
          </a:p>
        </p:txBody>
      </p:sp>
      <p:sp>
        <p:nvSpPr>
          <p:cNvPr id="5" name="Content Placeholder 4"/>
          <p:cNvSpPr>
            <a:spLocks noGrp="1"/>
          </p:cNvSpPr>
          <p:nvPr>
            <p:ph idx="1"/>
          </p:nvPr>
        </p:nvSpPr>
        <p:spPr>
          <a:xfrm>
            <a:off x="4804012" y="2760785"/>
            <a:ext cx="4265253" cy="4035669"/>
          </a:xfrm>
          <a:ln w="28575">
            <a:solidFill>
              <a:schemeClr val="tx1"/>
            </a:solidFill>
          </a:ln>
        </p:spPr>
        <p:txBody>
          <a:bodyPr>
            <a:normAutofit/>
          </a:bodyPr>
          <a:lstStyle/>
          <a:p>
            <a:pPr marL="0" indent="0">
              <a:buNone/>
            </a:pPr>
            <a:endParaRPr lang="en-US" sz="300" b="1" dirty="0" smtClean="0"/>
          </a:p>
          <a:p>
            <a:pPr marL="0" indent="0">
              <a:buNone/>
            </a:pPr>
            <a:r>
              <a:rPr lang="en-US" b="1" dirty="0" smtClean="0"/>
              <a:t>1 </a:t>
            </a:r>
            <a:r>
              <a:rPr lang="en-US" b="1" dirty="0"/>
              <a:t>Pet 2:5</a:t>
            </a:r>
            <a:r>
              <a:rPr lang="en-US" dirty="0"/>
              <a:t> – “you also, as living stones, are being built up </a:t>
            </a:r>
            <a:r>
              <a:rPr lang="en-US" dirty="0" smtClean="0"/>
              <a:t>as a spiritual </a:t>
            </a:r>
            <a:r>
              <a:rPr lang="en-US" dirty="0"/>
              <a:t>house for a holy priesthood, to offer up spiritual sacrifices acceptable to God through </a:t>
            </a:r>
            <a:r>
              <a:rPr lang="en-US" dirty="0" smtClean="0"/>
              <a:t>Jesus </a:t>
            </a:r>
            <a:r>
              <a:rPr lang="en-US" dirty="0"/>
              <a:t>Christ</a:t>
            </a:r>
            <a:r>
              <a:rPr lang="en-US" dirty="0" smtClean="0"/>
              <a:t>.”</a:t>
            </a:r>
          </a:p>
          <a:p>
            <a:pPr marL="0" indent="0">
              <a:buNone/>
            </a:pPr>
            <a:endParaRPr lang="en-US" sz="600" dirty="0" smtClean="0"/>
          </a:p>
          <a:p>
            <a:pPr marL="0" indent="0">
              <a:buNone/>
            </a:pPr>
            <a:r>
              <a:rPr lang="en-US" b="1" dirty="0"/>
              <a:t>1 Cor 3:16-17</a:t>
            </a:r>
            <a:r>
              <a:rPr lang="en-US" dirty="0"/>
              <a:t> – “Do you not know that you are a temple </a:t>
            </a:r>
            <a:r>
              <a:rPr lang="en-US" dirty="0" smtClean="0"/>
              <a:t>of God and</a:t>
            </a:r>
            <a:r>
              <a:rPr lang="en-US" dirty="0"/>
              <a:t> that the Spirit of God dwells in you? If any man destroys the temple of God, God will destroy him, for the temple of God is holy, and that is what you are</a:t>
            </a:r>
            <a:r>
              <a:rPr lang="en-US" dirty="0" smtClean="0"/>
              <a:t>.”</a:t>
            </a:r>
          </a:p>
          <a:p>
            <a:pPr marL="0" indent="0">
              <a:buNone/>
            </a:pPr>
            <a:endParaRPr lang="en-US" sz="600" dirty="0" smtClean="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 y="4793665"/>
            <a:ext cx="4592800" cy="2064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734" y="1202470"/>
            <a:ext cx="8994531" cy="1477328"/>
          </a:xfrm>
          <a:prstGeom prst="rect">
            <a:avLst/>
          </a:prstGeom>
          <a:solidFill>
            <a:srgbClr val="FFFF00"/>
          </a:solidFill>
          <a:ln w="28575">
            <a:solidFill>
              <a:schemeClr val="tx1"/>
            </a:solidFill>
          </a:ln>
        </p:spPr>
        <p:txBody>
          <a:bodyPr wrap="square">
            <a:spAutoFit/>
          </a:bodyPr>
          <a:lstStyle/>
          <a:p>
            <a:r>
              <a:rPr lang="en-US" b="1" dirty="0">
                <a:ea typeface="Calibri" panose="020F0502020204030204" pitchFamily="34" charset="0"/>
              </a:rPr>
              <a:t>Eph 2:19-22</a:t>
            </a:r>
            <a:r>
              <a:rPr lang="en-US" dirty="0">
                <a:ea typeface="Calibri" panose="020F0502020204030204" pitchFamily="34" charset="0"/>
              </a:rPr>
              <a:t> – “</a:t>
            </a:r>
            <a:r>
              <a:rPr lang="en-US" dirty="0">
                <a:solidFill>
                  <a:srgbClr val="000000"/>
                </a:solidFill>
                <a:ea typeface="Calibri" panose="020F0502020204030204" pitchFamily="34" charset="0"/>
              </a:rPr>
              <a:t>So then you are no longer strangers and aliens, but you are fellow citizens with the saints, and are of God’s household, having been built on the foundation of the apostles and prophets, Christ Jesus Himself being the corner stone, in whom the whole building, being fitted together, is </a:t>
            </a:r>
            <a:r>
              <a:rPr lang="en-US" u="sng" dirty="0">
                <a:solidFill>
                  <a:srgbClr val="000000"/>
                </a:solidFill>
                <a:ea typeface="Calibri" panose="020F0502020204030204" pitchFamily="34" charset="0"/>
              </a:rPr>
              <a:t>growing into a holy temple in the Lord</a:t>
            </a:r>
            <a:r>
              <a:rPr lang="en-US" dirty="0">
                <a:solidFill>
                  <a:srgbClr val="000000"/>
                </a:solidFill>
                <a:ea typeface="Calibri" panose="020F0502020204030204" pitchFamily="34" charset="0"/>
              </a:rPr>
              <a:t>, in whom you also are being built together into a dwelling of God in the Spirit.</a:t>
            </a:r>
            <a:r>
              <a:rPr lang="en-US" dirty="0">
                <a:ea typeface="Calibri" panose="020F0502020204030204" pitchFamily="34" charset="0"/>
              </a:rPr>
              <a:t>”</a:t>
            </a:r>
            <a:endParaRPr lang="en-US" dirty="0"/>
          </a:p>
        </p:txBody>
      </p:sp>
      <p:pic>
        <p:nvPicPr>
          <p:cNvPr id="3" name="Picture 2" descr="Image result for jesus cornerstone apostles foundation"/>
          <p:cNvPicPr>
            <a:picLocks noChangeAspect="1" noChangeArrowheads="1"/>
          </p:cNvPicPr>
          <p:nvPr/>
        </p:nvPicPr>
        <p:blipFill rotWithShape="1">
          <a:blip r:embed="rId3">
            <a:extLst>
              <a:ext uri="{28A0092B-C50C-407E-A947-70E740481C1C}">
                <a14:useLocalDpi xmlns:a14="http://schemas.microsoft.com/office/drawing/2010/main" val="0"/>
              </a:ext>
            </a:extLst>
          </a:blip>
          <a:srcRect l="4256" t="8533" r="2404" b="5875"/>
          <a:stretch/>
        </p:blipFill>
        <p:spPr bwMode="auto">
          <a:xfrm>
            <a:off x="74734" y="2760785"/>
            <a:ext cx="4592800" cy="195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16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210270"/>
          </a:xfrm>
        </p:spPr>
        <p:txBody>
          <a:bodyPr>
            <a:normAutofit/>
          </a:bodyPr>
          <a:lstStyle/>
          <a:p>
            <a:pPr algn="ctr"/>
            <a:r>
              <a:rPr lang="en-US" sz="8000" b="1" dirty="0" smtClean="0"/>
              <a:t>The Body of Christ</a:t>
            </a:r>
            <a:endParaRPr lang="en-US" sz="8000" b="1" dirty="0"/>
          </a:p>
        </p:txBody>
      </p:sp>
      <p:sp>
        <p:nvSpPr>
          <p:cNvPr id="21" name="Rectangle 20"/>
          <p:cNvSpPr/>
          <p:nvPr/>
        </p:nvSpPr>
        <p:spPr>
          <a:xfrm>
            <a:off x="70338" y="1122346"/>
            <a:ext cx="8998927" cy="677108"/>
          </a:xfrm>
          <a:prstGeom prst="rect">
            <a:avLst/>
          </a:prstGeom>
          <a:solidFill>
            <a:srgbClr val="FFFF00"/>
          </a:solidFill>
          <a:ln w="28575">
            <a:solidFill>
              <a:schemeClr val="tx1"/>
            </a:solidFill>
          </a:ln>
        </p:spPr>
        <p:txBody>
          <a:bodyPr wrap="square">
            <a:spAutoFit/>
          </a:bodyPr>
          <a:lstStyle/>
          <a:p>
            <a:r>
              <a:rPr lang="en-US" sz="1900" b="1" dirty="0" smtClean="0"/>
              <a:t>Eph 1:22-23</a:t>
            </a:r>
            <a:r>
              <a:rPr lang="en-US" sz="1900" dirty="0" smtClean="0"/>
              <a:t> </a:t>
            </a:r>
            <a:r>
              <a:rPr lang="en-US" sz="1900" dirty="0"/>
              <a:t>– </a:t>
            </a:r>
            <a:r>
              <a:rPr lang="en-US" sz="1900" dirty="0" smtClean="0"/>
              <a:t>“</a:t>
            </a:r>
            <a:r>
              <a:rPr lang="en-US" sz="1900" dirty="0"/>
              <a:t>And He put all things in subjection under His feet, and gave </a:t>
            </a:r>
            <a:r>
              <a:rPr lang="en-US" sz="1900" dirty="0" smtClean="0"/>
              <a:t>Him as head over </a:t>
            </a:r>
            <a:r>
              <a:rPr lang="en-US" sz="1900" dirty="0"/>
              <a:t>all things to the </a:t>
            </a:r>
            <a:r>
              <a:rPr lang="en-US" sz="1900" dirty="0" smtClean="0"/>
              <a:t>church,</a:t>
            </a:r>
            <a:r>
              <a:rPr lang="en-US" sz="1900" dirty="0"/>
              <a:t> </a:t>
            </a:r>
            <a:r>
              <a:rPr lang="en-US" sz="1900" u="sng" dirty="0" smtClean="0"/>
              <a:t>which </a:t>
            </a:r>
            <a:r>
              <a:rPr lang="en-US" sz="1900" u="sng" dirty="0"/>
              <a:t>is His body</a:t>
            </a:r>
            <a:r>
              <a:rPr lang="en-US" sz="1900" dirty="0"/>
              <a:t>, the fullness of Him who fills all in all.</a:t>
            </a:r>
            <a:r>
              <a:rPr lang="en-US" sz="1900" dirty="0" smtClean="0"/>
              <a:t>”</a:t>
            </a:r>
            <a:endParaRPr lang="en-US" sz="1900"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39" y="1863968"/>
            <a:ext cx="2831124" cy="2497015"/>
          </a:xfrm>
          <a:prstGeom prst="rect">
            <a:avLst/>
          </a:prstGeom>
        </p:spPr>
      </p:pic>
      <p:sp>
        <p:nvSpPr>
          <p:cNvPr id="23" name="Content Placeholder 4"/>
          <p:cNvSpPr>
            <a:spLocks noGrp="1"/>
          </p:cNvSpPr>
          <p:nvPr>
            <p:ph idx="1"/>
          </p:nvPr>
        </p:nvSpPr>
        <p:spPr>
          <a:xfrm>
            <a:off x="2971800" y="1863968"/>
            <a:ext cx="6097465" cy="4923694"/>
          </a:xfrm>
          <a:ln w="28575">
            <a:solidFill>
              <a:schemeClr val="tx1"/>
            </a:solidFill>
          </a:ln>
        </p:spPr>
        <p:txBody>
          <a:bodyPr>
            <a:normAutofit fontScale="85000" lnSpcReduction="20000"/>
          </a:bodyPr>
          <a:lstStyle/>
          <a:p>
            <a:pPr marL="0" indent="0">
              <a:buNone/>
            </a:pPr>
            <a:endParaRPr lang="en-US" sz="300" b="1" dirty="0" smtClean="0"/>
          </a:p>
          <a:p>
            <a:pPr marL="0" indent="0">
              <a:buNone/>
            </a:pPr>
            <a:r>
              <a:rPr lang="en-US" sz="2200" b="1" dirty="0" smtClean="0"/>
              <a:t>Col 2:19</a:t>
            </a:r>
            <a:r>
              <a:rPr lang="en-US" sz="2200" dirty="0" smtClean="0"/>
              <a:t> – </a:t>
            </a:r>
            <a:r>
              <a:rPr lang="en-US" sz="2200" dirty="0"/>
              <a:t>“[hold] fast to the head, </a:t>
            </a:r>
            <a:r>
              <a:rPr lang="en-US" sz="2200" dirty="0" smtClean="0"/>
              <a:t>from whom the </a:t>
            </a:r>
            <a:r>
              <a:rPr lang="en-US" sz="2200" dirty="0"/>
              <a:t>entire body, being supplied and held together by the joints and ligaments, grows with a growth which is from God</a:t>
            </a:r>
            <a:r>
              <a:rPr lang="en-US" sz="2200" dirty="0" smtClean="0"/>
              <a:t>.”</a:t>
            </a:r>
          </a:p>
          <a:p>
            <a:pPr marL="0" indent="0">
              <a:buNone/>
            </a:pPr>
            <a:r>
              <a:rPr lang="en-US" sz="2200" b="1" dirty="0"/>
              <a:t>Rom 12:5</a:t>
            </a:r>
            <a:r>
              <a:rPr lang="en-US" sz="2200" dirty="0"/>
              <a:t> – “so we, who are many, are one body in Christ, and individually members one of another</a:t>
            </a:r>
            <a:r>
              <a:rPr lang="en-US" sz="2200" dirty="0" smtClean="0"/>
              <a:t>.”</a:t>
            </a:r>
          </a:p>
          <a:p>
            <a:pPr marL="0" indent="0">
              <a:buNone/>
            </a:pPr>
            <a:r>
              <a:rPr lang="en-US" sz="2200" b="1" dirty="0"/>
              <a:t>Eph 4:11-12</a:t>
            </a:r>
            <a:r>
              <a:rPr lang="en-US" sz="2200" dirty="0"/>
              <a:t> – “And He gave some as apostles, </a:t>
            </a:r>
            <a:r>
              <a:rPr lang="en-US" sz="2200" dirty="0" smtClean="0"/>
              <a:t>and some as prophets, </a:t>
            </a:r>
            <a:r>
              <a:rPr lang="en-US" sz="2200" dirty="0"/>
              <a:t>and some as evangelists, and some as pastors and teachers, for the equipping of the saints for the work of service, to the building up of the body of Christ</a:t>
            </a:r>
            <a:r>
              <a:rPr lang="en-US" sz="2200" dirty="0" smtClean="0"/>
              <a:t>”</a:t>
            </a:r>
          </a:p>
          <a:p>
            <a:pPr marL="0" indent="0">
              <a:buNone/>
            </a:pPr>
            <a:r>
              <a:rPr lang="en-US" sz="2200" b="1" dirty="0"/>
              <a:t>Eph 4:13-16</a:t>
            </a:r>
            <a:r>
              <a:rPr lang="en-US" sz="2200" dirty="0"/>
              <a:t> – “until we all attain to the unity of the faith, and of the knowledge of the Son of God, to a mature man, to the measure of the stature belongs to the fullness of Christ.</a:t>
            </a:r>
            <a:r>
              <a:rPr lang="en-US" sz="2200" b="1" baseline="30000" dirty="0"/>
              <a:t> </a:t>
            </a:r>
            <a:r>
              <a:rPr lang="en-US" sz="2200" dirty="0"/>
              <a:t>As a result, we are no longer to be children, tossed here and there by waves and carried about by every wind of doctrine, by the trickery of men, by craftiness in deceitful scheming; but speaking the truth in love, we are to grow up in all aspects into Him who is the head, even Christ, from whom the whole body, being fitted and held together by what every joint supplies, according to the proper working of each individual part, causes the growth of the body for the building up of itself in love.”</a:t>
            </a:r>
          </a:p>
          <a:p>
            <a:pPr marL="0" indent="0">
              <a:buNone/>
            </a:pPr>
            <a:endParaRPr lang="en-US" sz="20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4425496"/>
            <a:ext cx="2831125" cy="2362165"/>
          </a:xfrm>
          <a:prstGeom prst="rect">
            <a:avLst/>
          </a:prstGeom>
        </p:spPr>
      </p:pic>
    </p:spTree>
    <p:extLst>
      <p:ext uri="{BB962C8B-B14F-4D97-AF65-F5344CB8AC3E}">
        <p14:creationId xmlns:p14="http://schemas.microsoft.com/office/powerpoint/2010/main" val="89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bg/>
                                          </p:spTgt>
                                        </p:tgtEl>
                                        <p:attrNameLst>
                                          <p:attrName>style.visibility</p:attrName>
                                        </p:attrNameLst>
                                      </p:cBhvr>
                                      <p:to>
                                        <p:strVal val="visible"/>
                                      </p:to>
                                    </p:set>
                                    <p:animEffect transition="in" filter="fade">
                                      <p:cBhvr>
                                        <p:cTn id="12" dur="500"/>
                                        <p:tgtEl>
                                          <p:spTgt spid="2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xEl>
                                              <p:pRg st="2" end="2"/>
                                            </p:txEl>
                                          </p:spTgt>
                                        </p:tgtEl>
                                        <p:attrNameLst>
                                          <p:attrName>style.visibility</p:attrName>
                                        </p:attrNameLst>
                                      </p:cBhvr>
                                      <p:to>
                                        <p:strVal val="visible"/>
                                      </p:to>
                                    </p:set>
                                    <p:animEffect transition="in" filter="fade">
                                      <p:cBhvr>
                                        <p:cTn id="20" dur="500"/>
                                        <p:tgtEl>
                                          <p:spTgt spid="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500"/>
                                        <p:tgtEl>
                                          <p:spTgt spid="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xEl>
                                              <p:pRg st="4" end="4"/>
                                            </p:txEl>
                                          </p:spTgt>
                                        </p:tgtEl>
                                        <p:attrNameLst>
                                          <p:attrName>style.visibility</p:attrName>
                                        </p:attrNameLst>
                                      </p:cBhvr>
                                      <p:to>
                                        <p:strVal val="visible"/>
                                      </p:to>
                                    </p:set>
                                    <p:animEffect transition="in" filter="fade">
                                      <p:cBhvr>
                                        <p:cTn id="30" dur="500"/>
                                        <p:tgtEl>
                                          <p:spTgt spid="2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25563"/>
          </a:xfrm>
        </p:spPr>
        <p:txBody>
          <a:bodyPr>
            <a:noAutofit/>
          </a:bodyPr>
          <a:lstStyle/>
          <a:p>
            <a:pPr algn="ctr"/>
            <a:r>
              <a:rPr lang="en-US" sz="7000" b="1" dirty="0" smtClean="0"/>
              <a:t>The Vineyard of </a:t>
            </a:r>
            <a:r>
              <a:rPr lang="en-US" sz="7000" b="1" dirty="0"/>
              <a:t>t</a:t>
            </a:r>
            <a:r>
              <a:rPr lang="en-US" sz="7000" b="1" dirty="0" smtClean="0"/>
              <a:t>he Lord</a:t>
            </a:r>
            <a:endParaRPr lang="en-US" sz="7000" b="1" dirty="0"/>
          </a:p>
        </p:txBody>
      </p:sp>
      <p:sp>
        <p:nvSpPr>
          <p:cNvPr id="6" name="Rectangle 5"/>
          <p:cNvSpPr/>
          <p:nvPr/>
        </p:nvSpPr>
        <p:spPr>
          <a:xfrm>
            <a:off x="70338" y="1122346"/>
            <a:ext cx="8998927" cy="646331"/>
          </a:xfrm>
          <a:prstGeom prst="rect">
            <a:avLst/>
          </a:prstGeom>
          <a:solidFill>
            <a:srgbClr val="FFFF00"/>
          </a:solidFill>
          <a:ln w="28575">
            <a:solidFill>
              <a:schemeClr val="tx1"/>
            </a:solidFill>
          </a:ln>
        </p:spPr>
        <p:txBody>
          <a:bodyPr wrap="square">
            <a:spAutoFit/>
          </a:bodyPr>
          <a:lstStyle/>
          <a:p>
            <a:r>
              <a:rPr lang="en-US" b="1" dirty="0"/>
              <a:t>John 15:5</a:t>
            </a:r>
            <a:r>
              <a:rPr lang="en-US" dirty="0"/>
              <a:t> – “I am the vine, you are the branches; he who abides in Me and I in him, he bears much fruit, for apart from Me you can do nothing.”</a:t>
            </a:r>
            <a:endParaRPr lang="en-US" sz="1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1837958"/>
            <a:ext cx="3810000" cy="2619375"/>
          </a:xfrm>
          <a:prstGeom prst="rect">
            <a:avLst/>
          </a:prstGeom>
        </p:spPr>
      </p:pic>
      <p:sp>
        <p:nvSpPr>
          <p:cNvPr id="7" name="Rectangle 6"/>
          <p:cNvSpPr/>
          <p:nvPr/>
        </p:nvSpPr>
        <p:spPr>
          <a:xfrm>
            <a:off x="4018085" y="1837958"/>
            <a:ext cx="5051180" cy="4955203"/>
          </a:xfrm>
          <a:prstGeom prst="rect">
            <a:avLst/>
          </a:prstGeom>
          <a:ln w="28575">
            <a:solidFill>
              <a:schemeClr val="tx1"/>
            </a:solidFill>
          </a:ln>
        </p:spPr>
        <p:txBody>
          <a:bodyPr wrap="square">
            <a:spAutoFit/>
          </a:bodyPr>
          <a:lstStyle/>
          <a:p>
            <a:r>
              <a:rPr lang="en-US" b="1" dirty="0" smtClean="0">
                <a:ea typeface="Calibri" panose="020F0502020204030204" pitchFamily="34" charset="0"/>
              </a:rPr>
              <a:t>John 15:1-4</a:t>
            </a:r>
            <a:r>
              <a:rPr lang="en-US" dirty="0" smtClean="0">
                <a:ea typeface="Calibri" panose="020F0502020204030204" pitchFamily="34" charset="0"/>
              </a:rPr>
              <a:t> – “</a:t>
            </a:r>
            <a:r>
              <a:rPr lang="en-US" dirty="0"/>
              <a:t>I am the true vine, and My Father is the </a:t>
            </a:r>
            <a:r>
              <a:rPr lang="en-US" dirty="0" smtClean="0"/>
              <a:t>vinedresser. Every </a:t>
            </a:r>
            <a:r>
              <a:rPr lang="en-US" dirty="0"/>
              <a:t>branch in Me that does not bear fruit, He takes away; and every branch that bears fruit, </a:t>
            </a:r>
            <a:r>
              <a:rPr lang="en-US" dirty="0" smtClean="0"/>
              <a:t>He</a:t>
            </a:r>
            <a:r>
              <a:rPr lang="en-US" dirty="0"/>
              <a:t> </a:t>
            </a:r>
            <a:r>
              <a:rPr lang="en-US" dirty="0" smtClean="0"/>
              <a:t>prunes </a:t>
            </a:r>
            <a:r>
              <a:rPr lang="en-US" dirty="0"/>
              <a:t>it so that it may bear more </a:t>
            </a:r>
            <a:r>
              <a:rPr lang="en-US" dirty="0" smtClean="0"/>
              <a:t>fruit.</a:t>
            </a:r>
            <a:r>
              <a:rPr lang="en-US" dirty="0"/>
              <a:t> </a:t>
            </a:r>
            <a:r>
              <a:rPr lang="en-US" dirty="0" smtClean="0"/>
              <a:t>You </a:t>
            </a:r>
            <a:r>
              <a:rPr lang="en-US" dirty="0"/>
              <a:t>are </a:t>
            </a:r>
            <a:r>
              <a:rPr lang="en-US" dirty="0" smtClean="0"/>
              <a:t>already</a:t>
            </a:r>
            <a:r>
              <a:rPr lang="en-US" dirty="0"/>
              <a:t> </a:t>
            </a:r>
            <a:r>
              <a:rPr lang="en-US" dirty="0" smtClean="0"/>
              <a:t>clean </a:t>
            </a:r>
            <a:r>
              <a:rPr lang="en-US" dirty="0"/>
              <a:t>because of the word which I have spoken to </a:t>
            </a:r>
            <a:r>
              <a:rPr lang="en-US" dirty="0" smtClean="0"/>
              <a:t>you.</a:t>
            </a:r>
            <a:r>
              <a:rPr lang="en-US" dirty="0"/>
              <a:t> </a:t>
            </a:r>
            <a:r>
              <a:rPr lang="en-US" dirty="0" smtClean="0"/>
              <a:t>Abide </a:t>
            </a:r>
            <a:r>
              <a:rPr lang="en-US" dirty="0"/>
              <a:t>in Me, and I in you. As the branch cannot bear </a:t>
            </a:r>
            <a:r>
              <a:rPr lang="en-US" dirty="0" smtClean="0"/>
              <a:t>fruit</a:t>
            </a:r>
            <a:r>
              <a:rPr lang="en-US" dirty="0"/>
              <a:t> </a:t>
            </a:r>
            <a:r>
              <a:rPr lang="en-US" dirty="0" smtClean="0"/>
              <a:t>of </a:t>
            </a:r>
            <a:r>
              <a:rPr lang="en-US" dirty="0"/>
              <a:t>itself unless it abides in the vine, so neither can you unless you abide in Me</a:t>
            </a:r>
            <a:r>
              <a:rPr lang="en-US" dirty="0" smtClean="0"/>
              <a:t>.</a:t>
            </a:r>
            <a:r>
              <a:rPr lang="en-US" dirty="0" smtClean="0">
                <a:ea typeface="Calibri" panose="020F0502020204030204" pitchFamily="34" charset="0"/>
              </a:rPr>
              <a:t>”</a:t>
            </a:r>
          </a:p>
          <a:p>
            <a:endParaRPr lang="en-US" sz="1000" b="1" dirty="0" smtClean="0">
              <a:ea typeface="Calibri" panose="020F0502020204030204" pitchFamily="34" charset="0"/>
            </a:endParaRPr>
          </a:p>
          <a:p>
            <a:r>
              <a:rPr lang="en-US" b="1" dirty="0" smtClean="0">
                <a:ea typeface="Calibri" panose="020F0502020204030204" pitchFamily="34" charset="0"/>
              </a:rPr>
              <a:t>John 15:16</a:t>
            </a:r>
            <a:r>
              <a:rPr lang="en-US" dirty="0" smtClean="0">
                <a:ea typeface="Calibri" panose="020F0502020204030204" pitchFamily="34" charset="0"/>
              </a:rPr>
              <a:t> – “</a:t>
            </a:r>
            <a:r>
              <a:rPr lang="en-US" dirty="0"/>
              <a:t>You did not choose Me but I chose you, and appointed you that you would go and bear fruit, and that your fruit would remain, so that whatever you ask of the Father in My name He may give </a:t>
            </a:r>
            <a:r>
              <a:rPr lang="en-US" dirty="0" smtClean="0"/>
              <a:t>to you.”</a:t>
            </a:r>
          </a:p>
          <a:p>
            <a:endParaRPr lang="en-US" sz="1000" dirty="0" smtClean="0">
              <a:ea typeface="Calibri" panose="020F0502020204030204" pitchFamily="34" charset="0"/>
            </a:endParaRPr>
          </a:p>
          <a:p>
            <a:r>
              <a:rPr lang="en-US" b="1" dirty="0" smtClean="0"/>
              <a:t>Prov 11:30</a:t>
            </a:r>
            <a:r>
              <a:rPr lang="en-US" dirty="0" smtClean="0"/>
              <a:t> – “</a:t>
            </a:r>
            <a:r>
              <a:rPr lang="en-US" dirty="0"/>
              <a:t>The fruit of the </a:t>
            </a:r>
            <a:r>
              <a:rPr lang="en-US" dirty="0" smtClean="0"/>
              <a:t>righteous is a </a:t>
            </a:r>
            <a:r>
              <a:rPr lang="en-US" dirty="0"/>
              <a:t>tree of </a:t>
            </a:r>
            <a:r>
              <a:rPr lang="en-US" dirty="0" smtClean="0"/>
              <a:t>life, and</a:t>
            </a:r>
            <a:r>
              <a:rPr lang="en-US" dirty="0"/>
              <a:t> he who is </a:t>
            </a:r>
            <a:r>
              <a:rPr lang="en-US" dirty="0" smtClean="0"/>
              <a:t>wise</a:t>
            </a:r>
            <a:r>
              <a:rPr lang="en-US" dirty="0"/>
              <a:t> </a:t>
            </a:r>
            <a:r>
              <a:rPr lang="en-US" dirty="0" smtClean="0"/>
              <a:t>wins </a:t>
            </a:r>
            <a:r>
              <a:rPr lang="en-US" dirty="0"/>
              <a:t>souls.</a:t>
            </a:r>
            <a:r>
              <a:rPr lang="en-US" dirty="0" smtClean="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7332"/>
            <a:ext cx="3880338" cy="2400667"/>
          </a:xfrm>
          <a:prstGeom prst="rect">
            <a:avLst/>
          </a:prstGeom>
        </p:spPr>
      </p:pic>
    </p:spTree>
    <p:extLst>
      <p:ext uri="{BB962C8B-B14F-4D97-AF65-F5344CB8AC3E}">
        <p14:creationId xmlns:p14="http://schemas.microsoft.com/office/powerpoint/2010/main" val="23416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060796"/>
          </a:xfrm>
        </p:spPr>
        <p:txBody>
          <a:bodyPr>
            <a:normAutofit fontScale="90000"/>
          </a:bodyPr>
          <a:lstStyle/>
          <a:p>
            <a:pPr algn="ctr"/>
            <a:r>
              <a:rPr lang="en-US" sz="8000" b="1" dirty="0" smtClean="0"/>
              <a:t>The Household of God</a:t>
            </a:r>
            <a:endParaRPr lang="en-US" sz="8000" b="1" dirty="0"/>
          </a:p>
        </p:txBody>
      </p:sp>
      <p:sp>
        <p:nvSpPr>
          <p:cNvPr id="6" name="Rectangle 5"/>
          <p:cNvSpPr/>
          <p:nvPr/>
        </p:nvSpPr>
        <p:spPr>
          <a:xfrm>
            <a:off x="70338" y="928916"/>
            <a:ext cx="8998927" cy="584775"/>
          </a:xfrm>
          <a:prstGeom prst="rect">
            <a:avLst/>
          </a:prstGeom>
          <a:solidFill>
            <a:srgbClr val="FFFF00"/>
          </a:solidFill>
          <a:ln w="28575">
            <a:solidFill>
              <a:schemeClr val="tx1"/>
            </a:solidFill>
          </a:ln>
        </p:spPr>
        <p:txBody>
          <a:bodyPr wrap="square">
            <a:spAutoFit/>
          </a:bodyPr>
          <a:lstStyle/>
          <a:p>
            <a:r>
              <a:rPr lang="en-US" sz="1600" b="1" dirty="0" smtClean="0"/>
              <a:t>1 Tim 3:15</a:t>
            </a:r>
            <a:r>
              <a:rPr lang="en-US" sz="1600" dirty="0" smtClean="0"/>
              <a:t> </a:t>
            </a:r>
            <a:r>
              <a:rPr lang="en-US" sz="1600" dirty="0"/>
              <a:t>– </a:t>
            </a:r>
            <a:r>
              <a:rPr lang="en-US" sz="1600" dirty="0" smtClean="0"/>
              <a:t>“but</a:t>
            </a:r>
            <a:r>
              <a:rPr lang="en-US" sz="1600" dirty="0"/>
              <a:t> </a:t>
            </a:r>
            <a:r>
              <a:rPr lang="en-US" sz="1600" dirty="0" smtClean="0"/>
              <a:t>in </a:t>
            </a:r>
            <a:r>
              <a:rPr lang="en-US" sz="1600" dirty="0"/>
              <a:t>case I am delayed, I write so that you will know </a:t>
            </a:r>
            <a:r>
              <a:rPr lang="en-US" sz="1600" dirty="0" smtClean="0"/>
              <a:t>how</a:t>
            </a:r>
            <a:r>
              <a:rPr lang="en-US" sz="1600" dirty="0"/>
              <a:t> </a:t>
            </a:r>
            <a:r>
              <a:rPr lang="en-US" sz="1600" dirty="0" smtClean="0"/>
              <a:t>one </a:t>
            </a:r>
            <a:r>
              <a:rPr lang="en-US" sz="1600" dirty="0"/>
              <a:t>ought to conduct himself in </a:t>
            </a:r>
            <a:r>
              <a:rPr lang="en-US" sz="1600" u="sng" dirty="0"/>
              <a:t>the household of God</a:t>
            </a:r>
            <a:r>
              <a:rPr lang="en-US" sz="1600" dirty="0"/>
              <a:t>, which is the church of the living God, the pillar and support of the truth.</a:t>
            </a:r>
            <a:r>
              <a:rPr lang="en-US" sz="1600" dirty="0" smtClean="0"/>
              <a:t>”</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1586238"/>
            <a:ext cx="2523393" cy="240909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8" y="4334607"/>
            <a:ext cx="2523393" cy="2453055"/>
          </a:xfrm>
          <a:prstGeom prst="rect">
            <a:avLst/>
          </a:prstGeom>
        </p:spPr>
      </p:pic>
      <p:sp>
        <p:nvSpPr>
          <p:cNvPr id="7" name="Rectangle 6"/>
          <p:cNvSpPr/>
          <p:nvPr/>
        </p:nvSpPr>
        <p:spPr>
          <a:xfrm>
            <a:off x="2664069" y="1586238"/>
            <a:ext cx="6405196" cy="5201424"/>
          </a:xfrm>
          <a:prstGeom prst="rect">
            <a:avLst/>
          </a:prstGeom>
          <a:ln w="28575">
            <a:solidFill>
              <a:schemeClr val="tx1"/>
            </a:solidFill>
          </a:ln>
        </p:spPr>
        <p:txBody>
          <a:bodyPr wrap="square">
            <a:spAutoFit/>
          </a:bodyPr>
          <a:lstStyle/>
          <a:p>
            <a:r>
              <a:rPr lang="en-US" sz="1400" b="1" dirty="0"/>
              <a:t>Gal 4:4-6</a:t>
            </a:r>
            <a:r>
              <a:rPr lang="en-US" sz="1400" dirty="0"/>
              <a:t> – “But when the fullness of the time came, God sent forth His Son, born of a woman, born under the Law, so that He might redeem those who were under the Law, that we might receive the adoption as sons. Because you are sons, God has sent forth the Spirit of His Son into our hearts, crying, ‘Abba! Father</a:t>
            </a:r>
            <a:r>
              <a:rPr lang="en-US" sz="1400" dirty="0" smtClean="0"/>
              <a:t>!’”</a:t>
            </a:r>
          </a:p>
          <a:p>
            <a:endParaRPr lang="en-US" sz="1000" dirty="0" smtClean="0"/>
          </a:p>
          <a:p>
            <a:r>
              <a:rPr lang="en-US" sz="1400" b="1" dirty="0"/>
              <a:t>Heb 2:11</a:t>
            </a:r>
            <a:r>
              <a:rPr lang="en-US" sz="1400" dirty="0"/>
              <a:t> – “For both He who sanctifies and those who are sanctified are all from one Father; for which reason He is not ashamed to </a:t>
            </a:r>
            <a:r>
              <a:rPr lang="en-US" sz="1400" dirty="0" smtClean="0"/>
              <a:t>call them brethren”</a:t>
            </a:r>
          </a:p>
          <a:p>
            <a:endParaRPr lang="en-US" sz="1000" dirty="0" smtClean="0"/>
          </a:p>
          <a:p>
            <a:r>
              <a:rPr lang="en-US" sz="1400" b="1" dirty="0"/>
              <a:t>1 Tim 5:1-2</a:t>
            </a:r>
            <a:r>
              <a:rPr lang="en-US" sz="1400" dirty="0"/>
              <a:t> – “Do not sharply rebuke an older man, but rather appeal to him as a father, to the younger men as brothers, the older women as mothers, and the younger women as sisters, in all purity</a:t>
            </a:r>
            <a:r>
              <a:rPr lang="en-US" sz="1400" dirty="0" smtClean="0"/>
              <a:t>.”</a:t>
            </a:r>
          </a:p>
          <a:p>
            <a:endParaRPr lang="en-US" sz="1000" dirty="0" smtClean="0"/>
          </a:p>
          <a:p>
            <a:r>
              <a:rPr lang="en-US" sz="1400" b="1" dirty="0"/>
              <a:t>Matt 12:46-50</a:t>
            </a:r>
            <a:r>
              <a:rPr lang="en-US" sz="1400" dirty="0"/>
              <a:t> – “While He was still speaking to the crowds, behold, His </a:t>
            </a:r>
            <a:r>
              <a:rPr lang="en-US" sz="1400" dirty="0" smtClean="0"/>
              <a:t>mother and brothers </a:t>
            </a:r>
            <a:r>
              <a:rPr lang="en-US" sz="1400" dirty="0"/>
              <a:t>were standing outside, seeking to speak to Him. Someone said to Him, ‘Behold, Your mother and Your brothers are standing outside seeking to speak to You.’ But Jesus answered the one who was telling Him and said, ‘Who is My mother and who are My brothers?’ And stretching out His hand toward His disciples, He said, ‘Behold My mother and My brothers! For whoever does the will of My Father who is in heaven, he is My brother and sister and mother</a:t>
            </a:r>
            <a:r>
              <a:rPr lang="en-US" sz="1400" dirty="0" smtClean="0"/>
              <a:t>.’”</a:t>
            </a:r>
          </a:p>
          <a:p>
            <a:endParaRPr lang="en-US" sz="1000" dirty="0" smtClean="0"/>
          </a:p>
          <a:p>
            <a:r>
              <a:rPr lang="en-US" sz="1400" b="1" dirty="0"/>
              <a:t>Mark 10:29-30</a:t>
            </a:r>
            <a:r>
              <a:rPr lang="en-US" sz="1400" dirty="0"/>
              <a:t> – “Truly I say to you, there is no one who has left house or brothers or sisters or mother or father or children or farms, for My sake and for the gospel’s sake, but that he will receive a hundred times as much now in the present age, houses and brothers and sisters and mothers and children and farms, along with persecutions; and in the age to come, eternal life.”</a:t>
            </a:r>
            <a:endParaRPr lang="en-US" sz="1400" dirty="0" smtClean="0"/>
          </a:p>
        </p:txBody>
      </p:sp>
    </p:spTree>
    <p:extLst>
      <p:ext uri="{BB962C8B-B14F-4D97-AF65-F5344CB8AC3E}">
        <p14:creationId xmlns:p14="http://schemas.microsoft.com/office/powerpoint/2010/main" val="17733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31985"/>
          </a:xfrm>
        </p:spPr>
        <p:txBody>
          <a:bodyPr>
            <a:normAutofit fontScale="90000"/>
          </a:bodyPr>
          <a:lstStyle/>
          <a:p>
            <a:pPr algn="ctr"/>
            <a:r>
              <a:rPr lang="en-US" sz="8000" b="1" dirty="0" smtClean="0"/>
              <a:t>The Bride of Christ</a:t>
            </a:r>
            <a:endParaRPr lang="en-US" sz="80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38" y="1676400"/>
            <a:ext cx="3866662" cy="242569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4203252"/>
            <a:ext cx="3866662" cy="2593201"/>
          </a:xfrm>
          <a:prstGeom prst="rect">
            <a:avLst/>
          </a:prstGeom>
        </p:spPr>
      </p:pic>
      <p:sp>
        <p:nvSpPr>
          <p:cNvPr id="6" name="Rectangle 5"/>
          <p:cNvSpPr/>
          <p:nvPr/>
        </p:nvSpPr>
        <p:spPr>
          <a:xfrm>
            <a:off x="70338" y="928916"/>
            <a:ext cx="8998927" cy="646331"/>
          </a:xfrm>
          <a:prstGeom prst="rect">
            <a:avLst/>
          </a:prstGeom>
          <a:solidFill>
            <a:srgbClr val="FFFF00"/>
          </a:solidFill>
          <a:ln w="28575">
            <a:solidFill>
              <a:schemeClr val="tx1"/>
            </a:solidFill>
          </a:ln>
        </p:spPr>
        <p:txBody>
          <a:bodyPr wrap="square">
            <a:spAutoFit/>
          </a:bodyPr>
          <a:lstStyle/>
          <a:p>
            <a:r>
              <a:rPr lang="en-US" sz="1600" b="1" dirty="0" smtClean="0"/>
              <a:t>2 Cor 11:2</a:t>
            </a:r>
            <a:r>
              <a:rPr lang="en-US" sz="1600" dirty="0" smtClean="0"/>
              <a:t> – “</a:t>
            </a:r>
            <a:r>
              <a:rPr lang="en-US" dirty="0"/>
              <a:t>For I am jealous for you with a godly jealousy; for I betrothed you to one husband, so that to Christ I might present you as a pure virgin.</a:t>
            </a:r>
            <a:r>
              <a:rPr lang="en-US" sz="1600" dirty="0" smtClean="0"/>
              <a:t>”</a:t>
            </a:r>
            <a:endParaRPr lang="en-US" sz="1600" dirty="0"/>
          </a:p>
        </p:txBody>
      </p:sp>
      <p:sp>
        <p:nvSpPr>
          <p:cNvPr id="7" name="Rectangle 6"/>
          <p:cNvSpPr/>
          <p:nvPr/>
        </p:nvSpPr>
        <p:spPr>
          <a:xfrm>
            <a:off x="4038600" y="1676400"/>
            <a:ext cx="5030665" cy="5062924"/>
          </a:xfrm>
          <a:prstGeom prst="rect">
            <a:avLst/>
          </a:prstGeom>
          <a:ln w="28575">
            <a:solidFill>
              <a:schemeClr val="tx1"/>
            </a:solidFill>
          </a:ln>
        </p:spPr>
        <p:txBody>
          <a:bodyPr wrap="square">
            <a:spAutoFit/>
          </a:bodyPr>
          <a:lstStyle/>
          <a:p>
            <a:r>
              <a:rPr lang="en-US" sz="2100" b="1" dirty="0" smtClean="0"/>
              <a:t>Eph 5:25-27</a:t>
            </a:r>
            <a:r>
              <a:rPr lang="en-US" sz="2100" dirty="0" smtClean="0"/>
              <a:t> – “</a:t>
            </a:r>
            <a:r>
              <a:rPr lang="en-US" sz="2100" dirty="0"/>
              <a:t>Husbands, love </a:t>
            </a:r>
            <a:r>
              <a:rPr lang="en-US" sz="2100" dirty="0" smtClean="0"/>
              <a:t>your wives, just </a:t>
            </a:r>
            <a:r>
              <a:rPr lang="en-US" sz="2100" dirty="0"/>
              <a:t>as Christ also loved the church and gave Himself up for </a:t>
            </a:r>
            <a:r>
              <a:rPr lang="en-US" sz="2100" dirty="0" smtClean="0"/>
              <a:t>her,</a:t>
            </a:r>
            <a:r>
              <a:rPr lang="en-US" sz="2100" dirty="0"/>
              <a:t> </a:t>
            </a:r>
            <a:r>
              <a:rPr lang="en-US" sz="2100" dirty="0" smtClean="0"/>
              <a:t>so </a:t>
            </a:r>
            <a:r>
              <a:rPr lang="en-US" sz="2100" dirty="0"/>
              <a:t>that He might sanctify her</a:t>
            </a:r>
            <a:r>
              <a:rPr lang="en-US" sz="2100" dirty="0" smtClean="0"/>
              <a:t>, having cleansed </a:t>
            </a:r>
            <a:r>
              <a:rPr lang="en-US" sz="2100" dirty="0"/>
              <a:t>her </a:t>
            </a:r>
            <a:r>
              <a:rPr lang="en-US" sz="2100" dirty="0" smtClean="0"/>
              <a:t>by the</a:t>
            </a:r>
            <a:r>
              <a:rPr lang="en-US" sz="2100" dirty="0"/>
              <a:t> washing of water with the </a:t>
            </a:r>
            <a:r>
              <a:rPr lang="en-US" sz="2100" dirty="0" smtClean="0"/>
              <a:t>word, that </a:t>
            </a:r>
            <a:r>
              <a:rPr lang="en-US" sz="2100" dirty="0"/>
              <a:t>He might present to Himself </a:t>
            </a:r>
            <a:r>
              <a:rPr lang="en-US" sz="2100" dirty="0" smtClean="0"/>
              <a:t>the church in all her </a:t>
            </a:r>
            <a:r>
              <a:rPr lang="en-US" sz="2100" dirty="0"/>
              <a:t>glory, having no spot or wrinkle or any such thing; but that she would be holy and blameless</a:t>
            </a:r>
            <a:r>
              <a:rPr lang="en-US" sz="2100" dirty="0" smtClean="0"/>
              <a:t>.”</a:t>
            </a:r>
          </a:p>
          <a:p>
            <a:endParaRPr lang="en-US" sz="800" dirty="0" smtClean="0"/>
          </a:p>
          <a:p>
            <a:r>
              <a:rPr lang="en-US" sz="2100" b="1" dirty="0"/>
              <a:t>Rev 19:7-8</a:t>
            </a:r>
            <a:r>
              <a:rPr lang="en-US" sz="2100" dirty="0"/>
              <a:t> – “‘Let us rejoice and be glad and give the glory to Him, for the marriage of the Lamb has come and His bride has made herself ready.’ It was given to her to clothe herself in fine linen, bright and clean; for the fine linen </a:t>
            </a:r>
            <a:r>
              <a:rPr lang="en-US" sz="2100" dirty="0" smtClean="0"/>
              <a:t>is the righteous acts </a:t>
            </a:r>
            <a:r>
              <a:rPr lang="en-US" sz="2100" dirty="0"/>
              <a:t>of the saints</a:t>
            </a:r>
            <a:r>
              <a:rPr lang="en-US" sz="2100" dirty="0" smtClean="0"/>
              <a:t>.”</a:t>
            </a:r>
            <a:endParaRPr lang="en-US" sz="2100" dirty="0"/>
          </a:p>
        </p:txBody>
      </p:sp>
    </p:spTree>
    <p:extLst>
      <p:ext uri="{BB962C8B-B14F-4D97-AF65-F5344CB8AC3E}">
        <p14:creationId xmlns:p14="http://schemas.microsoft.com/office/powerpoint/2010/main" val="351145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273</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Buxton Sketch</vt:lpstr>
      <vt:lpstr>Calibri</vt:lpstr>
      <vt:lpstr>Calibri Light</vt:lpstr>
      <vt:lpstr>Times New Roman</vt:lpstr>
      <vt:lpstr>Office Theme</vt:lpstr>
      <vt:lpstr>PowerPoint Presentation</vt:lpstr>
      <vt:lpstr>PowerPoint Presentation</vt:lpstr>
      <vt:lpstr>The Church</vt:lpstr>
      <vt:lpstr>The Kingdom of God</vt:lpstr>
      <vt:lpstr>The Temple of God</vt:lpstr>
      <vt:lpstr>The Body of Christ</vt:lpstr>
      <vt:lpstr>The Vineyard of the Lord</vt:lpstr>
      <vt:lpstr>The Household of God</vt:lpstr>
      <vt:lpstr>The Bride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52</cp:revision>
  <dcterms:created xsi:type="dcterms:W3CDTF">2019-01-28T16:47:55Z</dcterms:created>
  <dcterms:modified xsi:type="dcterms:W3CDTF">2019-02-02T23:46:11Z</dcterms:modified>
</cp:coreProperties>
</file>