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7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DCFEF1-E2F9-4ADB-A2D1-BA0838A67645}"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135958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CFEF1-E2F9-4ADB-A2D1-BA0838A67645}"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3898838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CFEF1-E2F9-4ADB-A2D1-BA0838A67645}"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41114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CFEF1-E2F9-4ADB-A2D1-BA0838A67645}"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32464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DCFEF1-E2F9-4ADB-A2D1-BA0838A67645}" type="datetimeFigureOut">
              <a:rPr lang="en-US" smtClean="0"/>
              <a:t>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314764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DCFEF1-E2F9-4ADB-A2D1-BA0838A67645}"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280724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DCFEF1-E2F9-4ADB-A2D1-BA0838A67645}" type="datetimeFigureOut">
              <a:rPr lang="en-US" smtClean="0"/>
              <a:t>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395737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CFEF1-E2F9-4ADB-A2D1-BA0838A67645}" type="datetimeFigureOut">
              <a:rPr lang="en-US" smtClean="0"/>
              <a:t>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26648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CFEF1-E2F9-4ADB-A2D1-BA0838A67645}" type="datetimeFigureOut">
              <a:rPr lang="en-US" smtClean="0"/>
              <a:t>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390223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DCFEF1-E2F9-4ADB-A2D1-BA0838A67645}"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197079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DCFEF1-E2F9-4ADB-A2D1-BA0838A67645}" type="datetimeFigureOut">
              <a:rPr lang="en-US" smtClean="0"/>
              <a:t>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CBBCB-5A32-4122-BF6E-5FAE9C2BA0C1}" type="slidenum">
              <a:rPr lang="en-US" smtClean="0"/>
              <a:t>‹#›</a:t>
            </a:fld>
            <a:endParaRPr lang="en-US"/>
          </a:p>
        </p:txBody>
      </p:sp>
    </p:spTree>
    <p:extLst>
      <p:ext uri="{BB962C8B-B14F-4D97-AF65-F5344CB8AC3E}">
        <p14:creationId xmlns:p14="http://schemas.microsoft.com/office/powerpoint/2010/main" val="297635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CFEF1-E2F9-4ADB-A2D1-BA0838A67645}" type="datetimeFigureOut">
              <a:rPr lang="en-US" smtClean="0"/>
              <a:t>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CBBCB-5A32-4122-BF6E-5FAE9C2BA0C1}" type="slidenum">
              <a:rPr lang="en-US" smtClean="0"/>
              <a:t>‹#›</a:t>
            </a:fld>
            <a:endParaRPr lang="en-US"/>
          </a:p>
        </p:txBody>
      </p:sp>
    </p:spTree>
    <p:extLst>
      <p:ext uri="{BB962C8B-B14F-4D97-AF65-F5344CB8AC3E}">
        <p14:creationId xmlns:p14="http://schemas.microsoft.com/office/powerpoint/2010/main" val="430446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25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5002F6-59DB-419A-AE59-C87E9908B0B0}"/>
              </a:ext>
            </a:extLst>
          </p:cNvPr>
          <p:cNvSpPr txBox="1"/>
          <p:nvPr/>
        </p:nvSpPr>
        <p:spPr>
          <a:xfrm>
            <a:off x="201336" y="134224"/>
            <a:ext cx="8875552" cy="5262979"/>
          </a:xfrm>
          <a:prstGeom prst="rect">
            <a:avLst/>
          </a:prstGeom>
          <a:noFill/>
        </p:spPr>
        <p:txBody>
          <a:bodyPr wrap="square" rtlCol="0">
            <a:spAutoFit/>
          </a:bodyPr>
          <a:lstStyle/>
          <a:p>
            <a:r>
              <a:rPr lang="en-US" sz="2400" dirty="0"/>
              <a:t>The Holy Spirit was to reveal the truth to the disciples.</a:t>
            </a:r>
          </a:p>
          <a:p>
            <a:endParaRPr lang="en-US" sz="2400" dirty="0"/>
          </a:p>
          <a:p>
            <a:r>
              <a:rPr lang="en-US" sz="2400" dirty="0"/>
              <a:t>(John 16:12-13) </a:t>
            </a:r>
          </a:p>
          <a:p>
            <a:r>
              <a:rPr lang="en-US" sz="2400" dirty="0"/>
              <a:t>(12) I have many more things to say to you, but you cannot bear them now.</a:t>
            </a:r>
          </a:p>
          <a:p>
            <a:endParaRPr lang="en-US" sz="2400" dirty="0"/>
          </a:p>
          <a:p>
            <a:r>
              <a:rPr lang="en-US" sz="2400" dirty="0"/>
              <a:t>(13) But when He, the Spirit of </a:t>
            </a:r>
            <a:r>
              <a:rPr lang="en-US" sz="2400" u="sng" dirty="0"/>
              <a:t>truth</a:t>
            </a:r>
            <a:r>
              <a:rPr lang="en-US" sz="2400" dirty="0"/>
              <a:t> comes, He will guide you into all the </a:t>
            </a:r>
            <a:r>
              <a:rPr lang="en-US" sz="2400" u="sng" dirty="0"/>
              <a:t>truth</a:t>
            </a:r>
            <a:r>
              <a:rPr lang="en-US" sz="2400" dirty="0"/>
              <a:t>; for He will not speak on His own initiative, but whatever He hears, He will speak; and He will disclose to you what is to come.</a:t>
            </a:r>
          </a:p>
          <a:p>
            <a:endParaRPr lang="en-US" sz="2400" dirty="0"/>
          </a:p>
          <a:p>
            <a:r>
              <a:rPr lang="en-US" sz="2400" dirty="0"/>
              <a:t>This process began on the day of Pentecost and continued with the apostles (Acts 2).</a:t>
            </a:r>
          </a:p>
          <a:p>
            <a:endParaRPr lang="en-US" sz="2400" dirty="0"/>
          </a:p>
          <a:p>
            <a:r>
              <a:rPr lang="en-US" sz="2400" dirty="0"/>
              <a:t>Paul explains the process of inspiration (I Corinthians 2).</a:t>
            </a:r>
          </a:p>
        </p:txBody>
      </p:sp>
    </p:spTree>
    <p:extLst>
      <p:ext uri="{BB962C8B-B14F-4D97-AF65-F5344CB8AC3E}">
        <p14:creationId xmlns:p14="http://schemas.microsoft.com/office/powerpoint/2010/main" val="406372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2D8005-F81A-4DA4-8BF6-D60DE6DD3FAB}"/>
              </a:ext>
            </a:extLst>
          </p:cNvPr>
          <p:cNvSpPr txBox="1"/>
          <p:nvPr/>
        </p:nvSpPr>
        <p:spPr>
          <a:xfrm>
            <a:off x="134224" y="75501"/>
            <a:ext cx="8942664" cy="2677656"/>
          </a:xfrm>
          <a:prstGeom prst="rect">
            <a:avLst/>
          </a:prstGeom>
          <a:noFill/>
        </p:spPr>
        <p:txBody>
          <a:bodyPr wrap="square" rtlCol="0">
            <a:spAutoFit/>
          </a:bodyPr>
          <a:lstStyle/>
          <a:p>
            <a:r>
              <a:rPr lang="en-US" sz="2800" dirty="0"/>
              <a:t>The message of truth is the gospel of salvation.</a:t>
            </a:r>
          </a:p>
          <a:p>
            <a:endParaRPr lang="en-US" sz="2800" dirty="0"/>
          </a:p>
          <a:p>
            <a:r>
              <a:rPr lang="en-US" sz="2800" dirty="0"/>
              <a:t>(Ephesians 1:13) In Him, you also, after listening to the message of </a:t>
            </a:r>
            <a:r>
              <a:rPr lang="en-US" sz="2800" u="sng" dirty="0"/>
              <a:t>truth</a:t>
            </a:r>
            <a:r>
              <a:rPr lang="en-US" sz="2800" dirty="0"/>
              <a:t>, the gospel of your salvation—having also believed, you were sealed in Him with the Holy Spirit of promise.</a:t>
            </a:r>
          </a:p>
        </p:txBody>
      </p:sp>
    </p:spTree>
    <p:extLst>
      <p:ext uri="{BB962C8B-B14F-4D97-AF65-F5344CB8AC3E}">
        <p14:creationId xmlns:p14="http://schemas.microsoft.com/office/powerpoint/2010/main" val="36410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ADF36E-6791-4D27-9422-E10A7907EDCD}"/>
              </a:ext>
            </a:extLst>
          </p:cNvPr>
          <p:cNvSpPr txBox="1"/>
          <p:nvPr/>
        </p:nvSpPr>
        <p:spPr>
          <a:xfrm>
            <a:off x="142613" y="125835"/>
            <a:ext cx="8858774" cy="5632311"/>
          </a:xfrm>
          <a:prstGeom prst="rect">
            <a:avLst/>
          </a:prstGeom>
          <a:noFill/>
        </p:spPr>
        <p:txBody>
          <a:bodyPr wrap="square" rtlCol="0">
            <a:spAutoFit/>
          </a:bodyPr>
          <a:lstStyle/>
          <a:p>
            <a:pPr algn="ctr"/>
            <a:r>
              <a:rPr lang="en-US" sz="2000" dirty="0"/>
              <a:t>What does the Bible tell us about the existence of truth?</a:t>
            </a:r>
          </a:p>
          <a:p>
            <a:endParaRPr lang="en-US" sz="2000" dirty="0"/>
          </a:p>
          <a:p>
            <a:r>
              <a:rPr lang="en-US" sz="2000" dirty="0"/>
              <a:t>Jesus asserts that </a:t>
            </a:r>
            <a:r>
              <a:rPr lang="en-US" sz="2000" u="sng" dirty="0"/>
              <a:t>truth</a:t>
            </a:r>
            <a:r>
              <a:rPr lang="en-US" sz="2000" dirty="0"/>
              <a:t> exists and identifies it as the word of God (John 17:17).</a:t>
            </a:r>
          </a:p>
          <a:p>
            <a:endParaRPr lang="en-US" sz="2000" dirty="0"/>
          </a:p>
          <a:p>
            <a:r>
              <a:rPr lang="en-US" sz="2000" dirty="0"/>
              <a:t>Jesus tells Jewish believers that the </a:t>
            </a:r>
            <a:r>
              <a:rPr lang="en-US" sz="2000" u="sng" dirty="0"/>
              <a:t>truth</a:t>
            </a:r>
            <a:r>
              <a:rPr lang="en-US" sz="2000" dirty="0"/>
              <a:t> will make them free from sin (John 8:32, 36).</a:t>
            </a:r>
          </a:p>
          <a:p>
            <a:endParaRPr lang="en-US" sz="2000" dirty="0"/>
          </a:p>
          <a:p>
            <a:r>
              <a:rPr lang="en-US" sz="2000" dirty="0"/>
              <a:t>Jesus tells the disciples that the Holy Spirit will guide them into all the </a:t>
            </a:r>
            <a:r>
              <a:rPr lang="en-US" sz="2000" u="sng" dirty="0"/>
              <a:t>truth</a:t>
            </a:r>
            <a:r>
              <a:rPr lang="en-US" sz="2000" dirty="0"/>
              <a:t> (John 16:13).</a:t>
            </a:r>
          </a:p>
          <a:p>
            <a:endParaRPr lang="en-US" sz="2000" dirty="0"/>
          </a:p>
          <a:p>
            <a:r>
              <a:rPr lang="en-US" sz="2000" dirty="0"/>
              <a:t>Paul identifies the </a:t>
            </a:r>
            <a:r>
              <a:rPr lang="en-US" sz="2000" u="sng" dirty="0"/>
              <a:t>truth</a:t>
            </a:r>
            <a:r>
              <a:rPr lang="en-US" sz="2000" dirty="0"/>
              <a:t> as the gospel of salvation (Ephesians 1:13).</a:t>
            </a:r>
          </a:p>
          <a:p>
            <a:endParaRPr lang="en-US" sz="2000" dirty="0"/>
          </a:p>
          <a:p>
            <a:endParaRPr lang="en-US" sz="2000" u="sng" dirty="0"/>
          </a:p>
          <a:p>
            <a:r>
              <a:rPr lang="en-US" sz="2000" u="sng" dirty="0"/>
              <a:t>Logical conclusion</a:t>
            </a:r>
            <a:r>
              <a:rPr lang="en-US" sz="2000" dirty="0"/>
              <a:t>:  Truth is the gospel message and all of the teachings that the apostles taught and wrote through inspiration by the Holy Spirit.  </a:t>
            </a:r>
          </a:p>
          <a:p>
            <a:endParaRPr lang="en-US" sz="2000" dirty="0"/>
          </a:p>
          <a:p>
            <a:r>
              <a:rPr lang="en-US" sz="2000" dirty="0"/>
              <a:t>In other words, the truth is the New Testament.</a:t>
            </a:r>
          </a:p>
          <a:p>
            <a:endParaRPr lang="en-US" sz="2000" dirty="0"/>
          </a:p>
        </p:txBody>
      </p:sp>
    </p:spTree>
    <p:extLst>
      <p:ext uri="{BB962C8B-B14F-4D97-AF65-F5344CB8AC3E}">
        <p14:creationId xmlns:p14="http://schemas.microsoft.com/office/powerpoint/2010/main" val="1020105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3B82B6-4394-4321-B182-50524DCCDF33}"/>
              </a:ext>
            </a:extLst>
          </p:cNvPr>
          <p:cNvSpPr txBox="1"/>
          <p:nvPr/>
        </p:nvSpPr>
        <p:spPr>
          <a:xfrm>
            <a:off x="188332" y="83890"/>
            <a:ext cx="8955667" cy="6001643"/>
          </a:xfrm>
          <a:prstGeom prst="rect">
            <a:avLst/>
          </a:prstGeom>
          <a:noFill/>
        </p:spPr>
        <p:txBody>
          <a:bodyPr wrap="square" rtlCol="0">
            <a:spAutoFit/>
          </a:bodyPr>
          <a:lstStyle/>
          <a:p>
            <a:r>
              <a:rPr lang="en-US" sz="2400" dirty="0"/>
              <a:t>God wants all men to be saved by coming to a knowledge of the truth.</a:t>
            </a:r>
          </a:p>
          <a:p>
            <a:endParaRPr lang="en-US" sz="2400" dirty="0"/>
          </a:p>
          <a:p>
            <a:r>
              <a:rPr lang="en-US" sz="2400" dirty="0"/>
              <a:t>(I Timothy 2:3-4) </a:t>
            </a:r>
          </a:p>
          <a:p>
            <a:r>
              <a:rPr lang="en-US" sz="2400" dirty="0"/>
              <a:t>(3) This is good and acceptable in the sight of God our Savior,</a:t>
            </a:r>
          </a:p>
          <a:p>
            <a:endParaRPr lang="en-US" sz="2400" dirty="0"/>
          </a:p>
          <a:p>
            <a:r>
              <a:rPr lang="en-US" sz="2400" dirty="0"/>
              <a:t>(4) who desires all men to be saved and to come to the knowledge of the </a:t>
            </a:r>
            <a:r>
              <a:rPr lang="en-US" sz="2400" u="sng" dirty="0"/>
              <a:t>truth</a:t>
            </a:r>
            <a:r>
              <a:rPr lang="en-US" sz="2400" dirty="0"/>
              <a:t>.</a:t>
            </a:r>
          </a:p>
          <a:p>
            <a:endParaRPr lang="en-US" sz="2400" dirty="0"/>
          </a:p>
          <a:p>
            <a:endParaRPr lang="en-US" sz="2400" dirty="0"/>
          </a:p>
          <a:p>
            <a:r>
              <a:rPr lang="en-US" sz="2400" dirty="0"/>
              <a:t>The truth is not relative:</a:t>
            </a:r>
          </a:p>
          <a:p>
            <a:r>
              <a:rPr lang="en-US" sz="2400" dirty="0"/>
              <a:t>	It has not changed over time.</a:t>
            </a:r>
          </a:p>
          <a:p>
            <a:r>
              <a:rPr lang="en-US" sz="2400" dirty="0"/>
              <a:t>	It does not change from person to person.</a:t>
            </a:r>
          </a:p>
          <a:p>
            <a:endParaRPr lang="en-US" sz="2400" dirty="0"/>
          </a:p>
          <a:p>
            <a:r>
              <a:rPr lang="en-US" sz="2400" dirty="0"/>
              <a:t>The truth is not something to be dismissed lightly or to be ignored.</a:t>
            </a:r>
          </a:p>
          <a:p>
            <a:endParaRPr lang="en-US" sz="2400" dirty="0"/>
          </a:p>
          <a:p>
            <a:r>
              <a:rPr lang="en-US" sz="2400" dirty="0"/>
              <a:t>By knowing the truth and obeying it, we can be saved.</a:t>
            </a:r>
          </a:p>
        </p:txBody>
      </p:sp>
    </p:spTree>
    <p:extLst>
      <p:ext uri="{BB962C8B-B14F-4D97-AF65-F5344CB8AC3E}">
        <p14:creationId xmlns:p14="http://schemas.microsoft.com/office/powerpoint/2010/main" val="95016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D3106F-AF8E-4B42-9789-9E1CFB2539D0}"/>
              </a:ext>
            </a:extLst>
          </p:cNvPr>
          <p:cNvSpPr txBox="1"/>
          <p:nvPr/>
        </p:nvSpPr>
        <p:spPr>
          <a:xfrm>
            <a:off x="125835" y="83890"/>
            <a:ext cx="8892330" cy="3046988"/>
          </a:xfrm>
          <a:prstGeom prst="rect">
            <a:avLst/>
          </a:prstGeom>
          <a:noFill/>
        </p:spPr>
        <p:txBody>
          <a:bodyPr wrap="square" rtlCol="0">
            <a:spAutoFit/>
          </a:bodyPr>
          <a:lstStyle/>
          <a:p>
            <a:r>
              <a:rPr lang="en-US" sz="3200" dirty="0"/>
              <a:t>By obeying the truth, we purify our souls.</a:t>
            </a:r>
          </a:p>
          <a:p>
            <a:endParaRPr lang="en-US" sz="3200" dirty="0"/>
          </a:p>
          <a:p>
            <a:r>
              <a:rPr lang="en-US" sz="3200" dirty="0"/>
              <a:t>(I Peter 1:22) Since you have in obedience to the </a:t>
            </a:r>
            <a:r>
              <a:rPr lang="en-US" sz="3200" u="sng" dirty="0"/>
              <a:t>truth</a:t>
            </a:r>
            <a:r>
              <a:rPr lang="en-US" sz="3200" dirty="0"/>
              <a:t> purified your souls for a sincere love of the brethren, fervently love one another from the heart.</a:t>
            </a:r>
          </a:p>
          <a:p>
            <a:endParaRPr lang="en-US" sz="3200" dirty="0"/>
          </a:p>
        </p:txBody>
      </p:sp>
    </p:spTree>
    <p:extLst>
      <p:ext uri="{BB962C8B-B14F-4D97-AF65-F5344CB8AC3E}">
        <p14:creationId xmlns:p14="http://schemas.microsoft.com/office/powerpoint/2010/main" val="434600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A48BFA-63BB-4DF0-8F7C-89D5964061FF}"/>
              </a:ext>
            </a:extLst>
          </p:cNvPr>
          <p:cNvSpPr txBox="1"/>
          <p:nvPr/>
        </p:nvSpPr>
        <p:spPr>
          <a:xfrm>
            <a:off x="167780" y="67112"/>
            <a:ext cx="8976220" cy="5262979"/>
          </a:xfrm>
          <a:prstGeom prst="rect">
            <a:avLst/>
          </a:prstGeom>
          <a:noFill/>
        </p:spPr>
        <p:txBody>
          <a:bodyPr wrap="square" rtlCol="0">
            <a:spAutoFit/>
          </a:bodyPr>
          <a:lstStyle/>
          <a:p>
            <a:endParaRPr lang="en-US" sz="2400" dirty="0"/>
          </a:p>
          <a:p>
            <a:r>
              <a:rPr lang="en-US" sz="2400" dirty="0"/>
              <a:t>(III John 1:4) I have no greater joy than this, to hear of my children walking in the </a:t>
            </a:r>
            <a:r>
              <a:rPr lang="en-US" sz="2400" u="sng" dirty="0"/>
              <a:t>truth</a:t>
            </a:r>
            <a:r>
              <a:rPr lang="en-US" sz="2400" dirty="0"/>
              <a:t>.</a:t>
            </a:r>
          </a:p>
          <a:p>
            <a:endParaRPr lang="en-US" sz="2400" dirty="0"/>
          </a:p>
          <a:p>
            <a:r>
              <a:rPr lang="en-US" sz="2400" dirty="0"/>
              <a:t>Such is the life of a Christian:</a:t>
            </a:r>
          </a:p>
          <a:p>
            <a:r>
              <a:rPr lang="en-US" sz="2400" dirty="0"/>
              <a:t>	We accept the fact that truth exists.</a:t>
            </a:r>
          </a:p>
          <a:p>
            <a:endParaRPr lang="en-US" sz="2400" dirty="0"/>
          </a:p>
          <a:p>
            <a:r>
              <a:rPr lang="en-US" sz="2400" dirty="0"/>
              <a:t>	We learn the truth.</a:t>
            </a:r>
          </a:p>
          <a:p>
            <a:endParaRPr lang="en-US" sz="2400" dirty="0"/>
          </a:p>
          <a:p>
            <a:r>
              <a:rPr lang="en-US" sz="2400" dirty="0"/>
              <a:t>	We obey the truth.</a:t>
            </a:r>
          </a:p>
          <a:p>
            <a:endParaRPr lang="en-US" sz="2400" dirty="0"/>
          </a:p>
          <a:p>
            <a:r>
              <a:rPr lang="en-US" sz="2400" dirty="0"/>
              <a:t>	We continue walking in the truth.</a:t>
            </a:r>
          </a:p>
          <a:p>
            <a:endParaRPr lang="en-US" sz="2400" dirty="0"/>
          </a:p>
          <a:p>
            <a:endParaRPr lang="en-US" sz="2400" dirty="0"/>
          </a:p>
        </p:txBody>
      </p:sp>
    </p:spTree>
    <p:extLst>
      <p:ext uri="{BB962C8B-B14F-4D97-AF65-F5344CB8AC3E}">
        <p14:creationId xmlns:p14="http://schemas.microsoft.com/office/powerpoint/2010/main" val="90035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FF0E80-EF8E-438D-9F0D-9AE3FCE25000}"/>
              </a:ext>
            </a:extLst>
          </p:cNvPr>
          <p:cNvSpPr txBox="1"/>
          <p:nvPr/>
        </p:nvSpPr>
        <p:spPr>
          <a:xfrm>
            <a:off x="83891" y="1"/>
            <a:ext cx="8976220" cy="6555641"/>
          </a:xfrm>
          <a:prstGeom prst="rect">
            <a:avLst/>
          </a:prstGeom>
          <a:noFill/>
        </p:spPr>
        <p:txBody>
          <a:bodyPr wrap="square" rtlCol="0">
            <a:spAutoFit/>
          </a:bodyPr>
          <a:lstStyle/>
          <a:p>
            <a:pPr algn="ctr"/>
            <a:r>
              <a:rPr lang="en-US" sz="2000" dirty="0"/>
              <a:t>Acknowledging and obeying Biblical truth are not popular.  </a:t>
            </a:r>
          </a:p>
          <a:p>
            <a:pPr algn="ctr"/>
            <a:r>
              <a:rPr lang="en-US" sz="2000" dirty="0"/>
              <a:t>Why not?</a:t>
            </a:r>
          </a:p>
          <a:p>
            <a:endParaRPr lang="en-US" sz="2000" dirty="0"/>
          </a:p>
          <a:p>
            <a:endParaRPr lang="en-US" sz="2000" dirty="0"/>
          </a:p>
          <a:p>
            <a:pPr algn="ctr"/>
            <a:r>
              <a:rPr lang="en-US" sz="2000" dirty="0"/>
              <a:t>If Truth exists, then “Right” and “Wrong” exist.</a:t>
            </a:r>
          </a:p>
          <a:p>
            <a:endParaRPr lang="en-US" sz="2000" dirty="0"/>
          </a:p>
          <a:p>
            <a:r>
              <a:rPr lang="en-US" sz="2000" dirty="0"/>
              <a:t>Conforming to the Truth = “Right”			Not conforming to the Truth = “Wrong”</a:t>
            </a:r>
          </a:p>
          <a:p>
            <a:endParaRPr lang="en-US" sz="2000" dirty="0"/>
          </a:p>
          <a:p>
            <a:endParaRPr lang="en-US" sz="2000" dirty="0"/>
          </a:p>
          <a:p>
            <a:endParaRPr lang="en-US" sz="2000" dirty="0"/>
          </a:p>
          <a:p>
            <a:r>
              <a:rPr lang="en-US" sz="2000" dirty="0"/>
              <a:t>People do not like learning that they are Wrong.  (Pride?)</a:t>
            </a:r>
          </a:p>
          <a:p>
            <a:endParaRPr lang="en-US" sz="2000" dirty="0"/>
          </a:p>
          <a:p>
            <a:r>
              <a:rPr lang="en-US" sz="2000" dirty="0"/>
              <a:t>Being Wrong is often associated with feelings of Guilt.</a:t>
            </a:r>
          </a:p>
          <a:p>
            <a:endParaRPr lang="en-US" sz="2000" dirty="0"/>
          </a:p>
          <a:p>
            <a:r>
              <a:rPr lang="en-US" sz="2000" dirty="0"/>
              <a:t>People do not like feeling Guilty.  </a:t>
            </a:r>
          </a:p>
          <a:p>
            <a:endParaRPr lang="en-US" sz="2000" dirty="0"/>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12987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7E916F-5EA0-4856-95AA-3166C32BE231}"/>
              </a:ext>
            </a:extLst>
          </p:cNvPr>
          <p:cNvSpPr txBox="1"/>
          <p:nvPr/>
        </p:nvSpPr>
        <p:spPr>
          <a:xfrm>
            <a:off x="83890" y="92279"/>
            <a:ext cx="9060110" cy="2862322"/>
          </a:xfrm>
          <a:prstGeom prst="rect">
            <a:avLst/>
          </a:prstGeom>
          <a:noFill/>
        </p:spPr>
        <p:txBody>
          <a:bodyPr wrap="square" rtlCol="0">
            <a:spAutoFit/>
          </a:bodyPr>
          <a:lstStyle/>
          <a:p>
            <a:pPr algn="ctr"/>
            <a:r>
              <a:rPr lang="en-US" dirty="0"/>
              <a:t>We have 2 options to deal with Guilt:</a:t>
            </a:r>
          </a:p>
          <a:p>
            <a:r>
              <a:rPr lang="en-US" dirty="0"/>
              <a:t>		     </a:t>
            </a:r>
            <a:r>
              <a:rPr lang="en-US" u="sng" dirty="0"/>
              <a:t>Option 1</a:t>
            </a:r>
          </a:p>
          <a:p>
            <a:r>
              <a:rPr lang="en-US" dirty="0"/>
              <a:t>Acknowledge our guilt</a:t>
            </a:r>
          </a:p>
          <a:p>
            <a:endParaRPr lang="en-US" dirty="0"/>
          </a:p>
          <a:p>
            <a:r>
              <a:rPr lang="en-US" dirty="0"/>
              <a:t>Change our life to conform to the Truth</a:t>
            </a:r>
          </a:p>
          <a:p>
            <a:r>
              <a:rPr lang="en-US" dirty="0"/>
              <a:t>(definition of Repentance) and</a:t>
            </a:r>
          </a:p>
          <a:p>
            <a:endParaRPr lang="en-US" dirty="0"/>
          </a:p>
          <a:p>
            <a:r>
              <a:rPr lang="en-US" dirty="0"/>
              <a:t>Accept Jesus’ offer for forgiveness of sins</a:t>
            </a:r>
          </a:p>
          <a:p>
            <a:endParaRPr lang="en-US" dirty="0"/>
          </a:p>
          <a:p>
            <a:endParaRPr lang="en-US" dirty="0"/>
          </a:p>
        </p:txBody>
      </p:sp>
    </p:spTree>
    <p:extLst>
      <p:ext uri="{BB962C8B-B14F-4D97-AF65-F5344CB8AC3E}">
        <p14:creationId xmlns:p14="http://schemas.microsoft.com/office/powerpoint/2010/main" val="242849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DF0015-8569-482F-82D5-4C45A8BF2963}"/>
              </a:ext>
            </a:extLst>
          </p:cNvPr>
          <p:cNvSpPr txBox="1"/>
          <p:nvPr/>
        </p:nvSpPr>
        <p:spPr>
          <a:xfrm>
            <a:off x="4114800" y="2973897"/>
            <a:ext cx="914400" cy="9144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2AB30690-C554-4EC0-B316-A64F078AD4E1}"/>
              </a:ext>
            </a:extLst>
          </p:cNvPr>
          <p:cNvSpPr txBox="1"/>
          <p:nvPr/>
        </p:nvSpPr>
        <p:spPr>
          <a:xfrm>
            <a:off x="0" y="75501"/>
            <a:ext cx="9144000" cy="3416320"/>
          </a:xfrm>
          <a:prstGeom prst="rect">
            <a:avLst/>
          </a:prstGeom>
          <a:noFill/>
        </p:spPr>
        <p:txBody>
          <a:bodyPr wrap="square" rtlCol="0">
            <a:spAutoFit/>
          </a:bodyPr>
          <a:lstStyle/>
          <a:p>
            <a:pPr algn="ctr"/>
            <a:r>
              <a:rPr lang="en-US" dirty="0"/>
              <a:t>We have 2 options to deal with Guilt:</a:t>
            </a:r>
          </a:p>
          <a:p>
            <a:pPr algn="ctr"/>
            <a:endParaRPr lang="en-US" dirty="0"/>
          </a:p>
          <a:p>
            <a:r>
              <a:rPr lang="en-US" dirty="0"/>
              <a:t>		     </a:t>
            </a:r>
            <a:r>
              <a:rPr lang="en-US" u="sng" dirty="0"/>
              <a:t>Option 1</a:t>
            </a:r>
            <a:r>
              <a:rPr lang="en-US" dirty="0"/>
              <a:t>									</a:t>
            </a:r>
            <a:r>
              <a:rPr lang="en-US" u="sng" dirty="0"/>
              <a:t>Option 2</a:t>
            </a:r>
          </a:p>
          <a:p>
            <a:r>
              <a:rPr lang="en-US" dirty="0"/>
              <a:t>Acknowledge our guilt							Reject the idea that Truth exists</a:t>
            </a:r>
          </a:p>
          <a:p>
            <a:endParaRPr lang="en-US" dirty="0"/>
          </a:p>
          <a:p>
            <a:r>
              <a:rPr lang="en-US" dirty="0"/>
              <a:t>Change our life to conform to the Truth				If no Truth, then there is no “Wrong”</a:t>
            </a:r>
          </a:p>
          <a:p>
            <a:r>
              <a:rPr lang="en-US" dirty="0"/>
              <a:t>       (definition of Repentance)</a:t>
            </a:r>
          </a:p>
          <a:p>
            <a:r>
              <a:rPr lang="en-US" dirty="0"/>
              <a:t>											If no “Wrong,” then there is no Guilt Accept Jesus’ offer for forgiveness of sins			</a:t>
            </a:r>
          </a:p>
          <a:p>
            <a:r>
              <a:rPr lang="en-US" dirty="0"/>
              <a:t>											If no Guilt, then there is no need to</a:t>
            </a:r>
          </a:p>
          <a:p>
            <a:r>
              <a:rPr lang="en-US" dirty="0"/>
              <a:t>											change my behavior.</a:t>
            </a:r>
          </a:p>
          <a:p>
            <a:endParaRPr lang="en-US" dirty="0"/>
          </a:p>
        </p:txBody>
      </p:sp>
    </p:spTree>
    <p:extLst>
      <p:ext uri="{BB962C8B-B14F-4D97-AF65-F5344CB8AC3E}">
        <p14:creationId xmlns:p14="http://schemas.microsoft.com/office/powerpoint/2010/main" val="183343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0655FE-E7CB-4CA0-AA46-3D561852E7F1}"/>
              </a:ext>
            </a:extLst>
          </p:cNvPr>
          <p:cNvSpPr txBox="1"/>
          <p:nvPr/>
        </p:nvSpPr>
        <p:spPr>
          <a:xfrm>
            <a:off x="176168" y="100668"/>
            <a:ext cx="8900719" cy="5940088"/>
          </a:xfrm>
          <a:prstGeom prst="rect">
            <a:avLst/>
          </a:prstGeom>
          <a:noFill/>
        </p:spPr>
        <p:txBody>
          <a:bodyPr wrap="square" rtlCol="0">
            <a:spAutoFit/>
          </a:bodyPr>
          <a:lstStyle/>
          <a:p>
            <a:r>
              <a:rPr lang="en-US" sz="2000" dirty="0"/>
              <a:t>In our world today, it is evident that many will not accept the truth.</a:t>
            </a:r>
          </a:p>
          <a:p>
            <a:r>
              <a:rPr lang="en-US" sz="2000" dirty="0"/>
              <a:t>This was predicted by New Testament writers.</a:t>
            </a:r>
          </a:p>
          <a:p>
            <a:endParaRPr lang="en-US" sz="2000" dirty="0"/>
          </a:p>
          <a:p>
            <a:r>
              <a:rPr lang="en-US" sz="2000" dirty="0"/>
              <a:t>(II Peter 2:1-2) </a:t>
            </a:r>
          </a:p>
          <a:p>
            <a:r>
              <a:rPr lang="en-US" sz="2000" dirty="0"/>
              <a:t>(1) But false prophets also arose among the people, just as there will also be false teachers among you, who will secretly introduce destructive heresies, even denying the Master who bought them, bringing swift destruction upon themselves.</a:t>
            </a:r>
          </a:p>
          <a:p>
            <a:endParaRPr lang="en-US" sz="2000" dirty="0"/>
          </a:p>
          <a:p>
            <a:r>
              <a:rPr lang="en-US" sz="2000" dirty="0"/>
              <a:t>(2) Many will follow their sensuality, and because of them the way of the </a:t>
            </a:r>
            <a:r>
              <a:rPr lang="en-US" sz="2000" u="sng" dirty="0"/>
              <a:t>truth</a:t>
            </a:r>
            <a:r>
              <a:rPr lang="en-US" sz="2000" dirty="0"/>
              <a:t> will be maligned.</a:t>
            </a:r>
          </a:p>
          <a:p>
            <a:endParaRPr lang="en-US" sz="2000" dirty="0"/>
          </a:p>
          <a:p>
            <a:endParaRPr lang="en-US" sz="2000" dirty="0"/>
          </a:p>
          <a:p>
            <a:r>
              <a:rPr lang="en-US" sz="2000" dirty="0"/>
              <a:t>(II Timothy 4:3-4) </a:t>
            </a:r>
          </a:p>
          <a:p>
            <a:r>
              <a:rPr lang="en-US" sz="2000" dirty="0"/>
              <a:t>(3) For the time will come when they will not endure sound doctrine; but wanting to have their ears tickled, they will accumulate for themselves teachers in accordance to their own desires, </a:t>
            </a:r>
          </a:p>
          <a:p>
            <a:endParaRPr lang="en-US" sz="2000" dirty="0"/>
          </a:p>
          <a:p>
            <a:r>
              <a:rPr lang="en-US" sz="2000" dirty="0"/>
              <a:t>(4) and will turn away their ears from the </a:t>
            </a:r>
            <a:r>
              <a:rPr lang="en-US" sz="2000" u="sng" dirty="0"/>
              <a:t>truth</a:t>
            </a:r>
            <a:r>
              <a:rPr lang="en-US" sz="2000" dirty="0"/>
              <a:t> and will turn aside to myths.</a:t>
            </a:r>
          </a:p>
          <a:p>
            <a:endParaRPr lang="en-US" sz="2000" dirty="0"/>
          </a:p>
        </p:txBody>
      </p:sp>
    </p:spTree>
    <p:extLst>
      <p:ext uri="{BB962C8B-B14F-4D97-AF65-F5344CB8AC3E}">
        <p14:creationId xmlns:p14="http://schemas.microsoft.com/office/powerpoint/2010/main" val="311483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E6D117-44A7-469A-AAF9-629EE42A7599}"/>
              </a:ext>
            </a:extLst>
          </p:cNvPr>
          <p:cNvSpPr txBox="1"/>
          <p:nvPr/>
        </p:nvSpPr>
        <p:spPr>
          <a:xfrm>
            <a:off x="562062" y="1108919"/>
            <a:ext cx="7604621" cy="1077218"/>
          </a:xfrm>
          <a:prstGeom prst="rect">
            <a:avLst/>
          </a:prstGeom>
          <a:noFill/>
        </p:spPr>
        <p:txBody>
          <a:bodyPr wrap="square" rtlCol="0">
            <a:spAutoFit/>
          </a:bodyPr>
          <a:lstStyle/>
          <a:p>
            <a:r>
              <a:rPr lang="en-US" sz="3200" dirty="0"/>
              <a:t>“I am so proud of my parents for being openminded.”</a:t>
            </a:r>
          </a:p>
        </p:txBody>
      </p:sp>
    </p:spTree>
    <p:extLst>
      <p:ext uri="{BB962C8B-B14F-4D97-AF65-F5344CB8AC3E}">
        <p14:creationId xmlns:p14="http://schemas.microsoft.com/office/powerpoint/2010/main" val="1086165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15E76E-C216-4B8F-8A29-4D121581DA9C}"/>
              </a:ext>
            </a:extLst>
          </p:cNvPr>
          <p:cNvSpPr txBox="1"/>
          <p:nvPr/>
        </p:nvSpPr>
        <p:spPr>
          <a:xfrm>
            <a:off x="83890" y="0"/>
            <a:ext cx="8976220" cy="6740307"/>
          </a:xfrm>
          <a:prstGeom prst="rect">
            <a:avLst/>
          </a:prstGeom>
          <a:noFill/>
        </p:spPr>
        <p:txBody>
          <a:bodyPr wrap="square" rtlCol="0">
            <a:spAutoFit/>
          </a:bodyPr>
          <a:lstStyle/>
          <a:p>
            <a:r>
              <a:rPr lang="en-US" sz="2400" dirty="0"/>
              <a:t>(Romans 1:18, 22-25) </a:t>
            </a:r>
          </a:p>
          <a:p>
            <a:endParaRPr lang="en-US" sz="2400" dirty="0"/>
          </a:p>
          <a:p>
            <a:r>
              <a:rPr lang="en-US" sz="2400" dirty="0"/>
              <a:t>(18) For the wrath of God is revealed from heaven against all ungodliness and unrighteousness of men who suppress the </a:t>
            </a:r>
            <a:r>
              <a:rPr lang="en-US" sz="2400" u="sng" dirty="0"/>
              <a:t>truth</a:t>
            </a:r>
            <a:r>
              <a:rPr lang="en-US" sz="2400" dirty="0"/>
              <a:t> in unrighteousness,…</a:t>
            </a:r>
          </a:p>
          <a:p>
            <a:endParaRPr lang="en-US" sz="2400" dirty="0"/>
          </a:p>
          <a:p>
            <a:r>
              <a:rPr lang="en-US" sz="2400" dirty="0"/>
              <a:t>(22) Professing to be wise, they became fools,</a:t>
            </a:r>
          </a:p>
          <a:p>
            <a:r>
              <a:rPr lang="en-US" sz="2400" dirty="0"/>
              <a:t> </a:t>
            </a:r>
          </a:p>
          <a:p>
            <a:r>
              <a:rPr lang="en-US" sz="2400" dirty="0"/>
              <a:t>(23) and exchanged the glory of the incorruptible God for an image in the form of corruptible man and of birds and four-footed animals and crawling creatures.</a:t>
            </a:r>
          </a:p>
          <a:p>
            <a:r>
              <a:rPr lang="en-US" sz="2400" dirty="0"/>
              <a:t>  </a:t>
            </a:r>
          </a:p>
          <a:p>
            <a:r>
              <a:rPr lang="en-US" sz="2400" dirty="0"/>
              <a:t>(24) Therefore God gave them over in the lusts of their hearts to impurity, so that their bodies would be dishonored among them.</a:t>
            </a:r>
          </a:p>
          <a:p>
            <a:r>
              <a:rPr lang="en-US" sz="2400" dirty="0"/>
              <a:t>  </a:t>
            </a:r>
          </a:p>
          <a:p>
            <a:r>
              <a:rPr lang="en-US" sz="2400" dirty="0"/>
              <a:t>(25) For they exchanged the </a:t>
            </a:r>
            <a:r>
              <a:rPr lang="en-US" sz="2400" u="sng" dirty="0"/>
              <a:t>truth</a:t>
            </a:r>
            <a:r>
              <a:rPr lang="en-US" sz="2400" dirty="0"/>
              <a:t> of God for a lie, and worshipped and served the creature rather than the Creator, who is blessed forever.  Amen.</a:t>
            </a:r>
          </a:p>
        </p:txBody>
      </p:sp>
    </p:spTree>
    <p:extLst>
      <p:ext uri="{BB962C8B-B14F-4D97-AF65-F5344CB8AC3E}">
        <p14:creationId xmlns:p14="http://schemas.microsoft.com/office/powerpoint/2010/main" val="1371237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33B330-58F2-43B7-9C18-286ED6EE91AE}"/>
              </a:ext>
            </a:extLst>
          </p:cNvPr>
          <p:cNvSpPr txBox="1"/>
          <p:nvPr/>
        </p:nvSpPr>
        <p:spPr>
          <a:xfrm>
            <a:off x="75501" y="67112"/>
            <a:ext cx="9068499" cy="5693866"/>
          </a:xfrm>
          <a:prstGeom prst="rect">
            <a:avLst/>
          </a:prstGeom>
          <a:noFill/>
        </p:spPr>
        <p:txBody>
          <a:bodyPr wrap="square" rtlCol="0">
            <a:spAutoFit/>
          </a:bodyPr>
          <a:lstStyle/>
          <a:p>
            <a:r>
              <a:rPr lang="en-US" sz="2800" dirty="0"/>
              <a:t>Should a Christian be openminded?  Yes, but not in the worldly sense.</a:t>
            </a:r>
          </a:p>
          <a:p>
            <a:endParaRPr lang="en-US" sz="2800" dirty="0"/>
          </a:p>
          <a:p>
            <a:r>
              <a:rPr lang="en-US" sz="2800" dirty="0"/>
              <a:t>The Christian should be openminded in that he:</a:t>
            </a:r>
          </a:p>
          <a:p>
            <a:endParaRPr lang="en-US" sz="2800" dirty="0"/>
          </a:p>
          <a:p>
            <a:r>
              <a:rPr lang="en-US" sz="2800" dirty="0"/>
              <a:t>	Agrees that truth exists in the form of the word of God.</a:t>
            </a:r>
          </a:p>
          <a:p>
            <a:endParaRPr lang="en-US" sz="2800" dirty="0"/>
          </a:p>
          <a:p>
            <a:r>
              <a:rPr lang="en-US" sz="2800" dirty="0"/>
              <a:t>	Admits that he does not have complete mastery of all 	Biblical subjects.</a:t>
            </a:r>
          </a:p>
          <a:p>
            <a:endParaRPr lang="en-US" sz="2800" dirty="0"/>
          </a:p>
          <a:p>
            <a:r>
              <a:rPr lang="en-US" sz="2800" dirty="0"/>
              <a:t>	Acknowledges the possibility that he could be wrong.</a:t>
            </a:r>
          </a:p>
          <a:p>
            <a:endParaRPr lang="en-US" sz="2800" dirty="0"/>
          </a:p>
          <a:p>
            <a:r>
              <a:rPr lang="en-US" sz="2800" dirty="0"/>
              <a:t>	Accepts corrective teaching when he is wrong.</a:t>
            </a:r>
          </a:p>
        </p:txBody>
      </p:sp>
    </p:spTree>
    <p:extLst>
      <p:ext uri="{BB962C8B-B14F-4D97-AF65-F5344CB8AC3E}">
        <p14:creationId xmlns:p14="http://schemas.microsoft.com/office/powerpoint/2010/main" val="1180709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B974A4-9569-4D49-95C1-563D50F8E7A6}"/>
              </a:ext>
            </a:extLst>
          </p:cNvPr>
          <p:cNvSpPr txBox="1"/>
          <p:nvPr/>
        </p:nvSpPr>
        <p:spPr>
          <a:xfrm>
            <a:off x="209725" y="83890"/>
            <a:ext cx="8825218" cy="7109639"/>
          </a:xfrm>
          <a:prstGeom prst="rect">
            <a:avLst/>
          </a:prstGeom>
          <a:noFill/>
        </p:spPr>
        <p:txBody>
          <a:bodyPr wrap="square" rtlCol="0">
            <a:spAutoFit/>
          </a:bodyPr>
          <a:lstStyle/>
          <a:p>
            <a:r>
              <a:rPr lang="en-US" sz="2400" dirty="0"/>
              <a:t>(II Timothy 2:15) Be diligent to present yourself approved to God as a workman who does not need to be ashamed, accurately handling the word of </a:t>
            </a:r>
            <a:r>
              <a:rPr lang="en-US" sz="2400" u="sng" dirty="0"/>
              <a:t>truth</a:t>
            </a:r>
            <a:r>
              <a:rPr lang="en-US" sz="2400" dirty="0"/>
              <a:t>.</a:t>
            </a:r>
          </a:p>
          <a:p>
            <a:endParaRPr lang="en-US" sz="2400" dirty="0"/>
          </a:p>
          <a:p>
            <a:endParaRPr lang="en-US" sz="2400" dirty="0"/>
          </a:p>
          <a:p>
            <a:r>
              <a:rPr lang="en-US" sz="2400" dirty="0"/>
              <a:t>Christianity is a growth process.</a:t>
            </a:r>
          </a:p>
          <a:p>
            <a:endParaRPr lang="en-US" sz="2400" dirty="0"/>
          </a:p>
          <a:p>
            <a:endParaRPr lang="en-US" sz="2400" dirty="0"/>
          </a:p>
          <a:p>
            <a:r>
              <a:rPr lang="en-US" sz="2400" dirty="0"/>
              <a:t>(Hebrews 5:12-14) </a:t>
            </a:r>
          </a:p>
          <a:p>
            <a:r>
              <a:rPr lang="en-US" sz="2400" dirty="0"/>
              <a:t>(12) For though by this time you ought to be teachers, you have need again for someone to teach you the elementary principles of the oracles of God, and you have come to need milk and not solid food.</a:t>
            </a:r>
          </a:p>
          <a:p>
            <a:endParaRPr lang="en-US" sz="2400" dirty="0"/>
          </a:p>
          <a:p>
            <a:r>
              <a:rPr lang="en-US" sz="2400" dirty="0"/>
              <a:t>(13) For everyone who partakes only of milk is not accustomed to the word of righteousness, for he is an infant.</a:t>
            </a:r>
          </a:p>
          <a:p>
            <a:endParaRPr lang="en-US" sz="2400" dirty="0"/>
          </a:p>
          <a:p>
            <a:r>
              <a:rPr lang="en-US" sz="2400" dirty="0"/>
              <a:t>(14) But solid food is for the mature, who because of practice have their senses trained to discern good and evil.</a:t>
            </a:r>
          </a:p>
          <a:p>
            <a:endParaRPr lang="en-US" sz="2400" dirty="0"/>
          </a:p>
        </p:txBody>
      </p:sp>
    </p:spTree>
    <p:extLst>
      <p:ext uri="{BB962C8B-B14F-4D97-AF65-F5344CB8AC3E}">
        <p14:creationId xmlns:p14="http://schemas.microsoft.com/office/powerpoint/2010/main" val="4042277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ECB561-4F01-4462-BC87-BAA9B1663132}"/>
              </a:ext>
            </a:extLst>
          </p:cNvPr>
          <p:cNvSpPr txBox="1"/>
          <p:nvPr/>
        </p:nvSpPr>
        <p:spPr>
          <a:xfrm>
            <a:off x="100668" y="67112"/>
            <a:ext cx="8942664" cy="5632311"/>
          </a:xfrm>
          <a:prstGeom prst="rect">
            <a:avLst/>
          </a:prstGeom>
          <a:noFill/>
        </p:spPr>
        <p:txBody>
          <a:bodyPr wrap="square" rtlCol="0">
            <a:spAutoFit/>
          </a:bodyPr>
          <a:lstStyle/>
          <a:p>
            <a:r>
              <a:rPr lang="en-US" sz="2000" dirty="0"/>
              <a:t>(Acts 18:24-28) </a:t>
            </a:r>
          </a:p>
          <a:p>
            <a:r>
              <a:rPr lang="en-US" sz="2000" dirty="0"/>
              <a:t>(24) Now a Jew named Apollos, an Alexandrian by birth, an eloquent man, came to Ephesus; and he was mighty in the Scriptures.</a:t>
            </a:r>
          </a:p>
          <a:p>
            <a:r>
              <a:rPr lang="en-US" sz="2000" dirty="0"/>
              <a:t>  </a:t>
            </a:r>
          </a:p>
          <a:p>
            <a:r>
              <a:rPr lang="en-US" sz="2000" dirty="0"/>
              <a:t>(25) This man had been instructed in the way of the Lord; and being fervent in spirit, he was speaking and teaching accurately the things concerning Jesus, being acquainted only with the baptism of John;</a:t>
            </a:r>
          </a:p>
          <a:p>
            <a:r>
              <a:rPr lang="en-US" sz="2000" dirty="0"/>
              <a:t> </a:t>
            </a:r>
          </a:p>
          <a:p>
            <a:r>
              <a:rPr lang="en-US" sz="2000" dirty="0"/>
              <a:t>(26) and he began to speak out boldly in the synagogue.  But when Priscilla and Aquila heard him, they took him aside and explained to him the way of God more accurately.</a:t>
            </a:r>
          </a:p>
          <a:p>
            <a:r>
              <a:rPr lang="en-US" sz="2000" dirty="0"/>
              <a:t>  </a:t>
            </a:r>
          </a:p>
          <a:p>
            <a:r>
              <a:rPr lang="en-US" sz="2000" dirty="0"/>
              <a:t>(27) And when he wanted to go across to Achaia, the brethren encouraged him and wrote to the disciples to welcome him; and when he had arrived, he greatly helped those who had believed through grace,</a:t>
            </a:r>
          </a:p>
          <a:p>
            <a:r>
              <a:rPr lang="en-US" sz="2000" dirty="0"/>
              <a:t> </a:t>
            </a:r>
          </a:p>
          <a:p>
            <a:r>
              <a:rPr lang="en-US" sz="2000" dirty="0"/>
              <a:t>(28) for he powerfully refuted the Jews in public, demonstrating by the Scriptures that Jesus was the Christ.</a:t>
            </a:r>
          </a:p>
        </p:txBody>
      </p:sp>
    </p:spTree>
    <p:extLst>
      <p:ext uri="{BB962C8B-B14F-4D97-AF65-F5344CB8AC3E}">
        <p14:creationId xmlns:p14="http://schemas.microsoft.com/office/powerpoint/2010/main" val="3539534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6F3866-F223-4271-AFC2-FEB2EE3B4657}"/>
              </a:ext>
            </a:extLst>
          </p:cNvPr>
          <p:cNvSpPr txBox="1"/>
          <p:nvPr/>
        </p:nvSpPr>
        <p:spPr>
          <a:xfrm>
            <a:off x="117446" y="92279"/>
            <a:ext cx="8909108" cy="5940088"/>
          </a:xfrm>
          <a:prstGeom prst="rect">
            <a:avLst/>
          </a:prstGeom>
          <a:noFill/>
        </p:spPr>
        <p:txBody>
          <a:bodyPr wrap="square" rtlCol="0">
            <a:spAutoFit/>
          </a:bodyPr>
          <a:lstStyle/>
          <a:p>
            <a:pPr algn="ctr"/>
            <a:r>
              <a:rPr lang="en-US" sz="2000" dirty="0"/>
              <a:t>What is the Christian’s challenge?</a:t>
            </a:r>
          </a:p>
          <a:p>
            <a:endParaRPr lang="en-US" sz="2000" dirty="0"/>
          </a:p>
          <a:p>
            <a:r>
              <a:rPr lang="en-US" sz="2000" dirty="0"/>
              <a:t>We must acknowledge that truth exists, obey it and defend it without shame or embarrassment.  </a:t>
            </a:r>
          </a:p>
          <a:p>
            <a:r>
              <a:rPr lang="en-US" sz="2000" dirty="0"/>
              <a:t>(Romans 1:16) For I am not ashamed of the gospel, for it is the power of God for salvation to everyone who believes, to the Jew first and also to the Greek.</a:t>
            </a:r>
          </a:p>
          <a:p>
            <a:endParaRPr lang="en-US" sz="2000" dirty="0"/>
          </a:p>
          <a:p>
            <a:endParaRPr lang="en-US" sz="2000" dirty="0"/>
          </a:p>
          <a:p>
            <a:r>
              <a:rPr lang="en-US" sz="2000" dirty="0"/>
              <a:t>We must try to kindly and gently teach the truth to others so they can be saved.</a:t>
            </a:r>
          </a:p>
          <a:p>
            <a:r>
              <a:rPr lang="en-US" sz="2000" dirty="0"/>
              <a:t>(II Timothy 2:24-26) </a:t>
            </a:r>
          </a:p>
          <a:p>
            <a:r>
              <a:rPr lang="en-US" sz="2000" dirty="0"/>
              <a:t>(24) The Lord’s bondservant must not be quarrelsome, but be kind to all, able to teach, patient when wronged,</a:t>
            </a:r>
          </a:p>
          <a:p>
            <a:r>
              <a:rPr lang="en-US" sz="2000" dirty="0"/>
              <a:t> </a:t>
            </a:r>
          </a:p>
          <a:p>
            <a:r>
              <a:rPr lang="en-US" sz="2000" dirty="0"/>
              <a:t>(25) with gentleness correcting those who are in opposition, if perhaps God may grant them repentance leading to the knowledge of the </a:t>
            </a:r>
            <a:r>
              <a:rPr lang="en-US" sz="2000" u="sng" dirty="0"/>
              <a:t>truth</a:t>
            </a:r>
            <a:r>
              <a:rPr lang="en-US" sz="2000" dirty="0"/>
              <a:t>,</a:t>
            </a:r>
          </a:p>
          <a:p>
            <a:r>
              <a:rPr lang="en-US" sz="2000" dirty="0"/>
              <a:t> </a:t>
            </a:r>
          </a:p>
          <a:p>
            <a:r>
              <a:rPr lang="en-US" sz="2000" dirty="0"/>
              <a:t>(26) and they may come to their senses and escape from the snare of the devil, having been held captive by him to do his will.</a:t>
            </a:r>
          </a:p>
          <a:p>
            <a:endParaRPr lang="en-US" sz="2000" dirty="0"/>
          </a:p>
        </p:txBody>
      </p:sp>
    </p:spTree>
    <p:extLst>
      <p:ext uri="{BB962C8B-B14F-4D97-AF65-F5344CB8AC3E}">
        <p14:creationId xmlns:p14="http://schemas.microsoft.com/office/powerpoint/2010/main" val="47368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D71422-B00E-4D6D-B7E0-9F34AD1087CA}"/>
              </a:ext>
            </a:extLst>
          </p:cNvPr>
          <p:cNvSpPr txBox="1"/>
          <p:nvPr/>
        </p:nvSpPr>
        <p:spPr>
          <a:xfrm>
            <a:off x="0" y="0"/>
            <a:ext cx="9144000" cy="1815882"/>
          </a:xfrm>
          <a:prstGeom prst="rect">
            <a:avLst/>
          </a:prstGeom>
          <a:noFill/>
        </p:spPr>
        <p:txBody>
          <a:bodyPr wrap="square" rtlCol="0">
            <a:spAutoFit/>
          </a:bodyPr>
          <a:lstStyle/>
          <a:p>
            <a:pPr algn="ctr"/>
            <a:r>
              <a:rPr lang="en-US" sz="2800" dirty="0"/>
              <a:t>Three Attitudes Toward Moral Truth</a:t>
            </a:r>
          </a:p>
          <a:p>
            <a:endParaRPr lang="en-US" sz="2800" dirty="0"/>
          </a:p>
          <a:p>
            <a:pPr marL="342900" indent="-342900">
              <a:buAutoNum type="arabicPeriod"/>
            </a:pPr>
            <a:r>
              <a:rPr lang="en-US" sz="2800" dirty="0"/>
              <a:t>There is no moral truth. (We can all be right.)</a:t>
            </a:r>
          </a:p>
          <a:p>
            <a:endParaRPr lang="en-US" sz="2800" dirty="0"/>
          </a:p>
        </p:txBody>
      </p:sp>
    </p:spTree>
    <p:extLst>
      <p:ext uri="{BB962C8B-B14F-4D97-AF65-F5344CB8AC3E}">
        <p14:creationId xmlns:p14="http://schemas.microsoft.com/office/powerpoint/2010/main" val="100946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1918CD-FB3C-41E3-A02B-59E183FA69B3}"/>
              </a:ext>
            </a:extLst>
          </p:cNvPr>
          <p:cNvSpPr txBox="1"/>
          <p:nvPr/>
        </p:nvSpPr>
        <p:spPr>
          <a:xfrm>
            <a:off x="75501" y="109056"/>
            <a:ext cx="8959442" cy="3539430"/>
          </a:xfrm>
          <a:prstGeom prst="rect">
            <a:avLst/>
          </a:prstGeom>
          <a:noFill/>
        </p:spPr>
        <p:txBody>
          <a:bodyPr wrap="square" rtlCol="0">
            <a:spAutoFit/>
          </a:bodyPr>
          <a:lstStyle/>
          <a:p>
            <a:pPr algn="ctr"/>
            <a:r>
              <a:rPr lang="en-US" sz="2800" dirty="0"/>
              <a:t>Three Attitudes Toward Moral Truth</a:t>
            </a:r>
          </a:p>
          <a:p>
            <a:endParaRPr lang="en-US" sz="2800" dirty="0"/>
          </a:p>
          <a:p>
            <a:pPr marL="342900" indent="-342900">
              <a:buAutoNum type="arabicPeriod"/>
            </a:pPr>
            <a:r>
              <a:rPr lang="en-US" sz="2800" dirty="0"/>
              <a:t>There is no moral truth. (We can all be right.)</a:t>
            </a:r>
          </a:p>
          <a:p>
            <a:pPr marL="342900" indent="-342900">
              <a:buAutoNum type="arabicPeriod"/>
            </a:pPr>
            <a:endParaRPr lang="en-US" sz="2800" dirty="0"/>
          </a:p>
          <a:p>
            <a:pPr marL="342900" indent="-342900">
              <a:buAutoNum type="arabicPeriod" startAt="2"/>
            </a:pPr>
            <a:r>
              <a:rPr lang="en-US" sz="2800" dirty="0"/>
              <a:t>Moral truth is relative. Each person determines what is true for him or her.</a:t>
            </a:r>
          </a:p>
          <a:p>
            <a:r>
              <a:rPr lang="en-US" sz="2800" dirty="0"/>
              <a:t>    (What is right for you might not be right for me.)</a:t>
            </a:r>
          </a:p>
          <a:p>
            <a:pPr marL="342900" indent="-342900">
              <a:buAutoNum type="arabicPeriod" startAt="2"/>
            </a:pPr>
            <a:endParaRPr lang="en-US" sz="2800" dirty="0"/>
          </a:p>
        </p:txBody>
      </p:sp>
    </p:spTree>
    <p:extLst>
      <p:ext uri="{BB962C8B-B14F-4D97-AF65-F5344CB8AC3E}">
        <p14:creationId xmlns:p14="http://schemas.microsoft.com/office/powerpoint/2010/main" val="164835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630909-52B5-4E63-AFF8-E85A2E8AFE8A}"/>
              </a:ext>
            </a:extLst>
          </p:cNvPr>
          <p:cNvSpPr txBox="1"/>
          <p:nvPr/>
        </p:nvSpPr>
        <p:spPr>
          <a:xfrm>
            <a:off x="0" y="125836"/>
            <a:ext cx="8858774" cy="4832092"/>
          </a:xfrm>
          <a:prstGeom prst="rect">
            <a:avLst/>
          </a:prstGeom>
          <a:noFill/>
        </p:spPr>
        <p:txBody>
          <a:bodyPr wrap="square" rtlCol="0">
            <a:spAutoFit/>
          </a:bodyPr>
          <a:lstStyle/>
          <a:p>
            <a:pPr algn="ctr"/>
            <a:r>
              <a:rPr lang="en-US" sz="2800" dirty="0"/>
              <a:t>Three Attitudes Toward Moral Truth</a:t>
            </a:r>
          </a:p>
          <a:p>
            <a:endParaRPr lang="en-US" sz="2800" dirty="0"/>
          </a:p>
          <a:p>
            <a:pPr marL="342900" indent="-342900">
              <a:buAutoNum type="arabicPeriod"/>
            </a:pPr>
            <a:r>
              <a:rPr lang="en-US" sz="2800" dirty="0"/>
              <a:t>There is no moral truth. (We can all be right.)</a:t>
            </a:r>
          </a:p>
          <a:p>
            <a:pPr marL="342900" indent="-342900">
              <a:buAutoNum type="arabicPeriod"/>
            </a:pPr>
            <a:endParaRPr lang="en-US" sz="2800" dirty="0"/>
          </a:p>
          <a:p>
            <a:pPr marL="342900" indent="-342900">
              <a:buAutoNum type="arabicPeriod" startAt="2"/>
            </a:pPr>
            <a:r>
              <a:rPr lang="en-US" sz="2800" dirty="0"/>
              <a:t>Moral truth is relative. Each person determines what is true for him or her.</a:t>
            </a:r>
          </a:p>
          <a:p>
            <a:r>
              <a:rPr lang="en-US" sz="2800" dirty="0"/>
              <a:t>    (What is right for you might not be right for me.)</a:t>
            </a:r>
          </a:p>
          <a:p>
            <a:endParaRPr lang="en-US" sz="2800" dirty="0"/>
          </a:p>
          <a:p>
            <a:pPr marL="342900" indent="-342900">
              <a:buAutoNum type="arabicPeriod" startAt="3"/>
            </a:pPr>
            <a:r>
              <a:rPr lang="en-US" sz="2800" dirty="0"/>
              <a:t>Moral truth exists, but the person does not have the courage to defend it.</a:t>
            </a:r>
          </a:p>
          <a:p>
            <a:r>
              <a:rPr lang="en-US" sz="2800" dirty="0"/>
              <a:t>    (I will not say that you are wrong.)</a:t>
            </a:r>
          </a:p>
        </p:txBody>
      </p:sp>
    </p:spTree>
    <p:extLst>
      <p:ext uri="{BB962C8B-B14F-4D97-AF65-F5344CB8AC3E}">
        <p14:creationId xmlns:p14="http://schemas.microsoft.com/office/powerpoint/2010/main" val="6878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CF60D3-AA08-4EA7-83FE-116217D2CD71}"/>
              </a:ext>
            </a:extLst>
          </p:cNvPr>
          <p:cNvSpPr txBox="1"/>
          <p:nvPr/>
        </p:nvSpPr>
        <p:spPr>
          <a:xfrm>
            <a:off x="0" y="75500"/>
            <a:ext cx="9060110" cy="3970318"/>
          </a:xfrm>
          <a:prstGeom prst="rect">
            <a:avLst/>
          </a:prstGeom>
          <a:noFill/>
        </p:spPr>
        <p:txBody>
          <a:bodyPr wrap="square" rtlCol="0">
            <a:spAutoFit/>
          </a:bodyPr>
          <a:lstStyle/>
          <a:p>
            <a:r>
              <a:rPr lang="en-US" sz="2800" dirty="0"/>
              <a:t>(John 18:37-38)  </a:t>
            </a:r>
          </a:p>
          <a:p>
            <a:r>
              <a:rPr lang="en-US" sz="2800" dirty="0"/>
              <a:t>(37)Therefore Pilate said to Him, “So You are a king?”  Jesus answered, “You say correctly that I am a king.  For this I have been born, and for this I have come into the world, to testify to the </a:t>
            </a:r>
            <a:r>
              <a:rPr lang="en-US" sz="2800" u="sng" dirty="0"/>
              <a:t>truth</a:t>
            </a:r>
            <a:r>
              <a:rPr lang="en-US" sz="2800" dirty="0"/>
              <a:t>.  Everyone who is of the </a:t>
            </a:r>
            <a:r>
              <a:rPr lang="en-US" sz="2800" u="sng" dirty="0"/>
              <a:t>truth</a:t>
            </a:r>
            <a:r>
              <a:rPr lang="en-US" sz="2800" dirty="0"/>
              <a:t> hears My voice.”</a:t>
            </a:r>
          </a:p>
          <a:p>
            <a:endParaRPr lang="en-US" sz="2800" dirty="0"/>
          </a:p>
          <a:p>
            <a:r>
              <a:rPr lang="en-US" sz="2800" dirty="0"/>
              <a:t>(38) Pilate said to Him, “What is </a:t>
            </a:r>
            <a:r>
              <a:rPr lang="en-US" sz="2800" u="sng" dirty="0"/>
              <a:t>truth</a:t>
            </a:r>
            <a:r>
              <a:rPr lang="en-US" sz="2800" dirty="0"/>
              <a:t>?”  And when he had said this, he went out again to the Jews and said to them, “I find no guilt in Him.”</a:t>
            </a:r>
          </a:p>
        </p:txBody>
      </p:sp>
    </p:spTree>
    <p:extLst>
      <p:ext uri="{BB962C8B-B14F-4D97-AF65-F5344CB8AC3E}">
        <p14:creationId xmlns:p14="http://schemas.microsoft.com/office/powerpoint/2010/main" val="368142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3E34E8-E3B3-4902-BDD6-66DFF01412D1}"/>
              </a:ext>
            </a:extLst>
          </p:cNvPr>
          <p:cNvSpPr txBox="1"/>
          <p:nvPr/>
        </p:nvSpPr>
        <p:spPr>
          <a:xfrm>
            <a:off x="167780" y="134224"/>
            <a:ext cx="8976220" cy="3539430"/>
          </a:xfrm>
          <a:prstGeom prst="rect">
            <a:avLst/>
          </a:prstGeom>
          <a:noFill/>
        </p:spPr>
        <p:txBody>
          <a:bodyPr wrap="square" rtlCol="0">
            <a:spAutoFit/>
          </a:bodyPr>
          <a:lstStyle/>
          <a:p>
            <a:r>
              <a:rPr lang="en-US" sz="2800" dirty="0"/>
              <a:t>The critical issue is not whether a person is openminded.</a:t>
            </a:r>
          </a:p>
          <a:p>
            <a:endParaRPr lang="en-US" sz="2800" dirty="0"/>
          </a:p>
          <a:p>
            <a:r>
              <a:rPr lang="en-US" sz="2800" dirty="0"/>
              <a:t>The critical issue is whether a person accepts the existence of truth.</a:t>
            </a:r>
          </a:p>
          <a:p>
            <a:endParaRPr lang="en-US" sz="2800" dirty="0"/>
          </a:p>
          <a:p>
            <a:r>
              <a:rPr lang="en-US" sz="2800" dirty="0"/>
              <a:t>Does truth exist?</a:t>
            </a:r>
          </a:p>
          <a:p>
            <a:endParaRPr lang="en-US" sz="2800" dirty="0"/>
          </a:p>
          <a:p>
            <a:r>
              <a:rPr lang="en-US" sz="2800" dirty="0"/>
              <a:t>This issue separates the Christian from the world.</a:t>
            </a:r>
          </a:p>
        </p:txBody>
      </p:sp>
    </p:spTree>
    <p:extLst>
      <p:ext uri="{BB962C8B-B14F-4D97-AF65-F5344CB8AC3E}">
        <p14:creationId xmlns:p14="http://schemas.microsoft.com/office/powerpoint/2010/main" val="291264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A2B7B0-A687-4B5B-9F77-C538140C59D8}"/>
              </a:ext>
            </a:extLst>
          </p:cNvPr>
          <p:cNvSpPr txBox="1"/>
          <p:nvPr/>
        </p:nvSpPr>
        <p:spPr>
          <a:xfrm>
            <a:off x="192947" y="109057"/>
            <a:ext cx="8758106" cy="4832092"/>
          </a:xfrm>
          <a:prstGeom prst="rect">
            <a:avLst/>
          </a:prstGeom>
          <a:noFill/>
        </p:spPr>
        <p:txBody>
          <a:bodyPr wrap="square" rtlCol="0">
            <a:spAutoFit/>
          </a:bodyPr>
          <a:lstStyle/>
          <a:p>
            <a:pPr algn="ctr"/>
            <a:r>
              <a:rPr lang="en-US" sz="2800" dirty="0"/>
              <a:t>What does the Bible say about truth?</a:t>
            </a:r>
          </a:p>
          <a:p>
            <a:endParaRPr lang="en-US" sz="2800" dirty="0"/>
          </a:p>
          <a:p>
            <a:r>
              <a:rPr lang="en-US" sz="2800" dirty="0"/>
              <a:t>Jesus asserts that truth exists and equates it with the word of God.</a:t>
            </a:r>
          </a:p>
          <a:p>
            <a:endParaRPr lang="en-US" sz="2800" dirty="0"/>
          </a:p>
          <a:p>
            <a:r>
              <a:rPr lang="en-US" sz="2800" dirty="0"/>
              <a:t>(John 17:16-17) </a:t>
            </a:r>
          </a:p>
          <a:p>
            <a:r>
              <a:rPr lang="en-US" sz="2800" dirty="0"/>
              <a:t>(16) They are not of the world, even as I am not of the world.</a:t>
            </a:r>
          </a:p>
          <a:p>
            <a:endParaRPr lang="en-US" sz="2800" dirty="0"/>
          </a:p>
          <a:p>
            <a:r>
              <a:rPr lang="en-US" sz="2800" dirty="0"/>
              <a:t>(17) Sanctify them in the </a:t>
            </a:r>
            <a:r>
              <a:rPr lang="en-US" sz="2800" u="sng" dirty="0"/>
              <a:t>truth</a:t>
            </a:r>
            <a:r>
              <a:rPr lang="en-US" sz="2800" dirty="0"/>
              <a:t>; Your word is </a:t>
            </a:r>
            <a:r>
              <a:rPr lang="en-US" sz="2800" u="sng" dirty="0"/>
              <a:t>truth</a:t>
            </a:r>
            <a:r>
              <a:rPr lang="en-US" sz="2800" dirty="0"/>
              <a:t>.</a:t>
            </a:r>
          </a:p>
          <a:p>
            <a:endParaRPr lang="en-US" sz="2800" dirty="0"/>
          </a:p>
        </p:txBody>
      </p:sp>
    </p:spTree>
    <p:extLst>
      <p:ext uri="{BB962C8B-B14F-4D97-AF65-F5344CB8AC3E}">
        <p14:creationId xmlns:p14="http://schemas.microsoft.com/office/powerpoint/2010/main" val="371579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D19728-20E0-4923-8BEF-53B5D4E82EE3}"/>
              </a:ext>
            </a:extLst>
          </p:cNvPr>
          <p:cNvSpPr txBox="1"/>
          <p:nvPr/>
        </p:nvSpPr>
        <p:spPr>
          <a:xfrm>
            <a:off x="4114800" y="2973897"/>
            <a:ext cx="914400" cy="9144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B0014F5C-1D1B-4CF8-A8E8-520F269AF5A5}"/>
              </a:ext>
            </a:extLst>
          </p:cNvPr>
          <p:cNvSpPr txBox="1"/>
          <p:nvPr/>
        </p:nvSpPr>
        <p:spPr>
          <a:xfrm>
            <a:off x="134224" y="58724"/>
            <a:ext cx="8942664" cy="6986528"/>
          </a:xfrm>
          <a:prstGeom prst="rect">
            <a:avLst/>
          </a:prstGeom>
          <a:noFill/>
        </p:spPr>
        <p:txBody>
          <a:bodyPr wrap="square" rtlCol="0">
            <a:spAutoFit/>
          </a:bodyPr>
          <a:lstStyle/>
          <a:p>
            <a:r>
              <a:rPr lang="en-US" sz="2800" dirty="0"/>
              <a:t>The truth makes us free from sin.</a:t>
            </a:r>
          </a:p>
          <a:p>
            <a:endParaRPr lang="en-US" sz="2800" dirty="0"/>
          </a:p>
          <a:p>
            <a:r>
              <a:rPr lang="en-US" sz="2800" dirty="0"/>
              <a:t>(John 8:31-32, 34, 36) </a:t>
            </a:r>
          </a:p>
          <a:p>
            <a:r>
              <a:rPr lang="en-US" sz="2800" dirty="0"/>
              <a:t>(31) So Jesus was saying to those Jews who had believed Him, “If you continue in My word, then you are truly disciples of Mine; </a:t>
            </a:r>
          </a:p>
          <a:p>
            <a:endParaRPr lang="en-US" sz="2800" dirty="0"/>
          </a:p>
          <a:p>
            <a:r>
              <a:rPr lang="en-US" sz="2800" dirty="0"/>
              <a:t>(32) and you will know the </a:t>
            </a:r>
            <a:r>
              <a:rPr lang="en-US" sz="2800" u="sng" dirty="0"/>
              <a:t>truth</a:t>
            </a:r>
            <a:r>
              <a:rPr lang="en-US" sz="2800" dirty="0"/>
              <a:t> and the </a:t>
            </a:r>
            <a:r>
              <a:rPr lang="en-US" sz="2800" u="sng" dirty="0"/>
              <a:t>truth</a:t>
            </a:r>
            <a:r>
              <a:rPr lang="en-US" sz="2800" dirty="0"/>
              <a:t> will make you free.” …</a:t>
            </a:r>
          </a:p>
          <a:p>
            <a:endParaRPr lang="en-US" sz="2800" dirty="0"/>
          </a:p>
          <a:p>
            <a:r>
              <a:rPr lang="en-US" sz="2800" dirty="0"/>
              <a:t>(34) Jesus answered them, “Truly, truly, I say to you, everyone who commits sin is the slave of sin…….</a:t>
            </a:r>
          </a:p>
          <a:p>
            <a:endParaRPr lang="en-US" sz="2800" dirty="0"/>
          </a:p>
          <a:p>
            <a:r>
              <a:rPr lang="en-US" sz="2800" dirty="0"/>
              <a:t>(36) So if the Son makes you free, you will be free indeed.</a:t>
            </a:r>
          </a:p>
          <a:p>
            <a:endParaRPr lang="en-US" sz="2800" dirty="0"/>
          </a:p>
          <a:p>
            <a:endParaRPr lang="en-US" sz="2800" dirty="0"/>
          </a:p>
        </p:txBody>
      </p:sp>
    </p:spTree>
    <p:extLst>
      <p:ext uri="{BB962C8B-B14F-4D97-AF65-F5344CB8AC3E}">
        <p14:creationId xmlns:p14="http://schemas.microsoft.com/office/powerpoint/2010/main" val="1180046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TotalTime>
  <Words>1733</Words>
  <Application>Microsoft Office PowerPoint</Application>
  <PresentationFormat>On-screen Show (4:3)</PresentationFormat>
  <Paragraphs>211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simpsrg</dc:creator>
  <cp:lastModifiedBy>simpsrg</cp:lastModifiedBy>
  <cp:revision>28</cp:revision>
  <dcterms:created xsi:type="dcterms:W3CDTF">2019-01-31T19:10:56Z</dcterms:created>
  <dcterms:modified xsi:type="dcterms:W3CDTF">2019-02-02T18:33:52Z</dcterms:modified>
</cp:coreProperties>
</file>