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4"/>
  </p:notesMasterIdLst>
  <p:sldIdLst>
    <p:sldId id="260" r:id="rId2"/>
    <p:sldId id="261" r:id="rId3"/>
    <p:sldId id="257" r:id="rId4"/>
    <p:sldId id="258" r:id="rId5"/>
    <p:sldId id="259" r:id="rId6"/>
    <p:sldId id="262" r:id="rId7"/>
    <p:sldId id="264" r:id="rId8"/>
    <p:sldId id="263" r:id="rId9"/>
    <p:sldId id="265" r:id="rId10"/>
    <p:sldId id="266" r:id="rId11"/>
    <p:sldId id="268" r:id="rId12"/>
    <p:sldId id="269" r:id="rId1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63140" autoAdjust="0"/>
  </p:normalViewPr>
  <p:slideViewPr>
    <p:cSldViewPr snapToGrid="0">
      <p:cViewPr varScale="1">
        <p:scale>
          <a:sx n="58" d="100"/>
          <a:sy n="58"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BFD7E7E-4C87-4583-A91B-6CDFB00D8CB2}" type="datetimeFigureOut">
              <a:rPr lang="en-US" smtClean="0"/>
              <a:t>1/5/2019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ABF758D-4EC2-404F-812A-8AB2BB741638}" type="slidenum">
              <a:rPr lang="en-US" smtClean="0"/>
              <a:t>‹#›</a:t>
            </a:fld>
            <a:endParaRPr lang="en-US"/>
          </a:p>
        </p:txBody>
      </p:sp>
    </p:spTree>
    <p:extLst>
      <p:ext uri="{BB962C8B-B14F-4D97-AF65-F5344CB8AC3E}">
        <p14:creationId xmlns:p14="http://schemas.microsoft.com/office/powerpoint/2010/main" val="188229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John 3:16</a:t>
            </a:r>
            <a:r>
              <a:rPr lang="en-US" sz="1200" kern="1200" dirty="0" smtClean="0">
                <a:solidFill>
                  <a:schemeClr val="tx1"/>
                </a:solidFill>
                <a:effectLst/>
                <a:latin typeface="+mn-lt"/>
                <a:ea typeface="+mn-ea"/>
                <a:cs typeface="+mn-cs"/>
              </a:rPr>
              <a:t> – “For God so loved the world, that He gave His only begotten Son, that whoever believes in Him shall not perish, but have eternal life.”</a:t>
            </a: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we talk about love, it makes for good campfire talk doesn’t it. We enjoy sitting around and thinking and talking about how great it is that God loves us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if we stop there, we haven’t even scratched the surface. Because one of God’s purposes in loving us is that we </a:t>
            </a:r>
            <a:r>
              <a:rPr lang="en-US" sz="1200" kern="1200" dirty="0" smtClean="0">
                <a:solidFill>
                  <a:schemeClr val="tx1"/>
                </a:solidFill>
                <a:effectLst/>
                <a:latin typeface="+mn-lt"/>
                <a:ea typeface="+mn-ea"/>
                <a:cs typeface="+mn-cs"/>
              </a:rPr>
              <a:t>would develop the ability</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love others as He has loved us.</a:t>
            </a:r>
          </a:p>
          <a:p>
            <a:pPr lvl="0"/>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1 John 4:7-8</a:t>
            </a:r>
            <a:r>
              <a:rPr lang="en-US" sz="1200" kern="1200" dirty="0" smtClean="0">
                <a:solidFill>
                  <a:schemeClr val="tx1"/>
                </a:solidFill>
                <a:effectLst/>
                <a:latin typeface="+mn-lt"/>
                <a:ea typeface="+mn-ea"/>
                <a:cs typeface="+mn-cs"/>
              </a:rPr>
              <a:t> – “Beloved, let us love one another, for love is from God; and everyone who loves is born of God and knows God. The one who does not love does not know God, for God is love.”</a:t>
            </a: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we’ve </a:t>
            </a:r>
            <a:r>
              <a:rPr lang="en-US" sz="1200" kern="1200" dirty="0" smtClean="0">
                <a:solidFill>
                  <a:schemeClr val="tx1"/>
                </a:solidFill>
                <a:effectLst/>
                <a:latin typeface="+mn-lt"/>
                <a:ea typeface="+mn-ea"/>
                <a:cs typeface="+mn-cs"/>
              </a:rPr>
              <a:t>all seen John 3:16 bumper stickers,</a:t>
            </a:r>
            <a:r>
              <a:rPr lang="en-US" sz="1200" kern="1200" baseline="0" dirty="0" smtClean="0">
                <a:solidFill>
                  <a:schemeClr val="tx1"/>
                </a:solidFill>
                <a:effectLst/>
                <a:latin typeface="+mn-lt"/>
                <a:ea typeface="+mn-ea"/>
                <a:cs typeface="+mn-cs"/>
              </a:rPr>
              <a:t> b</a:t>
            </a:r>
            <a:r>
              <a:rPr lang="en-US" sz="1200" kern="1200" dirty="0" smtClean="0">
                <a:solidFill>
                  <a:schemeClr val="tx1"/>
                </a:solidFill>
                <a:effectLst/>
                <a:latin typeface="+mn-lt"/>
                <a:ea typeface="+mn-ea"/>
                <a:cs typeface="+mn-cs"/>
              </a:rPr>
              <a:t>ut I’ve never seen a 1 John 4:7-8 bumper sticker. </a:t>
            </a:r>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you? </a:t>
            </a:r>
            <a:r>
              <a:rPr lang="en-US" sz="1200" kern="1200" dirty="0" smtClean="0">
                <a:solidFill>
                  <a:schemeClr val="tx1"/>
                </a:solidFill>
                <a:effectLst/>
                <a:latin typeface="+mn-lt"/>
                <a:ea typeface="+mn-ea"/>
                <a:cs typeface="+mn-cs"/>
              </a:rPr>
              <a:t>But </a:t>
            </a:r>
            <a:r>
              <a:rPr lang="en-US" sz="1200" kern="1200" dirty="0" smtClean="0">
                <a:solidFill>
                  <a:schemeClr val="tx1"/>
                </a:solidFill>
                <a:effectLst/>
                <a:latin typeface="+mn-lt"/>
                <a:ea typeface="+mn-ea"/>
                <a:cs typeface="+mn-cs"/>
              </a:rPr>
              <a:t>that’s it, that’s the goal. That’s the finish line, to apply love as God has applied it to us. And to get to that finish line, there’s going to be pain and there’s going to be exhaustion and sweat and </a:t>
            </a:r>
            <a:r>
              <a:rPr lang="en-US" sz="1200" kern="1200" dirty="0" smtClean="0">
                <a:solidFill>
                  <a:schemeClr val="tx1"/>
                </a:solidFill>
                <a:effectLst/>
                <a:latin typeface="+mn-lt"/>
                <a:ea typeface="+mn-ea"/>
                <a:cs typeface="+mn-cs"/>
              </a:rPr>
              <a:t>tears.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we choose to love in this way (and it is a choice), we’ll lose </a:t>
            </a:r>
            <a:r>
              <a:rPr lang="en-US" sz="1200" kern="1200" dirty="0" smtClean="0">
                <a:solidFill>
                  <a:schemeClr val="tx1"/>
                </a:solidFill>
                <a:effectLst/>
                <a:latin typeface="+mn-lt"/>
                <a:ea typeface="+mn-ea"/>
                <a:cs typeface="+mn-cs"/>
              </a:rPr>
              <a:t>sleep make no mistakes. </a:t>
            </a:r>
            <a:r>
              <a:rPr lang="en-US" sz="1200" kern="1200" dirty="0" smtClean="0">
                <a:solidFill>
                  <a:schemeClr val="tx1"/>
                </a:solidFill>
                <a:effectLst/>
                <a:latin typeface="+mn-lt"/>
                <a:ea typeface="+mn-ea"/>
                <a:cs typeface="+mn-cs"/>
              </a:rPr>
              <a:t>Our health will be </a:t>
            </a:r>
            <a:r>
              <a:rPr lang="en-US" sz="1200" kern="1200" dirty="0" smtClean="0">
                <a:solidFill>
                  <a:schemeClr val="tx1"/>
                </a:solidFill>
                <a:effectLst/>
                <a:latin typeface="+mn-lt"/>
                <a:ea typeface="+mn-ea"/>
                <a:cs typeface="+mn-cs"/>
              </a:rPr>
              <a:t>affected. </a:t>
            </a:r>
            <a:r>
              <a:rPr lang="en-US" sz="1200" kern="1200" dirty="0" smtClean="0">
                <a:solidFill>
                  <a:schemeClr val="tx1"/>
                </a:solidFill>
                <a:effectLst/>
                <a:latin typeface="+mn-lt"/>
                <a:ea typeface="+mn-ea"/>
                <a:cs typeface="+mn-cs"/>
              </a:rPr>
              <a:t>There will be </a:t>
            </a:r>
            <a:r>
              <a:rPr lang="en-US" sz="1200" kern="1200" dirty="0" smtClean="0">
                <a:solidFill>
                  <a:schemeClr val="tx1"/>
                </a:solidFill>
                <a:effectLst/>
                <a:latin typeface="+mn-lt"/>
                <a:ea typeface="+mn-ea"/>
                <a:cs typeface="+mn-cs"/>
              </a:rPr>
              <a:t>stress.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here </a:t>
            </a:r>
            <a:r>
              <a:rPr lang="en-US" sz="1200" kern="1200" dirty="0" smtClean="0">
                <a:solidFill>
                  <a:schemeClr val="tx1"/>
                </a:solidFill>
                <a:effectLst/>
                <a:latin typeface="+mn-lt"/>
                <a:ea typeface="+mn-ea"/>
                <a:cs typeface="+mn-cs"/>
              </a:rPr>
              <a:t>will be anxiety</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will open up yourself to be vulnerable, your resolve will be shaken, and your heart will most certainly be </a:t>
            </a:r>
            <a:r>
              <a:rPr lang="en-US" sz="1200" kern="1200" dirty="0" smtClean="0">
                <a:solidFill>
                  <a:schemeClr val="tx1"/>
                </a:solidFill>
                <a:effectLst/>
                <a:latin typeface="+mn-lt"/>
                <a:ea typeface="+mn-ea"/>
                <a:cs typeface="+mn-cs"/>
              </a:rPr>
              <a:t>broken.</a:t>
            </a:r>
          </a:p>
          <a:p>
            <a:pPr lvl="0"/>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And, brethren, </a:t>
            </a:r>
            <a:r>
              <a:rPr lang="en-US" sz="1200" u="sng" kern="1200" dirty="0" smtClean="0">
                <a:solidFill>
                  <a:schemeClr val="tx1"/>
                </a:solidFill>
                <a:effectLst/>
                <a:latin typeface="+mn-lt"/>
                <a:ea typeface="+mn-ea"/>
                <a:cs typeface="+mn-cs"/>
              </a:rPr>
              <a:t>that’s </a:t>
            </a:r>
            <a:r>
              <a:rPr lang="en-US" sz="1200" u="sng" kern="1200" dirty="0" smtClean="0">
                <a:solidFill>
                  <a:schemeClr val="tx1"/>
                </a:solidFill>
                <a:effectLst/>
                <a:latin typeface="+mn-lt"/>
                <a:ea typeface="+mn-ea"/>
                <a:cs typeface="+mn-cs"/>
              </a:rPr>
              <a:t>exactly why </a:t>
            </a:r>
            <a:r>
              <a:rPr lang="en-US" sz="1200" u="sng" kern="1200" dirty="0" smtClean="0">
                <a:solidFill>
                  <a:schemeClr val="tx1"/>
                </a:solidFill>
                <a:effectLst/>
                <a:latin typeface="+mn-lt"/>
                <a:ea typeface="+mn-ea"/>
                <a:cs typeface="+mn-cs"/>
              </a:rPr>
              <a:t>a lot of people want no part of </a:t>
            </a:r>
            <a:r>
              <a:rPr lang="en-US" sz="1200" u="sng" kern="1200" dirty="0" smtClean="0">
                <a:solidFill>
                  <a:schemeClr val="tx1"/>
                </a:solidFill>
                <a:effectLst/>
                <a:latin typeface="+mn-lt"/>
                <a:ea typeface="+mn-ea"/>
                <a:cs typeface="+mn-cs"/>
              </a:rPr>
              <a:t>this.</a:t>
            </a:r>
            <a:r>
              <a:rPr lang="en-US" sz="1200" u="none" kern="1200" dirty="0" smtClean="0">
                <a:solidFill>
                  <a:schemeClr val="tx1"/>
                </a:solidFill>
                <a:effectLst/>
                <a:latin typeface="+mn-lt"/>
                <a:ea typeface="+mn-ea"/>
                <a:cs typeface="+mn-cs"/>
              </a:rPr>
              <a:t> Or</a:t>
            </a:r>
            <a:r>
              <a:rPr lang="en-US" sz="1200" u="none" kern="1200" baseline="0" dirty="0" smtClean="0">
                <a:solidFill>
                  <a:schemeClr val="tx1"/>
                </a:solidFill>
                <a:effectLst/>
                <a:latin typeface="+mn-lt"/>
                <a:ea typeface="+mn-ea"/>
                <a:cs typeface="+mn-cs"/>
              </a:rPr>
              <a:t> they’ll redefine.</a:t>
            </a:r>
            <a:endParaRPr lang="en-US" sz="1200" u="sng"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opposite of love is snot hate; it’s </a:t>
            </a:r>
            <a:r>
              <a:rPr lang="en-US" sz="1200" kern="1200" dirty="0" smtClean="0">
                <a:solidFill>
                  <a:schemeClr val="tx1"/>
                </a:solidFill>
                <a:effectLst/>
                <a:latin typeface="+mn-lt"/>
                <a:ea typeface="+mn-ea"/>
                <a:cs typeface="+mn-cs"/>
              </a:rPr>
              <a:t>indifference</a:t>
            </a:r>
            <a:r>
              <a:rPr lang="en-US" sz="1200" kern="1200" dirty="0" smtClean="0">
                <a:solidFill>
                  <a:schemeClr val="tx1"/>
                </a:solidFill>
                <a:effectLst/>
                <a:latin typeface="+mn-lt"/>
                <a:ea typeface="+mn-ea"/>
                <a:cs typeface="+mn-cs"/>
              </a:rPr>
              <a:t>. You can choose not to love. </a:t>
            </a:r>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you want to keep your heart </a:t>
            </a:r>
            <a:r>
              <a:rPr lang="en-US" sz="1200" kern="1200" dirty="0" smtClean="0">
                <a:solidFill>
                  <a:schemeClr val="tx1"/>
                </a:solidFill>
                <a:effectLst/>
                <a:latin typeface="+mn-lt"/>
                <a:ea typeface="+mn-ea"/>
                <a:cs typeface="+mn-cs"/>
              </a:rPr>
              <a:t>intact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give </a:t>
            </a:r>
            <a:r>
              <a:rPr lang="en-US" sz="1200" kern="1200" dirty="0" smtClean="0">
                <a:solidFill>
                  <a:schemeClr val="tx1"/>
                </a:solidFill>
                <a:effectLst/>
                <a:latin typeface="+mn-lt"/>
                <a:ea typeface="+mn-ea"/>
                <a:cs typeface="+mn-cs"/>
              </a:rPr>
              <a:t>it to no one;</a:t>
            </a:r>
            <a:r>
              <a:rPr lang="en-US" sz="1200" kern="1200" baseline="0" dirty="0" smtClean="0">
                <a:solidFill>
                  <a:schemeClr val="tx1"/>
                </a:solidFill>
                <a:effectLst/>
                <a:latin typeface="+mn-lt"/>
                <a:ea typeface="+mn-ea"/>
                <a:cs typeface="+mn-cs"/>
              </a:rPr>
              <a:t> k</a:t>
            </a:r>
            <a:r>
              <a:rPr lang="en-US" sz="1200" kern="1200" dirty="0" smtClean="0">
                <a:solidFill>
                  <a:schemeClr val="tx1"/>
                </a:solidFill>
                <a:effectLst/>
                <a:latin typeface="+mn-lt"/>
                <a:ea typeface="+mn-ea"/>
                <a:cs typeface="+mn-cs"/>
              </a:rPr>
              <a:t>eep yourself distracted with hobbies and the luxuries of this life</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That’s easy, the easy road, the broad way. But </a:t>
            </a:r>
            <a:r>
              <a:rPr lang="en-US" sz="1200" kern="1200" dirty="0" smtClean="0">
                <a:solidFill>
                  <a:schemeClr val="tx1"/>
                </a:solidFill>
                <a:effectLst/>
                <a:latin typeface="+mn-lt"/>
                <a:ea typeface="+mn-ea"/>
                <a:cs typeface="+mn-cs"/>
              </a:rPr>
              <a:t>what we’ll find is that by </a:t>
            </a:r>
            <a:r>
              <a:rPr lang="en-US" sz="1200" kern="1200" dirty="0" smtClean="0">
                <a:solidFill>
                  <a:schemeClr val="tx1"/>
                </a:solidFill>
                <a:effectLst/>
                <a:latin typeface="+mn-lt"/>
                <a:ea typeface="+mn-ea"/>
                <a:cs typeface="+mn-cs"/>
              </a:rPr>
              <a:t>becoming completely and utterly wrapped up in </a:t>
            </a:r>
            <a:r>
              <a:rPr lang="en-US" sz="1200" kern="1200" dirty="0" smtClean="0">
                <a:solidFill>
                  <a:schemeClr val="tx1"/>
                </a:solidFill>
                <a:effectLst/>
                <a:latin typeface="+mn-lt"/>
                <a:ea typeface="+mn-ea"/>
                <a:cs typeface="+mn-cs"/>
              </a:rPr>
              <a:t>ourselves, what </a:t>
            </a:r>
            <a:r>
              <a:rPr lang="en-US" sz="1200" kern="1200" dirty="0" smtClean="0">
                <a:solidFill>
                  <a:schemeClr val="tx1"/>
                </a:solidFill>
                <a:effectLst/>
                <a:latin typeface="+mn-lt"/>
                <a:ea typeface="+mn-ea"/>
                <a:cs typeface="+mn-cs"/>
              </a:rPr>
              <a:t>happens is </a:t>
            </a:r>
            <a:r>
              <a:rPr lang="en-US" sz="1200" kern="1200" dirty="0" smtClean="0">
                <a:solidFill>
                  <a:schemeClr val="tx1"/>
                </a:solidFill>
                <a:effectLst/>
                <a:latin typeface="+mn-lt"/>
                <a:ea typeface="+mn-ea"/>
                <a:cs typeface="+mn-cs"/>
              </a:rPr>
              <a:t>our </a:t>
            </a:r>
            <a:r>
              <a:rPr lang="en-US" sz="1200" kern="1200" dirty="0" smtClean="0">
                <a:solidFill>
                  <a:schemeClr val="tx1"/>
                </a:solidFill>
                <a:effectLst/>
                <a:latin typeface="+mn-lt"/>
                <a:ea typeface="+mn-ea"/>
                <a:cs typeface="+mn-cs"/>
              </a:rPr>
              <a:t>heart </a:t>
            </a:r>
            <a:r>
              <a:rPr lang="en-US" sz="1200" kern="1200" dirty="0" smtClean="0">
                <a:solidFill>
                  <a:schemeClr val="tx1"/>
                </a:solidFill>
                <a:effectLst/>
                <a:latin typeface="+mn-lt"/>
                <a:ea typeface="+mn-ea"/>
                <a:cs typeface="+mn-cs"/>
              </a:rPr>
              <a:t>becomes </a:t>
            </a:r>
            <a:r>
              <a:rPr lang="en-US" sz="1200" kern="1200" dirty="0" smtClean="0">
                <a:solidFill>
                  <a:schemeClr val="tx1"/>
                </a:solidFill>
                <a:effectLst/>
                <a:latin typeface="+mn-lt"/>
                <a:ea typeface="+mn-ea"/>
                <a:cs typeface="+mn-cs"/>
              </a:rPr>
              <a:t>the opposite of what God is trying to </a:t>
            </a:r>
            <a:r>
              <a:rPr lang="en-US" sz="1200" kern="1200" dirty="0" smtClean="0">
                <a:solidFill>
                  <a:schemeClr val="tx1"/>
                </a:solidFill>
                <a:effectLst/>
                <a:latin typeface="+mn-lt"/>
                <a:ea typeface="+mn-ea"/>
                <a:cs typeface="+mn-cs"/>
              </a:rPr>
              <a:t>mold</a:t>
            </a:r>
            <a:r>
              <a:rPr lang="en-US" sz="1100" kern="1200" dirty="0" smtClean="0">
                <a:solidFill>
                  <a:schemeClr val="tx1"/>
                </a:solidFill>
                <a:effectLst/>
                <a:latin typeface="+mn-lt"/>
                <a:ea typeface="+mn-ea"/>
                <a:cs typeface="+mn-cs"/>
              </a:rPr>
              <a:t>.</a:t>
            </a:r>
            <a:endParaRPr lang="en-US" sz="1100" kern="1200" baseline="0" dirty="0" smtClean="0">
              <a:solidFill>
                <a:schemeClr val="tx1"/>
              </a:solidFill>
              <a:effectLst/>
              <a:latin typeface="+mn-lt"/>
              <a:ea typeface="+mn-ea"/>
              <a:cs typeface="+mn-cs"/>
            </a:endParaRPr>
          </a:p>
          <a:p>
            <a:pPr lvl="0"/>
            <a:endParaRPr lang="en-US"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a:t>
            </a:r>
            <a:r>
              <a:rPr lang="en-US" sz="1200" kern="1200" dirty="0" smtClean="0">
                <a:solidFill>
                  <a:schemeClr val="tx1"/>
                </a:solidFill>
                <a:effectLst/>
                <a:latin typeface="+mn-lt"/>
                <a:ea typeface="+mn-ea"/>
                <a:cs typeface="+mn-cs"/>
              </a:rPr>
              <a:t>choose </a:t>
            </a:r>
            <a:r>
              <a:rPr lang="en-US" sz="1200" kern="1200" dirty="0" smtClean="0">
                <a:solidFill>
                  <a:schemeClr val="tx1"/>
                </a:solidFill>
                <a:effectLst/>
                <a:latin typeface="+mn-lt"/>
                <a:ea typeface="+mn-ea"/>
                <a:cs typeface="+mn-cs"/>
              </a:rPr>
              <a:t>that </a:t>
            </a:r>
            <a:r>
              <a:rPr lang="en-US" sz="1200" kern="1200" dirty="0" smtClean="0">
                <a:solidFill>
                  <a:schemeClr val="tx1"/>
                </a:solidFill>
                <a:effectLst/>
                <a:latin typeface="+mn-lt"/>
                <a:ea typeface="+mn-ea"/>
                <a:cs typeface="+mn-cs"/>
              </a:rPr>
              <a:t>narrow </a:t>
            </a:r>
            <a:r>
              <a:rPr lang="en-US" sz="1200" kern="1200" dirty="0" smtClean="0">
                <a:solidFill>
                  <a:schemeClr val="tx1"/>
                </a:solidFill>
                <a:effectLst/>
                <a:latin typeface="+mn-lt"/>
                <a:ea typeface="+mn-ea"/>
                <a:cs typeface="+mn-cs"/>
              </a:rPr>
              <a:t>way</a:t>
            </a:r>
            <a:r>
              <a:rPr lang="en-US" sz="1200" kern="1200" baseline="0" dirty="0" smtClean="0">
                <a:solidFill>
                  <a:schemeClr val="tx1"/>
                </a:solidFill>
                <a:effectLst/>
                <a:latin typeface="+mn-lt"/>
                <a:ea typeface="+mn-ea"/>
                <a:cs typeface="+mn-cs"/>
              </a:rPr>
              <a:t> by</a:t>
            </a:r>
            <a:r>
              <a:rPr lang="en-US" sz="1200" kern="1200" dirty="0" smtClean="0">
                <a:solidFill>
                  <a:schemeClr val="tx1"/>
                </a:solidFill>
                <a:effectLst/>
                <a:latin typeface="+mn-lt"/>
                <a:ea typeface="+mn-ea"/>
                <a:cs typeface="+mn-cs"/>
              </a:rPr>
              <a:t> loving </a:t>
            </a:r>
            <a:r>
              <a:rPr lang="en-US" sz="1200" kern="1200" dirty="0" smtClean="0">
                <a:solidFill>
                  <a:schemeClr val="tx1"/>
                </a:solidFill>
                <a:effectLst/>
                <a:latin typeface="+mn-lt"/>
                <a:ea typeface="+mn-ea"/>
                <a:cs typeface="+mn-cs"/>
              </a:rPr>
              <a:t>the unlovable just as God in Christ has loved each and every one of us, and you’ll find that with all its </a:t>
            </a:r>
            <a:r>
              <a:rPr lang="en-US" sz="1200" kern="1200" dirty="0" smtClean="0">
                <a:solidFill>
                  <a:schemeClr val="tx1"/>
                </a:solidFill>
                <a:effectLst/>
                <a:latin typeface="+mn-lt"/>
                <a:ea typeface="+mn-ea"/>
                <a:cs typeface="+mn-cs"/>
              </a:rPr>
              <a:t>heartaches, </a:t>
            </a:r>
            <a:r>
              <a:rPr lang="en-US" sz="1200" kern="1200" dirty="0" smtClean="0">
                <a:solidFill>
                  <a:schemeClr val="tx1"/>
                </a:solidFill>
                <a:effectLst/>
                <a:latin typeface="+mn-lt"/>
                <a:ea typeface="+mn-ea"/>
                <a:cs typeface="+mn-cs"/>
              </a:rPr>
              <a:t>it is the most rewarding of </a:t>
            </a:r>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Christian virtues </a:t>
            </a:r>
            <a:r>
              <a:rPr lang="en-US" sz="1200" kern="1200" dirty="0" smtClean="0">
                <a:solidFill>
                  <a:schemeClr val="tx1"/>
                </a:solidFill>
                <a:effectLst/>
                <a:latin typeface="+mn-lt"/>
                <a:ea typeface="+mn-ea"/>
                <a:cs typeface="+mn-cs"/>
              </a:rPr>
              <a:t>we could attain to</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100" kern="1200" baseline="0" dirty="0" smtClean="0">
                <a:solidFill>
                  <a:schemeClr val="tx1"/>
                </a:solidFill>
                <a:effectLst/>
                <a:latin typeface="+mn-lt"/>
                <a:ea typeface="+mn-ea"/>
                <a:cs typeface="+mn-cs"/>
              </a:rPr>
              <a:t>Brethren, n</a:t>
            </a:r>
            <a:r>
              <a:rPr lang="en-US" sz="1200" kern="1200" dirty="0" smtClean="0">
                <a:solidFill>
                  <a:schemeClr val="tx1"/>
                </a:solidFill>
                <a:effectLst/>
                <a:latin typeface="+mn-lt"/>
                <a:ea typeface="+mn-ea"/>
                <a:cs typeface="+mn-cs"/>
              </a:rPr>
              <a:t>ever </a:t>
            </a:r>
            <a:r>
              <a:rPr lang="en-US" sz="1200" kern="1200" dirty="0" smtClean="0">
                <a:solidFill>
                  <a:schemeClr val="tx1"/>
                </a:solidFill>
                <a:effectLst/>
                <a:latin typeface="+mn-lt"/>
                <a:ea typeface="+mn-ea"/>
                <a:cs typeface="+mn-cs"/>
              </a:rPr>
              <a:t>will we become closer to God and more like </a:t>
            </a:r>
            <a:r>
              <a:rPr lang="en-US" sz="1200" kern="1200" dirty="0" smtClean="0">
                <a:solidFill>
                  <a:schemeClr val="tx1"/>
                </a:solidFill>
                <a:effectLst/>
                <a:latin typeface="+mn-lt"/>
                <a:ea typeface="+mn-ea"/>
                <a:cs typeface="+mn-cs"/>
              </a:rPr>
              <a:t>Jesus Christ </a:t>
            </a:r>
            <a:r>
              <a:rPr lang="en-US" sz="1200" kern="1200" dirty="0" smtClean="0">
                <a:solidFill>
                  <a:schemeClr val="tx1"/>
                </a:solidFill>
                <a:effectLst/>
                <a:latin typeface="+mn-lt"/>
                <a:ea typeface="+mn-ea"/>
                <a:cs typeface="+mn-cs"/>
              </a:rPr>
              <a:t>than when </a:t>
            </a:r>
            <a:r>
              <a:rPr lang="en-US" sz="1200" kern="1200" dirty="0" smtClean="0">
                <a:solidFill>
                  <a:schemeClr val="tx1"/>
                </a:solidFill>
                <a:effectLst/>
                <a:latin typeface="+mn-lt"/>
                <a:ea typeface="+mn-ea"/>
                <a:cs typeface="+mn-cs"/>
              </a:rPr>
              <a:t>we learn to love God and love others as</a:t>
            </a:r>
            <a:r>
              <a:rPr lang="en-US" sz="1200" kern="1200" baseline="0" dirty="0" smtClean="0">
                <a:solidFill>
                  <a:schemeClr val="tx1"/>
                </a:solidFill>
                <a:effectLst/>
                <a:latin typeface="+mn-lt"/>
                <a:ea typeface="+mn-ea"/>
                <a:cs typeface="+mn-cs"/>
              </a:rPr>
              <a:t> He has loved us.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that’s what</a:t>
            </a:r>
            <a:r>
              <a:rPr lang="en-US" sz="1200" kern="1200" baseline="0" dirty="0" smtClean="0">
                <a:solidFill>
                  <a:schemeClr val="tx1"/>
                </a:solidFill>
                <a:effectLst/>
                <a:latin typeface="+mn-lt"/>
                <a:ea typeface="+mn-ea"/>
                <a:cs typeface="+mn-cs"/>
              </a:rPr>
              <a:t> we’re going to be doing this quarter. We </a:t>
            </a:r>
            <a:r>
              <a:rPr lang="en-US" sz="1200" kern="1200" baseline="0" dirty="0" smtClean="0">
                <a:solidFill>
                  <a:schemeClr val="tx1"/>
                </a:solidFill>
                <a:effectLst/>
                <a:latin typeface="+mn-lt"/>
                <a:ea typeface="+mn-ea"/>
                <a:cs typeface="+mn-cs"/>
              </a:rPr>
              <a:t>are going to be studying the subject of </a:t>
            </a:r>
            <a:r>
              <a:rPr lang="en-US" sz="1200" kern="1200" baseline="0" dirty="0" smtClean="0">
                <a:solidFill>
                  <a:schemeClr val="tx1"/>
                </a:solidFill>
                <a:effectLst/>
                <a:latin typeface="+mn-lt"/>
                <a:ea typeface="+mn-ea"/>
                <a:cs typeface="+mn-cs"/>
              </a:rPr>
              <a:t>love, specifically </a:t>
            </a:r>
            <a:r>
              <a:rPr lang="en-US" sz="1200" kern="1200" baseline="0" dirty="0" smtClean="0">
                <a:solidFill>
                  <a:schemeClr val="tx1"/>
                </a:solidFill>
                <a:effectLst/>
                <a:latin typeface="+mn-lt"/>
                <a:ea typeface="+mn-ea"/>
                <a:cs typeface="+mn-cs"/>
              </a:rPr>
              <a:t>as it is revealed in 1 Cor </a:t>
            </a:r>
            <a:r>
              <a:rPr lang="en-US" sz="1200" kern="1200" baseline="0" dirty="0" smtClean="0">
                <a:solidFill>
                  <a:schemeClr val="tx1"/>
                </a:solidFill>
                <a:effectLst/>
                <a:latin typeface="+mn-lt"/>
                <a:ea typeface="+mn-ea"/>
                <a:cs typeface="+mn-cs"/>
              </a:rPr>
              <a:t>13:4-8. That will be our template. How in the world are we going to spend 3 months on just five bible verses? Buckle up, it’s going to be a wild ride, folks. Because what </a:t>
            </a:r>
            <a:r>
              <a:rPr lang="en-US" sz="1200" kern="1200" baseline="0" dirty="0" smtClean="0">
                <a:solidFill>
                  <a:schemeClr val="tx1"/>
                </a:solidFill>
                <a:effectLst/>
                <a:latin typeface="+mn-lt"/>
                <a:ea typeface="+mn-ea"/>
                <a:cs typeface="+mn-cs"/>
              </a:rPr>
              <a:t>is described in </a:t>
            </a:r>
            <a:r>
              <a:rPr lang="en-US" sz="1200" kern="1200" baseline="0" dirty="0" smtClean="0">
                <a:solidFill>
                  <a:schemeClr val="tx1"/>
                </a:solidFill>
                <a:effectLst/>
                <a:latin typeface="+mn-lt"/>
                <a:ea typeface="+mn-ea"/>
                <a:cs typeface="+mn-cs"/>
              </a:rPr>
              <a:t>these verses </a:t>
            </a:r>
            <a:r>
              <a:rPr lang="en-US" sz="1200" kern="1200" baseline="0" dirty="0" smtClean="0">
                <a:solidFill>
                  <a:schemeClr val="tx1"/>
                </a:solidFill>
                <a:effectLst/>
                <a:latin typeface="+mn-lt"/>
                <a:ea typeface="+mn-ea"/>
                <a:cs typeface="+mn-cs"/>
              </a:rPr>
              <a:t>is how</a:t>
            </a:r>
            <a:r>
              <a:rPr lang="en-US" sz="1200" kern="1200" dirty="0" smtClean="0">
                <a:solidFill>
                  <a:schemeClr val="tx1"/>
                </a:solidFill>
                <a:effectLst/>
                <a:latin typeface="+mn-lt"/>
                <a:ea typeface="+mn-ea"/>
                <a:cs typeface="+mn-cs"/>
              </a:rPr>
              <a:t> God’s true children act, and it will cause us to be different people than what is out in the world. And it should, because</a:t>
            </a:r>
            <a:r>
              <a:rPr lang="en-US" sz="1200" kern="1200" baseline="0" dirty="0" smtClean="0">
                <a:solidFill>
                  <a:schemeClr val="tx1"/>
                </a:solidFill>
                <a:effectLst/>
                <a:latin typeface="+mn-lt"/>
                <a:ea typeface="+mn-ea"/>
                <a:cs typeface="+mn-cs"/>
              </a:rPr>
              <a:t> God’s children</a:t>
            </a:r>
            <a:r>
              <a:rPr lang="en-US" sz="1200" kern="1200" dirty="0" smtClean="0">
                <a:solidFill>
                  <a:schemeClr val="tx1"/>
                </a:solidFill>
                <a:effectLst/>
                <a:latin typeface="+mn-lt"/>
                <a:ea typeface="+mn-ea"/>
                <a:cs typeface="+mn-cs"/>
              </a:rPr>
              <a:t> are different. Christians are not ordinary, they are extraordinary</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peculiar people. </a:t>
            </a:r>
            <a:r>
              <a:rPr lang="en-US" sz="1200" kern="1200" dirty="0" smtClean="0">
                <a:solidFill>
                  <a:schemeClr val="tx1"/>
                </a:solidFill>
                <a:effectLst/>
                <a:latin typeface="+mn-lt"/>
                <a:ea typeface="+mn-ea"/>
                <a:cs typeface="+mn-cs"/>
              </a:rPr>
              <a:t>And every application of love that we find in 1</a:t>
            </a:r>
            <a:r>
              <a:rPr lang="en-US" sz="1200" kern="1200" baseline="0" dirty="0" smtClean="0">
                <a:solidFill>
                  <a:schemeClr val="tx1"/>
                </a:solidFill>
                <a:effectLst/>
                <a:latin typeface="+mn-lt"/>
                <a:ea typeface="+mn-ea"/>
                <a:cs typeface="+mn-cs"/>
              </a:rPr>
              <a:t> Cor 13</a:t>
            </a:r>
            <a:r>
              <a:rPr lang="en-US" sz="1200" kern="1200" dirty="0" smtClean="0">
                <a:solidFill>
                  <a:schemeClr val="tx1"/>
                </a:solidFill>
                <a:effectLst/>
                <a:latin typeface="+mn-lt"/>
                <a:ea typeface="+mn-ea"/>
                <a:cs typeface="+mn-cs"/>
              </a:rPr>
              <a:t>, we find God expressing toward us through the character of Jesus </a:t>
            </a:r>
            <a:r>
              <a:rPr lang="en-US" sz="1200" kern="1200" dirty="0" smtClean="0">
                <a:solidFill>
                  <a:schemeClr val="tx1"/>
                </a:solidFill>
                <a:effectLst/>
                <a:latin typeface="+mn-lt"/>
                <a:ea typeface="+mn-ea"/>
                <a:cs typeface="+mn-cs"/>
              </a:rPr>
              <a:t>Christ.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Before we jump</a:t>
            </a:r>
            <a:r>
              <a:rPr lang="en-US" sz="1200" kern="1200" baseline="0" dirty="0" smtClean="0">
                <a:solidFill>
                  <a:schemeClr val="tx1"/>
                </a:solidFill>
                <a:effectLst/>
                <a:latin typeface="+mn-lt"/>
                <a:ea typeface="+mn-ea"/>
                <a:cs typeface="+mn-cs"/>
              </a:rPr>
              <a:t> into 1 Cor 13, though, let’s do some general discussion on love. </a:t>
            </a: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146647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smtClean="0">
                <a:solidFill>
                  <a:schemeClr val="tx1"/>
                </a:solidFill>
                <a:effectLst/>
                <a:latin typeface="+mn-lt"/>
                <a:ea typeface="+mn-ea"/>
                <a:cs typeface="+mn-cs"/>
              </a:rPr>
              <a:t>First, read through this list again and replace the word “love” with the name “Jesus.” </a:t>
            </a:r>
            <a:endParaRPr lang="en-US" sz="1200" b="0" i="0" u="none" strike="noStrike" kern="1200" dirty="0" smtClean="0">
              <a:solidFill>
                <a:schemeClr val="tx1"/>
              </a:solidFill>
              <a:effectLst/>
              <a:latin typeface="+mn-lt"/>
              <a:ea typeface="+mn-ea"/>
              <a:cs typeface="+mn-cs"/>
            </a:endParaRP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It </a:t>
            </a:r>
            <a:r>
              <a:rPr lang="en-US" sz="1200" b="0" i="0" u="none" strike="noStrike" kern="1200" dirty="0" smtClean="0">
                <a:solidFill>
                  <a:schemeClr val="tx1"/>
                </a:solidFill>
                <a:effectLst/>
                <a:latin typeface="+mn-lt"/>
                <a:ea typeface="+mn-ea"/>
                <a:cs typeface="+mn-cs"/>
              </a:rPr>
              <a:t>fits perfectly,</a:t>
            </a:r>
            <a:r>
              <a:rPr lang="en-US" sz="1200" b="0" i="0" u="none" strike="noStrike" kern="1200" baseline="0" dirty="0" smtClean="0">
                <a:solidFill>
                  <a:schemeClr val="tx1"/>
                </a:solidFill>
                <a:effectLst/>
                <a:latin typeface="+mn-lt"/>
                <a:ea typeface="+mn-ea"/>
                <a:cs typeface="+mn-cs"/>
              </a:rPr>
              <a:t> as it should because Jesus is God and God is love. Jesus</a:t>
            </a:r>
            <a:r>
              <a:rPr lang="en-US" sz="1200" b="0" i="0" u="none" strike="noStrike" kern="1200" dirty="0" smtClean="0">
                <a:solidFill>
                  <a:schemeClr val="tx1"/>
                </a:solidFill>
                <a:effectLst/>
                <a:latin typeface="+mn-lt"/>
                <a:ea typeface="+mn-ea"/>
                <a:cs typeface="+mn-cs"/>
              </a:rPr>
              <a:t> is patient, kind, never selfish, never keeping a record of wrongs, not easily provoked, always wanting the best for us regardless of His own suffering. And we can</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account in </a:t>
            </a:r>
            <a:r>
              <a:rPr lang="en-US" sz="1200" b="0" i="0" u="none" strike="noStrike" kern="1200" baseline="0" dirty="0" smtClean="0">
                <a:solidFill>
                  <a:schemeClr val="tx1"/>
                </a:solidFill>
                <a:effectLst/>
                <a:latin typeface="+mn-lt"/>
                <a:ea typeface="+mn-ea"/>
                <a:cs typeface="+mn-cs"/>
              </a:rPr>
              <a:t>the gospels </a:t>
            </a:r>
            <a:r>
              <a:rPr lang="en-US" sz="1200" b="0" i="0" u="none" strike="noStrike" kern="1200" baseline="0" dirty="0" smtClean="0">
                <a:solidFill>
                  <a:schemeClr val="tx1"/>
                </a:solidFill>
                <a:effectLst/>
                <a:latin typeface="+mn-lt"/>
                <a:ea typeface="+mn-ea"/>
                <a:cs typeface="+mn-cs"/>
              </a:rPr>
              <a:t>Jesus </a:t>
            </a:r>
            <a:r>
              <a:rPr lang="en-US" sz="1200" b="0" i="0" u="none" strike="noStrike" kern="1200" baseline="0" dirty="0" smtClean="0">
                <a:solidFill>
                  <a:schemeClr val="tx1"/>
                </a:solidFill>
                <a:effectLst/>
                <a:latin typeface="+mn-lt"/>
                <a:ea typeface="+mn-ea"/>
                <a:cs typeface="+mn-cs"/>
              </a:rPr>
              <a:t>exhibiting every single one of these loves mentioned by Paul and that is going to in many ways serve as the background for each of our studies in this chapter as we begin to enumerate through </a:t>
            </a:r>
            <a:r>
              <a:rPr lang="en-US" sz="1200" b="0" i="0" u="none" strike="noStrike" kern="1200" baseline="0" dirty="0" smtClean="0">
                <a:solidFill>
                  <a:schemeClr val="tx1"/>
                </a:solidFill>
                <a:effectLst/>
                <a:latin typeface="+mn-lt"/>
                <a:ea typeface="+mn-ea"/>
                <a:cs typeface="+mn-cs"/>
              </a:rPr>
              <a:t>each of the things </a:t>
            </a:r>
            <a:r>
              <a:rPr lang="en-US" sz="1200" b="0" i="0" u="none" strike="noStrike" kern="1200" baseline="0" dirty="0" smtClean="0">
                <a:solidFill>
                  <a:schemeClr val="tx1"/>
                </a:solidFill>
                <a:effectLst/>
                <a:latin typeface="+mn-lt"/>
                <a:ea typeface="+mn-ea"/>
                <a:cs typeface="+mn-cs"/>
              </a:rPr>
              <a:t>Paul lists.</a:t>
            </a: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10</a:t>
            </a:fld>
            <a:endParaRPr lang="en-US"/>
          </a:p>
        </p:txBody>
      </p:sp>
    </p:spTree>
    <p:extLst>
      <p:ext uri="{BB962C8B-B14F-4D97-AF65-F5344CB8AC3E}">
        <p14:creationId xmlns:p14="http://schemas.microsoft.com/office/powerpoint/2010/main" val="305153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smtClean="0">
                <a:solidFill>
                  <a:schemeClr val="tx1"/>
                </a:solidFill>
                <a:effectLst/>
                <a:latin typeface="+mn-lt"/>
                <a:ea typeface="+mn-ea"/>
                <a:cs typeface="+mn-cs"/>
              </a:rPr>
              <a:t>But here is the second way: read through the list again and put your own name in the place of the word “love.” </a:t>
            </a:r>
            <a:r>
              <a:rPr lang="en-US" sz="1200" b="0" i="0" u="none" strike="noStrike" kern="1200" dirty="0" smtClean="0">
                <a:solidFill>
                  <a:schemeClr val="tx1"/>
                </a:solidFill>
                <a:effectLst/>
                <a:latin typeface="+mn-lt"/>
                <a:ea typeface="+mn-ea"/>
                <a:cs typeface="+mn-cs"/>
              </a:rPr>
              <a:t>And then ask yourself, how </a:t>
            </a:r>
            <a:r>
              <a:rPr lang="en-US" sz="1200" b="0" i="0" u="none" strike="noStrike" kern="1200" dirty="0" smtClean="0">
                <a:solidFill>
                  <a:schemeClr val="tx1"/>
                </a:solidFill>
                <a:effectLst/>
                <a:latin typeface="+mn-lt"/>
                <a:ea typeface="+mn-ea"/>
                <a:cs typeface="+mn-cs"/>
              </a:rPr>
              <a:t>true would it be? </a:t>
            </a:r>
            <a:r>
              <a:rPr lang="en-US" sz="1200" b="0" i="0" u="none" strike="noStrike" kern="1200" dirty="0" smtClean="0">
                <a:solidFill>
                  <a:schemeClr val="tx1"/>
                </a:solidFill>
                <a:effectLst/>
                <a:latin typeface="+mn-lt"/>
                <a:ea typeface="+mn-ea"/>
                <a:cs typeface="+mn-cs"/>
              </a:rPr>
              <a:t>Does</a:t>
            </a:r>
            <a:r>
              <a:rPr lang="en-US" sz="1200" b="0" i="0" u="none" strike="noStrike" kern="1200" baseline="0" dirty="0" smtClean="0">
                <a:solidFill>
                  <a:schemeClr val="tx1"/>
                </a:solidFill>
                <a:effectLst/>
                <a:latin typeface="+mn-lt"/>
                <a:ea typeface="+mn-ea"/>
                <a:cs typeface="+mn-cs"/>
              </a:rPr>
              <a:t> this describe me? </a:t>
            </a:r>
            <a:endParaRPr lang="en-US" sz="1200" b="0" i="0" u="none" strike="noStrike" kern="1200" dirty="0" smtClean="0">
              <a:solidFill>
                <a:schemeClr val="tx1"/>
              </a:solidFill>
              <a:effectLst/>
              <a:latin typeface="+mn-lt"/>
              <a:ea typeface="+mn-ea"/>
              <a:cs typeface="+mn-cs"/>
            </a:endParaRPr>
          </a:p>
          <a:p>
            <a:pPr fontAlgn="base"/>
            <a:endParaRPr lang="en-US" sz="1200" b="0" i="0" u="none" strike="noStrike" kern="1200" dirty="0" smtClean="0">
              <a:solidFill>
                <a:schemeClr val="tx1"/>
              </a:solidFill>
              <a:effectLst/>
              <a:latin typeface="+mn-lt"/>
              <a:ea typeface="+mn-ea"/>
              <a:cs typeface="+mn-cs"/>
            </a:endParaRPr>
          </a:p>
          <a:p>
            <a:pPr fontAlgn="base"/>
            <a:r>
              <a:rPr lang="en-US" sz="1200" b="0" i="0" u="none" strike="noStrike" kern="1200" dirty="0" smtClean="0">
                <a:solidFill>
                  <a:schemeClr val="tx1"/>
                </a:solidFill>
                <a:effectLst/>
                <a:latin typeface="+mn-lt"/>
                <a:ea typeface="+mn-ea"/>
                <a:cs typeface="+mn-cs"/>
              </a:rPr>
              <a:t>The goal of this study</a:t>
            </a:r>
            <a:r>
              <a:rPr lang="en-US" sz="1200" b="0" i="0" u="none" strike="noStrike" kern="1200" baseline="0" dirty="0" smtClean="0">
                <a:solidFill>
                  <a:schemeClr val="tx1"/>
                </a:solidFill>
                <a:effectLst/>
                <a:latin typeface="+mn-lt"/>
                <a:ea typeface="+mn-ea"/>
                <a:cs typeface="+mn-cs"/>
              </a:rPr>
              <a:t> is not to look at everybody else. We’re not going to talk about what other religions are doing or not doing. We’re not going to touch on society and its ills. As Christians, we’re going to make this study about us. It’s going to be personal.</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11</a:t>
            </a:fld>
            <a:endParaRPr lang="en-US"/>
          </a:p>
        </p:txBody>
      </p:sp>
    </p:spTree>
    <p:extLst>
      <p:ext uri="{BB962C8B-B14F-4D97-AF65-F5344CB8AC3E}">
        <p14:creationId xmlns:p14="http://schemas.microsoft.com/office/powerpoint/2010/main" val="389940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12</a:t>
            </a:fld>
            <a:endParaRPr lang="en-US"/>
          </a:p>
        </p:txBody>
      </p:sp>
    </p:spTree>
    <p:extLst>
      <p:ext uri="{BB962C8B-B14F-4D97-AF65-F5344CB8AC3E}">
        <p14:creationId xmlns:p14="http://schemas.microsoft.com/office/powerpoint/2010/main" val="132303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Why is this such</a:t>
            </a:r>
            <a:r>
              <a:rPr lang="en-US" baseline="0" dirty="0" smtClean="0"/>
              <a:t> an important topic to study?</a:t>
            </a:r>
            <a:endParaRPr lang="en-US" dirty="0" smtClean="0"/>
          </a:p>
          <a:p>
            <a:pPr marL="228600" lvl="0" indent="-228600">
              <a:buAutoNum type="arabicPeriod"/>
            </a:pPr>
            <a:endParaRPr lang="en-US" dirty="0" smtClean="0"/>
          </a:p>
          <a:p>
            <a:pPr marL="228600" lvl="0" indent="-228600">
              <a:buAutoNum type="arabicPeriod"/>
            </a:pPr>
            <a:r>
              <a:rPr lang="en-US" dirty="0" smtClean="0"/>
              <a:t>First</a:t>
            </a:r>
            <a:r>
              <a:rPr lang="en-US" baseline="0" dirty="0" smtClean="0"/>
              <a:t> of all, loving God with all we got and loving our neighbors as ourselves is said by Jesus Himself to be the greatest two commandments we could keep. </a:t>
            </a:r>
            <a:r>
              <a:rPr lang="en-US" dirty="0" smtClean="0"/>
              <a:t>Why</a:t>
            </a:r>
            <a:r>
              <a:rPr lang="en-US" baseline="0" dirty="0" smtClean="0"/>
              <a:t> </a:t>
            </a:r>
            <a:r>
              <a:rPr lang="en-US" baseline="0" dirty="0" smtClean="0"/>
              <a:t>is it the greatest? </a:t>
            </a:r>
            <a:r>
              <a:rPr lang="en-US" baseline="0" dirty="0" smtClean="0"/>
              <a:t>Well, because </a:t>
            </a:r>
            <a:r>
              <a:rPr lang="en-US" baseline="0" dirty="0" smtClean="0"/>
              <a:t>it is the heartbeat of every other commandment. </a:t>
            </a:r>
            <a:r>
              <a:rPr lang="en-US" sz="1200" b="0" i="0" u="none" strike="noStrike" kern="1200" dirty="0" smtClean="0">
                <a:solidFill>
                  <a:schemeClr val="tx1"/>
                </a:solidFill>
                <a:effectLst/>
                <a:latin typeface="+mn-lt"/>
                <a:ea typeface="+mn-ea"/>
                <a:cs typeface="+mn-cs"/>
              </a:rPr>
              <a:t>Some people today understand “love” as merely a happy feeling of friendliness or good will.  They think that, provided they feel good about the idea of God, they may do as they please.  </a:t>
            </a:r>
            <a:r>
              <a:rPr lang="en-US" sz="1200" b="0" i="0" u="none" strike="noStrike" kern="1200" dirty="0" smtClean="0">
                <a:solidFill>
                  <a:schemeClr val="tx1"/>
                </a:solidFill>
                <a:effectLst/>
                <a:latin typeface="+mn-lt"/>
                <a:ea typeface="+mn-ea"/>
                <a:cs typeface="+mn-cs"/>
              </a:rPr>
              <a:t>There are even some</a:t>
            </a:r>
            <a:r>
              <a:rPr lang="en-US" sz="1200" b="0" i="0" u="none" strike="noStrike" kern="1200" baseline="0" dirty="0" smtClean="0">
                <a:solidFill>
                  <a:schemeClr val="tx1"/>
                </a:solidFill>
                <a:effectLst/>
                <a:latin typeface="+mn-lt"/>
                <a:ea typeface="+mn-ea"/>
                <a:cs typeface="+mn-cs"/>
              </a:rPr>
              <a:t> people, approaching it with </a:t>
            </a:r>
            <a:r>
              <a:rPr lang="en-US" sz="1200" b="0" i="0" u="none" strike="noStrike" kern="1200" dirty="0" smtClean="0">
                <a:solidFill>
                  <a:schemeClr val="tx1"/>
                </a:solidFill>
                <a:effectLst/>
                <a:latin typeface="+mn-lt"/>
                <a:ea typeface="+mn-ea"/>
                <a:cs typeface="+mn-cs"/>
              </a:rPr>
              <a:t>“situation </a:t>
            </a:r>
            <a:r>
              <a:rPr lang="en-US" sz="1200" b="0" i="0" u="none" strike="noStrike" kern="1200" dirty="0" smtClean="0">
                <a:solidFill>
                  <a:schemeClr val="tx1"/>
                </a:solidFill>
                <a:effectLst/>
                <a:latin typeface="+mn-lt"/>
                <a:ea typeface="+mn-ea"/>
                <a:cs typeface="+mn-cs"/>
              </a:rPr>
              <a:t>ethics</a:t>
            </a:r>
            <a:r>
              <a:rPr lang="en-US" sz="1200" b="0" i="0" u="none" strike="noStrike" kern="1200" dirty="0" smtClean="0">
                <a:solidFill>
                  <a:schemeClr val="tx1"/>
                </a:solidFill>
                <a:effectLst/>
                <a:latin typeface="+mn-lt"/>
                <a:ea typeface="+mn-ea"/>
                <a:cs typeface="+mn-cs"/>
              </a:rPr>
              <a:t>”, that claim love has</a:t>
            </a:r>
            <a:r>
              <a:rPr lang="en-US" sz="1200" b="0" i="0" u="none" strike="noStrike" kern="1200" dirty="0" smtClean="0">
                <a:solidFill>
                  <a:schemeClr val="tx1"/>
                </a:solidFill>
                <a:effectLst/>
                <a:latin typeface="+mn-lt"/>
                <a:ea typeface="+mn-ea"/>
                <a:cs typeface="+mn-cs"/>
              </a:rPr>
              <a:t> </a:t>
            </a:r>
            <a:r>
              <a:rPr lang="en-US" sz="1200" b="0" i="0" u="sng" strike="noStrike" kern="1200" dirty="0" smtClean="0">
                <a:solidFill>
                  <a:schemeClr val="tx1"/>
                </a:solidFill>
                <a:effectLst/>
                <a:latin typeface="+mn-lt"/>
                <a:ea typeface="+mn-ea"/>
                <a:cs typeface="+mn-cs"/>
              </a:rPr>
              <a:t>replaced</a:t>
            </a:r>
            <a:r>
              <a:rPr lang="en-US" sz="1200" b="0" i="0" u="none" strike="noStrike" kern="1200" dirty="0" smtClean="0">
                <a:solidFill>
                  <a:schemeClr val="tx1"/>
                </a:solidFill>
                <a:effectLst/>
                <a:latin typeface="+mn-lt"/>
                <a:ea typeface="+mn-ea"/>
                <a:cs typeface="+mn-cs"/>
              </a:rPr>
              <a:t> all the commandments. </a:t>
            </a:r>
            <a:r>
              <a:rPr lang="en-US" sz="1200" b="0" i="0" u="none" strike="noStrike" kern="1200" dirty="0" smtClean="0">
                <a:solidFill>
                  <a:schemeClr val="tx1"/>
                </a:solidFill>
                <a:effectLst/>
                <a:latin typeface="+mn-lt"/>
                <a:ea typeface="+mn-ea"/>
                <a:cs typeface="+mn-cs"/>
              </a:rPr>
              <a:t>That’s garbage.</a:t>
            </a:r>
            <a:r>
              <a:rPr lang="en-US" sz="1200" b="0" i="0" u="none" strike="noStrike" kern="1200" baseline="0" dirty="0" smtClean="0">
                <a:solidFill>
                  <a:schemeClr val="tx1"/>
                </a:solidFill>
                <a:effectLst/>
                <a:latin typeface="+mn-lt"/>
                <a:ea typeface="+mn-ea"/>
                <a:cs typeface="+mn-cs"/>
              </a:rPr>
              <a:t> T</a:t>
            </a:r>
            <a:r>
              <a:rPr lang="en-US" sz="1200" b="0" i="0" u="none" strike="noStrike" kern="1200" dirty="0" smtClean="0">
                <a:solidFill>
                  <a:schemeClr val="tx1"/>
                </a:solidFill>
                <a:effectLst/>
                <a:latin typeface="+mn-lt"/>
                <a:ea typeface="+mn-ea"/>
                <a:cs typeface="+mn-cs"/>
              </a:rPr>
              <a:t>hat </a:t>
            </a:r>
            <a:r>
              <a:rPr lang="en-US" sz="1200" b="0" i="0" u="none" strike="noStrike" kern="1200" dirty="0" smtClean="0">
                <a:solidFill>
                  <a:schemeClr val="tx1"/>
                </a:solidFill>
                <a:effectLst/>
                <a:latin typeface="+mn-lt"/>
                <a:ea typeface="+mn-ea"/>
                <a:cs typeface="+mn-cs"/>
              </a:rPr>
              <a:t>is not a </a:t>
            </a:r>
            <a:r>
              <a:rPr lang="en-US" sz="1200" b="0" i="0" u="none" strike="noStrike" kern="1200" dirty="0" smtClean="0">
                <a:solidFill>
                  <a:schemeClr val="tx1"/>
                </a:solidFill>
                <a:effectLst/>
                <a:latin typeface="+mn-lt"/>
                <a:ea typeface="+mn-ea"/>
                <a:cs typeface="+mn-cs"/>
              </a:rPr>
              <a:t>biblical </a:t>
            </a:r>
            <a:r>
              <a:rPr lang="en-US" sz="1200" b="0" i="0" u="none" strike="noStrike" kern="1200" dirty="0" smtClean="0">
                <a:solidFill>
                  <a:schemeClr val="tx1"/>
                </a:solidFill>
                <a:effectLst/>
                <a:latin typeface="+mn-lt"/>
                <a:ea typeface="+mn-ea"/>
                <a:cs typeface="+mn-cs"/>
              </a:rPr>
              <a:t>conception of loving God.  Love does not replace Commandments.  Love gives us the right motive so that </a:t>
            </a:r>
            <a:r>
              <a:rPr lang="en-US" sz="1200" b="0" i="0" u="none" strike="noStrike" kern="1200" dirty="0" smtClean="0">
                <a:solidFill>
                  <a:schemeClr val="tx1"/>
                </a:solidFill>
                <a:effectLst/>
                <a:latin typeface="+mn-lt"/>
                <a:ea typeface="+mn-ea"/>
                <a:cs typeface="+mn-cs"/>
              </a:rPr>
              <a:t>we can genuinely </a:t>
            </a:r>
            <a:r>
              <a:rPr lang="en-US" sz="1200" b="0" i="0" u="none" strike="noStrike" kern="1200" dirty="0" smtClean="0">
                <a:solidFill>
                  <a:schemeClr val="tx1"/>
                </a:solidFill>
                <a:effectLst/>
                <a:latin typeface="+mn-lt"/>
                <a:ea typeface="+mn-ea"/>
                <a:cs typeface="+mn-cs"/>
              </a:rPr>
              <a:t>obey the Commandments.</a:t>
            </a:r>
          </a:p>
          <a:p>
            <a:pPr marL="228600" indent="-228600">
              <a:buAutoNum type="arabicPeriod"/>
            </a:pPr>
            <a:endParaRPr lang="en-US" dirty="0" smtClean="0"/>
          </a:p>
          <a:p>
            <a:pPr marL="0" lvl="0" indent="0">
              <a:buNone/>
            </a:pPr>
            <a:r>
              <a:rPr lang="en-US" dirty="0" smtClean="0"/>
              <a:t>The first command is love</a:t>
            </a:r>
            <a:r>
              <a:rPr lang="en-US" baseline="0" dirty="0" smtClean="0"/>
              <a:t> toward God,</a:t>
            </a:r>
            <a:r>
              <a:rPr lang="en-US" dirty="0" smtClean="0"/>
              <a:t> how we live vertically. The second command is our</a:t>
            </a:r>
            <a:r>
              <a:rPr lang="en-US" baseline="0" dirty="0" smtClean="0"/>
              <a:t> love toward man,</a:t>
            </a:r>
            <a:r>
              <a:rPr lang="en-US" dirty="0" smtClean="0"/>
              <a:t> how we live horizontally. The Ten</a:t>
            </a:r>
            <a:r>
              <a:rPr lang="en-US" baseline="0" dirty="0" smtClean="0"/>
              <a:t> Commandments can be divided into these two categories. Every single command in the sermon on the mount can be divided </a:t>
            </a:r>
            <a:r>
              <a:rPr lang="en-US" baseline="0" dirty="0" smtClean="0"/>
              <a:t>in these two categories. </a:t>
            </a:r>
            <a:endParaRPr lang="en-US" dirty="0" smtClean="0"/>
          </a:p>
          <a:p>
            <a:pPr marL="0" lvl="0" indent="0">
              <a:buNone/>
            </a:pPr>
            <a:endParaRPr lang="en-US" dirty="0" smtClean="0"/>
          </a:p>
          <a:p>
            <a:pPr marL="0" lvl="0" indent="0">
              <a:buNone/>
            </a:pPr>
            <a:r>
              <a:rPr lang="en-US" baseline="0" dirty="0" smtClean="0"/>
              <a:t>That it is the greatest commandment </a:t>
            </a:r>
            <a:r>
              <a:rPr lang="en-US" baseline="0" dirty="0" smtClean="0"/>
              <a:t>is proved by how many times it is mentioned in the NT. The NT contains 7,958 verses. Singing is only mentioned in 16 of them. The Lord’s Supper is only talked about in 45 of the verses. Repentance is only mentioned in 52 times. Guess how many verses refer to baptism? 87 verses. Sin is only mentioned in 175 verses. But love eclipses them all </a:t>
            </a:r>
            <a:r>
              <a:rPr lang="en-US" baseline="0" dirty="0" smtClean="0"/>
              <a:t>at 233 verses; that </a:t>
            </a:r>
            <a:r>
              <a:rPr lang="en-US" baseline="0" dirty="0" smtClean="0"/>
              <a:t>is 3% of our entire NT. </a:t>
            </a:r>
          </a:p>
          <a:p>
            <a:pPr marL="0" lvl="0" indent="0">
              <a:buNone/>
            </a:pPr>
            <a:endParaRPr lang="en-US" baseline="0" dirty="0" smtClean="0"/>
          </a:p>
          <a:p>
            <a:pPr marL="0" lvl="0" indent="0">
              <a:buNone/>
            </a:pPr>
            <a:r>
              <a:rPr lang="en-US" sz="1200" b="0" i="0" u="none" strike="noStrike" kern="1200" dirty="0" smtClean="0">
                <a:solidFill>
                  <a:schemeClr val="tx1"/>
                </a:solidFill>
                <a:effectLst/>
                <a:latin typeface="+mn-lt"/>
                <a:ea typeface="+mn-ea"/>
                <a:cs typeface="+mn-cs"/>
              </a:rPr>
              <a:t>It is the greatest,</a:t>
            </a:r>
            <a:r>
              <a:rPr lang="en-US" sz="1200" b="0" i="0" u="none" strike="noStrike" kern="1200" baseline="0" dirty="0" smtClean="0">
                <a:solidFill>
                  <a:schemeClr val="tx1"/>
                </a:solidFill>
                <a:effectLst/>
                <a:latin typeface="+mn-lt"/>
                <a:ea typeface="+mn-ea"/>
                <a:cs typeface="+mn-cs"/>
              </a:rPr>
              <a:t> too, in my estimation, because </a:t>
            </a:r>
            <a:r>
              <a:rPr lang="en-US" sz="1200" b="0" i="0" u="none" strike="noStrike" kern="1200" dirty="0" smtClean="0">
                <a:solidFill>
                  <a:schemeClr val="tx1"/>
                </a:solidFill>
                <a:effectLst/>
                <a:latin typeface="+mn-lt"/>
                <a:ea typeface="+mn-ea"/>
                <a:cs typeface="+mn-cs"/>
              </a:rPr>
              <a:t>Jesus </a:t>
            </a:r>
            <a:r>
              <a:rPr lang="en-US" sz="1200" b="0" i="0" u="none" strike="noStrike" kern="1200" dirty="0" smtClean="0">
                <a:solidFill>
                  <a:schemeClr val="tx1"/>
                </a:solidFill>
                <a:effectLst/>
                <a:latin typeface="+mn-lt"/>
                <a:ea typeface="+mn-ea"/>
                <a:cs typeface="+mn-cs"/>
              </a:rPr>
              <a:t>knows that whatever</a:t>
            </a:r>
            <a:r>
              <a:rPr lang="en-US" sz="1200" b="0" i="0" u="none" strike="noStrike" kern="1200" baseline="0" dirty="0" smtClean="0">
                <a:solidFill>
                  <a:schemeClr val="tx1"/>
                </a:solidFill>
                <a:effectLst/>
                <a:latin typeface="+mn-lt"/>
                <a:ea typeface="+mn-ea"/>
                <a:cs typeface="+mn-cs"/>
              </a:rPr>
              <a:t> difficulty we may experience in the Christian walk, the problem will almost always lie </a:t>
            </a:r>
            <a:r>
              <a:rPr lang="en-US" sz="1200" b="0" i="0" u="none" strike="noStrike" kern="1200" baseline="0" dirty="0" smtClean="0">
                <a:solidFill>
                  <a:schemeClr val="tx1"/>
                </a:solidFill>
                <a:effectLst/>
                <a:latin typeface="+mn-lt"/>
                <a:ea typeface="+mn-ea"/>
                <a:cs typeface="+mn-cs"/>
              </a:rPr>
              <a:t>at </a:t>
            </a:r>
            <a:r>
              <a:rPr lang="en-US" sz="1200" b="0" i="0" u="none" strike="noStrike" kern="1200" baseline="0" dirty="0" smtClean="0">
                <a:solidFill>
                  <a:schemeClr val="tx1"/>
                </a:solidFill>
                <a:effectLst/>
                <a:latin typeface="+mn-lt"/>
                <a:ea typeface="+mn-ea"/>
                <a:cs typeface="+mn-cs"/>
              </a:rPr>
              <a:t>the root: our heart. </a:t>
            </a:r>
            <a:r>
              <a:rPr lang="en-US" sz="1200" b="0" i="0" u="none" strike="noStrike" kern="1200" baseline="0" dirty="0" smtClean="0">
                <a:solidFill>
                  <a:schemeClr val="tx1"/>
                </a:solidFill>
                <a:effectLst/>
                <a:latin typeface="+mn-lt"/>
                <a:ea typeface="+mn-ea"/>
                <a:cs typeface="+mn-cs"/>
              </a:rPr>
              <a:t>And you don’t cure a disease simply by treating </a:t>
            </a:r>
            <a:r>
              <a:rPr lang="en-US" sz="1200" b="0" i="0" u="none" strike="noStrike" kern="1200" baseline="0" dirty="0" smtClean="0">
                <a:solidFill>
                  <a:schemeClr val="tx1"/>
                </a:solidFill>
                <a:effectLst/>
                <a:latin typeface="+mn-lt"/>
                <a:ea typeface="+mn-ea"/>
                <a:cs typeface="+mn-cs"/>
              </a:rPr>
              <a:t>the symptoms, but the cause of the symptoms. </a:t>
            </a:r>
            <a:r>
              <a:rPr lang="en-US" sz="1200" b="0" i="0" u="none" strike="noStrike" kern="1200" baseline="0" dirty="0" smtClean="0">
                <a:solidFill>
                  <a:schemeClr val="tx1"/>
                </a:solidFill>
                <a:effectLst/>
                <a:latin typeface="+mn-lt"/>
                <a:ea typeface="+mn-ea"/>
                <a:cs typeface="+mn-cs"/>
              </a:rPr>
              <a:t>If we’re not living like we should, its because we’re not loving like we should. That’s why Jesus could day of the Pharisees that </a:t>
            </a:r>
            <a:r>
              <a:rPr lang="en-US" sz="1200" b="0" i="0" u="none" strike="noStrike" kern="1200" baseline="0" dirty="0" smtClean="0">
                <a:solidFill>
                  <a:schemeClr val="tx1"/>
                </a:solidFill>
                <a:effectLst/>
                <a:latin typeface="+mn-lt"/>
                <a:ea typeface="+mn-ea"/>
                <a:cs typeface="+mn-cs"/>
              </a:rPr>
              <a:t>they clean the outside of the cup and dish but not the inside</a:t>
            </a:r>
            <a:r>
              <a:rPr lang="en-US" sz="1200" b="0" i="0" u="none" strike="noStrike" kern="1200" baseline="0" dirty="0" smtClean="0">
                <a:solidFill>
                  <a:schemeClr val="tx1"/>
                </a:solidFill>
                <a:effectLst/>
                <a:latin typeface="+mn-lt"/>
                <a:ea typeface="+mn-ea"/>
                <a:cs typeface="+mn-cs"/>
              </a:rPr>
              <a:t>. So, yes, love is the greatest commandment because it is the root, the heartbeat from which all other Christian actions should ultimately flow. </a:t>
            </a:r>
            <a:endParaRPr lang="en-US" dirty="0" smtClean="0"/>
          </a:p>
          <a:p>
            <a:endParaRPr lang="en-US" dirty="0" smtClean="0"/>
          </a:p>
          <a:p>
            <a:endParaRPr lang="en-US" dirty="0" smtClean="0"/>
          </a:p>
          <a:p>
            <a:r>
              <a:rPr lang="en-US" dirty="0" smtClean="0"/>
              <a:t>2. </a:t>
            </a:r>
            <a:r>
              <a:rPr lang="en-US" dirty="0" smtClean="0"/>
              <a:t>So</a:t>
            </a:r>
            <a:r>
              <a:rPr lang="en-US" baseline="0" dirty="0" smtClean="0"/>
              <a:t> then it is the motive behind every Christian act, right? </a:t>
            </a:r>
            <a:r>
              <a:rPr lang="en-US" sz="1200" b="0" i="0" u="none" strike="noStrike"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rPr>
              <a:t>opening paragraph of 1 Cor 13 tells us that love </a:t>
            </a:r>
            <a:r>
              <a:rPr lang="en-US" sz="1200" b="0" i="0" u="none" strike="noStrike" kern="1200" dirty="0" smtClean="0">
                <a:solidFill>
                  <a:schemeClr val="tx1"/>
                </a:solidFill>
                <a:effectLst/>
                <a:latin typeface="+mn-lt"/>
                <a:ea typeface="+mn-ea"/>
                <a:cs typeface="+mn-cs"/>
              </a:rPr>
              <a:t>must be </a:t>
            </a:r>
            <a:r>
              <a:rPr lang="en-US" sz="1200" b="0" i="0" u="none" strike="noStrike" kern="1200" dirty="0" smtClean="0">
                <a:solidFill>
                  <a:schemeClr val="tx1"/>
                </a:solidFill>
                <a:effectLst/>
                <a:latin typeface="+mn-lt"/>
                <a:ea typeface="+mn-ea"/>
                <a:cs typeface="+mn-cs"/>
              </a:rPr>
              <a:t>the essential motive for everything we do. </a:t>
            </a:r>
            <a:r>
              <a:rPr lang="en-US" sz="1200" b="0" i="0" u="none" strike="noStrike" kern="1200" dirty="0" smtClean="0">
                <a:solidFill>
                  <a:schemeClr val="tx1"/>
                </a:solidFill>
                <a:effectLst/>
                <a:latin typeface="+mn-lt"/>
                <a:ea typeface="+mn-ea"/>
                <a:cs typeface="+mn-cs"/>
              </a:rPr>
              <a:t>Using hyperbole</a:t>
            </a:r>
            <a:r>
              <a:rPr lang="en-US" sz="1200" b="0" i="0" u="none" strike="noStrike" kern="1200" dirty="0" smtClean="0">
                <a:solidFill>
                  <a:schemeClr val="tx1"/>
                </a:solidFill>
                <a:effectLst/>
                <a:latin typeface="+mn-lt"/>
                <a:ea typeface="+mn-ea"/>
                <a:cs typeface="+mn-cs"/>
              </a:rPr>
              <a:t>, the Lord warns us here that if we preach like an angel, think like a scholar, trust God with mountain-moving faith, give away vast sums of money, and even offer our bodies as sacrificial martyrs—but we don’t do it from a motivation of biblical love—it’s a worthless exercise.</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That</a:t>
            </a:r>
            <a:r>
              <a:rPr lang="en-US" sz="1200" b="0" i="0" u="none" strike="noStrike" kern="1200" baseline="0" dirty="0" smtClean="0">
                <a:solidFill>
                  <a:schemeClr val="tx1"/>
                </a:solidFill>
                <a:effectLst/>
                <a:latin typeface="+mn-lt"/>
                <a:ea typeface="+mn-ea"/>
                <a:cs typeface="+mn-cs"/>
              </a:rPr>
              <a:t> means i</a:t>
            </a:r>
            <a:r>
              <a:rPr lang="en-US" sz="1200" b="0" i="0" u="none" strike="noStrike" kern="1200" dirty="0" smtClean="0">
                <a:solidFill>
                  <a:schemeClr val="tx1"/>
                </a:solidFill>
                <a:effectLst/>
                <a:latin typeface="+mn-lt"/>
                <a:ea typeface="+mn-ea"/>
                <a:cs typeface="+mn-cs"/>
              </a:rPr>
              <a:t>t’s </a:t>
            </a:r>
            <a:r>
              <a:rPr lang="en-US" sz="1200" b="0" i="0" u="none" strike="noStrike" kern="1200" dirty="0" smtClean="0">
                <a:solidFill>
                  <a:schemeClr val="tx1"/>
                </a:solidFill>
                <a:effectLst/>
                <a:latin typeface="+mn-lt"/>
                <a:ea typeface="+mn-ea"/>
                <a:cs typeface="+mn-cs"/>
              </a:rPr>
              <a:t>possible to build a great church, preach powerful sermons, sign up for mission trips, volunteer time to charity, and give generously of our means, and </a:t>
            </a:r>
            <a:r>
              <a:rPr lang="en-US" sz="1200" b="0" i="0" u="none" strike="noStrike" kern="1200" dirty="0" smtClean="0">
                <a:solidFill>
                  <a:schemeClr val="tx1"/>
                </a:solidFill>
                <a:effectLst/>
                <a:latin typeface="+mn-lt"/>
                <a:ea typeface="+mn-ea"/>
                <a:cs typeface="+mn-cs"/>
              </a:rPr>
              <a:t>yet do </a:t>
            </a:r>
            <a:r>
              <a:rPr lang="en-US" sz="1200" b="0" i="0" u="none" strike="noStrike" kern="1200" dirty="0" smtClean="0">
                <a:solidFill>
                  <a:schemeClr val="tx1"/>
                </a:solidFill>
                <a:effectLst/>
                <a:latin typeface="+mn-lt"/>
                <a:ea typeface="+mn-ea"/>
                <a:cs typeface="+mn-cs"/>
              </a:rPr>
              <a:t>it for the wrong reasons. What wrong reasons?</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Well, p</a:t>
            </a:r>
            <a:r>
              <a:rPr lang="en-US" sz="1200" b="0" i="0" u="none" strike="noStrike" kern="1200" dirty="0" smtClean="0">
                <a:solidFill>
                  <a:schemeClr val="tx1"/>
                </a:solidFill>
                <a:effectLst/>
                <a:latin typeface="+mn-lt"/>
                <a:ea typeface="+mn-ea"/>
                <a:cs typeface="+mn-cs"/>
              </a:rPr>
              <a:t>ride</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guilt, fearful compulsion, or simply a craving for significance! Its actually quite easy to tackle superior projects with inferior motives</a:t>
            </a:r>
            <a:r>
              <a:rPr lang="en-US" sz="1200" b="0" i="0" u="none" strike="noStrike" kern="1200" baseline="0" dirty="0" smtClean="0">
                <a:solidFill>
                  <a:schemeClr val="tx1"/>
                </a:solidFill>
                <a:effectLst/>
                <a:latin typeface="+mn-lt"/>
                <a:ea typeface="+mn-ea"/>
                <a:cs typeface="+mn-cs"/>
              </a:rPr>
              <a:t> and </a:t>
            </a:r>
            <a:r>
              <a:rPr lang="en-US" sz="1200" b="0" i="0" u="none" strike="noStrike" kern="1200" baseline="0" dirty="0" smtClean="0">
                <a:solidFill>
                  <a:schemeClr val="tx1"/>
                </a:solidFill>
                <a:effectLst/>
                <a:latin typeface="+mn-lt"/>
                <a:ea typeface="+mn-ea"/>
                <a:cs typeface="+mn-cs"/>
              </a:rPr>
              <a:t>if we’re not inclined toward self-examination from time to time, w</a:t>
            </a:r>
            <a:r>
              <a:rPr lang="en-US" sz="1200" b="0" i="0" u="none" strike="noStrike" kern="1200" dirty="0" smtClean="0">
                <a:solidFill>
                  <a:schemeClr val="tx1"/>
                </a:solidFill>
                <a:effectLst/>
                <a:latin typeface="+mn-lt"/>
                <a:ea typeface="+mn-ea"/>
                <a:cs typeface="+mn-cs"/>
              </a:rPr>
              <a:t>e </a:t>
            </a:r>
            <a:r>
              <a:rPr lang="en-US" sz="1200" b="0" i="0" u="none" strike="noStrike" kern="1200" dirty="0" smtClean="0">
                <a:solidFill>
                  <a:schemeClr val="tx1"/>
                </a:solidFill>
                <a:effectLst/>
                <a:latin typeface="+mn-lt"/>
                <a:ea typeface="+mn-ea"/>
                <a:cs typeface="+mn-cs"/>
              </a:rPr>
              <a:t>might not even </a:t>
            </a:r>
            <a:r>
              <a:rPr lang="en-US" sz="1200" b="0" i="0" u="none" strike="noStrike" kern="1200" dirty="0" smtClean="0">
                <a:solidFill>
                  <a:schemeClr val="tx1"/>
                </a:solidFill>
                <a:effectLst/>
                <a:latin typeface="+mn-lt"/>
                <a:ea typeface="+mn-ea"/>
                <a:cs typeface="+mn-cs"/>
              </a:rPr>
              <a:t>recognize these false motives</a:t>
            </a:r>
            <a:r>
              <a:rPr lang="en-US" sz="1200" b="0" i="0" u="none" strike="noStrike" kern="1200" baseline="0" dirty="0" smtClean="0">
                <a:solidFill>
                  <a:schemeClr val="tx1"/>
                </a:solidFill>
                <a:effectLst/>
                <a:latin typeface="+mn-lt"/>
                <a:ea typeface="+mn-ea"/>
                <a:cs typeface="+mn-cs"/>
              </a:rPr>
              <a:t> as they’re</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happening. But while we look at the outward appearance, God looks at the heart.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If we’re not “doing” things because</a:t>
            </a:r>
            <a:r>
              <a:rPr lang="en-US" sz="1200" b="0" i="0" u="none" strike="noStrike" kern="1200" baseline="0" dirty="0" smtClean="0">
                <a:solidFill>
                  <a:schemeClr val="tx1"/>
                </a:solidFill>
                <a:effectLst/>
                <a:latin typeface="+mn-lt"/>
                <a:ea typeface="+mn-ea"/>
                <a:cs typeface="+mn-cs"/>
              </a:rPr>
              <a:t> of love, we’ll inevitable do them for other reasons. </a:t>
            </a:r>
            <a:r>
              <a:rPr lang="en-US" sz="1200" b="0" i="0" u="none" strike="noStrike" kern="1200" baseline="0" dirty="0" smtClean="0">
                <a:solidFill>
                  <a:schemeClr val="tx1"/>
                </a:solidFill>
                <a:effectLst/>
                <a:latin typeface="+mn-lt"/>
                <a:ea typeface="+mn-ea"/>
                <a:cs typeface="+mn-cs"/>
              </a:rPr>
              <a:t>Again, this </a:t>
            </a:r>
            <a:r>
              <a:rPr lang="en-US" sz="1200" b="0" i="0" u="none" strike="noStrike" kern="1200" baseline="0" dirty="0" smtClean="0">
                <a:solidFill>
                  <a:schemeClr val="tx1"/>
                </a:solidFill>
                <a:effectLst/>
                <a:latin typeface="+mn-lt"/>
                <a:ea typeface="+mn-ea"/>
                <a:cs typeface="+mn-cs"/>
              </a:rPr>
              <a:t>was the </a:t>
            </a:r>
            <a:r>
              <a:rPr lang="en-US" sz="1200" b="0" i="0" u="none" strike="noStrike" kern="1200" baseline="0" dirty="0" smtClean="0">
                <a:solidFill>
                  <a:schemeClr val="tx1"/>
                </a:solidFill>
                <a:effectLst/>
                <a:latin typeface="+mn-lt"/>
                <a:ea typeface="+mn-ea"/>
                <a:cs typeface="+mn-cs"/>
              </a:rPr>
              <a:t>problem with the religious elite of Jesus’ day.</a:t>
            </a:r>
            <a:endParaRPr lang="en-US" sz="1200" b="0" i="0" u="none" strike="noStrike" kern="1200" baseline="0" dirty="0" smtClean="0">
              <a:solidFill>
                <a:schemeClr val="tx1"/>
              </a:solidFill>
              <a:effectLst/>
              <a:latin typeface="+mn-lt"/>
              <a:ea typeface="+mn-ea"/>
              <a:cs typeface="+mn-cs"/>
            </a:endParaRPr>
          </a:p>
          <a:p>
            <a:pPr fontAlgn="base"/>
            <a:endParaRPr lang="en-US" sz="1200" b="0" i="0" u="none" strike="noStrike" kern="1200" baseline="0" dirty="0" smtClean="0">
              <a:solidFill>
                <a:schemeClr val="tx1"/>
              </a:solidFill>
              <a:effectLst/>
              <a:latin typeface="+mn-lt"/>
              <a:ea typeface="+mn-ea"/>
              <a:cs typeface="+mn-cs"/>
            </a:endParaRPr>
          </a:p>
          <a:p>
            <a:pPr fontAlgn="base"/>
            <a:r>
              <a:rPr lang="en-US" sz="1200" b="0" i="0" u="none" strike="noStrike" kern="1200" baseline="0" dirty="0" smtClean="0">
                <a:solidFill>
                  <a:schemeClr val="tx1"/>
                </a:solidFill>
                <a:effectLst/>
                <a:latin typeface="+mn-lt"/>
                <a:ea typeface="+mn-ea"/>
                <a:cs typeface="+mn-cs"/>
              </a:rPr>
              <a:t>What do people usually think about churches of Christ by and large that make them stand out over other religions? No instruments in worship? Lord’s Supper every Sunday? Wouldn’t it be awesome if what people said when visiting churches of </a:t>
            </a:r>
            <a:r>
              <a:rPr lang="en-US" sz="1200" b="0" i="0" u="none" strike="noStrike" kern="1200" baseline="0" dirty="0" smtClean="0">
                <a:solidFill>
                  <a:schemeClr val="tx1"/>
                </a:solidFill>
                <a:effectLst/>
                <a:latin typeface="+mn-lt"/>
                <a:ea typeface="+mn-ea"/>
                <a:cs typeface="+mn-cs"/>
              </a:rPr>
              <a:t>Christ for the first time, was, </a:t>
            </a:r>
            <a:r>
              <a:rPr lang="en-US" sz="1200" b="0" i="0" u="none" strike="noStrike" kern="1200" baseline="0" dirty="0" smtClean="0">
                <a:solidFill>
                  <a:schemeClr val="tx1"/>
                </a:solidFill>
                <a:effectLst/>
                <a:latin typeface="+mn-lt"/>
                <a:ea typeface="+mn-ea"/>
                <a:cs typeface="+mn-cs"/>
              </a:rPr>
              <a:t>“Yeah, I worshipped there once. Those Christians sure do love God and love one another” and then all those other things are just secondary considerations</a:t>
            </a:r>
            <a:r>
              <a:rPr lang="en-US" sz="1200" b="0" i="0" u="none" strike="noStrike" kern="1200" baseline="0" dirty="0" smtClean="0">
                <a:solidFill>
                  <a:schemeClr val="tx1"/>
                </a:solidFill>
                <a:effectLst/>
                <a:latin typeface="+mn-lt"/>
                <a:ea typeface="+mn-ea"/>
                <a:cs typeface="+mn-cs"/>
              </a:rPr>
              <a:t>. That’ be something. </a:t>
            </a:r>
            <a:endParaRPr lang="en-US" sz="1200" b="0" i="0" u="none" strike="noStrike" kern="1200" baseline="0" dirty="0" smtClean="0">
              <a:solidFill>
                <a:schemeClr val="tx1"/>
              </a:solidFill>
              <a:effectLst/>
              <a:latin typeface="+mn-lt"/>
              <a:ea typeface="+mn-ea"/>
              <a:cs typeface="+mn-cs"/>
            </a:endParaRPr>
          </a:p>
          <a:p>
            <a:pPr fontAlgn="base"/>
            <a:endParaRPr lang="en-US" sz="1200" b="0" i="0" u="none" strike="noStrike" kern="1200" baseline="0" dirty="0" smtClean="0">
              <a:solidFill>
                <a:schemeClr val="tx1"/>
              </a:solidFill>
              <a:effectLst/>
              <a:latin typeface="+mn-lt"/>
              <a:ea typeface="+mn-ea"/>
              <a:cs typeface="+mn-cs"/>
            </a:endParaRPr>
          </a:p>
          <a:p>
            <a:pPr fontAlgn="base"/>
            <a:endParaRPr lang="en-US" sz="1200" b="0" i="0" u="none" strike="noStrike" kern="1200" baseline="0" dirty="0" smtClean="0">
              <a:solidFill>
                <a:schemeClr val="tx1"/>
              </a:solidFill>
              <a:effectLst/>
              <a:latin typeface="+mn-lt"/>
              <a:ea typeface="+mn-ea"/>
              <a:cs typeface="+mn-cs"/>
            </a:endParaRPr>
          </a:p>
          <a:p>
            <a:pPr fontAlgn="base"/>
            <a:r>
              <a:rPr lang="en-US" sz="1200" b="0" i="0" u="none" strike="noStrike" kern="1200" baseline="0" dirty="0" smtClean="0">
                <a:solidFill>
                  <a:schemeClr val="tx1"/>
                </a:solidFill>
                <a:effectLst/>
                <a:latin typeface="+mn-lt"/>
                <a:ea typeface="+mn-ea"/>
                <a:cs typeface="+mn-cs"/>
              </a:rPr>
              <a:t>3. Here’s the ripple of affect of knowing God. </a:t>
            </a:r>
            <a:r>
              <a:rPr lang="en-US" sz="1200" b="0" i="0" u="none" strike="noStrike" kern="1200" dirty="0" smtClean="0">
                <a:solidFill>
                  <a:schemeClr val="tx1"/>
                </a:solidFill>
                <a:effectLst/>
                <a:latin typeface="+mn-lt"/>
                <a:ea typeface="+mn-ea"/>
                <a:cs typeface="+mn-cs"/>
              </a:rPr>
              <a:t>The more we “know” God, the more we learn to love Him for who He is and what He has done for us. And the more we love Him, the more it</a:t>
            </a:r>
            <a:r>
              <a:rPr lang="en-US" sz="1200" b="0" i="0" u="none" strike="noStrike" kern="1200" baseline="0" dirty="0" smtClean="0">
                <a:solidFill>
                  <a:schemeClr val="tx1"/>
                </a:solidFill>
                <a:effectLst/>
                <a:latin typeface="+mn-lt"/>
                <a:ea typeface="+mn-ea"/>
                <a:cs typeface="+mn-cs"/>
              </a:rPr>
              <a:t> becomes just an absolute d</a:t>
            </a:r>
            <a:r>
              <a:rPr lang="en-US" sz="1200" b="0" i="0" u="none" strike="noStrike" kern="1200" dirty="0" smtClean="0">
                <a:solidFill>
                  <a:schemeClr val="tx1"/>
                </a:solidFill>
                <a:effectLst/>
                <a:latin typeface="+mn-lt"/>
                <a:ea typeface="+mn-ea"/>
                <a:cs typeface="+mn-cs"/>
              </a:rPr>
              <a:t>elight to serve him and do his will</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1 John 5:3</a:t>
            </a:r>
            <a:r>
              <a:rPr lang="en-US" sz="1200" b="0" i="0" u="none" strike="noStrike"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For this is the love of God, that we keep His commandments; and His commandments are not burdensome.</a:t>
            </a:r>
            <a:r>
              <a:rPr lang="en-US" sz="1200" b="0" i="0" u="none" strike="noStrike" kern="1200" baseline="0" dirty="0" smtClean="0">
                <a:solidFill>
                  <a:schemeClr val="tx1"/>
                </a:solidFill>
                <a:effectLst/>
                <a:latin typeface="+mn-lt"/>
                <a:ea typeface="+mn-ea"/>
                <a:cs typeface="+mn-cs"/>
              </a:rPr>
              <a:t>” Then the more we serve Him </a:t>
            </a:r>
            <a:r>
              <a:rPr lang="en-US" sz="1200" b="0" i="0" u="none" strike="noStrike" kern="1200" baseline="0" dirty="0" smtClean="0">
                <a:solidFill>
                  <a:schemeClr val="tx1"/>
                </a:solidFill>
                <a:effectLst/>
                <a:latin typeface="+mn-lt"/>
                <a:ea typeface="+mn-ea"/>
                <a:cs typeface="+mn-cs"/>
              </a:rPr>
              <a:t>because its our pleasure to do so, </a:t>
            </a:r>
            <a:r>
              <a:rPr lang="en-US" sz="1200" b="0" i="0" u="none" strike="noStrike" kern="1200" baseline="0" dirty="0" smtClean="0">
                <a:solidFill>
                  <a:schemeClr val="tx1"/>
                </a:solidFill>
                <a:effectLst/>
                <a:latin typeface="+mn-lt"/>
                <a:ea typeface="+mn-ea"/>
                <a:cs typeface="+mn-cs"/>
              </a:rPr>
              <a:t>the more we begin to love other people because we realize that God is too big to hog and keep for ourselves. It’s like when you go to a really tasty restaurant. You tell others about it, right? There can be no true relationship with God that doesn’t naturally develop evangelistic </a:t>
            </a:r>
            <a:r>
              <a:rPr lang="en-US" sz="1200" b="0" i="0" u="none" strike="noStrike" kern="1200" baseline="0" dirty="0" smtClean="0">
                <a:solidFill>
                  <a:schemeClr val="tx1"/>
                </a:solidFill>
                <a:effectLst/>
                <a:latin typeface="+mn-lt"/>
                <a:ea typeface="+mn-ea"/>
                <a:cs typeface="+mn-cs"/>
              </a:rPr>
              <a:t>tendencies. </a:t>
            </a:r>
            <a:r>
              <a:rPr lang="en-US" sz="1200" b="0" i="0" u="none" strike="noStrike" kern="1200" baseline="0" dirty="0" smtClean="0">
                <a:solidFill>
                  <a:schemeClr val="tx1"/>
                </a:solidFill>
                <a:effectLst/>
                <a:latin typeface="+mn-lt"/>
                <a:ea typeface="+mn-ea"/>
                <a:cs typeface="+mn-cs"/>
              </a:rPr>
              <a:t>That’s why I’ve never been a fan of trying to jumpstart our personal work by bringing brother big personal </a:t>
            </a:r>
            <a:r>
              <a:rPr lang="en-US" sz="1200" b="0" i="0" u="none" strike="noStrike" kern="1200" baseline="0" dirty="0" smtClean="0">
                <a:solidFill>
                  <a:schemeClr val="tx1"/>
                </a:solidFill>
                <a:effectLst/>
                <a:latin typeface="+mn-lt"/>
                <a:ea typeface="+mn-ea"/>
                <a:cs typeface="+mn-cs"/>
              </a:rPr>
              <a:t>worker in </a:t>
            </a:r>
            <a:r>
              <a:rPr lang="en-US" sz="1200" b="0" i="0" u="none" strike="noStrike" kern="1200" baseline="0" dirty="0" smtClean="0">
                <a:solidFill>
                  <a:schemeClr val="tx1"/>
                </a:solidFill>
                <a:effectLst/>
                <a:latin typeface="+mn-lt"/>
                <a:ea typeface="+mn-ea"/>
                <a:cs typeface="+mn-cs"/>
              </a:rPr>
              <a:t>for an evangelism lectureship. He might teach us technique and wisdom, but he’s not going to teach us motivation to evangelize. What produces evangelists is loving other people and what produces that is loving God because we know God</a:t>
            </a:r>
            <a:r>
              <a:rPr lang="en-US" sz="1200" b="0" i="0" u="none" strike="noStrike" kern="1200" baseline="0" dirty="0" smtClean="0">
                <a:solidFill>
                  <a:schemeClr val="tx1"/>
                </a:solidFill>
                <a:effectLst/>
                <a:latin typeface="+mn-lt"/>
                <a:ea typeface="+mn-ea"/>
                <a:cs typeface="+mn-cs"/>
              </a:rPr>
              <a:t>. Our capacity to love God will always be reciprocal to out relationship with Him.</a:t>
            </a:r>
            <a:endParaRPr lang="en-US" sz="1200" b="0" i="0" u="none" strike="noStrike" kern="1200" dirty="0" smtClean="0">
              <a:solidFill>
                <a:schemeClr val="tx1"/>
              </a:solidFill>
              <a:effectLst/>
              <a:latin typeface="+mn-lt"/>
              <a:ea typeface="+mn-ea"/>
              <a:cs typeface="+mn-cs"/>
            </a:endParaRPr>
          </a:p>
          <a:p>
            <a:endParaRPr lang="en-US" dirty="0" smtClean="0"/>
          </a:p>
          <a:p>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startAt="4"/>
              <a:tabLst/>
              <a:defRPr/>
            </a:pPr>
            <a:r>
              <a:rPr lang="en-US" baseline="0" dirty="0" smtClean="0"/>
              <a:t>If love is the greatest of all commandments, the last verse in 1 Cor 13 shouldn’t surprise </a:t>
            </a:r>
            <a:r>
              <a:rPr lang="en-US" baseline="0" dirty="0" smtClean="0"/>
              <a:t>us</a:t>
            </a:r>
            <a:r>
              <a:rPr lang="en-US" baseline="0" dirty="0" smtClean="0"/>
              <a:t>. Love </a:t>
            </a:r>
            <a:r>
              <a:rPr lang="en-US" sz="1200" b="0" i="0" u="none" strike="noStrike" kern="1200" dirty="0" smtClean="0">
                <a:solidFill>
                  <a:schemeClr val="tx1"/>
                </a:solidFill>
                <a:effectLst/>
                <a:latin typeface="+mn-lt"/>
                <a:ea typeface="+mn-ea"/>
                <a:cs typeface="+mn-cs"/>
              </a:rPr>
              <a:t>is eternal, everlasting, and perpetually enduring</a:t>
            </a:r>
            <a:r>
              <a:rPr lang="en-US" sz="1200" b="0" i="0" u="none" strike="noStrike" kern="1200" baseline="0" dirty="0" smtClean="0">
                <a:solidFill>
                  <a:schemeClr val="tx1"/>
                </a:solidFill>
                <a:effectLst/>
                <a:latin typeface="+mn-lt"/>
                <a:ea typeface="+mn-ea"/>
                <a:cs typeface="+mn-cs"/>
              </a:rPr>
              <a:t> and that makes it greater than even faith and hope. </a:t>
            </a:r>
            <a:r>
              <a:rPr lang="en-US" sz="1200" b="0" i="0" u="none" strike="noStrike" kern="1200" baseline="0" dirty="0" smtClean="0">
                <a:solidFill>
                  <a:schemeClr val="tx1"/>
                </a:solidFill>
                <a:effectLst/>
                <a:latin typeface="+mn-lt"/>
                <a:ea typeface="+mn-ea"/>
                <a:cs typeface="+mn-cs"/>
              </a:rPr>
              <a:t>See, there </a:t>
            </a:r>
            <a:r>
              <a:rPr lang="en-US" sz="1200" b="0" i="0" u="none" strike="noStrike" kern="1200" baseline="0" dirty="0" smtClean="0">
                <a:solidFill>
                  <a:schemeClr val="tx1"/>
                </a:solidFill>
                <a:effectLst/>
                <a:latin typeface="+mn-lt"/>
                <a:ea typeface="+mn-ea"/>
                <a:cs typeface="+mn-cs"/>
              </a:rPr>
              <a:t>will come a day when</a:t>
            </a:r>
            <a:r>
              <a:rPr lang="en-US" sz="1200" b="0" i="0" u="none" strike="noStrike" kern="1200" dirty="0" smtClean="0">
                <a:solidFill>
                  <a:schemeClr val="tx1"/>
                </a:solidFill>
                <a:effectLst/>
                <a:latin typeface="+mn-lt"/>
                <a:ea typeface="+mn-ea"/>
                <a:cs typeface="+mn-cs"/>
              </a:rPr>
              <a:t> faith will not even be necessary </a:t>
            </a:r>
            <a:r>
              <a:rPr lang="en-US" sz="1200" b="0" i="0" u="none" strike="noStrike" kern="1200" dirty="0" smtClean="0">
                <a:solidFill>
                  <a:schemeClr val="tx1"/>
                </a:solidFill>
                <a:effectLst/>
                <a:latin typeface="+mn-lt"/>
                <a:ea typeface="+mn-ea"/>
                <a:cs typeface="+mn-cs"/>
              </a:rPr>
              <a:t>because </a:t>
            </a:r>
            <a:r>
              <a:rPr lang="en-US" sz="1200" b="0" i="0" u="none" strike="noStrike" kern="1200" dirty="0" smtClean="0">
                <a:solidFill>
                  <a:schemeClr val="tx1"/>
                </a:solidFill>
                <a:effectLst/>
                <a:latin typeface="+mn-lt"/>
                <a:ea typeface="+mn-ea"/>
                <a:cs typeface="+mn-cs"/>
              </a:rPr>
              <a:t>we’ll </a:t>
            </a:r>
            <a:r>
              <a:rPr lang="en-US" sz="1200" b="0" i="0" u="none" strike="noStrike" kern="1200" dirty="0" smtClean="0">
                <a:solidFill>
                  <a:schemeClr val="tx1"/>
                </a:solidFill>
                <a:effectLst/>
                <a:latin typeface="+mn-lt"/>
                <a:ea typeface="+mn-ea"/>
                <a:cs typeface="+mn-cs"/>
              </a:rPr>
              <a:t>be </a:t>
            </a:r>
            <a:r>
              <a:rPr lang="en-US" sz="1200" b="0" i="0" u="none" strike="noStrike" kern="1200" dirty="0" smtClean="0">
                <a:solidFill>
                  <a:schemeClr val="tx1"/>
                </a:solidFill>
                <a:effectLst/>
                <a:latin typeface="+mn-lt"/>
                <a:ea typeface="+mn-ea"/>
                <a:cs typeface="+mn-cs"/>
              </a:rPr>
              <a:t>walking by sight. Hope will not be necessary because our greatest expectations will be fulfilled. But love will still be just as necessary and as wonderful </a:t>
            </a:r>
            <a:r>
              <a:rPr lang="en-US" sz="1200" b="0" i="0" u="none" strike="noStrike" kern="1200" dirty="0" smtClean="0">
                <a:solidFill>
                  <a:schemeClr val="tx1"/>
                </a:solidFill>
                <a:effectLst/>
                <a:latin typeface="+mn-lt"/>
                <a:ea typeface="+mn-ea"/>
                <a:cs typeface="+mn-cs"/>
              </a:rPr>
              <a:t>and</a:t>
            </a:r>
            <a:r>
              <a:rPr lang="en-US" sz="1200" b="0" i="0" u="none" strike="noStrike" kern="1200" baseline="0" dirty="0" smtClean="0">
                <a:solidFill>
                  <a:schemeClr val="tx1"/>
                </a:solidFill>
                <a:effectLst/>
                <a:latin typeface="+mn-lt"/>
                <a:ea typeface="+mn-ea"/>
                <a:cs typeface="+mn-cs"/>
              </a:rPr>
              <a:t> that will never change.</a:t>
            </a:r>
            <a:endParaRPr lang="en-US" sz="1200" b="0" i="0" u="none" strike="noStrike"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4"/>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And it never fails. Preaching will end someday, and tongues will cease, </a:t>
            </a:r>
            <a:r>
              <a:rPr lang="en-US" sz="1200" b="0" i="0" u="none" strike="noStrike" kern="1200" dirty="0" smtClean="0">
                <a:solidFill>
                  <a:schemeClr val="tx1"/>
                </a:solidFill>
                <a:effectLst/>
                <a:latin typeface="+mn-lt"/>
                <a:ea typeface="+mn-ea"/>
                <a:cs typeface="+mn-cs"/>
              </a:rPr>
              <a:t>as Paul </a:t>
            </a:r>
            <a:r>
              <a:rPr lang="en-US" sz="1200" b="0" i="0" u="none" strike="noStrike" kern="1200" dirty="0" smtClean="0">
                <a:solidFill>
                  <a:schemeClr val="tx1"/>
                </a:solidFill>
                <a:effectLst/>
                <a:latin typeface="+mn-lt"/>
                <a:ea typeface="+mn-ea"/>
                <a:cs typeface="+mn-cs"/>
              </a:rPr>
              <a:t>says, but love keeps on going. We pass from immaturity to maturity, but we never outgrow our need for love. In fact, we grow in love, becoming more like Jesus day by day until we arrive at eternity</a:t>
            </a:r>
            <a:r>
              <a:rPr lang="en-US" sz="1200" b="0" i="0" u="none" strike="noStrike" kern="1200" baseline="0" dirty="0" smtClean="0">
                <a:solidFill>
                  <a:schemeClr val="tx1"/>
                </a:solidFill>
                <a:effectLst/>
                <a:latin typeface="+mn-lt"/>
                <a:ea typeface="+mn-ea"/>
                <a:cs typeface="+mn-cs"/>
              </a:rPr>
              <a:t> and </a:t>
            </a:r>
            <a:r>
              <a:rPr lang="en-US" sz="1200" b="0" i="0" u="none" strike="noStrike" kern="1200" baseline="0" dirty="0" smtClean="0">
                <a:solidFill>
                  <a:schemeClr val="tx1"/>
                </a:solidFill>
                <a:effectLst/>
                <a:latin typeface="+mn-lt"/>
                <a:ea typeface="+mn-ea"/>
                <a:cs typeface="+mn-cs"/>
              </a:rPr>
              <a:t>then our </a:t>
            </a:r>
            <a:r>
              <a:rPr lang="en-US" sz="1200" b="0" i="0" u="none" strike="noStrike" kern="1200" baseline="0" dirty="0" smtClean="0">
                <a:solidFill>
                  <a:schemeClr val="tx1"/>
                </a:solidFill>
                <a:effectLst/>
                <a:latin typeface="+mn-lt"/>
                <a:ea typeface="+mn-ea"/>
                <a:cs typeface="+mn-cs"/>
              </a:rPr>
              <a:t>love </a:t>
            </a:r>
            <a:r>
              <a:rPr lang="en-US" sz="1200" b="0" i="0" u="none" strike="noStrike" kern="1200" baseline="0" dirty="0" smtClean="0">
                <a:solidFill>
                  <a:schemeClr val="tx1"/>
                </a:solidFill>
                <a:effectLst/>
                <a:latin typeface="+mn-lt"/>
                <a:ea typeface="+mn-ea"/>
                <a:cs typeface="+mn-cs"/>
              </a:rPr>
              <a:t>for God continues on, and that is evident as you study all those heavenly scenes in books like Revelation and Isaiah and others.</a:t>
            </a:r>
            <a:endParaRPr lang="en-US" dirty="0" smtClean="0"/>
          </a:p>
          <a:p>
            <a:endParaRPr lang="en-US" dirty="0" smtClean="0"/>
          </a:p>
          <a:p>
            <a:endParaRPr lang="en-US" dirty="0" smtClean="0"/>
          </a:p>
          <a:p>
            <a:r>
              <a:rPr lang="en-US" dirty="0" smtClean="0"/>
              <a:t>5. This is a remarkable</a:t>
            </a:r>
            <a:r>
              <a:rPr lang="en-US" baseline="0" dirty="0" smtClean="0"/>
              <a:t> phrase, because this tells us that love is not just the motive behind all Christian virtues but is the glue that holds them together and the oil that keeps us from rubbing each other the wrong way. Another way of expressing this is</a:t>
            </a:r>
            <a:r>
              <a:rPr lang="en-US" sz="1200" b="0" i="0" kern="1200" dirty="0" smtClean="0">
                <a:solidFill>
                  <a:schemeClr val="tx1"/>
                </a:solidFill>
                <a:effectLst/>
                <a:latin typeface="+mn-lt"/>
                <a:ea typeface="+mn-ea"/>
                <a:cs typeface="+mn-cs"/>
              </a:rPr>
              <a:t> "harmony“, which is the positive combination of things which are not exactly the same. This does not mean believers are perfect or do not make mistakes. Instead, just as an orchestra or band must play together to make a pleasant sound, love is the song that believers must all play in order to work together in harmony. Love unites the body of Christ. It draws people close rather than </a:t>
            </a:r>
            <a:r>
              <a:rPr lang="en-US" sz="1200" b="0" i="0" kern="1200" dirty="0" smtClean="0">
                <a:solidFill>
                  <a:schemeClr val="tx1"/>
                </a:solidFill>
                <a:effectLst/>
                <a:latin typeface="+mn-lt"/>
                <a:ea typeface="+mn-ea"/>
                <a:cs typeface="+mn-cs"/>
              </a:rPr>
              <a:t>pushing</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hem </a:t>
            </a:r>
            <a:r>
              <a:rPr lang="en-US" sz="1200" b="0" i="0" kern="1200" dirty="0" smtClean="0">
                <a:solidFill>
                  <a:schemeClr val="tx1"/>
                </a:solidFill>
                <a:effectLst/>
                <a:latin typeface="+mn-lt"/>
                <a:ea typeface="+mn-ea"/>
                <a:cs typeface="+mn-cs"/>
              </a:rPr>
              <a:t>away. Love tears down walls of division rather than </a:t>
            </a:r>
            <a:r>
              <a:rPr lang="en-US" sz="1200" b="0" i="0" kern="1200" dirty="0" smtClean="0">
                <a:solidFill>
                  <a:schemeClr val="tx1"/>
                </a:solidFill>
                <a:effectLst/>
                <a:latin typeface="+mn-lt"/>
                <a:ea typeface="+mn-ea"/>
                <a:cs typeface="+mn-cs"/>
              </a:rPr>
              <a:t>building </a:t>
            </a:r>
            <a:r>
              <a:rPr lang="en-US" sz="1200" b="0" i="0" kern="1200" dirty="0" smtClean="0">
                <a:solidFill>
                  <a:schemeClr val="tx1"/>
                </a:solidFill>
                <a:effectLst/>
                <a:latin typeface="+mn-lt"/>
                <a:ea typeface="+mn-ea"/>
                <a:cs typeface="+mn-cs"/>
              </a:rPr>
              <a:t>them. Love understands rather than </a:t>
            </a:r>
            <a:r>
              <a:rPr lang="en-US" sz="1200" b="0" i="0" kern="1200" dirty="0" smtClean="0">
                <a:solidFill>
                  <a:schemeClr val="tx1"/>
                </a:solidFill>
                <a:effectLst/>
                <a:latin typeface="+mn-lt"/>
                <a:ea typeface="+mn-ea"/>
                <a:cs typeface="+mn-cs"/>
              </a:rPr>
              <a:t>condemn. </a:t>
            </a:r>
            <a:r>
              <a:rPr lang="en-US" sz="1200" b="0" i="0" kern="1200" dirty="0" smtClean="0">
                <a:solidFill>
                  <a:schemeClr val="tx1"/>
                </a:solidFill>
                <a:effectLst/>
                <a:latin typeface="+mn-lt"/>
                <a:ea typeface="+mn-ea"/>
                <a:cs typeface="+mn-cs"/>
              </a:rPr>
              <a:t>Love picks up those who have fallen rather than </a:t>
            </a:r>
            <a:r>
              <a:rPr lang="en-US" sz="1200" b="0" i="0" kern="1200" dirty="0" smtClean="0">
                <a:solidFill>
                  <a:schemeClr val="tx1"/>
                </a:solidFill>
                <a:effectLst/>
                <a:latin typeface="+mn-lt"/>
                <a:ea typeface="+mn-ea"/>
                <a:cs typeface="+mn-cs"/>
              </a:rPr>
              <a:t>kicking </a:t>
            </a:r>
            <a:r>
              <a:rPr lang="en-US" sz="1200" b="0" i="0" kern="1200" dirty="0" smtClean="0">
                <a:solidFill>
                  <a:schemeClr val="tx1"/>
                </a:solidFill>
                <a:effectLst/>
                <a:latin typeface="+mn-lt"/>
                <a:ea typeface="+mn-ea"/>
                <a:cs typeface="+mn-cs"/>
              </a:rPr>
              <a:t>the one who is down. Love causes us to work together rather than competing against each other. And</a:t>
            </a:r>
            <a:r>
              <a:rPr lang="en-US" sz="1200" b="0" i="0" kern="1200" baseline="0" dirty="0" smtClean="0">
                <a:solidFill>
                  <a:schemeClr val="tx1"/>
                </a:solidFill>
                <a:effectLst/>
                <a:latin typeface="+mn-lt"/>
                <a:ea typeface="+mn-ea"/>
                <a:cs typeface="+mn-cs"/>
              </a:rPr>
              <a:t> wherever divisiveness and rivalry </a:t>
            </a:r>
            <a:r>
              <a:rPr lang="en-US" sz="1200" b="0" i="0" kern="1200" baseline="0" dirty="0" smtClean="0">
                <a:solidFill>
                  <a:schemeClr val="tx1"/>
                </a:solidFill>
                <a:effectLst/>
                <a:latin typeface="+mn-lt"/>
                <a:ea typeface="+mn-ea"/>
                <a:cs typeface="+mn-cs"/>
              </a:rPr>
              <a:t>exist, </a:t>
            </a:r>
            <a:r>
              <a:rPr lang="en-US" sz="1200" b="0" i="0" kern="1200" baseline="0" dirty="0" smtClean="0">
                <a:solidFill>
                  <a:schemeClr val="tx1"/>
                </a:solidFill>
                <a:effectLst/>
                <a:latin typeface="+mn-lt"/>
                <a:ea typeface="+mn-ea"/>
                <a:cs typeface="+mn-cs"/>
              </a:rPr>
              <a:t>you can be pretty much assured that a lack of love was the precursor.</a:t>
            </a: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208983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if it</a:t>
            </a:r>
            <a:r>
              <a:rPr lang="en-US" baseline="0" dirty="0" smtClean="0"/>
              <a:t> is so important, we must go to great lengths to make sure we define love appropriately</a:t>
            </a:r>
            <a:r>
              <a:rPr lang="en-US" dirty="0" smtClean="0"/>
              <a:t> because it is fraught</a:t>
            </a:r>
            <a:r>
              <a:rPr lang="en-US" baseline="0" dirty="0" smtClean="0"/>
              <a:t> with misunderstandings. </a:t>
            </a:r>
            <a:r>
              <a:rPr lang="en-US" baseline="0" dirty="0" smtClean="0"/>
              <a:t>As I said before, not everyone goes the route of indifference, but instead just try to redefine so as to put on a good show I guess.</a:t>
            </a:r>
          </a:p>
          <a:p>
            <a:endParaRPr lang="en-US" baseline="0" dirty="0" smtClean="0"/>
          </a:p>
          <a:p>
            <a:r>
              <a:rPr lang="en-US" baseline="0" dirty="0" smtClean="0"/>
              <a:t>This </a:t>
            </a:r>
            <a:r>
              <a:rPr lang="en-US" baseline="0" dirty="0" smtClean="0"/>
              <a:t>is a survey I’ve had for a number of years that was </a:t>
            </a:r>
            <a:r>
              <a:rPr lang="en-US" sz="1200" kern="1200" dirty="0" smtClean="0">
                <a:solidFill>
                  <a:schemeClr val="tx1"/>
                </a:solidFill>
                <a:effectLst/>
                <a:latin typeface="+mn-lt"/>
                <a:ea typeface="+mn-ea"/>
                <a:cs typeface="+mn-cs"/>
              </a:rPr>
              <a:t>presented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 group of children ranging from 4 to 8 years old. These children were asked the question, “What is love?” It’s</a:t>
            </a:r>
            <a:r>
              <a:rPr lang="en-US" sz="1200" kern="1200" baseline="0" dirty="0" smtClean="0">
                <a:solidFill>
                  <a:schemeClr val="tx1"/>
                </a:solidFill>
                <a:effectLst/>
                <a:latin typeface="+mn-lt"/>
                <a:ea typeface="+mn-ea"/>
                <a:cs typeface="+mn-cs"/>
              </a:rPr>
              <a:t> a great variety of cuteness </a:t>
            </a:r>
            <a:r>
              <a:rPr lang="en-US" sz="1200" kern="1200" baseline="0" dirty="0" smtClean="0">
                <a:solidFill>
                  <a:schemeClr val="tx1"/>
                </a:solidFill>
                <a:effectLst/>
                <a:latin typeface="+mn-lt"/>
                <a:ea typeface="+mn-ea"/>
                <a:cs typeface="+mn-cs"/>
              </a:rPr>
              <a:t>yet </a:t>
            </a:r>
            <a:r>
              <a:rPr lang="en-US" sz="1200" kern="1200" baseline="0" dirty="0" smtClean="0">
                <a:solidFill>
                  <a:schemeClr val="tx1"/>
                </a:solidFill>
                <a:effectLst/>
                <a:latin typeface="+mn-lt"/>
                <a:ea typeface="+mn-ea"/>
                <a:cs typeface="+mn-cs"/>
              </a:rPr>
              <a:t>surprising wisdom, </a:t>
            </a:r>
            <a:r>
              <a:rPr lang="en-US" sz="1200" kern="1200" baseline="0" dirty="0" smtClean="0">
                <a:solidFill>
                  <a:schemeClr val="tx1"/>
                </a:solidFill>
                <a:effectLst/>
                <a:latin typeface="+mn-lt"/>
                <a:ea typeface="+mn-ea"/>
                <a:cs typeface="+mn-cs"/>
              </a:rPr>
              <a:t>and </a:t>
            </a:r>
            <a:r>
              <a:rPr lang="en-US" sz="1200" kern="1200" baseline="0" dirty="0" smtClean="0">
                <a:solidFill>
                  <a:schemeClr val="tx1"/>
                </a:solidFill>
                <a:effectLst/>
                <a:latin typeface="+mn-lt"/>
                <a:ea typeface="+mn-ea"/>
                <a:cs typeface="+mn-cs"/>
              </a:rPr>
              <a:t>I think it makes the point that there is a great misunderstanding about love that exists even from a young age.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lot of this is surprisingly profound,</a:t>
            </a:r>
            <a:r>
              <a:rPr lang="en-US" baseline="0" dirty="0" smtClean="0"/>
              <a:t> and some of it is just cute. </a:t>
            </a:r>
            <a:r>
              <a:rPr lang="en-US" dirty="0" smtClean="0"/>
              <a:t>And we’re inclined, </a:t>
            </a:r>
            <a:r>
              <a:rPr lang="en-US" baseline="0" dirty="0" smtClean="0"/>
              <a:t>“Oh</a:t>
            </a:r>
            <a:r>
              <a:rPr lang="en-US" baseline="0" dirty="0" smtClean="0"/>
              <a:t>, that’s cute. One day they’ll understand better.” But its not just children. Grownups struggle with what true, biblical love is really all about.</a:t>
            </a:r>
            <a:endParaRPr lang="en-US" dirty="0" smtClean="0"/>
          </a:p>
          <a:p>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132264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aseline="0" dirty="0" smtClean="0"/>
              <a:t>1) Many mistake “heart-felt experiences” with love, minimizing love to nothing more than an emotion, something that makes me feel good. If it makes me feel good, it’s love. If it doesn’t make me feel good, its not love. But love, in its divine sense, is not an emotion. The bible tells us love is a Person. </a:t>
            </a:r>
            <a:r>
              <a:rPr lang="en-US" b="1" baseline="0" dirty="0" smtClean="0"/>
              <a:t>1 John 4:8</a:t>
            </a:r>
            <a:r>
              <a:rPr lang="en-US" baseline="0" dirty="0" smtClean="0"/>
              <a:t> – “God is love”. When God speaks to us through His word, does it make me feel good? </a:t>
            </a:r>
            <a:r>
              <a:rPr lang="en-US" baseline="0" dirty="0" smtClean="0"/>
              <a:t>Sometimes. </a:t>
            </a:r>
            <a:r>
              <a:rPr lang="en-US" baseline="0" dirty="0" smtClean="0"/>
              <a:t>It also makes me feel bad because I realize how much I’ve disappointed the very personification of love.</a:t>
            </a:r>
          </a:p>
          <a:p>
            <a:pPr marL="228600" lvl="0" indent="-228600">
              <a:buAutoNum type="arabicParenR"/>
            </a:pPr>
            <a:endParaRPr lang="en-US" baseline="0" dirty="0" smtClean="0"/>
          </a:p>
          <a:p>
            <a:pPr marL="0" lvl="0" indent="0">
              <a:buNone/>
            </a:pPr>
            <a:r>
              <a:rPr lang="en-US" baseline="0" dirty="0" smtClean="0"/>
              <a:t>This is an issue among some brethren. Years ago, I was having a lot of trouble with a brother who was being overly-critical of my preaching. When I finally got to sit down with him to try and understand what his problem was, he told me when he comes to church, he expects to leave feeling good about himself. And since some sermons I preached </a:t>
            </a:r>
            <a:r>
              <a:rPr lang="en-US" baseline="0" dirty="0" smtClean="0"/>
              <a:t>stepped on </a:t>
            </a:r>
            <a:r>
              <a:rPr lang="en-US" baseline="0" dirty="0" smtClean="0"/>
              <a:t>his delicate toes, he didn’t feel good and so he described me as a negative preacher and that I wasn’t loving enough. And the more we talked through it, the more I realized how greatly mistaken he was about the concept of love and what it entails. He had deeper problems we don’t need to go through, but this is not a rare thing in the church.</a:t>
            </a:r>
          </a:p>
          <a:p>
            <a:pPr marL="228600" indent="-228600">
              <a:buAutoNum type="arabicParenR"/>
            </a:pPr>
            <a:endParaRPr lang="en-US" baseline="0" dirty="0" smtClean="0"/>
          </a:p>
          <a:p>
            <a:pPr marL="0" indent="0">
              <a:buNone/>
            </a:pPr>
            <a:r>
              <a:rPr lang="en-US" baseline="0" dirty="0" smtClean="0"/>
              <a:t>2) The love stories Hollywood puts out gives us a very distorted view about love do they not? And this especially effects out youth. The year Jennifer and I got married, my closest friends also got married and we decided to all get together and talk about our first years of marriage and some of the positive and negative things that came out of it. And there was a commonality that came out of </a:t>
            </a:r>
            <a:r>
              <a:rPr lang="en-US" baseline="0" dirty="0" smtClean="0"/>
              <a:t>this get-together, </a:t>
            </a:r>
            <a:r>
              <a:rPr lang="en-US" baseline="0" dirty="0" smtClean="0"/>
              <a:t>which was that none of us expected it to be as difficult as it was. All of us seemed to go into it </a:t>
            </a:r>
            <a:r>
              <a:rPr lang="en-US" baseline="0" dirty="0" smtClean="0"/>
              <a:t>with certain </a:t>
            </a:r>
            <a:r>
              <a:rPr lang="en-US" baseline="0" dirty="0" smtClean="0"/>
              <a:t>idealizations that were not met, surprise, surprise. </a:t>
            </a:r>
            <a:r>
              <a:rPr lang="en-US" baseline="0" dirty="0" smtClean="0"/>
              <a:t>And maybe that’s because </a:t>
            </a:r>
            <a:r>
              <a:rPr lang="en-US" baseline="0" dirty="0" smtClean="0"/>
              <a:t>every movie you watch has a happily ever after </a:t>
            </a:r>
            <a:r>
              <a:rPr lang="en-US" baseline="0" dirty="0" smtClean="0"/>
              <a:t>ending. But </a:t>
            </a:r>
            <a:r>
              <a:rPr lang="en-US" baseline="0" dirty="0" smtClean="0"/>
              <a:t>Paul, in Eph 5, compared marriage to the church, and Jesus sacrificed Himself for the church and marriage requires sacrifice and sacrifice isn’t </a:t>
            </a:r>
            <a:r>
              <a:rPr lang="en-US" baseline="0" dirty="0" smtClean="0"/>
              <a:t>all the pleasant for the one doing the sacrificing is it?</a:t>
            </a:r>
            <a:endParaRPr lang="en-US" baseline="0" dirty="0" smtClean="0"/>
          </a:p>
          <a:p>
            <a:pPr marL="0" indent="0">
              <a:buNone/>
            </a:pPr>
            <a:endParaRPr lang="en-US" baseline="0" dirty="0" smtClean="0"/>
          </a:p>
          <a:p>
            <a:pPr marL="0" indent="0">
              <a:buNone/>
            </a:pPr>
            <a:r>
              <a:rPr lang="en-US" baseline="0" dirty="0" smtClean="0"/>
              <a:t>3) Hollywood, in the famous movie “Love Story”, convinced an entire generation that “love means never having to say you’re sorry”. But true love means we’re the first to apologize. </a:t>
            </a:r>
            <a:r>
              <a:rPr lang="en-US" b="1" baseline="0" dirty="0" smtClean="0"/>
              <a:t>Eph 4:2</a:t>
            </a:r>
            <a:r>
              <a:rPr lang="en-US" baseline="0" dirty="0" smtClean="0"/>
              <a:t> – “</a:t>
            </a:r>
            <a:r>
              <a:rPr lang="en-US" sz="1200" b="0" i="0" u="none" strike="noStrike" kern="1200" dirty="0" smtClean="0">
                <a:solidFill>
                  <a:schemeClr val="tx1"/>
                </a:solidFill>
                <a:effectLst/>
                <a:latin typeface="+mn-lt"/>
                <a:ea typeface="+mn-ea"/>
                <a:cs typeface="+mn-cs"/>
              </a:rPr>
              <a:t>with all humility and gentleness, with patience, showing tolerance for one another in love</a:t>
            </a:r>
            <a:r>
              <a:rPr lang="en-US" baseline="0" dirty="0" smtClean="0"/>
              <a:t>”. </a:t>
            </a:r>
            <a:r>
              <a:rPr lang="en-US" baseline="0" dirty="0" smtClean="0"/>
              <a:t>So this </a:t>
            </a:r>
            <a:r>
              <a:rPr lang="en-US" baseline="0" dirty="0" smtClean="0"/>
              <a:t>is foolishness. </a:t>
            </a: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118519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exactly is love? Th</a:t>
            </a:r>
            <a:r>
              <a:rPr lang="en-US" baseline="0" dirty="0" smtClean="0"/>
              <a:t>e Greek language primarily uses four words</a:t>
            </a:r>
            <a:r>
              <a:rPr lang="en-US" baseline="0" dirty="0" smtClean="0"/>
              <a:t>. There are actually more than four (six or seven), but there are four main ones:</a:t>
            </a:r>
            <a:endParaRPr lang="en-US" baseline="0" dirty="0" smtClean="0"/>
          </a:p>
          <a:p>
            <a:endParaRPr lang="en-US" baseline="0" dirty="0" smtClean="0"/>
          </a:p>
          <a:p>
            <a:r>
              <a:rPr lang="en-US" baseline="0" dirty="0" smtClean="0"/>
              <a:t>The first is the word “Philios” which is the love between friends, deep friendship. Notice I said deep friendship because I want to make sure we distinguish between this and the age we live in where amassing “friends” on Facebook or “followers” on Instagram </a:t>
            </a:r>
            <a:r>
              <a:rPr lang="en-US" baseline="0" dirty="0" smtClean="0"/>
              <a:t>seems </a:t>
            </a:r>
            <a:r>
              <a:rPr lang="en-US" baseline="0" dirty="0" smtClean="0"/>
              <a:t>to mean something. These achievements would have hardly impressed the Greeks.</a:t>
            </a:r>
          </a:p>
          <a:p>
            <a:endParaRPr lang="en-US" baseline="0" dirty="0" smtClean="0"/>
          </a:p>
          <a:p>
            <a:r>
              <a:rPr lang="en-US" baseline="0" dirty="0" smtClean="0"/>
              <a:t>When you study the etymology of this word, this is a love and</a:t>
            </a:r>
            <a:r>
              <a:rPr lang="en-US" sz="1200" b="0" i="0" u="none" strike="noStrike" kern="1200" dirty="0" smtClean="0">
                <a:solidFill>
                  <a:schemeClr val="tx1"/>
                </a:solidFill>
                <a:effectLst/>
                <a:latin typeface="+mn-lt"/>
                <a:ea typeface="+mn-ea"/>
                <a:cs typeface="+mn-cs"/>
              </a:rPr>
              <a:t> deep comradely that developed between brothers in arms after fighting side by side on the battlefield. And so this type of love displays loyalty toward friends, sacrifices for them, and</a:t>
            </a:r>
            <a:r>
              <a:rPr lang="en-US" sz="1200" b="0" i="0" u="none" strike="noStrike" kern="1200" baseline="0" dirty="0" smtClean="0">
                <a:solidFill>
                  <a:schemeClr val="tx1"/>
                </a:solidFill>
                <a:effectLst/>
                <a:latin typeface="+mn-lt"/>
                <a:ea typeface="+mn-ea"/>
                <a:cs typeface="+mn-cs"/>
              </a:rPr>
              <a:t> shares</a:t>
            </a:r>
            <a:r>
              <a:rPr lang="en-US" sz="1200" b="0" i="0" u="none" strike="noStrike" kern="1200" dirty="0" smtClean="0">
                <a:solidFill>
                  <a:schemeClr val="tx1"/>
                </a:solidFill>
                <a:effectLst/>
                <a:latin typeface="+mn-lt"/>
                <a:ea typeface="+mn-ea"/>
                <a:cs typeface="+mn-cs"/>
              </a:rPr>
              <a:t> emotions with them.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In John 21:15-17, Jesus asks Peter</a:t>
            </a:r>
            <a:r>
              <a:rPr lang="en-US" sz="1200" b="0" i="0" u="none" strike="noStrike" kern="1200" baseline="0" dirty="0" smtClean="0">
                <a:solidFill>
                  <a:schemeClr val="tx1"/>
                </a:solidFill>
                <a:effectLst/>
                <a:latin typeface="+mn-lt"/>
                <a:ea typeface="+mn-ea"/>
                <a:cs typeface="+mn-cs"/>
              </a:rPr>
              <a:t> three times if He </a:t>
            </a:r>
            <a:r>
              <a:rPr lang="en-US" sz="1200" b="0" i="0" u="none" strike="noStrike" kern="1200" baseline="0" dirty="0" smtClean="0">
                <a:solidFill>
                  <a:schemeClr val="tx1"/>
                </a:solidFill>
                <a:effectLst/>
                <a:latin typeface="+mn-lt"/>
                <a:ea typeface="+mn-ea"/>
                <a:cs typeface="+mn-cs"/>
              </a:rPr>
              <a:t>loved </a:t>
            </a:r>
            <a:r>
              <a:rPr lang="en-US" sz="1200" b="0" i="0" u="none" strike="noStrike" kern="1200" baseline="0" dirty="0" smtClean="0">
                <a:solidFill>
                  <a:schemeClr val="tx1"/>
                </a:solidFill>
                <a:effectLst/>
                <a:latin typeface="+mn-lt"/>
                <a:ea typeface="+mn-ea"/>
                <a:cs typeface="+mn-cs"/>
              </a:rPr>
              <a:t>Him and one thing we get from this is Jesus loves Peter. Because you don’t ask a specific person if they love you unless you in fact love that specific person. Love longs for a response. It is looking for a response. Peter always answers using “Philios” and Jesus chooses to use that word only in asking Peter the third time. And there may be something to the changing back and forth between the two Greek words (Philios and Agape), </a:t>
            </a:r>
            <a:r>
              <a:rPr lang="en-US" sz="1200" b="0" i="0" u="none" strike="noStrike" kern="1200" baseline="0" dirty="0" smtClean="0">
                <a:solidFill>
                  <a:schemeClr val="tx1"/>
                </a:solidFill>
                <a:effectLst/>
                <a:latin typeface="+mn-lt"/>
                <a:ea typeface="+mn-ea"/>
                <a:cs typeface="+mn-cs"/>
              </a:rPr>
              <a:t>but I think </a:t>
            </a:r>
            <a:r>
              <a:rPr lang="en-US" sz="1200" b="0" i="0" u="none" strike="noStrike" kern="1200" baseline="0" dirty="0" smtClean="0">
                <a:solidFill>
                  <a:schemeClr val="tx1"/>
                </a:solidFill>
                <a:effectLst/>
                <a:latin typeface="+mn-lt"/>
                <a:ea typeface="+mn-ea"/>
                <a:cs typeface="+mn-cs"/>
              </a:rPr>
              <a:t>the most important thing to </a:t>
            </a:r>
            <a:r>
              <a:rPr lang="en-US" sz="1200" b="0" i="0" u="none" strike="noStrike" kern="1200" baseline="0" dirty="0" smtClean="0">
                <a:solidFill>
                  <a:schemeClr val="tx1"/>
                </a:solidFill>
                <a:effectLst/>
                <a:latin typeface="+mn-lt"/>
                <a:ea typeface="+mn-ea"/>
                <a:cs typeface="+mn-cs"/>
              </a:rPr>
              <a:t>gather form this </a:t>
            </a:r>
            <a:r>
              <a:rPr lang="en-US" sz="1200" b="0" i="0" u="none" strike="noStrike" kern="1200" baseline="0" dirty="0" smtClean="0">
                <a:solidFill>
                  <a:schemeClr val="tx1"/>
                </a:solidFill>
                <a:effectLst/>
                <a:latin typeface="+mn-lt"/>
                <a:ea typeface="+mn-ea"/>
                <a:cs typeface="+mn-cs"/>
              </a:rPr>
              <a:t>is Peter’s thrice stated agreement to being Jesus’ </a:t>
            </a:r>
            <a:r>
              <a:rPr lang="en-US" sz="1200" b="0" i="0" u="sng" strike="noStrike" kern="1200" baseline="0" dirty="0" smtClean="0">
                <a:solidFill>
                  <a:schemeClr val="tx1"/>
                </a:solidFill>
                <a:effectLst/>
                <a:latin typeface="+mn-lt"/>
                <a:ea typeface="+mn-ea"/>
                <a:cs typeface="+mn-cs"/>
              </a:rPr>
              <a:t>true</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friend. And a true friend </a:t>
            </a:r>
            <a:r>
              <a:rPr lang="en-US" sz="1200" b="0" i="0" u="none" strike="noStrike" kern="1200" baseline="0" dirty="0" smtClean="0">
                <a:solidFill>
                  <a:schemeClr val="tx1"/>
                </a:solidFill>
                <a:effectLst/>
                <a:latin typeface="+mn-lt"/>
                <a:ea typeface="+mn-ea"/>
                <a:cs typeface="+mn-cs"/>
              </a:rPr>
              <a:t>will fight for </a:t>
            </a:r>
            <a:r>
              <a:rPr lang="en-US" sz="1200" b="0" i="0" u="none" strike="noStrike" kern="1200" baseline="0" dirty="0" smtClean="0">
                <a:solidFill>
                  <a:schemeClr val="tx1"/>
                </a:solidFill>
                <a:effectLst/>
                <a:latin typeface="+mn-lt"/>
                <a:ea typeface="+mn-ea"/>
                <a:cs typeface="+mn-cs"/>
              </a:rPr>
              <a:t>you </a:t>
            </a:r>
            <a:r>
              <a:rPr lang="en-US" sz="1200" b="0" i="0" u="none" strike="noStrike" kern="1200" baseline="0" dirty="0" smtClean="0">
                <a:solidFill>
                  <a:schemeClr val="tx1"/>
                </a:solidFill>
                <a:effectLst/>
                <a:latin typeface="+mn-lt"/>
                <a:ea typeface="+mn-ea"/>
                <a:cs typeface="+mn-cs"/>
              </a:rPr>
              <a:t>and sacrifice for </a:t>
            </a:r>
            <a:r>
              <a:rPr lang="en-US" sz="1200" b="0" i="0" u="none" strike="noStrike" kern="1200" baseline="0" dirty="0" smtClean="0">
                <a:solidFill>
                  <a:schemeClr val="tx1"/>
                </a:solidFill>
                <a:effectLst/>
                <a:latin typeface="+mn-lt"/>
                <a:ea typeface="+mn-ea"/>
                <a:cs typeface="+mn-cs"/>
              </a:rPr>
              <a:t>you. And Jesus wants to know if going forward Peter will do this, despite is </a:t>
            </a:r>
            <a:r>
              <a:rPr lang="en-US" sz="1200" b="0" i="0" u="none" strike="noStrike" kern="1200" baseline="0" dirty="0" smtClean="0">
                <a:solidFill>
                  <a:schemeClr val="tx1"/>
                </a:solidFill>
                <a:effectLst/>
                <a:latin typeface="+mn-lt"/>
                <a:ea typeface="+mn-ea"/>
                <a:cs typeface="+mn-cs"/>
              </a:rPr>
              <a:t>His prior </a:t>
            </a:r>
            <a:r>
              <a:rPr lang="en-US" sz="1200" b="0" i="0" u="none" strike="noStrike" kern="1200" baseline="0" dirty="0" smtClean="0">
                <a:solidFill>
                  <a:schemeClr val="tx1"/>
                </a:solidFill>
                <a:effectLst/>
                <a:latin typeface="+mn-lt"/>
                <a:ea typeface="+mn-ea"/>
                <a:cs typeface="+mn-cs"/>
              </a:rPr>
              <a:t>thrice denial</a:t>
            </a:r>
            <a:r>
              <a:rPr lang="en-US" sz="1200" b="0" i="0" u="none" strike="noStrike" kern="1200" baseline="0" dirty="0" smtClean="0">
                <a:solidFill>
                  <a:schemeClr val="tx1"/>
                </a:solidFill>
                <a:effectLst/>
                <a:latin typeface="+mn-lt"/>
                <a:ea typeface="+mn-ea"/>
                <a:cs typeface="+mn-cs"/>
              </a:rPr>
              <a:t>. </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129675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Secondly</a:t>
            </a:r>
            <a:r>
              <a:rPr lang="en-US" baseline="0" dirty="0" smtClean="0"/>
              <a:t> is the Greek word “</a:t>
            </a:r>
            <a:r>
              <a:rPr lang="en-US" baseline="0" dirty="0" err="1" smtClean="0"/>
              <a:t>storge</a:t>
            </a:r>
            <a:r>
              <a:rPr lang="en-US" baseline="0" dirty="0" smtClean="0"/>
              <a:t>” and find its basis in nature because it is the love between family members; natural affection. It’s a quiet, abiding feeling towards someone close to you. The only times </a:t>
            </a:r>
            <a:r>
              <a:rPr lang="en-US" baseline="0" dirty="0" smtClean="0"/>
              <a:t>we actually </a:t>
            </a:r>
            <a:r>
              <a:rPr lang="en-US" baseline="0" dirty="0" smtClean="0"/>
              <a:t>find this word used in the NT is when they put </a:t>
            </a:r>
            <a:r>
              <a:rPr lang="en-US" baseline="0" dirty="0" smtClean="0"/>
              <a:t>the letter </a:t>
            </a:r>
            <a:r>
              <a:rPr lang="en-US" baseline="0" dirty="0" smtClean="0"/>
              <a:t>“a” in front of it to denote those people who should have this </a:t>
            </a:r>
            <a:r>
              <a:rPr lang="en-US" baseline="0" dirty="0" smtClean="0">
                <a:solidFill>
                  <a:schemeClr val="tx1"/>
                </a:solidFill>
              </a:rPr>
              <a:t>kind of love but do not – </a:t>
            </a:r>
            <a:r>
              <a:rPr lang="en-US" b="1" baseline="0" dirty="0" smtClean="0">
                <a:solidFill>
                  <a:schemeClr val="tx1"/>
                </a:solidFill>
              </a:rPr>
              <a:t>Rom 1:31; 2 Tim 3:3</a:t>
            </a:r>
            <a:r>
              <a:rPr lang="en-US" baseline="0" dirty="0" smtClean="0">
                <a:solidFill>
                  <a:schemeClr val="tx1"/>
                </a:solidFill>
              </a:rPr>
              <a:t>. However one interesting verse is Rom 12:10 where we find the Greek word “Philios” and the word “Storge” compounded together into the word “devoted” (</a:t>
            </a:r>
            <a:r>
              <a:rPr lang="en-US" sz="1200" b="0" i="0" u="none" strike="noStrike" kern="1200" dirty="0" err="1" smtClean="0">
                <a:solidFill>
                  <a:schemeClr val="tx1"/>
                </a:solidFill>
                <a:effectLst/>
                <a:latin typeface="+mn-lt"/>
                <a:ea typeface="+mn-ea"/>
                <a:cs typeface="+mn-cs"/>
              </a:rPr>
              <a:t>philostorgoi</a:t>
            </a:r>
            <a:r>
              <a:rPr lang="en-US" baseline="0" dirty="0" smtClean="0">
                <a:solidFill>
                  <a:schemeClr val="tx1"/>
                </a:solidFill>
              </a:rPr>
              <a:t>). Paul is suggesting </a:t>
            </a:r>
            <a:r>
              <a:rPr lang="en-US" baseline="0" dirty="0" smtClean="0"/>
              <a:t>therefore that our love between one an other in the church should be one in which we share </a:t>
            </a:r>
            <a:r>
              <a:rPr lang="en-US" baseline="0" dirty="0" smtClean="0"/>
              <a:t>a familial and a friendship affection, hence the compound word. </a:t>
            </a:r>
            <a:endParaRPr lang="en-US" dirty="0" smtClean="0"/>
          </a:p>
          <a:p>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97046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a:t>
            </a:r>
            <a:r>
              <a:rPr lang="en-US" baseline="0" dirty="0" smtClean="0"/>
              <a:t> there is the word “</a:t>
            </a:r>
            <a:r>
              <a:rPr lang="en-US" baseline="0" dirty="0" err="1" smtClean="0"/>
              <a:t>eros</a:t>
            </a:r>
            <a:r>
              <a:rPr lang="en-US" baseline="0" dirty="0" smtClean="0"/>
              <a:t>” which is infatuation between the sexes, passion, chemistry; its where we get our English word “erotic”. Interestingly, the word itself is never found in scripture but is certainly discussed – in positive ways such as Song of Solomon and in negative ways whenever scripture alludes to those lusts which inflame the </a:t>
            </a:r>
            <a:r>
              <a:rPr lang="en-US" baseline="0" dirty="0" smtClean="0"/>
              <a:t>passions. This is a love </a:t>
            </a:r>
            <a:r>
              <a:rPr lang="en-US" baseline="0" dirty="0" smtClean="0"/>
              <a:t>you see in someone simply because it makes you happy. Once that characteristic ceases to make that impression, though, that kind of love is gone, hence why some married couples who never understood what marriage </a:t>
            </a:r>
            <a:r>
              <a:rPr lang="en-US" baseline="0" dirty="0" smtClean="0"/>
              <a:t>was </a:t>
            </a:r>
            <a:r>
              <a:rPr lang="en-US" baseline="0" dirty="0" smtClean="0"/>
              <a:t>supposed to be about say things like, “I don’t love you anymore.” Because “</a:t>
            </a:r>
            <a:r>
              <a:rPr lang="en-US" baseline="0" dirty="0" err="1" smtClean="0"/>
              <a:t>eros</a:t>
            </a:r>
            <a:r>
              <a:rPr lang="en-US" baseline="0" dirty="0" smtClean="0"/>
              <a:t>” looks for what it can receive. If it does give, it only gives in order to receive. If it fails to get what it wants or expects, bitterness or resentment develops. </a:t>
            </a:r>
            <a:r>
              <a:rPr lang="en-US" sz="1200" b="0" i="0" u="none" strike="noStrike" kern="1200" dirty="0" smtClean="0">
                <a:solidFill>
                  <a:schemeClr val="tx1"/>
                </a:solidFill>
                <a:effectLst/>
                <a:latin typeface="+mn-lt"/>
                <a:ea typeface="+mn-ea"/>
                <a:cs typeface="+mn-cs"/>
              </a:rPr>
              <a:t>The Greeks actually viewed this </a:t>
            </a:r>
            <a:r>
              <a:rPr lang="en-US" sz="1200" b="0" i="0" u="none" strike="noStrike" kern="1200" dirty="0" smtClean="0">
                <a:solidFill>
                  <a:schemeClr val="tx1"/>
                </a:solidFill>
                <a:effectLst/>
                <a:latin typeface="+mn-lt"/>
                <a:ea typeface="+mn-ea"/>
                <a:cs typeface="+mn-cs"/>
              </a:rPr>
              <a:t>“love” </a:t>
            </a:r>
            <a:r>
              <a:rPr lang="en-US" sz="1200" b="0" i="0" u="none" strike="noStrike" kern="1200" dirty="0" smtClean="0">
                <a:solidFill>
                  <a:schemeClr val="tx1"/>
                </a:solidFill>
                <a:effectLst/>
                <a:latin typeface="+mn-lt"/>
                <a:ea typeface="+mn-ea"/>
                <a:cs typeface="+mn-cs"/>
              </a:rPr>
              <a:t>as </a:t>
            </a:r>
            <a:r>
              <a:rPr lang="en-US" sz="1200" b="0" i="0" u="none" strike="noStrike" kern="1200" dirty="0" smtClean="0">
                <a:solidFill>
                  <a:schemeClr val="tx1"/>
                </a:solidFill>
                <a:effectLst/>
                <a:latin typeface="+mn-lt"/>
                <a:ea typeface="+mn-ea"/>
                <a:cs typeface="+mn-cs"/>
              </a:rPr>
              <a:t>a dangerous, fiery, and irrational form of love that could take hold of you and possess you—an attitude shared by many later spiritual thinkers.</a:t>
            </a: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196510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word is of course “agape”,</a:t>
            </a:r>
            <a:r>
              <a:rPr lang="en-US" baseline="0" dirty="0" smtClean="0"/>
              <a:t> and there are very few times it is used in extra-biblical Greek texts. It is, however, used 320 times in the NT, perhaps most commonly known in John 3:16. It is the noblest word for love found in the Greek language. This love has nothing to do with the merit or worth of the object in question. It is a love of sacrificial giving. This love keeps on giving, keeps on loving, even when the loved one is unresponsive, unkind, unlovable, and unworthy. That’s why we sometimes call it “unconditional love”. This type of loves desires only the good of the one loved.  It is a consuming passion for the well-being of others. </a:t>
            </a:r>
          </a:p>
          <a:p>
            <a:endParaRPr lang="en-US" baseline="0" dirty="0" smtClean="0"/>
          </a:p>
          <a:p>
            <a:r>
              <a:rPr lang="en-US" sz="1200" b="0" i="0" u="none" strike="noStrike" kern="1200" dirty="0" smtClean="0">
                <a:solidFill>
                  <a:schemeClr val="tx1"/>
                </a:solidFill>
                <a:effectLst/>
                <a:latin typeface="+mn-lt"/>
                <a:ea typeface="+mn-ea"/>
                <a:cs typeface="+mn-cs"/>
              </a:rPr>
              <a:t>Now this</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word “agape” was l</a:t>
            </a:r>
            <a:r>
              <a:rPr lang="en-US" sz="1200" b="0" i="0" u="none" strike="noStrike" kern="1200" dirty="0" smtClean="0">
                <a:solidFill>
                  <a:schemeClr val="tx1"/>
                </a:solidFill>
                <a:effectLst/>
                <a:latin typeface="+mn-lt"/>
                <a:ea typeface="+mn-ea"/>
                <a:cs typeface="+mn-cs"/>
              </a:rPr>
              <a:t>ater translated into Latin as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caritas”, which is where our English word “charity” comes from. </a:t>
            </a:r>
            <a:r>
              <a:rPr lang="en-US" sz="1200" b="0" i="0" u="none" strike="noStrike" kern="1200" dirty="0" smtClean="0">
                <a:solidFill>
                  <a:schemeClr val="tx1"/>
                </a:solidFill>
                <a:effectLst/>
                <a:latin typeface="+mn-lt"/>
                <a:ea typeface="+mn-ea"/>
                <a:cs typeface="+mn-cs"/>
              </a:rPr>
              <a:t>And this </a:t>
            </a:r>
            <a:r>
              <a:rPr lang="en-US" sz="1200" b="0" i="0" u="none" strike="noStrike" kern="1200" dirty="0" smtClean="0">
                <a:solidFill>
                  <a:schemeClr val="tx1"/>
                </a:solidFill>
                <a:effectLst/>
                <a:latin typeface="+mn-lt"/>
                <a:ea typeface="+mn-ea"/>
                <a:cs typeface="+mn-cs"/>
              </a:rPr>
              <a:t>form of love </a:t>
            </a:r>
            <a:r>
              <a:rPr lang="en-US" sz="1200" b="0" i="0" u="none" strike="noStrike" kern="1200" dirty="0" smtClean="0">
                <a:solidFill>
                  <a:schemeClr val="tx1"/>
                </a:solidFill>
                <a:effectLst/>
                <a:latin typeface="+mn-lt"/>
                <a:ea typeface="+mn-ea"/>
                <a:cs typeface="+mn-cs"/>
              </a:rPr>
              <a:t>is unfortunately </a:t>
            </a:r>
            <a:r>
              <a:rPr lang="en-US" sz="1200" b="0" i="0" u="none" strike="noStrike" kern="1200" dirty="0" smtClean="0">
                <a:solidFill>
                  <a:schemeClr val="tx1"/>
                </a:solidFill>
                <a:effectLst/>
                <a:latin typeface="+mn-lt"/>
                <a:ea typeface="+mn-ea"/>
                <a:cs typeface="+mn-cs"/>
              </a:rPr>
              <a:t>in rapid decline in our world </a:t>
            </a:r>
            <a:r>
              <a:rPr lang="en-US" sz="1200" b="0" i="0" u="none" strike="noStrike" kern="1200" dirty="0" smtClean="0">
                <a:solidFill>
                  <a:schemeClr val="tx1"/>
                </a:solidFill>
                <a:effectLst/>
                <a:latin typeface="+mn-lt"/>
                <a:ea typeface="+mn-ea"/>
                <a:cs typeface="+mn-cs"/>
              </a:rPr>
              <a:t>today</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we urgently need to revive our compassion today. </a:t>
            </a: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399693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smtClean="0">
                <a:solidFill>
                  <a:schemeClr val="tx1"/>
                </a:solidFill>
                <a:effectLst/>
                <a:latin typeface="+mn-lt"/>
                <a:ea typeface="+mn-ea"/>
                <a:cs typeface="+mn-cs"/>
              </a:rPr>
              <a:t>Now in 1 Cor 13:4-8, which will be the subject of our text in this </a:t>
            </a:r>
            <a:r>
              <a:rPr lang="en-US" sz="1200" b="0" i="0" u="none" strike="noStrike" kern="1200" dirty="0" smtClean="0">
                <a:solidFill>
                  <a:schemeClr val="tx1"/>
                </a:solidFill>
                <a:effectLst/>
                <a:latin typeface="+mn-lt"/>
                <a:ea typeface="+mn-ea"/>
                <a:cs typeface="+mn-cs"/>
              </a:rPr>
              <a:t>quarter of </a:t>
            </a:r>
            <a:r>
              <a:rPr lang="en-US" sz="1200" b="0" i="0" u="none" strike="noStrike" kern="1200" dirty="0" smtClean="0">
                <a:solidFill>
                  <a:schemeClr val="tx1"/>
                </a:solidFill>
                <a:effectLst/>
                <a:latin typeface="+mn-lt"/>
                <a:ea typeface="+mn-ea"/>
                <a:cs typeface="+mn-cs"/>
              </a:rPr>
              <a:t>study, it only uses one</a:t>
            </a:r>
            <a:r>
              <a:rPr lang="en-US" sz="1200" b="0" i="0" u="none" strike="noStrike" kern="1200" baseline="0" dirty="0" smtClean="0">
                <a:solidFill>
                  <a:schemeClr val="tx1"/>
                </a:solidFill>
                <a:effectLst/>
                <a:latin typeface="+mn-lt"/>
                <a:ea typeface="+mn-ea"/>
                <a:cs typeface="+mn-cs"/>
              </a:rPr>
              <a:t> of these Greek words – “agape”. And that shouldn’t surprise us because this is a love that “does” stuff, even when the “doing” is tough.</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Patience?</a:t>
            </a:r>
            <a:r>
              <a:rPr lang="en-US" sz="1200" b="0" i="0" u="none" strike="noStrike" kern="1200" baseline="0" dirty="0" smtClean="0">
                <a:solidFill>
                  <a:schemeClr val="tx1"/>
                </a:solidFill>
                <a:effectLst/>
                <a:latin typeface="+mn-lt"/>
                <a:ea typeface="+mn-ea"/>
                <a:cs typeface="+mn-cs"/>
              </a:rPr>
              <a:t> Bearing all things? Enduring all things? That’s not nerf-ball Christianity by any means. </a:t>
            </a:r>
          </a:p>
          <a:p>
            <a:pPr fontAlgn="base"/>
            <a:endParaRPr lang="en-US" sz="1200" b="0" i="0" u="none" strike="noStrike"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These verses also </a:t>
            </a:r>
            <a:r>
              <a:rPr lang="en-US" sz="1200" b="0" i="0" u="none" strike="noStrike" kern="1200" dirty="0" smtClean="0">
                <a:solidFill>
                  <a:schemeClr val="tx1"/>
                </a:solidFill>
                <a:effectLst/>
                <a:latin typeface="+mn-lt"/>
                <a:ea typeface="+mn-ea"/>
                <a:cs typeface="+mn-cs"/>
              </a:rPr>
              <a:t>shows us that love is energetic. It’s always busy, </a:t>
            </a:r>
            <a:r>
              <a:rPr lang="en-US" sz="1200" b="0" i="0" u="none" strike="noStrike" kern="1200" dirty="0" smtClean="0">
                <a:solidFill>
                  <a:schemeClr val="tx1"/>
                </a:solidFill>
                <a:effectLst/>
                <a:latin typeface="+mn-lt"/>
                <a:ea typeface="+mn-ea"/>
                <a:cs typeface="+mn-cs"/>
              </a:rPr>
              <a:t>always on </a:t>
            </a:r>
            <a:r>
              <a:rPr lang="en-US" sz="1200" b="0" i="0" u="none" strike="noStrike" kern="1200" dirty="0" smtClean="0">
                <a:solidFill>
                  <a:schemeClr val="tx1"/>
                </a:solidFill>
                <a:effectLst/>
                <a:latin typeface="+mn-lt"/>
                <a:ea typeface="+mn-ea"/>
                <a:cs typeface="+mn-cs"/>
              </a:rPr>
              <a:t>the go, </a:t>
            </a:r>
            <a:r>
              <a:rPr lang="en-US" sz="1200" b="0" i="0" u="none" strike="noStrike" kern="1200" dirty="0" smtClean="0">
                <a:solidFill>
                  <a:schemeClr val="tx1"/>
                </a:solidFill>
                <a:effectLst/>
                <a:latin typeface="+mn-lt"/>
                <a:ea typeface="+mn-ea"/>
                <a:cs typeface="+mn-cs"/>
              </a:rPr>
              <a:t>always helping others at the expense</a:t>
            </a:r>
            <a:r>
              <a:rPr lang="en-US" sz="1200" b="0" i="0" u="none" strike="noStrike" kern="1200" baseline="0" dirty="0" smtClean="0">
                <a:solidFill>
                  <a:schemeClr val="tx1"/>
                </a:solidFill>
                <a:effectLst/>
                <a:latin typeface="+mn-lt"/>
                <a:ea typeface="+mn-ea"/>
                <a:cs typeface="+mn-cs"/>
              </a:rPr>
              <a:t> of one’s self</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and </a:t>
            </a:r>
            <a:r>
              <a:rPr lang="en-US" sz="1200" b="0" i="0" u="none" strike="noStrike" kern="1200" dirty="0" smtClean="0">
                <a:solidFill>
                  <a:schemeClr val="tx1"/>
                </a:solidFill>
                <a:effectLst/>
                <a:latin typeface="+mn-lt"/>
                <a:ea typeface="+mn-ea"/>
                <a:cs typeface="+mn-cs"/>
              </a:rPr>
              <a:t>it exhibits</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a</a:t>
            </a:r>
            <a:r>
              <a:rPr lang="en-US" sz="1200" b="0" i="0" u="none" strike="noStrike" kern="1200" dirty="0" smtClean="0">
                <a:solidFill>
                  <a:schemeClr val="tx1"/>
                </a:solidFill>
                <a:effectLst/>
                <a:latin typeface="+mn-lt"/>
                <a:ea typeface="+mn-ea"/>
                <a:cs typeface="+mn-cs"/>
              </a:rPr>
              <a:t> maturity </a:t>
            </a:r>
            <a:r>
              <a:rPr lang="en-US" sz="1200" b="0" i="0" u="none" strike="noStrike" kern="1200" dirty="0" smtClean="0">
                <a:solidFill>
                  <a:schemeClr val="tx1"/>
                </a:solidFill>
                <a:effectLst/>
                <a:latin typeface="+mn-lt"/>
                <a:ea typeface="+mn-ea"/>
                <a:cs typeface="+mn-cs"/>
              </a:rPr>
              <a:t>not </a:t>
            </a:r>
            <a:r>
              <a:rPr lang="en-US" sz="1200" b="0" i="0" u="none" strike="noStrike" kern="1200" dirty="0" smtClean="0">
                <a:solidFill>
                  <a:schemeClr val="tx1"/>
                </a:solidFill>
                <a:effectLst/>
                <a:latin typeface="+mn-lt"/>
                <a:ea typeface="+mn-ea"/>
                <a:cs typeface="+mn-cs"/>
              </a:rPr>
              <a:t>found in most people. </a:t>
            </a:r>
            <a:r>
              <a:rPr lang="en-US" sz="1200" b="0" i="0" u="none" strike="noStrike" kern="1200" baseline="0" dirty="0" smtClean="0">
                <a:solidFill>
                  <a:schemeClr val="tx1"/>
                </a:solidFill>
                <a:effectLst/>
                <a:latin typeface="+mn-lt"/>
                <a:ea typeface="+mn-ea"/>
                <a:cs typeface="+mn-cs"/>
              </a:rPr>
              <a:t>This is a love of some serious maturity, folks, not suitable for those sitting on their biscuit not willing to risk it. It’s a heavily active love.</a:t>
            </a:r>
            <a:endParaRPr lang="en-US" sz="1200" b="0" i="0" u="none" strike="noStrike" kern="1200" dirty="0" smtClean="0">
              <a:solidFill>
                <a:schemeClr val="tx1"/>
              </a:solidFill>
              <a:effectLst/>
              <a:latin typeface="+mn-lt"/>
              <a:ea typeface="+mn-ea"/>
              <a:cs typeface="+mn-cs"/>
            </a:endParaRPr>
          </a:p>
          <a:p>
            <a:pPr fontAlgn="base"/>
            <a:endParaRPr lang="en-US" sz="1200" b="0" i="0" u="none" strike="noStrike"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There are fifteen </a:t>
            </a:r>
            <a:r>
              <a:rPr lang="en-US" sz="1200" b="0" i="0" u="none" strike="noStrike" kern="1200" dirty="0" smtClean="0">
                <a:solidFill>
                  <a:schemeClr val="tx1"/>
                </a:solidFill>
                <a:effectLst/>
                <a:latin typeface="+mn-lt"/>
                <a:ea typeface="+mn-ea"/>
                <a:cs typeface="+mn-cs"/>
              </a:rPr>
              <a:t>ways </a:t>
            </a:r>
            <a:r>
              <a:rPr lang="en-US" sz="1200" b="0" i="0" u="none" strike="noStrike" kern="1200" dirty="0" smtClean="0">
                <a:solidFill>
                  <a:schemeClr val="tx1"/>
                </a:solidFill>
                <a:effectLst/>
                <a:latin typeface="+mn-lt"/>
                <a:ea typeface="+mn-ea"/>
                <a:cs typeface="+mn-cs"/>
              </a:rPr>
              <a:t>the Holy Spirit </a:t>
            </a:r>
            <a:r>
              <a:rPr lang="en-US" sz="1200" b="0" i="0" u="none" strike="noStrike" kern="1200" dirty="0" smtClean="0">
                <a:solidFill>
                  <a:schemeClr val="tx1"/>
                </a:solidFill>
                <a:effectLst/>
                <a:latin typeface="+mn-lt"/>
                <a:ea typeface="+mn-ea"/>
                <a:cs typeface="+mn-cs"/>
              </a:rPr>
              <a:t>has in </a:t>
            </a:r>
            <a:r>
              <a:rPr lang="en-US" sz="1200" b="0" i="0" u="none" strike="noStrike" kern="1200" dirty="0" smtClean="0">
                <a:solidFill>
                  <a:schemeClr val="tx1"/>
                </a:solidFill>
                <a:effectLst/>
                <a:latin typeface="+mn-lt"/>
                <a:ea typeface="+mn-ea"/>
                <a:cs typeface="+mn-cs"/>
              </a:rPr>
              <a:t>mind that we do that shows us just how far along we’ve come</a:t>
            </a:r>
            <a:r>
              <a:rPr lang="en-US" sz="1200" b="0" i="0" u="none" strike="noStrike" kern="1200" baseline="0" dirty="0" smtClean="0">
                <a:solidFill>
                  <a:schemeClr val="tx1"/>
                </a:solidFill>
                <a:effectLst/>
                <a:latin typeface="+mn-lt"/>
                <a:ea typeface="+mn-ea"/>
                <a:cs typeface="+mn-cs"/>
              </a:rPr>
              <a:t> in our love</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Paul l</a:t>
            </a:r>
            <a:r>
              <a:rPr lang="en-US" sz="1200" b="0" i="0" u="none" strike="noStrike" kern="1200" baseline="0" dirty="0" smtClean="0">
                <a:solidFill>
                  <a:schemeClr val="tx1"/>
                </a:solidFill>
                <a:effectLst/>
                <a:latin typeface="+mn-lt"/>
                <a:ea typeface="+mn-ea"/>
                <a:cs typeface="+mn-cs"/>
              </a:rPr>
              <a:t>ists</a:t>
            </a:r>
            <a:r>
              <a:rPr lang="en-US" sz="1200" b="0" i="0" u="none" strike="noStrike" kern="1200" dirty="0" smtClean="0">
                <a:solidFill>
                  <a:schemeClr val="tx1"/>
                </a:solidFill>
                <a:effectLst/>
                <a:latin typeface="+mn-lt"/>
                <a:ea typeface="+mn-ea"/>
                <a:cs typeface="+mn-cs"/>
              </a:rPr>
              <a:t> fifteen ways of recognizing and demonstrating love, and it’s quite a list!</a:t>
            </a:r>
            <a:r>
              <a:rPr lang="en-US" sz="1200" b="0" i="0" u="none" strike="noStrike" kern="1200" baseline="0" dirty="0" smtClean="0">
                <a:solidFill>
                  <a:schemeClr val="tx1"/>
                </a:solidFill>
                <a:effectLst/>
                <a:latin typeface="+mn-lt"/>
                <a:ea typeface="+mn-ea"/>
                <a:cs typeface="+mn-cs"/>
              </a:rPr>
              <a:t> B</a:t>
            </a:r>
            <a:r>
              <a:rPr lang="en-US" sz="1200" b="0" i="0" u="none" strike="noStrike" kern="1200" dirty="0" smtClean="0">
                <a:solidFill>
                  <a:schemeClr val="tx1"/>
                </a:solidFill>
                <a:effectLst/>
                <a:latin typeface="+mn-lt"/>
                <a:ea typeface="+mn-ea"/>
                <a:cs typeface="+mn-cs"/>
              </a:rPr>
              <a:t>ut </a:t>
            </a:r>
            <a:r>
              <a:rPr lang="en-US" sz="1200" b="0" i="0" u="none" strike="noStrike" kern="1200" dirty="0" smtClean="0">
                <a:solidFill>
                  <a:schemeClr val="tx1"/>
                </a:solidFill>
                <a:effectLst/>
                <a:latin typeface="+mn-lt"/>
                <a:ea typeface="+mn-ea"/>
                <a:cs typeface="+mn-cs"/>
              </a:rPr>
              <a:t>what I think is helpful is to </a:t>
            </a:r>
            <a:r>
              <a:rPr lang="en-US" sz="1200" b="0" i="0" u="none" strike="noStrike" kern="1200" dirty="0" smtClean="0">
                <a:solidFill>
                  <a:schemeClr val="tx1"/>
                </a:solidFill>
                <a:effectLst/>
                <a:latin typeface="+mn-lt"/>
                <a:ea typeface="+mn-ea"/>
                <a:cs typeface="+mn-cs"/>
              </a:rPr>
              <a:t>read it in two different ways if we’re really going to relate personally to its teaching.</a:t>
            </a: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9</a:t>
            </a:fld>
            <a:endParaRPr lang="en-US"/>
          </a:p>
        </p:txBody>
      </p:sp>
    </p:spTree>
    <p:extLst>
      <p:ext uri="{BB962C8B-B14F-4D97-AF65-F5344CB8AC3E}">
        <p14:creationId xmlns:p14="http://schemas.microsoft.com/office/powerpoint/2010/main" val="373835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B09516F-1C2D-4555-94CE-477E9B4C7202}" type="datetimeFigureOut">
              <a:rPr lang="en-US" smtClean="0"/>
              <a:t>1/5/2019</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AE4A9645-F349-4A19-A60D-B06473EC59F2}"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0667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9516F-1C2D-4555-94CE-477E9B4C7202}"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298456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9516F-1C2D-4555-94CE-477E9B4C7202}"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2123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09516F-1C2D-4555-94CE-477E9B4C7202}"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93696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9B09516F-1C2D-4555-94CE-477E9B4C7202}" type="datetimeFigureOut">
              <a:rPr lang="en-US" smtClean="0"/>
              <a:t>1/5/2019</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AE4A9645-F349-4A19-A60D-B06473EC59F2}"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738231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09516F-1C2D-4555-94CE-477E9B4C7202}" type="datetimeFigureOut">
              <a:rPr lang="en-US" smtClean="0"/>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37114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09516F-1C2D-4555-94CE-477E9B4C7202}" type="datetimeFigureOut">
              <a:rPr lang="en-US" smtClean="0"/>
              <a:t>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191493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09516F-1C2D-4555-94CE-477E9B4C7202}" type="datetimeFigureOut">
              <a:rPr lang="en-US" smtClean="0"/>
              <a:t>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91073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9516F-1C2D-4555-94CE-477E9B4C7202}" type="datetimeFigureOut">
              <a:rPr lang="en-US" smtClean="0"/>
              <a:t>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A9645-F349-4A19-A60D-B06473EC59F2}" type="slidenum">
              <a:rPr lang="en-US" smtClean="0"/>
              <a:t>‹#›</a:t>
            </a:fld>
            <a:endParaRPr lang="en-US"/>
          </a:p>
        </p:txBody>
      </p:sp>
    </p:spTree>
    <p:extLst>
      <p:ext uri="{BB962C8B-B14F-4D97-AF65-F5344CB8AC3E}">
        <p14:creationId xmlns:p14="http://schemas.microsoft.com/office/powerpoint/2010/main" val="360510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B09516F-1C2D-4555-94CE-477E9B4C7202}" type="datetimeFigureOut">
              <a:rPr lang="en-US" smtClean="0"/>
              <a:t>1/5/2019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E4A9645-F349-4A19-A60D-B06473EC59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917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B09516F-1C2D-4555-94CE-477E9B4C7202}" type="datetimeFigureOut">
              <a:rPr lang="en-US" smtClean="0"/>
              <a:t>1/5/2019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E4A9645-F349-4A19-A60D-B06473EC59F2}"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903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9B09516F-1C2D-4555-94CE-477E9B4C7202}" type="datetimeFigureOut">
              <a:rPr lang="en-US" smtClean="0"/>
              <a:t>1/5/2019</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AE4A9645-F349-4A19-A60D-B06473EC59F2}"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155040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2077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1 Cor 13:4-8</a:t>
            </a:r>
            <a:endParaRPr lang="en-US" sz="7000" b="1" dirty="0"/>
          </a:p>
        </p:txBody>
      </p:sp>
      <p:sp>
        <p:nvSpPr>
          <p:cNvPr id="3" name="Content Placeholder 2"/>
          <p:cNvSpPr>
            <a:spLocks noGrp="1"/>
          </p:cNvSpPr>
          <p:nvPr>
            <p:ph idx="1"/>
          </p:nvPr>
        </p:nvSpPr>
        <p:spPr>
          <a:xfrm>
            <a:off x="513567" y="1107831"/>
            <a:ext cx="8630432" cy="5750169"/>
          </a:xfrm>
        </p:spPr>
        <p:txBody>
          <a:bodyPr>
            <a:normAutofit lnSpcReduction="10000"/>
          </a:bodyPr>
          <a:lstStyle/>
          <a:p>
            <a:r>
              <a:rPr lang="en-US" sz="3800" b="1" dirty="0" smtClean="0"/>
              <a:t>1 Cor 13:4-8a</a:t>
            </a:r>
            <a:r>
              <a:rPr lang="en-US" sz="3800" dirty="0" smtClean="0"/>
              <a:t> – “</a:t>
            </a:r>
            <a:r>
              <a:rPr lang="en-US" sz="3800" dirty="0">
                <a:solidFill>
                  <a:srgbClr val="FF0000"/>
                </a:solidFill>
              </a:rPr>
              <a:t>[Jesus]</a:t>
            </a:r>
            <a:r>
              <a:rPr lang="en-US" sz="3800" dirty="0" smtClean="0"/>
              <a:t> </a:t>
            </a:r>
            <a:r>
              <a:rPr lang="en-US" sz="3800" dirty="0"/>
              <a:t>is patient, </a:t>
            </a:r>
            <a:r>
              <a:rPr lang="en-US" sz="3800" dirty="0">
                <a:solidFill>
                  <a:srgbClr val="FF0000"/>
                </a:solidFill>
              </a:rPr>
              <a:t>[Jesus]</a:t>
            </a:r>
            <a:r>
              <a:rPr lang="en-US" sz="3800" dirty="0" smtClean="0"/>
              <a:t> </a:t>
            </a:r>
            <a:r>
              <a:rPr lang="en-US" sz="3800" dirty="0"/>
              <a:t>is kind and is not jealous; </a:t>
            </a:r>
            <a:r>
              <a:rPr lang="en-US" sz="3800" dirty="0">
                <a:solidFill>
                  <a:srgbClr val="FF0000"/>
                </a:solidFill>
              </a:rPr>
              <a:t>[Jesus]</a:t>
            </a:r>
            <a:r>
              <a:rPr lang="en-US" sz="3800" dirty="0" smtClean="0"/>
              <a:t> does </a:t>
            </a:r>
            <a:r>
              <a:rPr lang="en-US" sz="3800" dirty="0"/>
              <a:t>not brag and is not arrogant, </a:t>
            </a:r>
            <a:r>
              <a:rPr lang="en-US" sz="3800" b="1" baseline="30000" dirty="0" smtClean="0"/>
              <a:t>5</a:t>
            </a:r>
            <a:r>
              <a:rPr lang="en-US" sz="3800" dirty="0" smtClean="0"/>
              <a:t>does </a:t>
            </a:r>
            <a:r>
              <a:rPr lang="en-US" sz="3800" dirty="0"/>
              <a:t>not act unbecomingly; </a:t>
            </a:r>
            <a:r>
              <a:rPr lang="en-US" sz="3800" dirty="0" smtClean="0">
                <a:solidFill>
                  <a:srgbClr val="FF0000"/>
                </a:solidFill>
              </a:rPr>
              <a:t>[He]</a:t>
            </a:r>
            <a:r>
              <a:rPr lang="en-US" sz="3800" dirty="0" smtClean="0"/>
              <a:t> </a:t>
            </a:r>
            <a:r>
              <a:rPr lang="en-US" sz="3800" dirty="0"/>
              <a:t>does not seek </a:t>
            </a:r>
            <a:r>
              <a:rPr lang="en-US" sz="3800" dirty="0" smtClean="0">
                <a:solidFill>
                  <a:srgbClr val="FF0000"/>
                </a:solidFill>
              </a:rPr>
              <a:t>[His]</a:t>
            </a:r>
            <a:r>
              <a:rPr lang="en-US" sz="3800" dirty="0" smtClean="0"/>
              <a:t> </a:t>
            </a:r>
            <a:r>
              <a:rPr lang="en-US" sz="3800" dirty="0"/>
              <a:t>own, is not provoked, does not take into account a wrong suffered, </a:t>
            </a:r>
            <a:r>
              <a:rPr lang="en-US" sz="3800" b="1" baseline="30000" dirty="0" smtClean="0"/>
              <a:t>6</a:t>
            </a:r>
            <a:r>
              <a:rPr lang="en-US" sz="3800" dirty="0" smtClean="0"/>
              <a:t>does </a:t>
            </a:r>
            <a:r>
              <a:rPr lang="en-US" sz="3800" dirty="0"/>
              <a:t>not rejoice in unrighteousness, but rejoices with the truth; </a:t>
            </a:r>
            <a:r>
              <a:rPr lang="en-US" sz="3800" b="1" baseline="30000" dirty="0" smtClean="0"/>
              <a:t>7</a:t>
            </a:r>
            <a:r>
              <a:rPr lang="en-US" sz="3800" dirty="0" smtClean="0"/>
              <a:t>bears </a:t>
            </a:r>
            <a:r>
              <a:rPr lang="en-US" sz="3800" dirty="0"/>
              <a:t>all things, believes all things, hopes all things, endures all </a:t>
            </a:r>
            <a:r>
              <a:rPr lang="en-US" sz="3800" dirty="0" smtClean="0"/>
              <a:t>things. </a:t>
            </a:r>
            <a:r>
              <a:rPr lang="en-US" sz="3800" b="1" baseline="30000" dirty="0" smtClean="0"/>
              <a:t>8</a:t>
            </a:r>
            <a:r>
              <a:rPr lang="en-US" sz="3800" dirty="0" smtClean="0">
                <a:solidFill>
                  <a:srgbClr val="FF0000"/>
                </a:solidFill>
              </a:rPr>
              <a:t>[Jesus]</a:t>
            </a:r>
            <a:r>
              <a:rPr lang="en-US" sz="3800" dirty="0" smtClean="0"/>
              <a:t> </a:t>
            </a:r>
            <a:r>
              <a:rPr lang="en-US" sz="3800" dirty="0"/>
              <a:t>never fails</a:t>
            </a:r>
            <a:r>
              <a:rPr lang="en-US" sz="3800" dirty="0" smtClean="0"/>
              <a:t>;”</a:t>
            </a:r>
            <a:endParaRPr lang="en-US" sz="3800" dirty="0"/>
          </a:p>
          <a:p>
            <a:endParaRPr lang="en-US" sz="2600" i="0" dirty="0"/>
          </a:p>
        </p:txBody>
      </p:sp>
    </p:spTree>
    <p:extLst>
      <p:ext uri="{BB962C8B-B14F-4D97-AF65-F5344CB8AC3E}">
        <p14:creationId xmlns:p14="http://schemas.microsoft.com/office/powerpoint/2010/main" val="2909569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1 Cor 13:4-8</a:t>
            </a:r>
            <a:endParaRPr lang="en-US" sz="7000" b="1" dirty="0"/>
          </a:p>
        </p:txBody>
      </p:sp>
      <p:sp>
        <p:nvSpPr>
          <p:cNvPr id="3" name="Content Placeholder 2"/>
          <p:cNvSpPr>
            <a:spLocks noGrp="1"/>
          </p:cNvSpPr>
          <p:nvPr>
            <p:ph idx="1"/>
          </p:nvPr>
        </p:nvSpPr>
        <p:spPr>
          <a:xfrm>
            <a:off x="513567" y="1107831"/>
            <a:ext cx="8630432" cy="5750169"/>
          </a:xfrm>
        </p:spPr>
        <p:txBody>
          <a:bodyPr>
            <a:normAutofit/>
          </a:bodyPr>
          <a:lstStyle/>
          <a:p>
            <a:r>
              <a:rPr lang="en-US" sz="3800" b="1" dirty="0" smtClean="0"/>
              <a:t>1 Cor 13:4-8a</a:t>
            </a:r>
            <a:r>
              <a:rPr lang="en-US" sz="3800" dirty="0" smtClean="0"/>
              <a:t> – “</a:t>
            </a:r>
            <a:r>
              <a:rPr lang="en-US" sz="3800" dirty="0" smtClean="0">
                <a:solidFill>
                  <a:srgbClr val="FF0000"/>
                </a:solidFill>
              </a:rPr>
              <a:t>[I am]</a:t>
            </a:r>
            <a:r>
              <a:rPr lang="en-US" sz="3800" dirty="0" smtClean="0"/>
              <a:t> </a:t>
            </a:r>
            <a:r>
              <a:rPr lang="en-US" sz="3800" dirty="0"/>
              <a:t>patient, </a:t>
            </a:r>
            <a:r>
              <a:rPr lang="en-US" sz="3800" dirty="0" smtClean="0">
                <a:solidFill>
                  <a:srgbClr val="FF0000"/>
                </a:solidFill>
              </a:rPr>
              <a:t>[I am]</a:t>
            </a:r>
            <a:r>
              <a:rPr lang="en-US" sz="3800" dirty="0" smtClean="0"/>
              <a:t> kind </a:t>
            </a:r>
            <a:r>
              <a:rPr lang="en-US" sz="3800" dirty="0"/>
              <a:t>and </a:t>
            </a:r>
            <a:r>
              <a:rPr lang="en-US" sz="3800" dirty="0" smtClean="0">
                <a:solidFill>
                  <a:srgbClr val="FF0000"/>
                </a:solidFill>
              </a:rPr>
              <a:t>[am]</a:t>
            </a:r>
            <a:r>
              <a:rPr lang="en-US" sz="3800" dirty="0" smtClean="0"/>
              <a:t> </a:t>
            </a:r>
            <a:r>
              <a:rPr lang="en-US" sz="3800" dirty="0"/>
              <a:t>not jealous; </a:t>
            </a:r>
            <a:r>
              <a:rPr lang="en-US" sz="3800" dirty="0" smtClean="0">
                <a:solidFill>
                  <a:srgbClr val="FF0000"/>
                </a:solidFill>
              </a:rPr>
              <a:t>[I do]</a:t>
            </a:r>
            <a:r>
              <a:rPr lang="en-US" sz="3800" dirty="0" smtClean="0"/>
              <a:t> </a:t>
            </a:r>
            <a:r>
              <a:rPr lang="en-US" sz="3800" dirty="0"/>
              <a:t>not brag and </a:t>
            </a:r>
            <a:r>
              <a:rPr lang="en-US" sz="3800" dirty="0">
                <a:solidFill>
                  <a:srgbClr val="FF0000"/>
                </a:solidFill>
              </a:rPr>
              <a:t>[am</a:t>
            </a:r>
            <a:r>
              <a:rPr lang="en-US" sz="3800" dirty="0" smtClean="0">
                <a:solidFill>
                  <a:srgbClr val="FF0000"/>
                </a:solidFill>
              </a:rPr>
              <a:t>]</a:t>
            </a:r>
            <a:r>
              <a:rPr lang="en-US" sz="3800" dirty="0" smtClean="0"/>
              <a:t> </a:t>
            </a:r>
            <a:r>
              <a:rPr lang="en-US" sz="3800" dirty="0"/>
              <a:t>not arrogant, </a:t>
            </a:r>
            <a:r>
              <a:rPr lang="en-US" sz="3800" b="1" baseline="30000" dirty="0" smtClean="0"/>
              <a:t>5</a:t>
            </a:r>
            <a:r>
              <a:rPr lang="en-US" sz="3800" dirty="0" smtClean="0">
                <a:solidFill>
                  <a:srgbClr val="FF0000"/>
                </a:solidFill>
              </a:rPr>
              <a:t>[I do]</a:t>
            </a:r>
            <a:r>
              <a:rPr lang="en-US" sz="3800" dirty="0" smtClean="0"/>
              <a:t> </a:t>
            </a:r>
            <a:r>
              <a:rPr lang="en-US" sz="3800" dirty="0"/>
              <a:t>not act unbecomingly; </a:t>
            </a:r>
            <a:r>
              <a:rPr lang="en-US" sz="3800" dirty="0" smtClean="0">
                <a:solidFill>
                  <a:srgbClr val="FF0000"/>
                </a:solidFill>
              </a:rPr>
              <a:t>[I do]</a:t>
            </a:r>
            <a:r>
              <a:rPr lang="en-US" sz="3800" dirty="0" smtClean="0"/>
              <a:t> do </a:t>
            </a:r>
            <a:r>
              <a:rPr lang="en-US" sz="3800" dirty="0"/>
              <a:t>not seek </a:t>
            </a:r>
            <a:r>
              <a:rPr lang="en-US" sz="3800" dirty="0" smtClean="0">
                <a:solidFill>
                  <a:srgbClr val="FF0000"/>
                </a:solidFill>
              </a:rPr>
              <a:t>[my]</a:t>
            </a:r>
            <a:r>
              <a:rPr lang="en-US" sz="3800" dirty="0" smtClean="0"/>
              <a:t> </a:t>
            </a:r>
            <a:r>
              <a:rPr lang="en-US" sz="3800" dirty="0"/>
              <a:t>own, </a:t>
            </a:r>
            <a:r>
              <a:rPr lang="en-US" sz="3800" dirty="0" smtClean="0">
                <a:solidFill>
                  <a:srgbClr val="FF0000"/>
                </a:solidFill>
              </a:rPr>
              <a:t>[am]</a:t>
            </a:r>
            <a:r>
              <a:rPr lang="en-US" sz="3800" dirty="0" smtClean="0"/>
              <a:t> </a:t>
            </a:r>
            <a:r>
              <a:rPr lang="en-US" sz="3800" dirty="0"/>
              <a:t>not provoked, </a:t>
            </a:r>
            <a:r>
              <a:rPr lang="en-US" sz="3800" dirty="0" smtClean="0">
                <a:solidFill>
                  <a:srgbClr val="FF0000"/>
                </a:solidFill>
              </a:rPr>
              <a:t>[do]</a:t>
            </a:r>
            <a:r>
              <a:rPr lang="en-US" sz="3800" dirty="0" smtClean="0"/>
              <a:t> </a:t>
            </a:r>
            <a:r>
              <a:rPr lang="en-US" sz="3800" dirty="0"/>
              <a:t>not take into account a wrong suffered, </a:t>
            </a:r>
            <a:r>
              <a:rPr lang="en-US" sz="3800" b="1" baseline="30000" dirty="0" smtClean="0"/>
              <a:t>6</a:t>
            </a:r>
            <a:r>
              <a:rPr lang="en-US" sz="3800" dirty="0" smtClean="0">
                <a:solidFill>
                  <a:srgbClr val="FF0000"/>
                </a:solidFill>
              </a:rPr>
              <a:t>[do]</a:t>
            </a:r>
            <a:r>
              <a:rPr lang="en-US" sz="3800" dirty="0" smtClean="0"/>
              <a:t> </a:t>
            </a:r>
            <a:r>
              <a:rPr lang="en-US" sz="3800" dirty="0"/>
              <a:t>not rejoice in unrighteousness, but rejoices with the truth; </a:t>
            </a:r>
            <a:r>
              <a:rPr lang="en-US" sz="3800" b="1" baseline="30000" dirty="0" smtClean="0"/>
              <a:t>7</a:t>
            </a:r>
            <a:r>
              <a:rPr lang="en-US" sz="3800" dirty="0" smtClean="0"/>
              <a:t>bear </a:t>
            </a:r>
            <a:r>
              <a:rPr lang="en-US" sz="3800" dirty="0"/>
              <a:t>all things, </a:t>
            </a:r>
            <a:r>
              <a:rPr lang="en-US" sz="3800" dirty="0" smtClean="0"/>
              <a:t>believe </a:t>
            </a:r>
            <a:r>
              <a:rPr lang="en-US" sz="3800" dirty="0"/>
              <a:t>all things, </a:t>
            </a:r>
            <a:r>
              <a:rPr lang="en-US" sz="3800" dirty="0" smtClean="0"/>
              <a:t>hope </a:t>
            </a:r>
            <a:r>
              <a:rPr lang="en-US" sz="3800" dirty="0"/>
              <a:t>all things, </a:t>
            </a:r>
            <a:r>
              <a:rPr lang="en-US" sz="3800" dirty="0" smtClean="0"/>
              <a:t>endure </a:t>
            </a:r>
            <a:r>
              <a:rPr lang="en-US" sz="3800" dirty="0"/>
              <a:t>all </a:t>
            </a:r>
            <a:r>
              <a:rPr lang="en-US" sz="3800" dirty="0" smtClean="0"/>
              <a:t>things. </a:t>
            </a:r>
            <a:r>
              <a:rPr lang="en-US" sz="3800" b="1" baseline="30000" dirty="0" smtClean="0"/>
              <a:t>8</a:t>
            </a:r>
            <a:r>
              <a:rPr lang="en-US" sz="3800" dirty="0" smtClean="0">
                <a:solidFill>
                  <a:srgbClr val="FF0000"/>
                </a:solidFill>
              </a:rPr>
              <a:t>[I]</a:t>
            </a:r>
            <a:r>
              <a:rPr lang="en-US" sz="3800" dirty="0" smtClean="0"/>
              <a:t> </a:t>
            </a:r>
            <a:r>
              <a:rPr lang="en-US" sz="3800" dirty="0"/>
              <a:t>never </a:t>
            </a:r>
            <a:r>
              <a:rPr lang="en-US" sz="3800" dirty="0" smtClean="0"/>
              <a:t>fail;”</a:t>
            </a:r>
            <a:endParaRPr lang="en-US" sz="3800" dirty="0"/>
          </a:p>
          <a:p>
            <a:endParaRPr lang="en-US" sz="2600" i="0" dirty="0"/>
          </a:p>
        </p:txBody>
      </p:sp>
    </p:spTree>
    <p:extLst>
      <p:ext uri="{BB962C8B-B14F-4D97-AF65-F5344CB8AC3E}">
        <p14:creationId xmlns:p14="http://schemas.microsoft.com/office/powerpoint/2010/main" val="1294146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Syllabus</a:t>
            </a:r>
            <a:endParaRPr lang="en-US" sz="7000" b="1" dirty="0"/>
          </a:p>
        </p:txBody>
      </p:sp>
      <p:sp>
        <p:nvSpPr>
          <p:cNvPr id="3" name="Content Placeholder 2"/>
          <p:cNvSpPr>
            <a:spLocks noGrp="1"/>
          </p:cNvSpPr>
          <p:nvPr>
            <p:ph idx="1"/>
          </p:nvPr>
        </p:nvSpPr>
        <p:spPr>
          <a:xfrm>
            <a:off x="513567" y="1107831"/>
            <a:ext cx="8630432" cy="5750169"/>
          </a:xfrm>
        </p:spPr>
        <p:txBody>
          <a:bodyPr>
            <a:normAutofit/>
          </a:bodyPr>
          <a:lstStyle/>
          <a:p>
            <a:r>
              <a:rPr lang="en-US" sz="2200" i="0" dirty="0" smtClean="0"/>
              <a:t>Jan 6</a:t>
            </a:r>
            <a:r>
              <a:rPr lang="en-US" sz="2200" i="0" baseline="30000" dirty="0" smtClean="0"/>
              <a:t>th</a:t>
            </a:r>
            <a:r>
              <a:rPr lang="en-US" sz="2200" i="0" dirty="0" smtClean="0"/>
              <a:t> – Introduction</a:t>
            </a:r>
          </a:p>
          <a:p>
            <a:r>
              <a:rPr lang="en-US" sz="2200" dirty="0" smtClean="0"/>
              <a:t>Jan 20</a:t>
            </a:r>
            <a:r>
              <a:rPr lang="en-US" sz="2200" baseline="30000" dirty="0" smtClean="0"/>
              <a:t>th</a:t>
            </a:r>
            <a:r>
              <a:rPr lang="en-US" sz="2200" dirty="0" smtClean="0"/>
              <a:t> – Love Is Patient</a:t>
            </a:r>
          </a:p>
          <a:p>
            <a:r>
              <a:rPr lang="en-US" sz="2200" i="0" dirty="0" smtClean="0"/>
              <a:t>Jan 27</a:t>
            </a:r>
            <a:r>
              <a:rPr lang="en-US" sz="2200" i="0" baseline="30000" dirty="0" smtClean="0"/>
              <a:t>th</a:t>
            </a:r>
            <a:r>
              <a:rPr lang="en-US" sz="2200" i="0" dirty="0" smtClean="0"/>
              <a:t> – Love </a:t>
            </a:r>
            <a:r>
              <a:rPr lang="en-US" sz="2200" dirty="0" smtClean="0"/>
              <a:t>Is Kind</a:t>
            </a:r>
          </a:p>
          <a:p>
            <a:r>
              <a:rPr lang="en-US" sz="2200" i="0" dirty="0" smtClean="0"/>
              <a:t>Feb 3</a:t>
            </a:r>
            <a:r>
              <a:rPr lang="en-US" sz="2200" i="0" baseline="30000" dirty="0" smtClean="0"/>
              <a:t>rd</a:t>
            </a:r>
            <a:r>
              <a:rPr lang="en-US" sz="2200" i="0" dirty="0" smtClean="0"/>
              <a:t> – Love Is Not Jealous</a:t>
            </a:r>
          </a:p>
          <a:p>
            <a:r>
              <a:rPr lang="en-US" sz="2200" dirty="0" smtClean="0"/>
              <a:t>Feb 10</a:t>
            </a:r>
            <a:r>
              <a:rPr lang="en-US" sz="2200" baseline="30000" dirty="0" smtClean="0"/>
              <a:t>th</a:t>
            </a:r>
            <a:r>
              <a:rPr lang="en-US" sz="2200" dirty="0" smtClean="0"/>
              <a:t> – Love Does Not Brag &amp; Is Not Arrogant</a:t>
            </a:r>
          </a:p>
          <a:p>
            <a:r>
              <a:rPr lang="en-US" sz="2200" dirty="0" smtClean="0"/>
              <a:t>Feb 17</a:t>
            </a:r>
            <a:r>
              <a:rPr lang="en-US" sz="2200" baseline="30000" dirty="0" smtClean="0"/>
              <a:t>th</a:t>
            </a:r>
            <a:r>
              <a:rPr lang="en-US" sz="2200" dirty="0" smtClean="0"/>
              <a:t> – Love Does Not Act Unbecomingly</a:t>
            </a:r>
          </a:p>
          <a:p>
            <a:r>
              <a:rPr lang="en-US" sz="2200" dirty="0" smtClean="0"/>
              <a:t>Feb 24 – Love Does Not Seek Its Own &amp; Is Not Provoked</a:t>
            </a:r>
          </a:p>
          <a:p>
            <a:r>
              <a:rPr lang="en-US" sz="2200" i="0" dirty="0" smtClean="0"/>
              <a:t>Mar 3</a:t>
            </a:r>
            <a:r>
              <a:rPr lang="en-US" sz="2200" i="0" baseline="30000" dirty="0" smtClean="0"/>
              <a:t>rd</a:t>
            </a:r>
            <a:r>
              <a:rPr lang="en-US" sz="2200" i="0" dirty="0" smtClean="0"/>
              <a:t> – Love Does Not Take Into Account Wrongs Suffered</a:t>
            </a:r>
          </a:p>
          <a:p>
            <a:r>
              <a:rPr lang="en-US" sz="2200" dirty="0" smtClean="0"/>
              <a:t>Mar 10</a:t>
            </a:r>
            <a:r>
              <a:rPr lang="en-US" sz="2200" baseline="30000" dirty="0" smtClean="0"/>
              <a:t>th</a:t>
            </a:r>
            <a:r>
              <a:rPr lang="en-US" sz="2200" dirty="0" smtClean="0"/>
              <a:t> – Love Rejoices Not In Unrighteousness, But Truth</a:t>
            </a:r>
          </a:p>
          <a:p>
            <a:r>
              <a:rPr lang="en-US" sz="2200" i="0" dirty="0" smtClean="0"/>
              <a:t>Mar 17</a:t>
            </a:r>
            <a:r>
              <a:rPr lang="en-US" sz="2200" i="0" baseline="30000" dirty="0" smtClean="0"/>
              <a:t>th</a:t>
            </a:r>
            <a:r>
              <a:rPr lang="en-US" sz="2200" i="0" dirty="0" smtClean="0"/>
              <a:t> – Love Bears &amp; Endures All Things</a:t>
            </a:r>
          </a:p>
          <a:p>
            <a:r>
              <a:rPr lang="en-US" sz="2200" dirty="0" smtClean="0"/>
              <a:t>Mar 24</a:t>
            </a:r>
            <a:r>
              <a:rPr lang="en-US" sz="2200" baseline="30000" dirty="0" smtClean="0"/>
              <a:t>th</a:t>
            </a:r>
            <a:r>
              <a:rPr lang="en-US" sz="2200" dirty="0" smtClean="0"/>
              <a:t> – Love Believes &amp; Hopes All Things</a:t>
            </a:r>
          </a:p>
          <a:p>
            <a:r>
              <a:rPr lang="en-US" sz="2200" dirty="0" smtClean="0"/>
              <a:t>Mar 31</a:t>
            </a:r>
            <a:r>
              <a:rPr lang="en-US" sz="2200" baseline="30000" dirty="0" smtClean="0"/>
              <a:t>st</a:t>
            </a:r>
            <a:r>
              <a:rPr lang="en-US" sz="2200" dirty="0" smtClean="0"/>
              <a:t> – Love Never Fails</a:t>
            </a:r>
            <a:endParaRPr lang="en-US" sz="2200" i="0" dirty="0"/>
          </a:p>
        </p:txBody>
      </p:sp>
    </p:spTree>
    <p:extLst>
      <p:ext uri="{BB962C8B-B14F-4D97-AF65-F5344CB8AC3E}">
        <p14:creationId xmlns:p14="http://schemas.microsoft.com/office/powerpoint/2010/main" val="2028968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Why Important?</a:t>
            </a:r>
            <a:endParaRPr lang="en-US" sz="6500" b="1" dirty="0"/>
          </a:p>
        </p:txBody>
      </p:sp>
      <p:sp>
        <p:nvSpPr>
          <p:cNvPr id="3" name="Content Placeholder 2"/>
          <p:cNvSpPr>
            <a:spLocks noGrp="1"/>
          </p:cNvSpPr>
          <p:nvPr>
            <p:ph idx="1"/>
          </p:nvPr>
        </p:nvSpPr>
        <p:spPr>
          <a:xfrm>
            <a:off x="532015" y="864525"/>
            <a:ext cx="8611984" cy="5993475"/>
          </a:xfrm>
        </p:spPr>
        <p:txBody>
          <a:bodyPr>
            <a:normAutofit/>
          </a:bodyPr>
          <a:lstStyle/>
          <a:p>
            <a:r>
              <a:rPr lang="en-US" sz="2500" u="sng" dirty="0" smtClean="0"/>
              <a:t>It is the first and second greatest commandment</a:t>
            </a:r>
          </a:p>
          <a:p>
            <a:pPr lvl="1"/>
            <a:r>
              <a:rPr lang="en-US" sz="1400" b="1" i="0" dirty="0" smtClean="0"/>
              <a:t>Matt 22:36-40</a:t>
            </a:r>
            <a:r>
              <a:rPr lang="en-US" sz="1400" i="0" dirty="0" smtClean="0"/>
              <a:t> – “‘Teacher</a:t>
            </a:r>
            <a:r>
              <a:rPr lang="en-US" sz="1400" i="0" dirty="0"/>
              <a:t>, which is the great commandment in the </a:t>
            </a:r>
            <a:r>
              <a:rPr lang="en-US" sz="1400" i="0" dirty="0" smtClean="0"/>
              <a:t>Law?’ And </a:t>
            </a:r>
            <a:r>
              <a:rPr lang="en-US" sz="1400" i="0" dirty="0"/>
              <a:t>He said to him</a:t>
            </a:r>
            <a:r>
              <a:rPr lang="en-US" sz="1400" i="0" dirty="0" smtClean="0"/>
              <a:t>, ‘</a:t>
            </a:r>
            <a:r>
              <a:rPr lang="en-US" sz="1400" i="0" cap="small" dirty="0"/>
              <a:t>You shall love the Lord your God with all your heart, and with all your soul, and with all your mind</a:t>
            </a:r>
            <a:r>
              <a:rPr lang="en-US" sz="1400" i="0" dirty="0" smtClean="0"/>
              <a:t>.’ This </a:t>
            </a:r>
            <a:r>
              <a:rPr lang="en-US" sz="1400" i="0" dirty="0"/>
              <a:t>is the great </a:t>
            </a:r>
            <a:r>
              <a:rPr lang="en-US" sz="1400" i="0" dirty="0" smtClean="0"/>
              <a:t>and foremost commandment. The </a:t>
            </a:r>
            <a:r>
              <a:rPr lang="en-US" sz="1400" i="0" dirty="0"/>
              <a:t>second is like it, ‘</a:t>
            </a:r>
            <a:r>
              <a:rPr lang="en-US" sz="1400" i="0" cap="small" dirty="0"/>
              <a:t>You shall love your neighbor as yourself</a:t>
            </a:r>
            <a:r>
              <a:rPr lang="en-US" sz="1400" i="0" dirty="0" smtClean="0"/>
              <a:t>.’ On </a:t>
            </a:r>
            <a:r>
              <a:rPr lang="en-US" sz="1400" i="0" dirty="0"/>
              <a:t>these two commandments depend the whole Law and the Prophets</a:t>
            </a:r>
            <a:r>
              <a:rPr lang="en-US" sz="1400" i="0" dirty="0" smtClean="0"/>
              <a:t>.’”</a:t>
            </a:r>
          </a:p>
          <a:p>
            <a:r>
              <a:rPr lang="en-US" sz="2500" u="sng" dirty="0"/>
              <a:t>It must be the </a:t>
            </a:r>
            <a:r>
              <a:rPr lang="en-US" sz="2500" u="sng" dirty="0" smtClean="0"/>
              <a:t>motive </a:t>
            </a:r>
            <a:r>
              <a:rPr lang="en-US" sz="2500" u="sng" dirty="0"/>
              <a:t>behind every Christian act</a:t>
            </a:r>
          </a:p>
          <a:p>
            <a:pPr lvl="1"/>
            <a:r>
              <a:rPr lang="en-US" sz="1400" b="1" i="0" dirty="0"/>
              <a:t>1 Cor 13:1-3</a:t>
            </a:r>
            <a:r>
              <a:rPr lang="en-US" sz="1400" i="0" dirty="0"/>
              <a:t> – “If I speak with the tongues of men and of angels, but do not have love, I have become a noisy gong or a clanging cymbal. If I have the gift of prophecy, and know all mysteries and all knowledge; and if I have all faith, so as to remove mountains, but do not have love, I am nothing. And if I give all my possessions to feed the poor, and if I surrender my body to be burned, but do not have love, it profits me nothing.”</a:t>
            </a:r>
          </a:p>
          <a:p>
            <a:r>
              <a:rPr lang="en-US" sz="2500" u="sng" dirty="0" smtClean="0"/>
              <a:t>Indicative of a true relationship with God</a:t>
            </a:r>
          </a:p>
          <a:p>
            <a:pPr lvl="1"/>
            <a:r>
              <a:rPr lang="en-US" sz="1400" b="1" i="0" dirty="0" smtClean="0"/>
              <a:t>1 John 4:7-8</a:t>
            </a:r>
            <a:r>
              <a:rPr lang="en-US" sz="1400" i="0" dirty="0" smtClean="0"/>
              <a:t> – “</a:t>
            </a:r>
            <a:r>
              <a:rPr lang="en-US" sz="1400" i="0" dirty="0"/>
              <a:t>Beloved, let us love one another, for love is from God; and everyone who loves </a:t>
            </a:r>
            <a:r>
              <a:rPr lang="en-US" sz="1400" i="0" dirty="0" smtClean="0"/>
              <a:t>is born </a:t>
            </a:r>
            <a:r>
              <a:rPr lang="en-US" sz="1400" i="0" dirty="0"/>
              <a:t>of God and knows </a:t>
            </a:r>
            <a:r>
              <a:rPr lang="en-US" sz="1400" i="0" dirty="0" smtClean="0"/>
              <a:t>God. The </a:t>
            </a:r>
            <a:r>
              <a:rPr lang="en-US" sz="1400" i="0" dirty="0"/>
              <a:t>one who does not love does not know God, for God is love.</a:t>
            </a:r>
            <a:r>
              <a:rPr lang="en-US" sz="1400" i="0" dirty="0" smtClean="0"/>
              <a:t>”</a:t>
            </a:r>
          </a:p>
          <a:p>
            <a:r>
              <a:rPr lang="en-US" sz="2500" u="sng" dirty="0" smtClean="0"/>
              <a:t>It’s greater than hope and faith</a:t>
            </a:r>
          </a:p>
          <a:p>
            <a:pPr lvl="1"/>
            <a:r>
              <a:rPr lang="en-US" sz="1400" b="1" i="0" dirty="0" smtClean="0"/>
              <a:t>1 Cor 13:13</a:t>
            </a:r>
            <a:r>
              <a:rPr lang="en-US" sz="1400" i="0" dirty="0" smtClean="0"/>
              <a:t> – “</a:t>
            </a:r>
            <a:r>
              <a:rPr lang="en-US" sz="1400" i="0" dirty="0"/>
              <a:t>But now faith, hope, love, abide these three; but </a:t>
            </a:r>
            <a:r>
              <a:rPr lang="en-US" sz="1400" i="0" dirty="0" smtClean="0"/>
              <a:t>the greatest </a:t>
            </a:r>
            <a:r>
              <a:rPr lang="en-US" sz="1400" i="0" dirty="0"/>
              <a:t>of these is love.</a:t>
            </a:r>
            <a:r>
              <a:rPr lang="en-US" sz="1400" i="0" dirty="0" smtClean="0"/>
              <a:t>”</a:t>
            </a:r>
          </a:p>
          <a:p>
            <a:r>
              <a:rPr lang="en-US" sz="2500" u="sng" dirty="0" smtClean="0"/>
              <a:t>It binds all other virtues together</a:t>
            </a:r>
          </a:p>
          <a:p>
            <a:pPr lvl="1"/>
            <a:r>
              <a:rPr lang="en-US" sz="1400" b="1" i="0" dirty="0" smtClean="0"/>
              <a:t>Col 3:14</a:t>
            </a:r>
            <a:r>
              <a:rPr lang="en-US" sz="1400" i="0" dirty="0" smtClean="0"/>
              <a:t> – “</a:t>
            </a:r>
            <a:r>
              <a:rPr lang="en-US" sz="1400" i="0" dirty="0"/>
              <a:t>Beyond all these things put on love, which </a:t>
            </a:r>
            <a:r>
              <a:rPr lang="en-US" sz="1400" i="0" dirty="0" smtClean="0"/>
              <a:t>is the </a:t>
            </a:r>
            <a:r>
              <a:rPr lang="en-US" sz="1400" i="0" dirty="0"/>
              <a:t>perfect bond of unity.</a:t>
            </a:r>
            <a:r>
              <a:rPr lang="en-US" sz="1400" i="0" dirty="0" smtClean="0"/>
              <a:t>”</a:t>
            </a:r>
          </a:p>
          <a:p>
            <a:endParaRPr lang="en-US" sz="1800" dirty="0" smtClean="0"/>
          </a:p>
          <a:p>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2336320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Misunderstandings</a:t>
            </a:r>
            <a:endParaRPr lang="en-US" sz="7000" b="1" dirty="0"/>
          </a:p>
        </p:txBody>
      </p:sp>
      <p:sp>
        <p:nvSpPr>
          <p:cNvPr id="3" name="Content Placeholder 2"/>
          <p:cNvSpPr>
            <a:spLocks noGrp="1"/>
          </p:cNvSpPr>
          <p:nvPr>
            <p:ph idx="1"/>
          </p:nvPr>
        </p:nvSpPr>
        <p:spPr>
          <a:xfrm>
            <a:off x="526093" y="1107831"/>
            <a:ext cx="8617906" cy="5750169"/>
          </a:xfrm>
        </p:spPr>
        <p:txBody>
          <a:bodyPr>
            <a:normAutofit fontScale="92500" lnSpcReduction="10000"/>
          </a:bodyPr>
          <a:lstStyle/>
          <a:p>
            <a:r>
              <a:rPr lang="en-US" dirty="0"/>
              <a:t>“When my grandmother got arthritis, she couldn’t bend over and paint her toenails anymore. So my grandfather does it for her all the time, even when his hands got arthritis too. That’s love.”  </a:t>
            </a:r>
            <a:r>
              <a:rPr lang="en-US" dirty="0" smtClean="0"/>
              <a:t>- </a:t>
            </a:r>
            <a:r>
              <a:rPr lang="en-US" dirty="0"/>
              <a:t>Rebecca - age 8</a:t>
            </a:r>
          </a:p>
          <a:p>
            <a:r>
              <a:rPr lang="en-US" dirty="0"/>
              <a:t> </a:t>
            </a:r>
            <a:r>
              <a:rPr lang="en-US" dirty="0" smtClean="0"/>
              <a:t>“</a:t>
            </a:r>
            <a:r>
              <a:rPr lang="en-US" dirty="0"/>
              <a:t>Love is when a girl puts on perfume and a boy puts on shaving cologne and they go out and smell each other</a:t>
            </a:r>
            <a:r>
              <a:rPr lang="en-US" dirty="0" smtClean="0"/>
              <a:t>.” - </a:t>
            </a:r>
            <a:r>
              <a:rPr lang="en-US" dirty="0"/>
              <a:t>Karl - age 5</a:t>
            </a:r>
          </a:p>
          <a:p>
            <a:r>
              <a:rPr lang="en-US" dirty="0"/>
              <a:t> </a:t>
            </a:r>
            <a:r>
              <a:rPr lang="en-US" dirty="0" smtClean="0"/>
              <a:t>“</a:t>
            </a:r>
            <a:r>
              <a:rPr lang="en-US" dirty="0"/>
              <a:t>Love is when you go out to eat and give somebody most of your French fries without making them give you any of theirs</a:t>
            </a:r>
            <a:r>
              <a:rPr lang="en-US" dirty="0" smtClean="0"/>
              <a:t>.” - </a:t>
            </a:r>
            <a:r>
              <a:rPr lang="en-US" dirty="0"/>
              <a:t>Chrissy - age 6</a:t>
            </a:r>
          </a:p>
          <a:p>
            <a:r>
              <a:rPr lang="en-US" dirty="0"/>
              <a:t> </a:t>
            </a:r>
            <a:r>
              <a:rPr lang="en-US" dirty="0" smtClean="0"/>
              <a:t>“</a:t>
            </a:r>
            <a:r>
              <a:rPr lang="en-US" dirty="0"/>
              <a:t>Love is what makes you smile when you’re tired</a:t>
            </a:r>
            <a:r>
              <a:rPr lang="en-US" dirty="0" smtClean="0"/>
              <a:t>.” - </a:t>
            </a:r>
            <a:r>
              <a:rPr lang="en-US" dirty="0"/>
              <a:t>Terri - age 4</a:t>
            </a:r>
          </a:p>
          <a:p>
            <a:r>
              <a:rPr lang="en-US" dirty="0"/>
              <a:t> </a:t>
            </a:r>
            <a:r>
              <a:rPr lang="en-US" dirty="0" smtClean="0"/>
              <a:t>“</a:t>
            </a:r>
            <a:r>
              <a:rPr lang="en-US" dirty="0"/>
              <a:t>Love is when you tell a guy you like his shirt, then he wears it everyday</a:t>
            </a:r>
            <a:r>
              <a:rPr lang="en-US" dirty="0" smtClean="0"/>
              <a:t>.” - </a:t>
            </a:r>
            <a:r>
              <a:rPr lang="en-US" dirty="0"/>
              <a:t>Noelle - age 7</a:t>
            </a:r>
          </a:p>
          <a:p>
            <a:r>
              <a:rPr lang="en-US" dirty="0"/>
              <a:t> </a:t>
            </a:r>
            <a:r>
              <a:rPr lang="en-US" dirty="0" smtClean="0"/>
              <a:t>“</a:t>
            </a:r>
            <a:r>
              <a:rPr lang="en-US" dirty="0"/>
              <a:t>Love is when mommy sees daddy smelly and sweaty and still says he is handsomer than Robert Redford</a:t>
            </a:r>
            <a:r>
              <a:rPr lang="en-US" dirty="0" smtClean="0"/>
              <a:t>.” - </a:t>
            </a:r>
            <a:r>
              <a:rPr lang="en-US" dirty="0"/>
              <a:t>Chris - age 8</a:t>
            </a:r>
          </a:p>
          <a:p>
            <a:r>
              <a:rPr lang="en-US" dirty="0"/>
              <a:t> </a:t>
            </a:r>
            <a:r>
              <a:rPr lang="en-US" dirty="0" smtClean="0"/>
              <a:t>“</a:t>
            </a:r>
            <a:r>
              <a:rPr lang="en-US" dirty="0"/>
              <a:t>Love is when your puppy licks your face even after you left him alone all day</a:t>
            </a:r>
            <a:r>
              <a:rPr lang="en-US" dirty="0" smtClean="0"/>
              <a:t>.” - </a:t>
            </a:r>
            <a:r>
              <a:rPr lang="en-US" dirty="0"/>
              <a:t>Mary Ann - age 4</a:t>
            </a:r>
          </a:p>
          <a:p>
            <a:r>
              <a:rPr lang="en-US" dirty="0"/>
              <a:t> </a:t>
            </a:r>
            <a:r>
              <a:rPr lang="en-US" dirty="0" smtClean="0"/>
              <a:t>“</a:t>
            </a:r>
            <a:r>
              <a:rPr lang="en-US" dirty="0"/>
              <a:t>You really shouldn’t say ‘I love you’ unless you mean it. But if you mean it, you should say it a lot. People forget</a:t>
            </a:r>
            <a:r>
              <a:rPr lang="en-US" dirty="0" smtClean="0"/>
              <a:t>.” - </a:t>
            </a:r>
            <a:r>
              <a:rPr lang="en-US" dirty="0"/>
              <a:t>Jessica - age 8</a:t>
            </a:r>
          </a:p>
          <a:p>
            <a:r>
              <a:rPr lang="en-US" dirty="0" smtClean="0"/>
              <a:t>“</a:t>
            </a:r>
            <a:r>
              <a:rPr lang="en-US" dirty="0"/>
              <a:t>There are two kinds of love. Our love. God’s love. But God makes both kinds of them</a:t>
            </a:r>
            <a:r>
              <a:rPr lang="en-US" dirty="0" smtClean="0"/>
              <a:t>.” - </a:t>
            </a:r>
            <a:r>
              <a:rPr lang="en-US" dirty="0"/>
              <a:t>Jenny - age 4</a:t>
            </a:r>
          </a:p>
        </p:txBody>
      </p:sp>
    </p:spTree>
    <p:extLst>
      <p:ext uri="{BB962C8B-B14F-4D97-AF65-F5344CB8AC3E}">
        <p14:creationId xmlns:p14="http://schemas.microsoft.com/office/powerpoint/2010/main" val="2407493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Misunderstandings</a:t>
            </a:r>
            <a:endParaRPr lang="en-US" sz="7000" b="1" dirty="0"/>
          </a:p>
        </p:txBody>
      </p:sp>
      <p:sp>
        <p:nvSpPr>
          <p:cNvPr id="3" name="Content Placeholder 2"/>
          <p:cNvSpPr>
            <a:spLocks noGrp="1"/>
          </p:cNvSpPr>
          <p:nvPr>
            <p:ph idx="1"/>
          </p:nvPr>
        </p:nvSpPr>
        <p:spPr>
          <a:xfrm>
            <a:off x="668214" y="1021890"/>
            <a:ext cx="4066623" cy="498110"/>
          </a:xfrm>
        </p:spPr>
        <p:txBody>
          <a:bodyPr>
            <a:noAutofit/>
          </a:bodyPr>
          <a:lstStyle/>
          <a:p>
            <a:pPr marL="0" indent="0" algn="ctr">
              <a:buNone/>
            </a:pPr>
            <a:r>
              <a:rPr lang="en-US" sz="2700" u="sng" dirty="0" smtClean="0"/>
              <a:t>What makes me feel good</a:t>
            </a:r>
            <a:endParaRPr lang="en-US" sz="2700" u="sng" dirty="0"/>
          </a:p>
          <a:p>
            <a:pPr marL="530352" lvl="1" indent="0" algn="ctr">
              <a:buNone/>
            </a:pPr>
            <a:endParaRPr lang="en-US" sz="2700" i="0" dirty="0" smtClean="0"/>
          </a:p>
          <a:p>
            <a:pPr algn="ctr"/>
            <a:endParaRPr lang="en-US" sz="2700" dirty="0" smtClean="0"/>
          </a:p>
          <a:p>
            <a:pPr algn="ctr"/>
            <a:endParaRPr lang="en-US" sz="2700" dirty="0"/>
          </a:p>
          <a:p>
            <a:pPr algn="ctr"/>
            <a:endParaRPr lang="en-US" sz="2700" dirty="0" smtClean="0"/>
          </a:p>
          <a:p>
            <a:pPr algn="ctr"/>
            <a:endParaRPr lang="en-US" sz="2700" dirty="0"/>
          </a:p>
          <a:p>
            <a:pPr marL="0" indent="0" algn="ctr">
              <a:buNone/>
            </a:pPr>
            <a:endParaRPr lang="en-US" sz="2700" dirty="0" smtClean="0"/>
          </a:p>
          <a:p>
            <a:pPr algn="ctr"/>
            <a:endParaRPr lang="en-US" sz="2700" dirty="0"/>
          </a:p>
        </p:txBody>
      </p:sp>
      <p:pic>
        <p:nvPicPr>
          <p:cNvPr id="1026" name="Picture 2" descr="Image result for blue skies and rainb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1520000"/>
            <a:ext cx="4066623" cy="2076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ppily ever af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6106" y="1520000"/>
            <a:ext cx="4112634" cy="207671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906105" y="1021890"/>
            <a:ext cx="4066623" cy="498110"/>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2700" u="sng" dirty="0" smtClean="0"/>
              <a:t>Happily ever after</a:t>
            </a:r>
          </a:p>
          <a:p>
            <a:pPr marL="530352" lvl="1" indent="0">
              <a:buFont typeface="Franklin Gothic Book" panose="020B0503020102020204" pitchFamily="34" charset="0"/>
              <a:buNone/>
            </a:pPr>
            <a:endParaRPr lang="en-US" sz="2700" b="1" i="0" dirty="0" smtClean="0"/>
          </a:p>
          <a:p>
            <a:endParaRPr lang="en-US" sz="2700" dirty="0" smtClean="0"/>
          </a:p>
          <a:p>
            <a:endParaRPr lang="en-US" sz="2700" dirty="0" smtClean="0"/>
          </a:p>
          <a:p>
            <a:endParaRPr lang="en-US" sz="2700" dirty="0" smtClean="0"/>
          </a:p>
          <a:p>
            <a:endParaRPr lang="en-US" sz="2700" dirty="0" smtClean="0"/>
          </a:p>
          <a:p>
            <a:endParaRPr lang="en-US" sz="2700" dirty="0" smtClean="0"/>
          </a:p>
          <a:p>
            <a:endParaRPr lang="en-US" sz="2700" dirty="0" smtClean="0"/>
          </a:p>
          <a:p>
            <a:endParaRPr lang="en-US" sz="2700" dirty="0"/>
          </a:p>
        </p:txBody>
      </p:sp>
      <p:sp>
        <p:nvSpPr>
          <p:cNvPr id="8" name="Content Placeholder 2"/>
          <p:cNvSpPr txBox="1">
            <a:spLocks/>
          </p:cNvSpPr>
          <p:nvPr/>
        </p:nvSpPr>
        <p:spPr>
          <a:xfrm>
            <a:off x="1983327" y="3691419"/>
            <a:ext cx="5503019" cy="498110"/>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2700" u="sng" dirty="0" smtClean="0"/>
              <a:t>Never having to say you’re sorry</a:t>
            </a:r>
          </a:p>
          <a:p>
            <a:pPr marL="530352" lvl="1" indent="0">
              <a:buFont typeface="Franklin Gothic Book" panose="020B0503020102020204" pitchFamily="34" charset="0"/>
              <a:buNone/>
            </a:pPr>
            <a:endParaRPr lang="en-US" sz="2700" i="0" dirty="0" smtClean="0"/>
          </a:p>
          <a:p>
            <a:endParaRPr lang="en-US" sz="2700" dirty="0" smtClean="0"/>
          </a:p>
          <a:p>
            <a:endParaRPr lang="en-US" sz="2700" dirty="0" smtClean="0"/>
          </a:p>
          <a:p>
            <a:endParaRPr lang="en-US" sz="2700" dirty="0" smtClean="0"/>
          </a:p>
          <a:p>
            <a:endParaRPr lang="en-US" sz="2700" dirty="0" smtClean="0"/>
          </a:p>
          <a:p>
            <a:endParaRPr lang="en-US" sz="2700" dirty="0" smtClean="0"/>
          </a:p>
          <a:p>
            <a:endParaRPr lang="en-US" sz="2700" dirty="0" smtClean="0"/>
          </a:p>
          <a:p>
            <a:endParaRPr lang="en-US" sz="2700" dirty="0"/>
          </a:p>
        </p:txBody>
      </p:sp>
      <p:pic>
        <p:nvPicPr>
          <p:cNvPr id="1030" name="Picture 6" descr="Image result for love means never having to say you're so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5648" y="4189529"/>
            <a:ext cx="6187859" cy="261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91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4 Greek Words</a:t>
            </a:r>
            <a:endParaRPr lang="en-US" sz="7000" b="1" dirty="0"/>
          </a:p>
        </p:txBody>
      </p:sp>
      <p:sp>
        <p:nvSpPr>
          <p:cNvPr id="3" name="Content Placeholder 2"/>
          <p:cNvSpPr>
            <a:spLocks noGrp="1"/>
          </p:cNvSpPr>
          <p:nvPr>
            <p:ph idx="1"/>
          </p:nvPr>
        </p:nvSpPr>
        <p:spPr>
          <a:xfrm>
            <a:off x="526093" y="1107831"/>
            <a:ext cx="8617906" cy="5750169"/>
          </a:xfrm>
        </p:spPr>
        <p:txBody>
          <a:bodyPr>
            <a:normAutofit/>
          </a:bodyPr>
          <a:lstStyle/>
          <a:p>
            <a:r>
              <a:rPr lang="en-US" sz="3600" dirty="0" smtClean="0"/>
              <a:t>“Philios</a:t>
            </a:r>
            <a:r>
              <a:rPr lang="en-US" sz="3600" dirty="0"/>
              <a:t>” – </a:t>
            </a:r>
            <a:r>
              <a:rPr lang="en-US" sz="3600" dirty="0" smtClean="0"/>
              <a:t>deep friendship</a:t>
            </a:r>
          </a:p>
          <a:p>
            <a:pPr lvl="1"/>
            <a:r>
              <a:rPr lang="en-US" sz="2600" b="1" i="0" dirty="0" smtClean="0"/>
              <a:t>John 21:15-17</a:t>
            </a:r>
            <a:r>
              <a:rPr lang="en-US" sz="2600" i="0" dirty="0" smtClean="0"/>
              <a:t> – “</a:t>
            </a:r>
            <a:r>
              <a:rPr lang="en-US" sz="2600" i="0" dirty="0"/>
              <a:t>So when they had finished breakfast, </a:t>
            </a:r>
            <a:r>
              <a:rPr lang="en-US" sz="2600" i="0" dirty="0" smtClean="0"/>
              <a:t>Jesus said </a:t>
            </a:r>
            <a:r>
              <a:rPr lang="en-US" sz="2600" i="0" dirty="0"/>
              <a:t>to Simon Peter, </a:t>
            </a:r>
            <a:r>
              <a:rPr lang="en-US" sz="2600" i="0" dirty="0" smtClean="0"/>
              <a:t>‘Simon</a:t>
            </a:r>
            <a:r>
              <a:rPr lang="en-US" sz="2600" i="0" dirty="0"/>
              <a:t>, son of John, do </a:t>
            </a:r>
            <a:r>
              <a:rPr lang="en-US" sz="2600" i="0" dirty="0" smtClean="0"/>
              <a:t>you love </a:t>
            </a:r>
            <a:r>
              <a:rPr lang="en-US" sz="2600" i="0" dirty="0"/>
              <a:t>Me more than these</a:t>
            </a:r>
            <a:r>
              <a:rPr lang="en-US" sz="2600" i="0" dirty="0" smtClean="0"/>
              <a:t>?’ He said </a:t>
            </a:r>
            <a:r>
              <a:rPr lang="en-US" sz="2600" i="0" dirty="0"/>
              <a:t>to Him, </a:t>
            </a:r>
            <a:r>
              <a:rPr lang="en-US" sz="2600" i="0" dirty="0" smtClean="0"/>
              <a:t>‘Yes</a:t>
            </a:r>
            <a:r>
              <a:rPr lang="en-US" sz="2600" i="0" dirty="0"/>
              <a:t>, Lord; You know that </a:t>
            </a:r>
            <a:r>
              <a:rPr lang="en-US" sz="2600" i="0" dirty="0" smtClean="0"/>
              <a:t>I </a:t>
            </a:r>
            <a:r>
              <a:rPr lang="en-US" sz="2600" i="0" u="sng" dirty="0" smtClean="0"/>
              <a:t>love</a:t>
            </a:r>
            <a:r>
              <a:rPr lang="en-US" sz="2600" i="0" dirty="0" smtClean="0"/>
              <a:t> </a:t>
            </a:r>
            <a:r>
              <a:rPr lang="en-US" sz="2600" i="0" dirty="0"/>
              <a:t>You</a:t>
            </a:r>
            <a:r>
              <a:rPr lang="en-US" sz="2600" i="0" dirty="0" smtClean="0"/>
              <a:t>.’ He said </a:t>
            </a:r>
            <a:r>
              <a:rPr lang="en-US" sz="2600" i="0" dirty="0"/>
              <a:t>to him, </a:t>
            </a:r>
            <a:r>
              <a:rPr lang="en-US" sz="2600" i="0" dirty="0" smtClean="0"/>
              <a:t>‘Tend </a:t>
            </a:r>
            <a:r>
              <a:rPr lang="en-US" sz="2600" i="0" dirty="0"/>
              <a:t>My lambs</a:t>
            </a:r>
            <a:r>
              <a:rPr lang="en-US" sz="2600" i="0" dirty="0" smtClean="0"/>
              <a:t>.’ He said </a:t>
            </a:r>
            <a:r>
              <a:rPr lang="en-US" sz="2600" i="0" dirty="0"/>
              <a:t>to him again a second time, </a:t>
            </a:r>
            <a:r>
              <a:rPr lang="en-US" sz="2600" i="0" dirty="0" smtClean="0"/>
              <a:t>‘Simon</a:t>
            </a:r>
            <a:r>
              <a:rPr lang="en-US" sz="2600" i="0" dirty="0"/>
              <a:t>, son of John, do </a:t>
            </a:r>
            <a:r>
              <a:rPr lang="en-US" sz="2600" i="0" dirty="0" smtClean="0"/>
              <a:t>you love </a:t>
            </a:r>
            <a:r>
              <a:rPr lang="en-US" sz="2600" i="0" dirty="0"/>
              <a:t>Me</a:t>
            </a:r>
            <a:r>
              <a:rPr lang="en-US" sz="2600" i="0" dirty="0" smtClean="0"/>
              <a:t>?’ He said </a:t>
            </a:r>
            <a:r>
              <a:rPr lang="en-US" sz="2600" i="0" dirty="0"/>
              <a:t>to Him, </a:t>
            </a:r>
            <a:r>
              <a:rPr lang="en-US" sz="2600" i="0" dirty="0" smtClean="0"/>
              <a:t>‘Yes</a:t>
            </a:r>
            <a:r>
              <a:rPr lang="en-US" sz="2600" i="0" dirty="0"/>
              <a:t>, Lord; You know that </a:t>
            </a:r>
            <a:r>
              <a:rPr lang="en-US" sz="2600" i="0" dirty="0" smtClean="0"/>
              <a:t>I </a:t>
            </a:r>
            <a:r>
              <a:rPr lang="en-US" sz="2600" i="0" u="sng" dirty="0" smtClean="0"/>
              <a:t>love</a:t>
            </a:r>
            <a:r>
              <a:rPr lang="en-US" sz="2600" i="0" dirty="0" smtClean="0"/>
              <a:t> </a:t>
            </a:r>
            <a:r>
              <a:rPr lang="en-US" sz="2600" i="0" dirty="0"/>
              <a:t>You</a:t>
            </a:r>
            <a:r>
              <a:rPr lang="en-US" sz="2600" i="0" dirty="0" smtClean="0"/>
              <a:t>.’ He said </a:t>
            </a:r>
            <a:r>
              <a:rPr lang="en-US" sz="2600" i="0" dirty="0"/>
              <a:t>to him, </a:t>
            </a:r>
            <a:r>
              <a:rPr lang="en-US" sz="2600" i="0" dirty="0" smtClean="0"/>
              <a:t>‘Shepherd </a:t>
            </a:r>
            <a:r>
              <a:rPr lang="en-US" sz="2600" i="0" dirty="0"/>
              <a:t>My sheep</a:t>
            </a:r>
            <a:r>
              <a:rPr lang="en-US" sz="2600" i="0" dirty="0" smtClean="0"/>
              <a:t>.’ He said </a:t>
            </a:r>
            <a:r>
              <a:rPr lang="en-US" sz="2600" i="0" dirty="0"/>
              <a:t>to him the third </a:t>
            </a:r>
            <a:r>
              <a:rPr lang="en-US" sz="2600" i="0" dirty="0" smtClean="0"/>
              <a:t>time, ‘Simon</a:t>
            </a:r>
            <a:r>
              <a:rPr lang="en-US" sz="2600" i="0" dirty="0"/>
              <a:t>, son of John, do </a:t>
            </a:r>
            <a:r>
              <a:rPr lang="en-US" sz="2600" i="0" dirty="0" smtClean="0"/>
              <a:t>you </a:t>
            </a:r>
            <a:r>
              <a:rPr lang="en-US" sz="2600" i="0" u="sng" dirty="0" smtClean="0"/>
              <a:t>love</a:t>
            </a:r>
            <a:r>
              <a:rPr lang="en-US" sz="2600" i="0" dirty="0" smtClean="0"/>
              <a:t> </a:t>
            </a:r>
            <a:r>
              <a:rPr lang="en-US" sz="2600" i="0" dirty="0"/>
              <a:t>Me</a:t>
            </a:r>
            <a:r>
              <a:rPr lang="en-US" sz="2600" i="0" dirty="0" smtClean="0"/>
              <a:t>?’ </a:t>
            </a:r>
            <a:r>
              <a:rPr lang="en-US" sz="2600" i="0" dirty="0"/>
              <a:t>Peter was grieved because He said to him the third time, </a:t>
            </a:r>
            <a:r>
              <a:rPr lang="en-US" sz="2600" i="0" dirty="0" smtClean="0"/>
              <a:t>‘Do you </a:t>
            </a:r>
            <a:r>
              <a:rPr lang="en-US" sz="2600" i="0" u="sng" dirty="0" smtClean="0"/>
              <a:t>love</a:t>
            </a:r>
            <a:r>
              <a:rPr lang="en-US" sz="2600" i="0" dirty="0" smtClean="0"/>
              <a:t> </a:t>
            </a:r>
            <a:r>
              <a:rPr lang="en-US" sz="2600" i="0" dirty="0"/>
              <a:t>Me</a:t>
            </a:r>
            <a:r>
              <a:rPr lang="en-US" sz="2600" i="0" dirty="0" smtClean="0"/>
              <a:t>?’ </a:t>
            </a:r>
            <a:r>
              <a:rPr lang="en-US" sz="2600" i="0" dirty="0"/>
              <a:t>And he said to </a:t>
            </a:r>
            <a:r>
              <a:rPr lang="en-US" sz="2600" i="0" dirty="0" smtClean="0"/>
              <a:t>Him, ‘Lord</a:t>
            </a:r>
            <a:r>
              <a:rPr lang="en-US" sz="2600" i="0" dirty="0"/>
              <a:t>, You know all things; You know that </a:t>
            </a:r>
            <a:r>
              <a:rPr lang="en-US" sz="2600" i="0" dirty="0" smtClean="0"/>
              <a:t>I </a:t>
            </a:r>
            <a:r>
              <a:rPr lang="en-US" sz="2600" i="0" u="sng" dirty="0" smtClean="0"/>
              <a:t>love</a:t>
            </a:r>
            <a:r>
              <a:rPr lang="en-US" sz="2600" i="0" dirty="0" smtClean="0"/>
              <a:t> </a:t>
            </a:r>
            <a:r>
              <a:rPr lang="en-US" sz="2600" i="0" dirty="0"/>
              <a:t>You</a:t>
            </a:r>
            <a:r>
              <a:rPr lang="en-US" sz="2600" i="0" dirty="0" smtClean="0"/>
              <a:t>.’ Jesus said </a:t>
            </a:r>
            <a:r>
              <a:rPr lang="en-US" sz="2600" i="0" dirty="0"/>
              <a:t>to him, </a:t>
            </a:r>
            <a:r>
              <a:rPr lang="en-US" sz="2600" i="0" dirty="0" smtClean="0"/>
              <a:t>‘Tend </a:t>
            </a:r>
            <a:r>
              <a:rPr lang="en-US" sz="2600" i="0" dirty="0"/>
              <a:t>My sheep</a:t>
            </a:r>
            <a:r>
              <a:rPr lang="en-US" sz="2600" i="0" dirty="0" smtClean="0"/>
              <a:t>.’”</a:t>
            </a:r>
          </a:p>
        </p:txBody>
      </p:sp>
    </p:spTree>
    <p:extLst>
      <p:ext uri="{BB962C8B-B14F-4D97-AF65-F5344CB8AC3E}">
        <p14:creationId xmlns:p14="http://schemas.microsoft.com/office/powerpoint/2010/main" val="2298217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4 Greek Words</a:t>
            </a:r>
            <a:endParaRPr lang="en-US" sz="7000" b="1" dirty="0"/>
          </a:p>
        </p:txBody>
      </p:sp>
      <p:sp>
        <p:nvSpPr>
          <p:cNvPr id="3" name="Content Placeholder 2"/>
          <p:cNvSpPr>
            <a:spLocks noGrp="1"/>
          </p:cNvSpPr>
          <p:nvPr>
            <p:ph idx="1"/>
          </p:nvPr>
        </p:nvSpPr>
        <p:spPr>
          <a:xfrm>
            <a:off x="513567" y="1107831"/>
            <a:ext cx="8630432" cy="5750169"/>
          </a:xfrm>
        </p:spPr>
        <p:txBody>
          <a:bodyPr>
            <a:normAutofit/>
          </a:bodyPr>
          <a:lstStyle/>
          <a:p>
            <a:r>
              <a:rPr lang="en-US" sz="3600" dirty="0" smtClean="0"/>
              <a:t>“Philios</a:t>
            </a:r>
            <a:r>
              <a:rPr lang="en-US" sz="3600" dirty="0"/>
              <a:t>” – </a:t>
            </a:r>
            <a:r>
              <a:rPr lang="en-US" sz="3600" dirty="0" smtClean="0"/>
              <a:t>deep friendship</a:t>
            </a:r>
          </a:p>
          <a:p>
            <a:endParaRPr lang="en-US" sz="1000" dirty="0" smtClean="0"/>
          </a:p>
          <a:p>
            <a:r>
              <a:rPr lang="en-US" sz="3600" dirty="0" smtClean="0"/>
              <a:t>“Storge” – familial/natural affection</a:t>
            </a:r>
          </a:p>
          <a:p>
            <a:pPr lvl="1"/>
            <a:endParaRPr lang="en-US" sz="600" b="1" i="0" dirty="0" smtClean="0"/>
          </a:p>
          <a:p>
            <a:pPr lvl="1"/>
            <a:r>
              <a:rPr lang="en-US" sz="2600" b="1" i="0" dirty="0" smtClean="0"/>
              <a:t>Rom 1:31</a:t>
            </a:r>
            <a:r>
              <a:rPr lang="en-US" sz="2600" i="0" dirty="0" smtClean="0"/>
              <a:t> – “</a:t>
            </a:r>
            <a:r>
              <a:rPr lang="en-US" sz="2600" i="0" dirty="0"/>
              <a:t>without understanding, untrustworthy, </a:t>
            </a:r>
            <a:r>
              <a:rPr lang="en-US" sz="2600" i="0" u="sng" dirty="0"/>
              <a:t>unloving</a:t>
            </a:r>
            <a:r>
              <a:rPr lang="en-US" sz="2600" i="0" dirty="0"/>
              <a:t>, unmerciful</a:t>
            </a:r>
            <a:r>
              <a:rPr lang="en-US" sz="2600" i="0" dirty="0" smtClean="0"/>
              <a:t>”</a:t>
            </a:r>
          </a:p>
          <a:p>
            <a:pPr lvl="1"/>
            <a:endParaRPr lang="en-US" sz="600" i="0" dirty="0" smtClean="0"/>
          </a:p>
          <a:p>
            <a:pPr lvl="1"/>
            <a:r>
              <a:rPr lang="en-US" sz="2600" b="1" i="0" dirty="0" smtClean="0"/>
              <a:t>2 </a:t>
            </a:r>
            <a:r>
              <a:rPr lang="en-US" sz="2600" b="1" i="0" dirty="0"/>
              <a:t>Tim 3:3</a:t>
            </a:r>
            <a:r>
              <a:rPr lang="en-US" sz="2600" i="0" dirty="0"/>
              <a:t> </a:t>
            </a:r>
            <a:r>
              <a:rPr lang="en-US" sz="2600" i="0" dirty="0" smtClean="0"/>
              <a:t>– “</a:t>
            </a:r>
            <a:r>
              <a:rPr lang="en-US" sz="2600" i="0" u="sng" dirty="0"/>
              <a:t>unloving</a:t>
            </a:r>
            <a:r>
              <a:rPr lang="en-US" sz="2600" i="0" dirty="0"/>
              <a:t>, irreconcilable, malicious gossips, without self-control, </a:t>
            </a:r>
            <a:r>
              <a:rPr lang="en-US" sz="2600" i="0" dirty="0" smtClean="0"/>
              <a:t>brutal, haters </a:t>
            </a:r>
            <a:r>
              <a:rPr lang="en-US" sz="2600" i="0" dirty="0"/>
              <a:t>of good</a:t>
            </a:r>
            <a:r>
              <a:rPr lang="en-US" sz="2600" i="0" dirty="0" smtClean="0"/>
              <a:t>”</a:t>
            </a:r>
          </a:p>
          <a:p>
            <a:pPr lvl="1"/>
            <a:endParaRPr lang="en-US" sz="600" i="0" dirty="0" smtClean="0"/>
          </a:p>
          <a:p>
            <a:pPr lvl="1"/>
            <a:r>
              <a:rPr lang="en-US" sz="2600" b="1" i="0" dirty="0" smtClean="0"/>
              <a:t>Rom 12:10</a:t>
            </a:r>
            <a:r>
              <a:rPr lang="en-US" sz="2600" i="0" dirty="0" smtClean="0"/>
              <a:t> – “Be</a:t>
            </a:r>
            <a:r>
              <a:rPr lang="en-US" sz="2600" i="0" dirty="0"/>
              <a:t> </a:t>
            </a:r>
            <a:r>
              <a:rPr lang="en-US" sz="2600" i="0" u="sng" dirty="0"/>
              <a:t>devoted</a:t>
            </a:r>
            <a:r>
              <a:rPr lang="en-US" sz="2600" i="0" dirty="0"/>
              <a:t> to one another in brotherly </a:t>
            </a:r>
            <a:r>
              <a:rPr lang="en-US" sz="2600" i="0" dirty="0" smtClean="0"/>
              <a:t>love;</a:t>
            </a:r>
            <a:r>
              <a:rPr lang="en-US" sz="2600" i="0" dirty="0"/>
              <a:t> </a:t>
            </a:r>
            <a:r>
              <a:rPr lang="en-US" sz="2600" i="0" dirty="0" smtClean="0"/>
              <a:t>give </a:t>
            </a:r>
            <a:r>
              <a:rPr lang="en-US" sz="2600" i="0" dirty="0"/>
              <a:t>preference to one another in </a:t>
            </a:r>
            <a:r>
              <a:rPr lang="en-US" sz="2600" i="0" dirty="0" smtClean="0"/>
              <a:t>honor”</a:t>
            </a:r>
          </a:p>
        </p:txBody>
      </p:sp>
    </p:spTree>
    <p:extLst>
      <p:ext uri="{BB962C8B-B14F-4D97-AF65-F5344CB8AC3E}">
        <p14:creationId xmlns:p14="http://schemas.microsoft.com/office/powerpoint/2010/main" val="3182961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4 Greek Words</a:t>
            </a:r>
            <a:endParaRPr lang="en-US" sz="7000" b="1" dirty="0"/>
          </a:p>
        </p:txBody>
      </p:sp>
      <p:sp>
        <p:nvSpPr>
          <p:cNvPr id="3" name="Content Placeholder 2"/>
          <p:cNvSpPr>
            <a:spLocks noGrp="1"/>
          </p:cNvSpPr>
          <p:nvPr>
            <p:ph idx="1"/>
          </p:nvPr>
        </p:nvSpPr>
        <p:spPr>
          <a:xfrm>
            <a:off x="513567" y="1107831"/>
            <a:ext cx="8630432" cy="5750169"/>
          </a:xfrm>
        </p:spPr>
        <p:txBody>
          <a:bodyPr>
            <a:normAutofit/>
          </a:bodyPr>
          <a:lstStyle/>
          <a:p>
            <a:r>
              <a:rPr lang="en-US" sz="3600" dirty="0" smtClean="0"/>
              <a:t>“Philios</a:t>
            </a:r>
            <a:r>
              <a:rPr lang="en-US" sz="3600" dirty="0"/>
              <a:t>” – </a:t>
            </a:r>
            <a:r>
              <a:rPr lang="en-US" sz="3600" dirty="0" smtClean="0"/>
              <a:t>deep friendship</a:t>
            </a:r>
          </a:p>
          <a:p>
            <a:endParaRPr lang="en-US" sz="1000" dirty="0" smtClean="0"/>
          </a:p>
          <a:p>
            <a:r>
              <a:rPr lang="en-US" sz="3600" dirty="0" smtClean="0"/>
              <a:t>“Storge” – familial/natural affection</a:t>
            </a:r>
          </a:p>
          <a:p>
            <a:endParaRPr lang="en-US" sz="1000" dirty="0" smtClean="0"/>
          </a:p>
          <a:p>
            <a:r>
              <a:rPr lang="en-US" sz="3600" dirty="0" smtClean="0"/>
              <a:t>“Eros” – infatuation; passion; attraction</a:t>
            </a:r>
          </a:p>
          <a:p>
            <a:pPr lvl="1"/>
            <a:endParaRPr lang="en-US" sz="600" i="0" dirty="0" smtClean="0"/>
          </a:p>
          <a:p>
            <a:pPr lvl="1"/>
            <a:r>
              <a:rPr lang="en-US" sz="2600" i="0" dirty="0" smtClean="0"/>
              <a:t>not in bible</a:t>
            </a:r>
          </a:p>
          <a:p>
            <a:pPr lvl="1"/>
            <a:endParaRPr lang="en-US" sz="600" i="0" dirty="0" smtClean="0"/>
          </a:p>
          <a:p>
            <a:pPr lvl="1"/>
            <a:r>
              <a:rPr lang="en-US" sz="2600" i="0" dirty="0" smtClean="0"/>
              <a:t>Portrayed in Song of Solomon</a:t>
            </a:r>
          </a:p>
        </p:txBody>
      </p:sp>
    </p:spTree>
    <p:extLst>
      <p:ext uri="{BB962C8B-B14F-4D97-AF65-F5344CB8AC3E}">
        <p14:creationId xmlns:p14="http://schemas.microsoft.com/office/powerpoint/2010/main" val="1264056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4 Greek Words</a:t>
            </a:r>
            <a:endParaRPr lang="en-US" sz="7000" b="1" dirty="0"/>
          </a:p>
        </p:txBody>
      </p:sp>
      <p:sp>
        <p:nvSpPr>
          <p:cNvPr id="3" name="Content Placeholder 2"/>
          <p:cNvSpPr>
            <a:spLocks noGrp="1"/>
          </p:cNvSpPr>
          <p:nvPr>
            <p:ph idx="1"/>
          </p:nvPr>
        </p:nvSpPr>
        <p:spPr>
          <a:xfrm>
            <a:off x="513567" y="1107831"/>
            <a:ext cx="8630432" cy="5750169"/>
          </a:xfrm>
        </p:spPr>
        <p:txBody>
          <a:bodyPr>
            <a:normAutofit/>
          </a:bodyPr>
          <a:lstStyle/>
          <a:p>
            <a:r>
              <a:rPr lang="en-US" sz="3600" dirty="0" smtClean="0"/>
              <a:t>“Philios</a:t>
            </a:r>
            <a:r>
              <a:rPr lang="en-US" sz="3600" dirty="0"/>
              <a:t>” – </a:t>
            </a:r>
            <a:r>
              <a:rPr lang="en-US" sz="3600" dirty="0" smtClean="0"/>
              <a:t>deep friendship</a:t>
            </a:r>
          </a:p>
          <a:p>
            <a:endParaRPr lang="en-US" sz="1000" dirty="0" smtClean="0"/>
          </a:p>
          <a:p>
            <a:r>
              <a:rPr lang="en-US" sz="3600" dirty="0" smtClean="0"/>
              <a:t>“Storge” – familial/natural affection</a:t>
            </a:r>
          </a:p>
          <a:p>
            <a:endParaRPr lang="en-US" sz="1000" dirty="0" smtClean="0"/>
          </a:p>
          <a:p>
            <a:r>
              <a:rPr lang="en-US" sz="3600" dirty="0" smtClean="0"/>
              <a:t>“Eros” – </a:t>
            </a:r>
            <a:r>
              <a:rPr lang="en-US" sz="3600" dirty="0"/>
              <a:t>infatuation; passion; </a:t>
            </a:r>
            <a:r>
              <a:rPr lang="en-US" sz="3600" dirty="0" smtClean="0"/>
              <a:t>attraction</a:t>
            </a:r>
          </a:p>
          <a:p>
            <a:endParaRPr lang="en-US" sz="1000" dirty="0" smtClean="0"/>
          </a:p>
          <a:p>
            <a:r>
              <a:rPr lang="en-US" sz="3600" dirty="0" smtClean="0"/>
              <a:t>“Agape” – selfless love</a:t>
            </a:r>
          </a:p>
          <a:p>
            <a:pPr lvl="1"/>
            <a:endParaRPr lang="en-US" sz="600" b="1" i="0" dirty="0" smtClean="0"/>
          </a:p>
          <a:p>
            <a:pPr lvl="1"/>
            <a:r>
              <a:rPr lang="en-US" sz="2600" b="1" i="0" dirty="0" smtClean="0"/>
              <a:t>John 3:16</a:t>
            </a:r>
            <a:r>
              <a:rPr lang="en-US" sz="2600" i="0" dirty="0" smtClean="0"/>
              <a:t> – “</a:t>
            </a:r>
            <a:r>
              <a:rPr lang="en-US" sz="2600" i="0" dirty="0"/>
              <a:t>For God so </a:t>
            </a:r>
            <a:r>
              <a:rPr lang="en-US" sz="2600" i="0" u="sng" dirty="0"/>
              <a:t>loved</a:t>
            </a:r>
            <a:r>
              <a:rPr lang="en-US" sz="2600" i="0" dirty="0"/>
              <a:t> the world, that He gave </a:t>
            </a:r>
            <a:r>
              <a:rPr lang="en-US" sz="2600" i="0" dirty="0" smtClean="0"/>
              <a:t>His only </a:t>
            </a:r>
            <a:r>
              <a:rPr lang="en-US" sz="2600" i="0" dirty="0"/>
              <a:t>begotten Son, that whoever believes in Him shall not perish, but have eternal life.</a:t>
            </a:r>
            <a:r>
              <a:rPr lang="en-US" sz="2600" i="0" dirty="0" smtClean="0"/>
              <a:t>”</a:t>
            </a:r>
            <a:endParaRPr lang="en-US" sz="2600" i="0" dirty="0"/>
          </a:p>
        </p:txBody>
      </p:sp>
    </p:spTree>
    <p:extLst>
      <p:ext uri="{BB962C8B-B14F-4D97-AF65-F5344CB8AC3E}">
        <p14:creationId xmlns:p14="http://schemas.microsoft.com/office/powerpoint/2010/main" val="3858292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8475783" cy="1107831"/>
          </a:xfrm>
        </p:spPr>
        <p:txBody>
          <a:bodyPr>
            <a:noAutofit/>
          </a:bodyPr>
          <a:lstStyle/>
          <a:p>
            <a:pPr algn="ctr"/>
            <a:r>
              <a:rPr lang="en-US" sz="7000" b="1" dirty="0" smtClean="0"/>
              <a:t>1 Cor 13:4-8</a:t>
            </a:r>
            <a:endParaRPr lang="en-US" sz="7000" b="1" dirty="0"/>
          </a:p>
        </p:txBody>
      </p:sp>
      <p:sp>
        <p:nvSpPr>
          <p:cNvPr id="3" name="Content Placeholder 2"/>
          <p:cNvSpPr>
            <a:spLocks noGrp="1"/>
          </p:cNvSpPr>
          <p:nvPr>
            <p:ph idx="1"/>
          </p:nvPr>
        </p:nvSpPr>
        <p:spPr>
          <a:xfrm>
            <a:off x="513567" y="1107831"/>
            <a:ext cx="8630432" cy="5750169"/>
          </a:xfrm>
        </p:spPr>
        <p:txBody>
          <a:bodyPr>
            <a:normAutofit/>
          </a:bodyPr>
          <a:lstStyle/>
          <a:p>
            <a:r>
              <a:rPr lang="en-US" sz="3800" b="1" dirty="0" smtClean="0"/>
              <a:t>1 Cor 13:4-8a</a:t>
            </a:r>
            <a:r>
              <a:rPr lang="en-US" sz="3800" dirty="0" smtClean="0"/>
              <a:t> – “</a:t>
            </a:r>
            <a:r>
              <a:rPr lang="en-US" sz="3800" b="1" baseline="30000" dirty="0" smtClean="0"/>
              <a:t>4</a:t>
            </a:r>
            <a:r>
              <a:rPr lang="en-US" sz="3800" dirty="0" smtClean="0">
                <a:solidFill>
                  <a:srgbClr val="FF0000"/>
                </a:solidFill>
              </a:rPr>
              <a:t>Love</a:t>
            </a:r>
            <a:r>
              <a:rPr lang="en-US" sz="3800" dirty="0" smtClean="0"/>
              <a:t> </a:t>
            </a:r>
            <a:r>
              <a:rPr lang="en-US" sz="3800" dirty="0"/>
              <a:t>is patient, </a:t>
            </a:r>
            <a:r>
              <a:rPr lang="en-US" sz="3800" dirty="0">
                <a:solidFill>
                  <a:srgbClr val="FF0000"/>
                </a:solidFill>
              </a:rPr>
              <a:t>love</a:t>
            </a:r>
            <a:r>
              <a:rPr lang="en-US" sz="3800" dirty="0"/>
              <a:t> is kind and is not jealous; </a:t>
            </a:r>
            <a:r>
              <a:rPr lang="en-US" sz="3800" dirty="0">
                <a:solidFill>
                  <a:srgbClr val="FF0000"/>
                </a:solidFill>
              </a:rPr>
              <a:t>love</a:t>
            </a:r>
            <a:r>
              <a:rPr lang="en-US" sz="3800" dirty="0"/>
              <a:t> does not brag and is not arrogant, </a:t>
            </a:r>
            <a:r>
              <a:rPr lang="en-US" sz="3800" b="1" baseline="30000" dirty="0" smtClean="0"/>
              <a:t>5</a:t>
            </a:r>
            <a:r>
              <a:rPr lang="en-US" sz="3800" dirty="0" smtClean="0"/>
              <a:t>does </a:t>
            </a:r>
            <a:r>
              <a:rPr lang="en-US" sz="3800" dirty="0"/>
              <a:t>not act unbecomingly; it does not seek its own, is not provoked, does not take into account a wrong suffered, </a:t>
            </a:r>
            <a:r>
              <a:rPr lang="en-US" sz="3800" b="1" baseline="30000" dirty="0" smtClean="0"/>
              <a:t>6</a:t>
            </a:r>
            <a:r>
              <a:rPr lang="en-US" sz="3800" dirty="0" smtClean="0"/>
              <a:t>does </a:t>
            </a:r>
            <a:r>
              <a:rPr lang="en-US" sz="3800" dirty="0"/>
              <a:t>not rejoice in unrighteousness, but rejoices with the truth; </a:t>
            </a:r>
            <a:r>
              <a:rPr lang="en-US" sz="3800" b="1" baseline="30000" dirty="0" smtClean="0"/>
              <a:t>7</a:t>
            </a:r>
            <a:r>
              <a:rPr lang="en-US" sz="3800" dirty="0" smtClean="0"/>
              <a:t>bears </a:t>
            </a:r>
            <a:r>
              <a:rPr lang="en-US" sz="3800" dirty="0"/>
              <a:t>all things, believes all things, hopes all things, endures all </a:t>
            </a:r>
            <a:r>
              <a:rPr lang="en-US" sz="3800" dirty="0" smtClean="0"/>
              <a:t>things. </a:t>
            </a:r>
            <a:r>
              <a:rPr lang="en-US" sz="3800" b="1" baseline="30000" dirty="0" smtClean="0"/>
              <a:t>8</a:t>
            </a:r>
            <a:r>
              <a:rPr lang="en-US" sz="3800" dirty="0" smtClean="0">
                <a:solidFill>
                  <a:srgbClr val="FF0000"/>
                </a:solidFill>
              </a:rPr>
              <a:t>Love</a:t>
            </a:r>
            <a:r>
              <a:rPr lang="en-US" sz="3800" dirty="0" smtClean="0"/>
              <a:t> </a:t>
            </a:r>
            <a:r>
              <a:rPr lang="en-US" sz="3800" dirty="0"/>
              <a:t>never fails</a:t>
            </a:r>
            <a:r>
              <a:rPr lang="en-US" sz="3800" dirty="0" smtClean="0"/>
              <a:t>;”</a:t>
            </a:r>
            <a:endParaRPr lang="en-US" sz="3800" dirty="0"/>
          </a:p>
          <a:p>
            <a:endParaRPr lang="en-US" sz="2600" i="0" dirty="0"/>
          </a:p>
        </p:txBody>
      </p:sp>
    </p:spTree>
    <p:extLst>
      <p:ext uri="{BB962C8B-B14F-4D97-AF65-F5344CB8AC3E}">
        <p14:creationId xmlns:p14="http://schemas.microsoft.com/office/powerpoint/2010/main" val="1010095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27420</TotalTime>
  <Words>3790</Words>
  <Application>Microsoft Office PowerPoint</Application>
  <PresentationFormat>On-screen Show (4:3)</PresentationFormat>
  <Paragraphs>193</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Franklin Gothic Book</vt:lpstr>
      <vt:lpstr>Crop</vt:lpstr>
      <vt:lpstr>PowerPoint Presentation</vt:lpstr>
      <vt:lpstr>Why Important?</vt:lpstr>
      <vt:lpstr>Misunderstandings</vt:lpstr>
      <vt:lpstr>Misunderstandings</vt:lpstr>
      <vt:lpstr>4 Greek Words</vt:lpstr>
      <vt:lpstr>4 Greek Words</vt:lpstr>
      <vt:lpstr>4 Greek Words</vt:lpstr>
      <vt:lpstr>4 Greek Words</vt:lpstr>
      <vt:lpstr>1 Cor 13:4-8</vt:lpstr>
      <vt:lpstr>1 Cor 13:4-8</vt:lpstr>
      <vt:lpstr>1 Cor 13:4-8</vt:lpstr>
      <vt:lpstr>Syllabus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90</cp:revision>
  <cp:lastPrinted>2019-01-06T02:43:55Z</cp:lastPrinted>
  <dcterms:created xsi:type="dcterms:W3CDTF">2018-12-12T02:37:37Z</dcterms:created>
  <dcterms:modified xsi:type="dcterms:W3CDTF">2019-01-06T02:45:24Z</dcterms:modified>
</cp:coreProperties>
</file>