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7" r:id="rId3"/>
    <p:sldId id="261" r:id="rId4"/>
    <p:sldId id="262" r:id="rId5"/>
    <p:sldId id="258"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3" autoAdjust="0"/>
    <p:restoredTop sz="94660"/>
  </p:normalViewPr>
  <p:slideViewPr>
    <p:cSldViewPr snapToGrid="0">
      <p:cViewPr varScale="1">
        <p:scale>
          <a:sx n="90" d="100"/>
          <a:sy n="90" d="100"/>
        </p:scale>
        <p:origin x="78"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43EAD-4064-4C18-97F9-4B78511CB04F}" type="datetimeFigureOut">
              <a:rPr lang="es-GT" smtClean="0"/>
              <a:t>14/09/2019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133597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843EAD-4064-4C18-97F9-4B78511CB04F}" type="datetimeFigureOut">
              <a:rPr lang="es-GT" smtClean="0"/>
              <a:t>14/09/2019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40460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843EAD-4064-4C18-97F9-4B78511CB04F}" type="datetimeFigureOut">
              <a:rPr lang="es-GT" smtClean="0"/>
              <a:t>14/09/2019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3910853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843EAD-4064-4C18-97F9-4B78511CB04F}" type="datetimeFigureOut">
              <a:rPr lang="es-GT" smtClean="0"/>
              <a:t>14/09/2019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6832A19-080E-4EAD-B128-53F6DAA1F3C5}" type="slidenum">
              <a:rPr lang="es-GT" smtClean="0"/>
              <a:t>‹#›</a:t>
            </a:fld>
            <a:endParaRPr lang="es-GT"/>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799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843EAD-4064-4C18-97F9-4B78511CB04F}" type="datetimeFigureOut">
              <a:rPr lang="es-GT" smtClean="0"/>
              <a:t>14/09/2019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139631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843EAD-4064-4C18-97F9-4B78511CB04F}" type="datetimeFigureOut">
              <a:rPr lang="es-GT" smtClean="0"/>
              <a:t>14/09/2019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274687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843EAD-4064-4C18-97F9-4B78511CB04F}" type="datetimeFigureOut">
              <a:rPr lang="es-GT" smtClean="0"/>
              <a:t>14/09/2019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1629858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843EAD-4064-4C18-97F9-4B78511CB04F}" type="datetimeFigureOut">
              <a:rPr lang="es-GT" smtClean="0"/>
              <a:t>14/09/2019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20013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843EAD-4064-4C18-97F9-4B78511CB04F}" type="datetimeFigureOut">
              <a:rPr lang="es-GT" smtClean="0"/>
              <a:t>14/09/2019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204371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843EAD-4064-4C18-97F9-4B78511CB04F}" type="datetimeFigureOut">
              <a:rPr lang="es-GT" smtClean="0"/>
              <a:t>14/09/2019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194513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843EAD-4064-4C18-97F9-4B78511CB04F}" type="datetimeFigureOut">
              <a:rPr lang="es-GT" smtClean="0"/>
              <a:t>14/09/2019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153402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843EAD-4064-4C18-97F9-4B78511CB04F}" type="datetimeFigureOut">
              <a:rPr lang="es-GT" smtClean="0"/>
              <a:t>14/09/2019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133051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843EAD-4064-4C18-97F9-4B78511CB04F}" type="datetimeFigureOut">
              <a:rPr lang="es-GT" smtClean="0"/>
              <a:t>14/09/2019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73313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843EAD-4064-4C18-97F9-4B78511CB04F}" type="datetimeFigureOut">
              <a:rPr lang="es-GT" smtClean="0"/>
              <a:t>14/09/2019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230318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43EAD-4064-4C18-97F9-4B78511CB04F}" type="datetimeFigureOut">
              <a:rPr lang="es-GT" smtClean="0"/>
              <a:t>14/09/2019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211657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843EAD-4064-4C18-97F9-4B78511CB04F}" type="datetimeFigureOut">
              <a:rPr lang="es-GT" smtClean="0"/>
              <a:t>14/09/2019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223332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843EAD-4064-4C18-97F9-4B78511CB04F}" type="datetimeFigureOut">
              <a:rPr lang="es-GT" smtClean="0"/>
              <a:t>14/09/2019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6832A19-080E-4EAD-B128-53F6DAA1F3C5}" type="slidenum">
              <a:rPr lang="es-GT" smtClean="0"/>
              <a:t>‹#›</a:t>
            </a:fld>
            <a:endParaRPr lang="es-GT"/>
          </a:p>
        </p:txBody>
      </p:sp>
    </p:spTree>
    <p:extLst>
      <p:ext uri="{BB962C8B-B14F-4D97-AF65-F5344CB8AC3E}">
        <p14:creationId xmlns:p14="http://schemas.microsoft.com/office/powerpoint/2010/main" val="251159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843EAD-4064-4C18-97F9-4B78511CB04F}" type="datetimeFigureOut">
              <a:rPr lang="es-GT" smtClean="0"/>
              <a:t>14/09/2019</a:t>
            </a:fld>
            <a:endParaRPr lang="es-GT"/>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6832A19-080E-4EAD-B128-53F6DAA1F3C5}" type="slidenum">
              <a:rPr lang="es-GT" smtClean="0"/>
              <a:t>‹#›</a:t>
            </a:fld>
            <a:endParaRPr lang="es-GT"/>
          </a:p>
        </p:txBody>
      </p:sp>
    </p:spTree>
    <p:extLst>
      <p:ext uri="{BB962C8B-B14F-4D97-AF65-F5344CB8AC3E}">
        <p14:creationId xmlns:p14="http://schemas.microsoft.com/office/powerpoint/2010/main" val="29558381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0ahUKEwi_vPGB5MrWAhVFeSYKHUzXADUQjRwIBw&amp;url=http://www.innersydneyvoice.org.au/pub/alcohol-in-our-community/&amp;psig=AFQjCNHWAXsXsy1Gzgd2AbEZL4krzRPcFQ&amp;ust=1506787739000826"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ogle.com/url?sa=i&amp;rct=j&amp;q=&amp;esrc=s&amp;source=images&amp;cd=&amp;cad=rja&amp;uact=8&amp;ved=0ahUKEwi5yKWs5crWAhUCKCYKHeRhDoUQjRwIBw&amp;url=http://www.stopdrink.com/contents/view/7825&amp;psig=AFQjCNH4B-aOZRkJum_wKfIG1AUyvkBMug&amp;ust=150678806622419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46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5158"/>
          </a:xfrm>
        </p:spPr>
        <p:txBody>
          <a:bodyPr>
            <a:normAutofit fontScale="90000"/>
          </a:bodyPr>
          <a:lstStyle/>
          <a:p>
            <a:pPr algn="ctr"/>
            <a:r>
              <a:rPr lang="en-US" sz="9600" u="sng" dirty="0" smtClean="0">
                <a:latin typeface="Rockwell" panose="02060603020205020403" pitchFamily="18" charset="0"/>
              </a:rPr>
              <a:t>Caveats</a:t>
            </a:r>
            <a:endParaRPr lang="es-GT" sz="9600" u="sng" dirty="0">
              <a:latin typeface="Rockwell" panose="02060603020205020403" pitchFamily="18" charset="0"/>
            </a:endParaRPr>
          </a:p>
        </p:txBody>
      </p:sp>
      <p:sp>
        <p:nvSpPr>
          <p:cNvPr id="3" name="Content Placeholder 2"/>
          <p:cNvSpPr>
            <a:spLocks noGrp="1"/>
          </p:cNvSpPr>
          <p:nvPr>
            <p:ph idx="1"/>
          </p:nvPr>
        </p:nvSpPr>
        <p:spPr>
          <a:xfrm>
            <a:off x="0" y="1021975"/>
            <a:ext cx="9144000" cy="5836025"/>
          </a:xfrm>
        </p:spPr>
        <p:txBody>
          <a:bodyPr>
            <a:normAutofit/>
          </a:bodyPr>
          <a:lstStyle/>
          <a:p>
            <a:pPr>
              <a:buFont typeface="Wingdings" panose="05000000000000000000" pitchFamily="2" charset="2"/>
              <a:buChar char="q"/>
            </a:pPr>
            <a:r>
              <a:rPr lang="en-US" sz="3200" dirty="0" smtClean="0">
                <a:latin typeface="Rockwell" panose="02060603020205020403" pitchFamily="18" charset="0"/>
              </a:rPr>
              <a:t>Jesus turned water into wine</a:t>
            </a:r>
          </a:p>
          <a:p>
            <a:pPr>
              <a:buFont typeface="Wingdings" panose="05000000000000000000" pitchFamily="2" charset="2"/>
              <a:buChar char="q"/>
            </a:pPr>
            <a:endParaRPr lang="en-US" sz="3200" dirty="0">
              <a:latin typeface="Rockwell" panose="02060603020205020403" pitchFamily="18" charset="0"/>
            </a:endParaRPr>
          </a:p>
          <a:p>
            <a:pPr>
              <a:buFont typeface="Wingdings" panose="05000000000000000000" pitchFamily="2" charset="2"/>
              <a:buChar char="q"/>
            </a:pPr>
            <a:r>
              <a:rPr lang="en-US" sz="3200" dirty="0" smtClean="0">
                <a:latin typeface="Rockwell" panose="02060603020205020403" pitchFamily="18" charset="0"/>
              </a:rPr>
              <a:t>Gluttony is a sin too</a:t>
            </a:r>
          </a:p>
          <a:p>
            <a:pPr lvl="1"/>
            <a:endParaRPr lang="en-US" sz="800" dirty="0" smtClean="0">
              <a:latin typeface="Rockwell" panose="02060603020205020403" pitchFamily="18" charset="0"/>
            </a:endParaRPr>
          </a:p>
          <a:p>
            <a:pPr lvl="1"/>
            <a:r>
              <a:rPr lang="en-US" dirty="0" smtClean="0">
                <a:latin typeface="Rockwell" panose="02060603020205020403" pitchFamily="18" charset="0"/>
              </a:rPr>
              <a:t>Food is necessary. Ethyl alcohol is a poison</a:t>
            </a:r>
          </a:p>
          <a:p>
            <a:pPr lvl="1"/>
            <a:endParaRPr lang="en-US" sz="800" dirty="0" smtClean="0">
              <a:latin typeface="Rockwell" panose="02060603020205020403" pitchFamily="18" charset="0"/>
            </a:endParaRPr>
          </a:p>
          <a:p>
            <a:pPr lvl="1"/>
            <a:r>
              <a:rPr lang="en-US" dirty="0" smtClean="0">
                <a:latin typeface="Rockwell" panose="02060603020205020403" pitchFamily="18" charset="0"/>
              </a:rPr>
              <a:t>Long term health vs. short term effects</a:t>
            </a:r>
          </a:p>
          <a:p>
            <a:pPr lvl="1"/>
            <a:endParaRPr lang="en-US" sz="800" dirty="0" smtClean="0">
              <a:latin typeface="Rockwell" panose="02060603020205020403" pitchFamily="18" charset="0"/>
            </a:endParaRPr>
          </a:p>
          <a:p>
            <a:pPr lvl="1"/>
            <a:r>
              <a:rPr lang="en-US" b="1" dirty="0">
                <a:latin typeface="Rockwell" panose="02060603020205020403" pitchFamily="18" charset="0"/>
              </a:rPr>
              <a:t>Col 2:16</a:t>
            </a:r>
            <a:r>
              <a:rPr lang="en-US" dirty="0">
                <a:latin typeface="Rockwell" panose="02060603020205020403" pitchFamily="18" charset="0"/>
              </a:rPr>
              <a:t> – “Therefore no one is to act as your judge in regard to food or drink or in respect to a festival or a new moon or a Sabbath day</a:t>
            </a:r>
            <a:r>
              <a:rPr lang="en-US" dirty="0" smtClean="0">
                <a:latin typeface="Rockwell" panose="02060603020205020403" pitchFamily="18" charset="0"/>
              </a:rPr>
              <a:t>”</a:t>
            </a:r>
          </a:p>
          <a:p>
            <a:pPr lvl="1"/>
            <a:endParaRPr lang="en-US" sz="800" dirty="0" smtClean="0">
              <a:latin typeface="Rockwell" panose="02060603020205020403" pitchFamily="18" charset="0"/>
            </a:endParaRPr>
          </a:p>
          <a:p>
            <a:pPr lvl="1"/>
            <a:r>
              <a:rPr lang="en-US" dirty="0" smtClean="0">
                <a:latin typeface="Rockwell" panose="02060603020205020403" pitchFamily="18" charset="0"/>
              </a:rPr>
              <a:t>Health benefits? Not in ethyl alcohol, but in resveratrol</a:t>
            </a:r>
          </a:p>
        </p:txBody>
      </p:sp>
    </p:spTree>
    <p:extLst>
      <p:ext uri="{BB962C8B-B14F-4D97-AF65-F5344CB8AC3E}">
        <p14:creationId xmlns:p14="http://schemas.microsoft.com/office/powerpoint/2010/main" val="413200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5158"/>
          </a:xfrm>
        </p:spPr>
        <p:txBody>
          <a:bodyPr>
            <a:normAutofit fontScale="90000"/>
          </a:bodyPr>
          <a:lstStyle/>
          <a:p>
            <a:pPr algn="ctr"/>
            <a:r>
              <a:rPr lang="en-US" sz="9600" u="sng" dirty="0" smtClean="0">
                <a:latin typeface="Rockwell" panose="02060603020205020403" pitchFamily="18" charset="0"/>
              </a:rPr>
              <a:t>Caveats</a:t>
            </a:r>
            <a:endParaRPr lang="es-GT" sz="9600" u="sng" dirty="0">
              <a:latin typeface="Rockwell" panose="02060603020205020403" pitchFamily="18" charset="0"/>
            </a:endParaRPr>
          </a:p>
        </p:txBody>
      </p:sp>
      <p:sp>
        <p:nvSpPr>
          <p:cNvPr id="3" name="Content Placeholder 2"/>
          <p:cNvSpPr>
            <a:spLocks noGrp="1"/>
          </p:cNvSpPr>
          <p:nvPr>
            <p:ph idx="1"/>
          </p:nvPr>
        </p:nvSpPr>
        <p:spPr>
          <a:xfrm>
            <a:off x="0" y="1021976"/>
            <a:ext cx="9144000" cy="5836024"/>
          </a:xfrm>
        </p:spPr>
        <p:txBody>
          <a:bodyPr>
            <a:normAutofit fontScale="70000" lnSpcReduction="20000"/>
          </a:bodyPr>
          <a:lstStyle/>
          <a:p>
            <a:pPr>
              <a:buFont typeface="Wingdings" panose="05000000000000000000" pitchFamily="2" charset="2"/>
              <a:buChar char="q"/>
            </a:pPr>
            <a:r>
              <a:rPr lang="en-US" sz="3500" dirty="0" smtClean="0">
                <a:latin typeface="Rockwell" panose="02060603020205020403" pitchFamily="18" charset="0"/>
              </a:rPr>
              <a:t>Jesus turned water into wine</a:t>
            </a:r>
          </a:p>
          <a:p>
            <a:pPr>
              <a:buFont typeface="Wingdings" panose="05000000000000000000" pitchFamily="2" charset="2"/>
              <a:buChar char="q"/>
            </a:pPr>
            <a:endParaRPr lang="en-US" sz="3200" dirty="0">
              <a:latin typeface="Rockwell" panose="02060603020205020403" pitchFamily="18" charset="0"/>
            </a:endParaRPr>
          </a:p>
          <a:p>
            <a:pPr>
              <a:buFont typeface="Wingdings" panose="05000000000000000000" pitchFamily="2" charset="2"/>
              <a:buChar char="q"/>
            </a:pPr>
            <a:r>
              <a:rPr lang="en-US" sz="3500" dirty="0" smtClean="0">
                <a:latin typeface="Rockwell" panose="02060603020205020403" pitchFamily="18" charset="0"/>
              </a:rPr>
              <a:t>Gluttony is a sin too</a:t>
            </a:r>
          </a:p>
          <a:p>
            <a:pPr>
              <a:buFont typeface="Wingdings" panose="05000000000000000000" pitchFamily="2" charset="2"/>
              <a:buChar char="q"/>
            </a:pPr>
            <a:endParaRPr lang="en-US" sz="3200" dirty="0">
              <a:latin typeface="Rockwell" panose="02060603020205020403" pitchFamily="18" charset="0"/>
            </a:endParaRPr>
          </a:p>
          <a:p>
            <a:pPr>
              <a:buFont typeface="Wingdings" panose="05000000000000000000" pitchFamily="2" charset="2"/>
              <a:buChar char="q"/>
            </a:pPr>
            <a:r>
              <a:rPr lang="en-US" sz="3500" dirty="0">
                <a:latin typeface="Rockwell" panose="02060603020205020403" pitchFamily="18" charset="0"/>
                <a:ea typeface="Calibri" panose="020F0502020204030204" pitchFamily="34" charset="0"/>
              </a:rPr>
              <a:t>Line between being drunk/not drunk unclear</a:t>
            </a:r>
            <a:endParaRPr lang="es-GT" sz="3500" dirty="0">
              <a:latin typeface="Rockwell" panose="02060603020205020403" pitchFamily="18" charset="0"/>
            </a:endParaRPr>
          </a:p>
          <a:p>
            <a:pPr lvl="1"/>
            <a:endParaRPr lang="en-US" sz="900" dirty="0" smtClean="0">
              <a:latin typeface="Rockwell" panose="02060603020205020403" pitchFamily="18" charset="0"/>
            </a:endParaRPr>
          </a:p>
          <a:p>
            <a:pPr lvl="1"/>
            <a:r>
              <a:rPr lang="en-US" sz="2600" dirty="0" smtClean="0">
                <a:latin typeface="Rockwell" panose="02060603020205020403" pitchFamily="18" charset="0"/>
              </a:rPr>
              <a:t>Shouldn’t that be the reason we </a:t>
            </a:r>
            <a:r>
              <a:rPr lang="en-US" sz="2600" u="sng" dirty="0" smtClean="0">
                <a:latin typeface="Rockwell" panose="02060603020205020403" pitchFamily="18" charset="0"/>
              </a:rPr>
              <a:t>don’t</a:t>
            </a:r>
            <a:r>
              <a:rPr lang="en-US" sz="2600" dirty="0" smtClean="0">
                <a:latin typeface="Rockwell" panose="02060603020205020403" pitchFamily="18" charset="0"/>
              </a:rPr>
              <a:t> drink?</a:t>
            </a:r>
          </a:p>
          <a:p>
            <a:pPr lvl="1"/>
            <a:endParaRPr lang="en-US" sz="900" dirty="0" smtClean="0">
              <a:latin typeface="Rockwell" panose="02060603020205020403" pitchFamily="18" charset="0"/>
            </a:endParaRPr>
          </a:p>
          <a:p>
            <a:pPr lvl="1"/>
            <a:r>
              <a:rPr lang="en-US" sz="2600" dirty="0" smtClean="0">
                <a:latin typeface="Rockwell" panose="02060603020205020403" pitchFamily="18" charset="0"/>
              </a:rPr>
              <a:t>Alcohol absorption rate varies day to day</a:t>
            </a:r>
          </a:p>
          <a:p>
            <a:pPr lvl="1"/>
            <a:endParaRPr lang="en-US" sz="900" dirty="0" smtClean="0">
              <a:latin typeface="Rockwell" panose="02060603020205020403" pitchFamily="18" charset="0"/>
            </a:endParaRPr>
          </a:p>
          <a:p>
            <a:pPr lvl="1"/>
            <a:r>
              <a:rPr lang="en-US" sz="2600" dirty="0" smtClean="0">
                <a:latin typeface="Rockwell" panose="02060603020205020403" pitchFamily="18" charset="0"/>
              </a:rPr>
              <a:t>Alcohol absorption isn’t instantaneous</a:t>
            </a:r>
          </a:p>
          <a:p>
            <a:pPr lvl="1"/>
            <a:endParaRPr lang="en-US" sz="900" dirty="0" smtClean="0">
              <a:latin typeface="Rockwell" panose="02060603020205020403" pitchFamily="18" charset="0"/>
            </a:endParaRPr>
          </a:p>
          <a:p>
            <a:pPr lvl="1"/>
            <a:r>
              <a:rPr lang="en-US" sz="2600" dirty="0" smtClean="0">
                <a:latin typeface="Rockwell" panose="02060603020205020403" pitchFamily="18" charset="0"/>
              </a:rPr>
              <a:t>Can we rely on good judgment while consuming a beverage that robs us of judgment?</a:t>
            </a:r>
          </a:p>
          <a:p>
            <a:pPr lvl="1"/>
            <a:endParaRPr lang="en-US" sz="900" dirty="0" smtClean="0">
              <a:latin typeface="Rockwell" panose="02060603020205020403" pitchFamily="18" charset="0"/>
            </a:endParaRPr>
          </a:p>
          <a:p>
            <a:pPr lvl="1"/>
            <a:r>
              <a:rPr lang="es-GT" sz="2600" b="1" dirty="0">
                <a:latin typeface="Rockwell" panose="02060603020205020403" pitchFamily="18" charset="0"/>
              </a:rPr>
              <a:t>Eph 5:15</a:t>
            </a:r>
            <a:r>
              <a:rPr lang="es-GT" sz="2600" dirty="0">
                <a:latin typeface="Rockwell" panose="02060603020205020403" pitchFamily="18" charset="0"/>
              </a:rPr>
              <a:t> – “</a:t>
            </a:r>
            <a:r>
              <a:rPr lang="en-US" sz="2600" dirty="0">
                <a:latin typeface="Rockwell" panose="02060603020205020403" pitchFamily="18" charset="0"/>
              </a:rPr>
              <a:t>Therefore be careful how you walk, not as unwise men but as wise</a:t>
            </a:r>
            <a:r>
              <a:rPr lang="es-GT" sz="2600" dirty="0">
                <a:latin typeface="Rockwell" panose="02060603020205020403" pitchFamily="18" charset="0"/>
              </a:rPr>
              <a:t>”</a:t>
            </a:r>
            <a:endParaRPr lang="en-US" sz="2600" dirty="0" smtClean="0">
              <a:latin typeface="Rockwell" panose="02060603020205020403" pitchFamily="18" charset="0"/>
            </a:endParaRPr>
          </a:p>
        </p:txBody>
      </p:sp>
    </p:spTree>
    <p:extLst>
      <p:ext uri="{BB962C8B-B14F-4D97-AF65-F5344CB8AC3E}">
        <p14:creationId xmlns:p14="http://schemas.microsoft.com/office/powerpoint/2010/main" val="158602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animEffect transition="in" filter="fade">
                                      <p:cBhvr>
                                        <p:cTn id="2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0762"/>
          </a:xfrm>
        </p:spPr>
        <p:txBody>
          <a:bodyPr>
            <a:noAutofit/>
          </a:bodyPr>
          <a:lstStyle/>
          <a:p>
            <a:pPr algn="ctr"/>
            <a:r>
              <a:rPr lang="en-US" sz="3600" b="1" dirty="0" smtClean="0">
                <a:latin typeface="Rockwell" panose="02060603020205020403" pitchFamily="18" charset="0"/>
              </a:rPr>
              <a:t>Why Christians Shouldn’t Drink</a:t>
            </a:r>
            <a:endParaRPr lang="es-GT" sz="3600" b="1" dirty="0">
              <a:latin typeface="Rockwell" panose="02060603020205020403" pitchFamily="18" charset="0"/>
            </a:endParaRPr>
          </a:p>
        </p:txBody>
      </p:sp>
      <p:sp>
        <p:nvSpPr>
          <p:cNvPr id="3" name="Content Placeholder 2"/>
          <p:cNvSpPr>
            <a:spLocks noGrp="1"/>
          </p:cNvSpPr>
          <p:nvPr>
            <p:ph idx="1"/>
          </p:nvPr>
        </p:nvSpPr>
        <p:spPr>
          <a:xfrm>
            <a:off x="0" y="720764"/>
            <a:ext cx="9144000" cy="6137236"/>
          </a:xfrm>
        </p:spPr>
        <p:txBody>
          <a:bodyPr>
            <a:normAutofit fontScale="85000" lnSpcReduction="10000"/>
          </a:bodyPr>
          <a:lstStyle/>
          <a:p>
            <a:pPr>
              <a:lnSpc>
                <a:spcPct val="150000"/>
              </a:lnSpc>
            </a:pPr>
            <a:r>
              <a:rPr lang="en-US" sz="3100" u="sng" dirty="0" smtClean="0">
                <a:latin typeface="Rockwell" panose="02060603020205020403" pitchFamily="18" charset="0"/>
              </a:rPr>
              <a:t>Control/Sobriety</a:t>
            </a:r>
            <a:endParaRPr lang="en-US" sz="3100" u="sng" dirty="0" smtClean="0">
              <a:latin typeface="Rockwell" panose="02060603020205020403" pitchFamily="18" charset="0"/>
            </a:endParaRPr>
          </a:p>
          <a:p>
            <a:pPr lvl="1">
              <a:lnSpc>
                <a:spcPct val="150000"/>
              </a:lnSpc>
            </a:pPr>
            <a:r>
              <a:rPr lang="en-US" sz="2000" b="1" dirty="0">
                <a:latin typeface="Rockwell" panose="02060603020205020403" pitchFamily="18" charset="0"/>
              </a:rPr>
              <a:t>1 Cor 6:12d</a:t>
            </a:r>
            <a:r>
              <a:rPr lang="en-US" sz="2000" dirty="0">
                <a:latin typeface="Rockwell" panose="02060603020205020403" pitchFamily="18" charset="0"/>
              </a:rPr>
              <a:t> – “I will not be mastered by anything</a:t>
            </a:r>
            <a:r>
              <a:rPr lang="en-US" sz="2000" dirty="0" smtClean="0">
                <a:latin typeface="Rockwell" panose="02060603020205020403" pitchFamily="18" charset="0"/>
              </a:rPr>
              <a:t>”</a:t>
            </a:r>
          </a:p>
          <a:p>
            <a:pPr lvl="1">
              <a:lnSpc>
                <a:spcPct val="150000"/>
              </a:lnSpc>
            </a:pPr>
            <a:r>
              <a:rPr lang="en-US" sz="2000" b="1" dirty="0">
                <a:latin typeface="Rockwell" panose="02060603020205020403" pitchFamily="18" charset="0"/>
              </a:rPr>
              <a:t>1 Cor 9:27a</a:t>
            </a:r>
            <a:r>
              <a:rPr lang="en-US" sz="2000" dirty="0">
                <a:latin typeface="Rockwell" panose="02060603020205020403" pitchFamily="18" charset="0"/>
              </a:rPr>
              <a:t> – “but I discipline my body and make it my slave</a:t>
            </a:r>
            <a:r>
              <a:rPr lang="en-US" sz="2000" dirty="0" smtClean="0">
                <a:latin typeface="Rockwell" panose="02060603020205020403" pitchFamily="18" charset="0"/>
              </a:rPr>
              <a:t>”</a:t>
            </a:r>
          </a:p>
          <a:p>
            <a:pPr lvl="1">
              <a:lnSpc>
                <a:spcPct val="150000"/>
              </a:lnSpc>
            </a:pPr>
            <a:r>
              <a:rPr lang="en-US" sz="2000" b="1" dirty="0">
                <a:latin typeface="Rockwell" panose="02060603020205020403" pitchFamily="18" charset="0"/>
              </a:rPr>
              <a:t>Prov 23:29-35</a:t>
            </a:r>
            <a:r>
              <a:rPr lang="en-US" sz="2000" dirty="0">
                <a:latin typeface="Rockwell" panose="02060603020205020403" pitchFamily="18" charset="0"/>
              </a:rPr>
              <a:t> –  “Who has woe? Who has sorrow? Who has contentions? Who has complaining? Who has wounds without cause? Who has redness of eyes? Those who linger long over wine, those who go to taste mixed wine. Do not look on the wine when it is red, when it sparkles in the cup, when it goes down smoothly; at the last it bites like a serpent and stings like a viper. Your eyes will see strange things and your mind will utter perverse things. And you will be like one who lies down in the middle of the sea, or like one who lies down on the top of a mast. ‘They struck me, but I did not become ill; they beat me, but I did not know it. When shall I awake? I will </a:t>
            </a:r>
            <a:r>
              <a:rPr lang="en-US" sz="2000" dirty="0" smtClean="0">
                <a:latin typeface="Rockwell" panose="02060603020205020403" pitchFamily="18" charset="0"/>
              </a:rPr>
              <a:t>seek </a:t>
            </a:r>
            <a:r>
              <a:rPr lang="en-US" sz="2000" dirty="0">
                <a:latin typeface="Rockwell" panose="02060603020205020403" pitchFamily="18" charset="0"/>
              </a:rPr>
              <a:t>another drink</a:t>
            </a:r>
            <a:r>
              <a:rPr lang="en-US" sz="2000" dirty="0" smtClean="0">
                <a:latin typeface="Rockwell" panose="02060603020205020403" pitchFamily="18" charset="0"/>
              </a:rPr>
              <a:t>.’”</a:t>
            </a:r>
          </a:p>
          <a:p>
            <a:pPr lvl="1">
              <a:lnSpc>
                <a:spcPct val="150000"/>
              </a:lnSpc>
            </a:pPr>
            <a:r>
              <a:rPr lang="en-US" sz="2000" b="1" dirty="0">
                <a:latin typeface="Rockwell" panose="02060603020205020403" pitchFamily="18" charset="0"/>
              </a:rPr>
              <a:t>1 Pet 5:8</a:t>
            </a:r>
            <a:r>
              <a:rPr lang="en-US" sz="2000" dirty="0">
                <a:latin typeface="Rockwell" panose="02060603020205020403" pitchFamily="18" charset="0"/>
              </a:rPr>
              <a:t> – “Be of sober spirit, be on the alert. Your adversary, the devil, prowls around like a roaring lion, seeking someone to devour.”</a:t>
            </a:r>
            <a:endParaRPr lang="es-GT" sz="2000" dirty="0">
              <a:latin typeface="Rockwell" panose="02060603020205020403" pitchFamily="18" charset="0"/>
            </a:endParaRPr>
          </a:p>
        </p:txBody>
      </p:sp>
    </p:spTree>
    <p:extLst>
      <p:ext uri="{BB962C8B-B14F-4D97-AF65-F5344CB8AC3E}">
        <p14:creationId xmlns:p14="http://schemas.microsoft.com/office/powerpoint/2010/main" val="27075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0762"/>
          </a:xfrm>
        </p:spPr>
        <p:txBody>
          <a:bodyPr>
            <a:normAutofit/>
          </a:bodyPr>
          <a:lstStyle/>
          <a:p>
            <a:pPr algn="ctr"/>
            <a:r>
              <a:rPr lang="en-US" sz="3600" b="1" dirty="0" smtClean="0">
                <a:latin typeface="Rockwell" panose="02060603020205020403" pitchFamily="18" charset="0"/>
              </a:rPr>
              <a:t>Why Christians Shouldn’t Drink</a:t>
            </a:r>
            <a:endParaRPr lang="es-GT" sz="3600" b="1" dirty="0">
              <a:latin typeface="Rockwell" panose="02060603020205020403" pitchFamily="18" charset="0"/>
            </a:endParaRPr>
          </a:p>
        </p:txBody>
      </p:sp>
      <p:sp>
        <p:nvSpPr>
          <p:cNvPr id="3" name="Content Placeholder 2"/>
          <p:cNvSpPr>
            <a:spLocks noGrp="1"/>
          </p:cNvSpPr>
          <p:nvPr>
            <p:ph idx="1"/>
          </p:nvPr>
        </p:nvSpPr>
        <p:spPr>
          <a:xfrm>
            <a:off x="0" y="739102"/>
            <a:ext cx="9144000" cy="6118897"/>
          </a:xfrm>
        </p:spPr>
        <p:txBody>
          <a:bodyPr/>
          <a:lstStyle/>
          <a:p>
            <a:r>
              <a:rPr lang="en-US" sz="2600" u="sng" dirty="0" smtClean="0">
                <a:latin typeface="Rockwell" panose="02060603020205020403" pitchFamily="18" charset="0"/>
              </a:rPr>
              <a:t>Control/Sobriety</a:t>
            </a:r>
            <a:endParaRPr lang="en-US" sz="2600" u="sng" dirty="0" smtClean="0">
              <a:latin typeface="Rockwell" panose="02060603020205020403" pitchFamily="18" charset="0"/>
            </a:endParaRPr>
          </a:p>
          <a:p>
            <a:r>
              <a:rPr lang="en-US" sz="2600" u="sng" dirty="0" smtClean="0">
                <a:latin typeface="Rockwell" panose="02060603020205020403" pitchFamily="18" charset="0"/>
              </a:rPr>
              <a:t>Provision</a:t>
            </a:r>
          </a:p>
          <a:p>
            <a:pPr lvl="1">
              <a:lnSpc>
                <a:spcPct val="150000"/>
              </a:lnSpc>
            </a:pPr>
            <a:r>
              <a:rPr lang="en-US" sz="2000" b="1" dirty="0">
                <a:latin typeface="Rockwell" panose="02060603020205020403" pitchFamily="18" charset="0"/>
              </a:rPr>
              <a:t>Rom 13:14</a:t>
            </a:r>
            <a:r>
              <a:rPr lang="en-US" sz="2000" dirty="0">
                <a:latin typeface="Rockwell" panose="02060603020205020403" pitchFamily="18" charset="0"/>
              </a:rPr>
              <a:t> – “But put on the Lord Jesus Christ, and make no provision for the flesh in regard to its lusts.”</a:t>
            </a:r>
            <a:endParaRPr lang="es-GT" sz="2000" dirty="0">
              <a:latin typeface="Rockwell" panose="02060603020205020403" pitchFamily="18" charset="0"/>
            </a:endParaRPr>
          </a:p>
        </p:txBody>
      </p:sp>
    </p:spTree>
    <p:extLst>
      <p:ext uri="{BB962C8B-B14F-4D97-AF65-F5344CB8AC3E}">
        <p14:creationId xmlns:p14="http://schemas.microsoft.com/office/powerpoint/2010/main" val="38965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0762"/>
          </a:xfrm>
        </p:spPr>
        <p:txBody>
          <a:bodyPr>
            <a:normAutofit/>
          </a:bodyPr>
          <a:lstStyle/>
          <a:p>
            <a:pPr algn="ctr"/>
            <a:r>
              <a:rPr lang="en-US" sz="3600" b="1" dirty="0" smtClean="0">
                <a:latin typeface="Rockwell" panose="02060603020205020403" pitchFamily="18" charset="0"/>
              </a:rPr>
              <a:t>Why Christians Shouldn’t Drink</a:t>
            </a:r>
            <a:endParaRPr lang="es-GT" sz="3600" b="1" dirty="0">
              <a:latin typeface="Rockwell" panose="02060603020205020403" pitchFamily="18" charset="0"/>
            </a:endParaRPr>
          </a:p>
        </p:txBody>
      </p:sp>
      <p:sp>
        <p:nvSpPr>
          <p:cNvPr id="3" name="Content Placeholder 2"/>
          <p:cNvSpPr>
            <a:spLocks noGrp="1"/>
          </p:cNvSpPr>
          <p:nvPr>
            <p:ph idx="1"/>
          </p:nvPr>
        </p:nvSpPr>
        <p:spPr>
          <a:xfrm>
            <a:off x="0" y="739102"/>
            <a:ext cx="9144000" cy="6118897"/>
          </a:xfrm>
        </p:spPr>
        <p:txBody>
          <a:bodyPr/>
          <a:lstStyle/>
          <a:p>
            <a:r>
              <a:rPr lang="en-US" sz="2600" u="sng" dirty="0" smtClean="0">
                <a:latin typeface="Rockwell" panose="02060603020205020403" pitchFamily="18" charset="0"/>
              </a:rPr>
              <a:t>Control/Sobriety</a:t>
            </a:r>
            <a:endParaRPr lang="en-US" sz="2600" u="sng" dirty="0" smtClean="0">
              <a:latin typeface="Rockwell" panose="02060603020205020403" pitchFamily="18" charset="0"/>
            </a:endParaRPr>
          </a:p>
          <a:p>
            <a:r>
              <a:rPr lang="en-US" sz="2600" u="sng" dirty="0" smtClean="0">
                <a:latin typeface="Rockwell" panose="02060603020205020403" pitchFamily="18" charset="0"/>
              </a:rPr>
              <a:t>Provision</a:t>
            </a:r>
            <a:endParaRPr lang="es-GT" sz="2600" dirty="0" smtClean="0">
              <a:latin typeface="Rockwell" panose="02060603020205020403" pitchFamily="18" charset="0"/>
            </a:endParaRPr>
          </a:p>
          <a:p>
            <a:r>
              <a:rPr lang="en-US" sz="2600" u="sng" dirty="0" smtClean="0">
                <a:latin typeface="Rockwell" panose="02060603020205020403" pitchFamily="18" charset="0"/>
              </a:rPr>
              <a:t>Wisdom</a:t>
            </a:r>
            <a:endParaRPr lang="en-US" sz="2600" dirty="0" smtClean="0">
              <a:latin typeface="Rockwell" panose="02060603020205020403" pitchFamily="18" charset="0"/>
            </a:endParaRPr>
          </a:p>
          <a:p>
            <a:pPr lvl="1">
              <a:lnSpc>
                <a:spcPct val="150000"/>
              </a:lnSpc>
            </a:pPr>
            <a:r>
              <a:rPr lang="en-US" sz="2000" b="1" dirty="0">
                <a:latin typeface="Rockwell" panose="02060603020205020403" pitchFamily="18" charset="0"/>
              </a:rPr>
              <a:t>Eph 5:15</a:t>
            </a:r>
            <a:r>
              <a:rPr lang="en-US" sz="2000" dirty="0">
                <a:latin typeface="Rockwell" panose="02060603020205020403" pitchFamily="18" charset="0"/>
              </a:rPr>
              <a:t> – “Therefore be careful how you walk, not as unwise men but as wise</a:t>
            </a:r>
            <a:r>
              <a:rPr lang="en-US" sz="2000" dirty="0" smtClean="0">
                <a:latin typeface="Rockwell" panose="02060603020205020403" pitchFamily="18" charset="0"/>
              </a:rPr>
              <a:t>”</a:t>
            </a:r>
          </a:p>
        </p:txBody>
      </p:sp>
    </p:spTree>
    <p:extLst>
      <p:ext uri="{BB962C8B-B14F-4D97-AF65-F5344CB8AC3E}">
        <p14:creationId xmlns:p14="http://schemas.microsoft.com/office/powerpoint/2010/main" val="418009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0762"/>
          </a:xfrm>
        </p:spPr>
        <p:txBody>
          <a:bodyPr>
            <a:normAutofit/>
          </a:bodyPr>
          <a:lstStyle/>
          <a:p>
            <a:pPr algn="ctr"/>
            <a:r>
              <a:rPr lang="en-US" sz="3600" b="1" dirty="0" smtClean="0">
                <a:latin typeface="Rockwell" panose="02060603020205020403" pitchFamily="18" charset="0"/>
              </a:rPr>
              <a:t>Why Christians Shouldn’t Drink</a:t>
            </a:r>
            <a:endParaRPr lang="es-GT" sz="3600" b="1" dirty="0">
              <a:latin typeface="Rockwell" panose="02060603020205020403" pitchFamily="18" charset="0"/>
            </a:endParaRPr>
          </a:p>
        </p:txBody>
      </p:sp>
      <p:sp>
        <p:nvSpPr>
          <p:cNvPr id="3" name="Content Placeholder 2"/>
          <p:cNvSpPr>
            <a:spLocks noGrp="1"/>
          </p:cNvSpPr>
          <p:nvPr>
            <p:ph idx="1"/>
          </p:nvPr>
        </p:nvSpPr>
        <p:spPr>
          <a:xfrm>
            <a:off x="0" y="739102"/>
            <a:ext cx="9144000" cy="6118897"/>
          </a:xfrm>
        </p:spPr>
        <p:txBody>
          <a:bodyPr/>
          <a:lstStyle/>
          <a:p>
            <a:r>
              <a:rPr lang="en-US" sz="2600" u="sng" dirty="0" smtClean="0">
                <a:latin typeface="Rockwell" panose="02060603020205020403" pitchFamily="18" charset="0"/>
              </a:rPr>
              <a:t>Control/Sobriety</a:t>
            </a:r>
            <a:endParaRPr lang="en-US" sz="2600" u="sng" dirty="0" smtClean="0">
              <a:latin typeface="Rockwell" panose="02060603020205020403" pitchFamily="18" charset="0"/>
            </a:endParaRPr>
          </a:p>
          <a:p>
            <a:r>
              <a:rPr lang="en-US" sz="2600" u="sng" dirty="0" smtClean="0">
                <a:latin typeface="Rockwell" panose="02060603020205020403" pitchFamily="18" charset="0"/>
              </a:rPr>
              <a:t>Provision</a:t>
            </a:r>
            <a:endParaRPr lang="es-GT" sz="2600" dirty="0" smtClean="0">
              <a:latin typeface="Rockwell" panose="02060603020205020403" pitchFamily="18" charset="0"/>
            </a:endParaRPr>
          </a:p>
          <a:p>
            <a:r>
              <a:rPr lang="en-US" sz="2600" u="sng" dirty="0" smtClean="0">
                <a:latin typeface="Rockwell" panose="02060603020205020403" pitchFamily="18" charset="0"/>
              </a:rPr>
              <a:t>Wisdom</a:t>
            </a:r>
            <a:endParaRPr lang="en-US" sz="2600" dirty="0" smtClean="0">
              <a:latin typeface="Rockwell" panose="02060603020205020403" pitchFamily="18" charset="0"/>
            </a:endParaRPr>
          </a:p>
          <a:p>
            <a:r>
              <a:rPr lang="en-US" sz="2600" u="sng" dirty="0" smtClean="0">
                <a:latin typeface="Rockwell" panose="02060603020205020403" pitchFamily="18" charset="0"/>
              </a:rPr>
              <a:t>Separation</a:t>
            </a:r>
            <a:endParaRPr lang="en-US" sz="2600" dirty="0" smtClean="0">
              <a:latin typeface="Rockwell" panose="02060603020205020403" pitchFamily="18" charset="0"/>
            </a:endParaRPr>
          </a:p>
          <a:p>
            <a:pPr lvl="1">
              <a:lnSpc>
                <a:spcPct val="150000"/>
              </a:lnSpc>
            </a:pPr>
            <a:r>
              <a:rPr lang="en-US" sz="2000" b="1" dirty="0">
                <a:latin typeface="Rockwell" panose="02060603020205020403" pitchFamily="18" charset="0"/>
              </a:rPr>
              <a:t>Tit 2:11-12</a:t>
            </a:r>
            <a:r>
              <a:rPr lang="en-US" sz="2000" dirty="0">
                <a:latin typeface="Rockwell" panose="02060603020205020403" pitchFamily="18" charset="0"/>
              </a:rPr>
              <a:t> – “For the grace of God has appeared, bringing salvation to all men, instructing us to deny </a:t>
            </a:r>
            <a:r>
              <a:rPr lang="en-US" sz="2000" dirty="0" smtClean="0">
                <a:latin typeface="Rockwell" panose="02060603020205020403" pitchFamily="18" charset="0"/>
              </a:rPr>
              <a:t>ungodliness and worldly </a:t>
            </a:r>
            <a:r>
              <a:rPr lang="en-US" sz="2000" dirty="0">
                <a:latin typeface="Rockwell" panose="02060603020205020403" pitchFamily="18" charset="0"/>
              </a:rPr>
              <a:t>desires and to live sensibly, righteously and godly in the present age</a:t>
            </a:r>
            <a:r>
              <a:rPr lang="en-US" sz="2000" dirty="0" smtClean="0">
                <a:latin typeface="Rockwell" panose="02060603020205020403" pitchFamily="18" charset="0"/>
              </a:rPr>
              <a:t>”</a:t>
            </a:r>
          </a:p>
          <a:p>
            <a:pPr lvl="1"/>
            <a:endParaRPr lang="en-US" sz="2200" u="sng" dirty="0" smtClean="0">
              <a:latin typeface="Rockwell" panose="02060603020205020403" pitchFamily="18" charset="0"/>
            </a:endParaRPr>
          </a:p>
        </p:txBody>
      </p:sp>
    </p:spTree>
    <p:extLst>
      <p:ext uri="{BB962C8B-B14F-4D97-AF65-F5344CB8AC3E}">
        <p14:creationId xmlns:p14="http://schemas.microsoft.com/office/powerpoint/2010/main" val="410461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0762"/>
          </a:xfrm>
        </p:spPr>
        <p:txBody>
          <a:bodyPr>
            <a:normAutofit/>
          </a:bodyPr>
          <a:lstStyle/>
          <a:p>
            <a:pPr algn="ctr"/>
            <a:r>
              <a:rPr lang="en-US" sz="3600" b="1" dirty="0" smtClean="0">
                <a:latin typeface="Rockwell" panose="02060603020205020403" pitchFamily="18" charset="0"/>
              </a:rPr>
              <a:t>Why Christians Shouldn’t Drink</a:t>
            </a:r>
            <a:endParaRPr lang="es-GT" sz="3600" b="1" dirty="0">
              <a:latin typeface="Rockwell" panose="02060603020205020403" pitchFamily="18" charset="0"/>
            </a:endParaRPr>
          </a:p>
        </p:txBody>
      </p:sp>
      <p:sp>
        <p:nvSpPr>
          <p:cNvPr id="3" name="Content Placeholder 2"/>
          <p:cNvSpPr>
            <a:spLocks noGrp="1"/>
          </p:cNvSpPr>
          <p:nvPr>
            <p:ph idx="1"/>
          </p:nvPr>
        </p:nvSpPr>
        <p:spPr>
          <a:xfrm>
            <a:off x="0" y="797442"/>
            <a:ext cx="9144000" cy="6060557"/>
          </a:xfrm>
        </p:spPr>
        <p:txBody>
          <a:bodyPr>
            <a:normAutofit fontScale="77500" lnSpcReduction="20000"/>
          </a:bodyPr>
          <a:lstStyle/>
          <a:p>
            <a:r>
              <a:rPr lang="en-US" sz="3400" u="sng" dirty="0" smtClean="0">
                <a:latin typeface="Rockwell" panose="02060603020205020403" pitchFamily="18" charset="0"/>
              </a:rPr>
              <a:t>Control/Sobriety</a:t>
            </a:r>
          </a:p>
          <a:p>
            <a:r>
              <a:rPr lang="en-US" sz="3400" u="sng" dirty="0" smtClean="0">
                <a:latin typeface="Rockwell" panose="02060603020205020403" pitchFamily="18" charset="0"/>
              </a:rPr>
              <a:t>Provision</a:t>
            </a:r>
            <a:endParaRPr lang="es-GT" sz="3400" dirty="0" smtClean="0">
              <a:latin typeface="Rockwell" panose="02060603020205020403" pitchFamily="18" charset="0"/>
            </a:endParaRPr>
          </a:p>
          <a:p>
            <a:r>
              <a:rPr lang="en-US" sz="3400" u="sng" dirty="0" smtClean="0">
                <a:latin typeface="Rockwell" panose="02060603020205020403" pitchFamily="18" charset="0"/>
              </a:rPr>
              <a:t>Wisdom</a:t>
            </a:r>
            <a:endParaRPr lang="en-US" sz="3400" dirty="0" smtClean="0">
              <a:latin typeface="Rockwell" panose="02060603020205020403" pitchFamily="18" charset="0"/>
            </a:endParaRPr>
          </a:p>
          <a:p>
            <a:r>
              <a:rPr lang="en-US" sz="3400" u="sng" dirty="0" smtClean="0">
                <a:latin typeface="Rockwell" panose="02060603020205020403" pitchFamily="18" charset="0"/>
              </a:rPr>
              <a:t>Separation</a:t>
            </a:r>
            <a:endParaRPr lang="en-US" sz="3400" u="sng" dirty="0">
              <a:latin typeface="Rockwell" panose="02060603020205020403" pitchFamily="18" charset="0"/>
            </a:endParaRPr>
          </a:p>
          <a:p>
            <a:r>
              <a:rPr lang="en-US" sz="3400" u="sng" dirty="0" smtClean="0">
                <a:latin typeface="Rockwell" panose="02060603020205020403" pitchFamily="18" charset="0"/>
              </a:rPr>
              <a:t>Leadership</a:t>
            </a:r>
          </a:p>
          <a:p>
            <a:pPr lvl="1">
              <a:lnSpc>
                <a:spcPct val="150000"/>
              </a:lnSpc>
            </a:pPr>
            <a:r>
              <a:rPr lang="en-US" sz="2000" b="1" dirty="0">
                <a:latin typeface="Rockwell" panose="02060603020205020403" pitchFamily="18" charset="0"/>
              </a:rPr>
              <a:t>Prov 31:4-5</a:t>
            </a:r>
            <a:r>
              <a:rPr lang="en-US" sz="2000" dirty="0">
                <a:latin typeface="Rockwell" panose="02060603020205020403" pitchFamily="18" charset="0"/>
              </a:rPr>
              <a:t> – “It is not for kings, O </a:t>
            </a:r>
            <a:r>
              <a:rPr lang="en-US" sz="2000" dirty="0" err="1">
                <a:latin typeface="Rockwell" panose="02060603020205020403" pitchFamily="18" charset="0"/>
              </a:rPr>
              <a:t>Lemuel</a:t>
            </a:r>
            <a:r>
              <a:rPr lang="en-US" sz="2000" dirty="0">
                <a:latin typeface="Rockwell" panose="02060603020205020403" pitchFamily="18" charset="0"/>
              </a:rPr>
              <a:t>, it is not for kings to drink wine, or for rulers to desire strong drink, for they will drink and forget what is decreed, and pervert the rights of all the afflicted</a:t>
            </a:r>
            <a:r>
              <a:rPr lang="en-US" sz="2000" dirty="0" smtClean="0">
                <a:latin typeface="Rockwell" panose="02060603020205020403" pitchFamily="18" charset="0"/>
              </a:rPr>
              <a:t>.”</a:t>
            </a:r>
          </a:p>
          <a:p>
            <a:pPr lvl="1">
              <a:lnSpc>
                <a:spcPct val="150000"/>
              </a:lnSpc>
            </a:pPr>
            <a:r>
              <a:rPr lang="en-US" sz="2000" b="1" dirty="0">
                <a:latin typeface="Rockwell" panose="02060603020205020403" pitchFamily="18" charset="0"/>
              </a:rPr>
              <a:t>Lev 10:9-11</a:t>
            </a:r>
            <a:r>
              <a:rPr lang="en-US" sz="2000" dirty="0">
                <a:latin typeface="Rockwell" panose="02060603020205020403" pitchFamily="18" charset="0"/>
              </a:rPr>
              <a:t> – “Do not drink wine or strong drink, neither you nor your sons with you, when you come into the tent of meeting, so that you will not die—it is a perpetual statute throughout your generations—and so as to make a distinction between the holy and the profane, and between the unclean and the clean, and so as to teach the sons of Israel all the statutes </a:t>
            </a:r>
            <a:r>
              <a:rPr lang="en-US" sz="2000" dirty="0" smtClean="0">
                <a:latin typeface="Rockwell" panose="02060603020205020403" pitchFamily="18" charset="0"/>
              </a:rPr>
              <a:t>which </a:t>
            </a:r>
            <a:r>
              <a:rPr lang="en-US" sz="2000" dirty="0">
                <a:latin typeface="Rockwell" panose="02060603020205020403" pitchFamily="18" charset="0"/>
              </a:rPr>
              <a:t>the </a:t>
            </a:r>
            <a:r>
              <a:rPr lang="en-US" sz="2000" cap="small" dirty="0">
                <a:latin typeface="Rockwell" panose="02060603020205020403" pitchFamily="18" charset="0"/>
              </a:rPr>
              <a:t>Lord</a:t>
            </a:r>
            <a:r>
              <a:rPr lang="en-US" sz="2000" dirty="0">
                <a:latin typeface="Rockwell" panose="02060603020205020403" pitchFamily="18" charset="0"/>
              </a:rPr>
              <a:t> has spoken to them through Moses</a:t>
            </a:r>
            <a:r>
              <a:rPr lang="en-US" sz="2000" dirty="0" smtClean="0">
                <a:latin typeface="Rockwell" panose="02060603020205020403" pitchFamily="18" charset="0"/>
              </a:rPr>
              <a:t>.”</a:t>
            </a:r>
          </a:p>
          <a:p>
            <a:pPr lvl="1">
              <a:lnSpc>
                <a:spcPct val="150000"/>
              </a:lnSpc>
            </a:pPr>
            <a:r>
              <a:rPr lang="en-US" sz="2000" b="1" dirty="0">
                <a:latin typeface="Rockwell" panose="02060603020205020403" pitchFamily="18" charset="0"/>
              </a:rPr>
              <a:t>2 Cor 3:2</a:t>
            </a:r>
            <a:r>
              <a:rPr lang="en-US" sz="2000" dirty="0">
                <a:latin typeface="Rockwell" panose="02060603020205020403" pitchFamily="18" charset="0"/>
              </a:rPr>
              <a:t> – “You are our letter, written in our hearts, known and read by all men”</a:t>
            </a:r>
            <a:endParaRPr lang="en-US" sz="2000" dirty="0" smtClean="0">
              <a:latin typeface="Rockwell" panose="02060603020205020403" pitchFamily="18" charset="0"/>
            </a:endParaRPr>
          </a:p>
        </p:txBody>
      </p:sp>
    </p:spTree>
    <p:extLst>
      <p:ext uri="{BB962C8B-B14F-4D97-AF65-F5344CB8AC3E}">
        <p14:creationId xmlns:p14="http://schemas.microsoft.com/office/powerpoint/2010/main" val="180491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0762"/>
          </a:xfrm>
        </p:spPr>
        <p:txBody>
          <a:bodyPr>
            <a:normAutofit/>
          </a:bodyPr>
          <a:lstStyle/>
          <a:p>
            <a:pPr algn="ctr"/>
            <a:r>
              <a:rPr lang="en-US" sz="3600" b="1" dirty="0" smtClean="0">
                <a:latin typeface="Rockwell" panose="02060603020205020403" pitchFamily="18" charset="0"/>
              </a:rPr>
              <a:t>Why Christians Shouldn’t Drink</a:t>
            </a:r>
            <a:endParaRPr lang="es-GT" sz="3600" b="1" dirty="0">
              <a:latin typeface="Rockwell" panose="02060603020205020403" pitchFamily="18" charset="0"/>
            </a:endParaRPr>
          </a:p>
        </p:txBody>
      </p:sp>
      <p:sp>
        <p:nvSpPr>
          <p:cNvPr id="3" name="Content Placeholder 2"/>
          <p:cNvSpPr>
            <a:spLocks noGrp="1"/>
          </p:cNvSpPr>
          <p:nvPr>
            <p:ph idx="1"/>
          </p:nvPr>
        </p:nvSpPr>
        <p:spPr>
          <a:xfrm>
            <a:off x="0" y="739102"/>
            <a:ext cx="9144000" cy="6118897"/>
          </a:xfrm>
        </p:spPr>
        <p:txBody>
          <a:bodyPr>
            <a:normAutofit fontScale="85000" lnSpcReduction="10000"/>
          </a:bodyPr>
          <a:lstStyle/>
          <a:p>
            <a:r>
              <a:rPr lang="en-US" sz="3100" u="sng" dirty="0" smtClean="0">
                <a:latin typeface="Rockwell" panose="02060603020205020403" pitchFamily="18" charset="0"/>
              </a:rPr>
              <a:t>Control/Sobriety</a:t>
            </a:r>
            <a:endParaRPr lang="en-US" sz="3100" u="sng" dirty="0" smtClean="0">
              <a:latin typeface="Rockwell" panose="02060603020205020403" pitchFamily="18" charset="0"/>
            </a:endParaRPr>
          </a:p>
          <a:p>
            <a:r>
              <a:rPr lang="en-US" sz="3100" u="sng" dirty="0" smtClean="0">
                <a:latin typeface="Rockwell" panose="02060603020205020403" pitchFamily="18" charset="0"/>
              </a:rPr>
              <a:t>Provision</a:t>
            </a:r>
            <a:endParaRPr lang="es-GT" sz="3100" dirty="0" smtClean="0">
              <a:latin typeface="Rockwell" panose="02060603020205020403" pitchFamily="18" charset="0"/>
            </a:endParaRPr>
          </a:p>
          <a:p>
            <a:r>
              <a:rPr lang="en-US" sz="3100" u="sng" dirty="0" smtClean="0">
                <a:latin typeface="Rockwell" panose="02060603020205020403" pitchFamily="18" charset="0"/>
              </a:rPr>
              <a:t>Wisdom</a:t>
            </a:r>
            <a:endParaRPr lang="en-US" sz="3100" dirty="0" smtClean="0">
              <a:latin typeface="Rockwell" panose="02060603020205020403" pitchFamily="18" charset="0"/>
            </a:endParaRPr>
          </a:p>
          <a:p>
            <a:r>
              <a:rPr lang="en-US" sz="3100" u="sng" dirty="0" smtClean="0">
                <a:latin typeface="Rockwell" panose="02060603020205020403" pitchFamily="18" charset="0"/>
              </a:rPr>
              <a:t>Separation</a:t>
            </a:r>
            <a:endParaRPr lang="en-US" sz="3100" u="sng" dirty="0">
              <a:latin typeface="Rockwell" panose="02060603020205020403" pitchFamily="18" charset="0"/>
            </a:endParaRPr>
          </a:p>
          <a:p>
            <a:r>
              <a:rPr lang="en-US" sz="3100" u="sng" dirty="0" smtClean="0">
                <a:latin typeface="Rockwell" panose="02060603020205020403" pitchFamily="18" charset="0"/>
              </a:rPr>
              <a:t>Leadership</a:t>
            </a:r>
          </a:p>
          <a:p>
            <a:r>
              <a:rPr lang="en-US" sz="3100" u="sng" dirty="0" smtClean="0">
                <a:latin typeface="Rockwell" panose="02060603020205020403" pitchFamily="18" charset="0"/>
              </a:rPr>
              <a:t>Influence</a:t>
            </a:r>
          </a:p>
          <a:p>
            <a:pPr lvl="1">
              <a:lnSpc>
                <a:spcPct val="150000"/>
              </a:lnSpc>
            </a:pPr>
            <a:r>
              <a:rPr lang="en-US" sz="2000" b="1" dirty="0">
                <a:latin typeface="Rockwell" panose="02060603020205020403" pitchFamily="18" charset="0"/>
              </a:rPr>
              <a:t>Matt 18:6-7</a:t>
            </a:r>
            <a:r>
              <a:rPr lang="en-US" sz="2000" dirty="0">
                <a:latin typeface="Rockwell" panose="02060603020205020403" pitchFamily="18" charset="0"/>
              </a:rPr>
              <a:t> – “but whoever causes one of these little ones who believe in Me to stumble, it would be better for him to have a heavy millstone hung around his neck, and to be drowned in the depth of the sea. Woe to the world because of its stumbling blocks! For it is inevitable that stumbling blocks come; but woe to that man through whom the stumbling block comes</a:t>
            </a:r>
            <a:r>
              <a:rPr lang="en-US" sz="2000" dirty="0" smtClean="0">
                <a:latin typeface="Rockwell" panose="02060603020205020403" pitchFamily="18" charset="0"/>
              </a:rPr>
              <a:t>!”</a:t>
            </a:r>
          </a:p>
          <a:p>
            <a:pPr lvl="1">
              <a:lnSpc>
                <a:spcPct val="150000"/>
              </a:lnSpc>
            </a:pPr>
            <a:r>
              <a:rPr lang="en-US" sz="2000" b="1" dirty="0">
                <a:latin typeface="Rockwell" panose="02060603020205020403" pitchFamily="18" charset="0"/>
              </a:rPr>
              <a:t>1 Cor 8:9</a:t>
            </a:r>
            <a:r>
              <a:rPr lang="en-US" sz="2000" dirty="0">
                <a:latin typeface="Rockwell" panose="02060603020205020403" pitchFamily="18" charset="0"/>
              </a:rPr>
              <a:t> – “But take care that this liberty of yours does not somehow become a stumbling block to the weak.”</a:t>
            </a:r>
            <a:endParaRPr lang="en-US" sz="2000" dirty="0" smtClean="0">
              <a:latin typeface="Rockwell" panose="02060603020205020403" pitchFamily="18" charset="0"/>
            </a:endParaRPr>
          </a:p>
        </p:txBody>
      </p:sp>
    </p:spTree>
    <p:extLst>
      <p:ext uri="{BB962C8B-B14F-4D97-AF65-F5344CB8AC3E}">
        <p14:creationId xmlns:p14="http://schemas.microsoft.com/office/powerpoint/2010/main" val="146455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4988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quot;church of christ&quot; social dr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4" y="1772356"/>
            <a:ext cx="9154163" cy="50856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63" y="0"/>
            <a:ext cx="5436104" cy="1631216"/>
          </a:xfrm>
          <a:prstGeom prst="rect">
            <a:avLst/>
          </a:prstGeom>
          <a:noFill/>
        </p:spPr>
        <p:txBody>
          <a:bodyPr wrap="none" lIns="91440" tIns="45720" rIns="91440" bIns="45720">
            <a:spAutoFit/>
          </a:bodyPr>
          <a:lstStyle/>
          <a:p>
            <a:pPr algn="ctr"/>
            <a:r>
              <a:rPr lang="en-US" sz="10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rPr>
              <a:t>Alcohol:</a:t>
            </a:r>
            <a:endParaRPr lang="en-US" sz="10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endParaRPr>
          </a:p>
        </p:txBody>
      </p:sp>
      <p:sp>
        <p:nvSpPr>
          <p:cNvPr id="3" name="Rectangle 2"/>
          <p:cNvSpPr/>
          <p:nvPr/>
        </p:nvSpPr>
        <p:spPr>
          <a:xfrm>
            <a:off x="5015946" y="107722"/>
            <a:ext cx="4128053" cy="3046988"/>
          </a:xfrm>
          <a:prstGeom prst="rect">
            <a:avLst/>
          </a:prstGeom>
          <a:noFill/>
        </p:spPr>
        <p:txBody>
          <a:bodyPr wrap="none" lIns="91440" tIns="45720" rIns="91440" bIns="45720">
            <a:spAutoFit/>
          </a:bodyPr>
          <a:lstStyle/>
          <a:p>
            <a:pPr algn="ctr"/>
            <a:r>
              <a:rPr lang="en-US" sz="6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rPr>
              <a:t>What’s</a:t>
            </a:r>
          </a:p>
          <a:p>
            <a:pPr algn="ctr"/>
            <a:r>
              <a:rPr lang="en-US" sz="6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rPr>
              <a:t>The</a:t>
            </a:r>
          </a:p>
          <a:p>
            <a:pPr algn="ctr"/>
            <a:r>
              <a:rPr lang="en-US" sz="6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rPr>
              <a:t>Big Deal?</a:t>
            </a:r>
            <a:endParaRPr lang="en-US" sz="6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endParaRPr>
          </a:p>
        </p:txBody>
      </p:sp>
    </p:spTree>
    <p:extLst>
      <p:ext uri="{BB962C8B-B14F-4D97-AF65-F5344CB8AC3E}">
        <p14:creationId xmlns:p14="http://schemas.microsoft.com/office/powerpoint/2010/main" val="17685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lcohol prohib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22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649" y="919163"/>
            <a:ext cx="5186117" cy="29858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01" b="3761"/>
          <a:stretch/>
        </p:blipFill>
        <p:spPr bwMode="auto">
          <a:xfrm>
            <a:off x="4729778" y="4311100"/>
            <a:ext cx="4242099" cy="24016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0" y="800219"/>
            <a:ext cx="6781800" cy="6057781"/>
          </a:xfrm>
        </p:spPr>
        <p:txBody>
          <a:bodyPr anchor="ctr">
            <a:noAutofit/>
          </a:bodyPr>
          <a:lstStyle/>
          <a:p>
            <a:pPr marL="0" indent="0">
              <a:lnSpc>
                <a:spcPct val="100000"/>
              </a:lnSpc>
              <a:buNone/>
            </a:pPr>
            <a:r>
              <a:rPr lang="en-US" sz="6000" u="sng" dirty="0" smtClean="0">
                <a:solidFill>
                  <a:schemeClr val="bg1"/>
                </a:solidFill>
                <a:latin typeface="Rockwell" panose="02060603020205020403" pitchFamily="18" charset="0"/>
              </a:rPr>
              <a:t>Alcohol…</a:t>
            </a:r>
          </a:p>
          <a:p>
            <a:pPr>
              <a:lnSpc>
                <a:spcPct val="100000"/>
              </a:lnSpc>
            </a:pPr>
            <a:r>
              <a:rPr lang="en-US" sz="1900" dirty="0" smtClean="0">
                <a:solidFill>
                  <a:schemeClr val="bg1"/>
                </a:solidFill>
                <a:latin typeface="Rockwell" panose="02060603020205020403" pitchFamily="18" charset="0"/>
              </a:rPr>
              <a:t>Mocks – </a:t>
            </a:r>
            <a:r>
              <a:rPr lang="en-US" sz="1900" b="1" dirty="0" smtClean="0">
                <a:solidFill>
                  <a:schemeClr val="bg1"/>
                </a:solidFill>
                <a:latin typeface="Rockwell" panose="02060603020205020403" pitchFamily="18" charset="0"/>
              </a:rPr>
              <a:t>Prov 20:1</a:t>
            </a:r>
          </a:p>
          <a:p>
            <a:pPr>
              <a:lnSpc>
                <a:spcPct val="100000"/>
              </a:lnSpc>
            </a:pPr>
            <a:r>
              <a:rPr lang="en-US" sz="1900" dirty="0">
                <a:solidFill>
                  <a:schemeClr val="bg1"/>
                </a:solidFill>
                <a:latin typeface="Rockwell" panose="02060603020205020403" pitchFamily="18" charset="0"/>
              </a:rPr>
              <a:t>Destroys – </a:t>
            </a:r>
            <a:r>
              <a:rPr lang="en-US" sz="1900" b="1" dirty="0" smtClean="0">
                <a:solidFill>
                  <a:schemeClr val="bg1"/>
                </a:solidFill>
                <a:latin typeface="Rockwell" panose="02060603020205020403" pitchFamily="18" charset="0"/>
              </a:rPr>
              <a:t>Nah 1:10</a:t>
            </a:r>
          </a:p>
          <a:p>
            <a:pPr>
              <a:lnSpc>
                <a:spcPct val="100000"/>
              </a:lnSpc>
            </a:pPr>
            <a:r>
              <a:rPr lang="en-US" sz="1900" dirty="0">
                <a:solidFill>
                  <a:schemeClr val="bg1"/>
                </a:solidFill>
                <a:latin typeface="Rockwell" panose="02060603020205020403" pitchFamily="18" charset="0"/>
              </a:rPr>
              <a:t>Poverty – </a:t>
            </a:r>
            <a:r>
              <a:rPr lang="en-US" sz="1900" b="1" dirty="0" smtClean="0">
                <a:solidFill>
                  <a:schemeClr val="bg1"/>
                </a:solidFill>
                <a:latin typeface="Rockwell" panose="02060603020205020403" pitchFamily="18" charset="0"/>
              </a:rPr>
              <a:t>Prov 23:21</a:t>
            </a:r>
          </a:p>
          <a:p>
            <a:pPr>
              <a:lnSpc>
                <a:spcPct val="100000"/>
              </a:lnSpc>
            </a:pPr>
            <a:r>
              <a:rPr lang="en-US" sz="1900" dirty="0">
                <a:solidFill>
                  <a:schemeClr val="bg1"/>
                </a:solidFill>
                <a:latin typeface="Rockwell" panose="02060603020205020403" pitchFamily="18" charset="0"/>
              </a:rPr>
              <a:t>Woes – </a:t>
            </a:r>
            <a:r>
              <a:rPr lang="en-US" sz="1900" b="1" dirty="0" smtClean="0">
                <a:solidFill>
                  <a:schemeClr val="bg1"/>
                </a:solidFill>
                <a:latin typeface="Rockwell" panose="02060603020205020403" pitchFamily="18" charset="0"/>
              </a:rPr>
              <a:t>Hab 2:15; Isa 5:11,22</a:t>
            </a:r>
          </a:p>
          <a:p>
            <a:pPr>
              <a:lnSpc>
                <a:spcPct val="100000"/>
              </a:lnSpc>
            </a:pPr>
            <a:r>
              <a:rPr lang="en-US" sz="1900" dirty="0">
                <a:solidFill>
                  <a:schemeClr val="bg1"/>
                </a:solidFill>
                <a:latin typeface="Rockwell" panose="02060603020205020403" pitchFamily="18" charset="0"/>
              </a:rPr>
              <a:t>Sorrow – </a:t>
            </a:r>
            <a:r>
              <a:rPr lang="en-US" sz="1900" b="1" dirty="0" smtClean="0">
                <a:solidFill>
                  <a:schemeClr val="bg1"/>
                </a:solidFill>
                <a:latin typeface="Rockwell" panose="02060603020205020403" pitchFamily="18" charset="0"/>
              </a:rPr>
              <a:t>Prov 23:29</a:t>
            </a:r>
          </a:p>
          <a:p>
            <a:pPr>
              <a:lnSpc>
                <a:spcPct val="100000"/>
              </a:lnSpc>
            </a:pPr>
            <a:r>
              <a:rPr lang="en-US" sz="1900" dirty="0">
                <a:solidFill>
                  <a:schemeClr val="bg1"/>
                </a:solidFill>
                <a:latin typeface="Rockwell" panose="02060603020205020403" pitchFamily="18" charset="0"/>
              </a:rPr>
              <a:t>Contention – </a:t>
            </a:r>
            <a:r>
              <a:rPr lang="en-US" sz="1900" b="1" dirty="0" smtClean="0">
                <a:solidFill>
                  <a:schemeClr val="bg1"/>
                </a:solidFill>
                <a:latin typeface="Rockwell" panose="02060603020205020403" pitchFamily="18" charset="0"/>
              </a:rPr>
              <a:t>Prov 23:29</a:t>
            </a:r>
          </a:p>
          <a:p>
            <a:pPr>
              <a:lnSpc>
                <a:spcPct val="100000"/>
              </a:lnSpc>
            </a:pPr>
            <a:r>
              <a:rPr lang="en-US" sz="1900" dirty="0" smtClean="0">
                <a:solidFill>
                  <a:schemeClr val="bg1"/>
                </a:solidFill>
                <a:latin typeface="Rockwell" panose="02060603020205020403" pitchFamily="18" charset="0"/>
              </a:rPr>
              <a:t>Harms </a:t>
            </a:r>
            <a:r>
              <a:rPr lang="en-US" sz="1900" dirty="0">
                <a:solidFill>
                  <a:schemeClr val="bg1"/>
                </a:solidFill>
                <a:latin typeface="Rockwell" panose="02060603020205020403" pitchFamily="18" charset="0"/>
              </a:rPr>
              <a:t>judgment – </a:t>
            </a:r>
            <a:r>
              <a:rPr lang="en-US" sz="1900" b="1" dirty="0">
                <a:solidFill>
                  <a:schemeClr val="bg1"/>
                </a:solidFill>
                <a:latin typeface="Rockwell" panose="02060603020205020403" pitchFamily="18" charset="0"/>
              </a:rPr>
              <a:t>Prov 31:4-5; Isa </a:t>
            </a:r>
            <a:r>
              <a:rPr lang="en-US" sz="1900" b="1" dirty="0" smtClean="0">
                <a:solidFill>
                  <a:schemeClr val="bg1"/>
                </a:solidFill>
                <a:latin typeface="Rockwell" panose="02060603020205020403" pitchFamily="18" charset="0"/>
              </a:rPr>
              <a:t>28:7</a:t>
            </a:r>
          </a:p>
          <a:p>
            <a:pPr>
              <a:lnSpc>
                <a:spcPct val="100000"/>
              </a:lnSpc>
            </a:pPr>
            <a:r>
              <a:rPr lang="en-US" sz="1900" dirty="0" smtClean="0">
                <a:solidFill>
                  <a:schemeClr val="bg1"/>
                </a:solidFill>
                <a:latin typeface="Rockwell" panose="02060603020205020403" pitchFamily="18" charset="0"/>
              </a:rPr>
              <a:t>Complaining </a:t>
            </a:r>
            <a:r>
              <a:rPr lang="en-US" sz="1900" dirty="0">
                <a:solidFill>
                  <a:schemeClr val="bg1"/>
                </a:solidFill>
                <a:latin typeface="Rockwell" panose="02060603020205020403" pitchFamily="18" charset="0"/>
              </a:rPr>
              <a:t>–</a:t>
            </a:r>
            <a:r>
              <a:rPr lang="en-US" sz="1900" dirty="0" smtClean="0">
                <a:solidFill>
                  <a:schemeClr val="bg1"/>
                </a:solidFill>
                <a:latin typeface="Rockwell" panose="02060603020205020403" pitchFamily="18" charset="0"/>
              </a:rPr>
              <a:t> </a:t>
            </a:r>
            <a:r>
              <a:rPr lang="en-US" sz="1900" b="1" dirty="0" smtClean="0">
                <a:solidFill>
                  <a:schemeClr val="bg1"/>
                </a:solidFill>
                <a:latin typeface="Rockwell" panose="02060603020205020403" pitchFamily="18" charset="0"/>
              </a:rPr>
              <a:t>Prov 23:29</a:t>
            </a:r>
          </a:p>
          <a:p>
            <a:pPr>
              <a:lnSpc>
                <a:spcPct val="100000"/>
              </a:lnSpc>
            </a:pPr>
            <a:r>
              <a:rPr lang="en-US" sz="1900" dirty="0" smtClean="0">
                <a:solidFill>
                  <a:schemeClr val="bg1"/>
                </a:solidFill>
                <a:latin typeface="Rockwell" panose="02060603020205020403" pitchFamily="18" charset="0"/>
              </a:rPr>
              <a:t>Perversion </a:t>
            </a:r>
            <a:r>
              <a:rPr lang="en-US" sz="1900" dirty="0">
                <a:solidFill>
                  <a:schemeClr val="bg1"/>
                </a:solidFill>
                <a:latin typeface="Rockwell" panose="02060603020205020403" pitchFamily="18" charset="0"/>
              </a:rPr>
              <a:t>–</a:t>
            </a:r>
            <a:r>
              <a:rPr lang="en-US" sz="1900" dirty="0" smtClean="0">
                <a:solidFill>
                  <a:schemeClr val="bg1"/>
                </a:solidFill>
                <a:latin typeface="Rockwell" panose="02060603020205020403" pitchFamily="18" charset="0"/>
              </a:rPr>
              <a:t> </a:t>
            </a:r>
            <a:r>
              <a:rPr lang="en-US" sz="1900" b="1" dirty="0" smtClean="0">
                <a:solidFill>
                  <a:schemeClr val="bg1"/>
                </a:solidFill>
                <a:latin typeface="Rockwell" panose="02060603020205020403" pitchFamily="18" charset="0"/>
              </a:rPr>
              <a:t>Prov 23:33b</a:t>
            </a:r>
            <a:endParaRPr lang="en-US" sz="1900" b="1" dirty="0">
              <a:solidFill>
                <a:schemeClr val="bg1"/>
              </a:solidFill>
              <a:latin typeface="Rockwell" panose="02060603020205020403" pitchFamily="18" charset="0"/>
            </a:endParaRPr>
          </a:p>
          <a:p>
            <a:pPr>
              <a:lnSpc>
                <a:spcPct val="100000"/>
              </a:lnSpc>
            </a:pPr>
            <a:r>
              <a:rPr lang="en-US" sz="1900" dirty="0" smtClean="0">
                <a:solidFill>
                  <a:schemeClr val="bg1"/>
                </a:solidFill>
                <a:latin typeface="Rockwell" panose="02060603020205020403" pitchFamily="18" charset="0"/>
              </a:rPr>
              <a:t>Worries </a:t>
            </a:r>
            <a:r>
              <a:rPr lang="en-US" sz="1900" dirty="0">
                <a:solidFill>
                  <a:schemeClr val="bg1"/>
                </a:solidFill>
                <a:latin typeface="Rockwell" panose="02060603020205020403" pitchFamily="18" charset="0"/>
              </a:rPr>
              <a:t>without </a:t>
            </a:r>
            <a:r>
              <a:rPr lang="en-US" sz="1900" dirty="0" smtClean="0">
                <a:solidFill>
                  <a:schemeClr val="bg1"/>
                </a:solidFill>
                <a:latin typeface="Rockwell" panose="02060603020205020403" pitchFamily="18" charset="0"/>
              </a:rPr>
              <a:t>cause</a:t>
            </a:r>
            <a:r>
              <a:rPr lang="en-US" sz="1900" dirty="0">
                <a:solidFill>
                  <a:schemeClr val="bg1"/>
                </a:solidFill>
                <a:latin typeface="Rockwell" panose="02060603020205020403" pitchFamily="18" charset="0"/>
              </a:rPr>
              <a:t> –</a:t>
            </a:r>
            <a:r>
              <a:rPr lang="en-US" sz="1900" dirty="0" smtClean="0">
                <a:solidFill>
                  <a:schemeClr val="bg1"/>
                </a:solidFill>
                <a:latin typeface="Rockwell" panose="02060603020205020403" pitchFamily="18" charset="0"/>
              </a:rPr>
              <a:t> </a:t>
            </a:r>
            <a:r>
              <a:rPr lang="en-US" sz="1900" b="1" dirty="0" smtClean="0">
                <a:solidFill>
                  <a:schemeClr val="bg1"/>
                </a:solidFill>
                <a:latin typeface="Rockwell" panose="02060603020205020403" pitchFamily="18" charset="0"/>
              </a:rPr>
              <a:t>Prov 23:29</a:t>
            </a:r>
            <a:endParaRPr lang="en-US" sz="1900" b="1" dirty="0">
              <a:solidFill>
                <a:schemeClr val="bg1"/>
              </a:solidFill>
              <a:latin typeface="Rockwell" panose="02060603020205020403" pitchFamily="18" charset="0"/>
            </a:endParaRPr>
          </a:p>
          <a:p>
            <a:pPr>
              <a:lnSpc>
                <a:spcPct val="100000"/>
              </a:lnSpc>
            </a:pPr>
            <a:r>
              <a:rPr lang="en-US" sz="1900" dirty="0" smtClean="0">
                <a:solidFill>
                  <a:schemeClr val="bg1"/>
                </a:solidFill>
                <a:latin typeface="Rockwell" panose="02060603020205020403" pitchFamily="18" charset="0"/>
              </a:rPr>
              <a:t>Inflames passions</a:t>
            </a:r>
            <a:r>
              <a:rPr lang="en-US" sz="1900" dirty="0">
                <a:solidFill>
                  <a:schemeClr val="bg1"/>
                </a:solidFill>
                <a:latin typeface="Rockwell" panose="02060603020205020403" pitchFamily="18" charset="0"/>
              </a:rPr>
              <a:t> –</a:t>
            </a:r>
            <a:r>
              <a:rPr lang="en-US" sz="1900" dirty="0" smtClean="0">
                <a:solidFill>
                  <a:schemeClr val="bg1"/>
                </a:solidFill>
                <a:latin typeface="Rockwell" panose="02060603020205020403" pitchFamily="18" charset="0"/>
              </a:rPr>
              <a:t> </a:t>
            </a:r>
            <a:r>
              <a:rPr lang="en-US" sz="1900" b="1" dirty="0" smtClean="0">
                <a:solidFill>
                  <a:schemeClr val="bg1"/>
                </a:solidFill>
                <a:latin typeface="Rockwell" panose="02060603020205020403" pitchFamily="18" charset="0"/>
              </a:rPr>
              <a:t>Isa 5:11</a:t>
            </a:r>
            <a:endParaRPr lang="en-US" sz="1900" b="1" dirty="0">
              <a:solidFill>
                <a:schemeClr val="bg1"/>
              </a:solidFill>
              <a:latin typeface="Rockwell" panose="02060603020205020403" pitchFamily="18" charset="0"/>
            </a:endParaRPr>
          </a:p>
          <a:p>
            <a:pPr>
              <a:lnSpc>
                <a:spcPct val="100000"/>
              </a:lnSpc>
            </a:pPr>
            <a:r>
              <a:rPr lang="en-US" sz="1900" dirty="0" smtClean="0">
                <a:solidFill>
                  <a:schemeClr val="bg1"/>
                </a:solidFill>
                <a:latin typeface="Rockwell" panose="02060603020205020403" pitchFamily="18" charset="0"/>
              </a:rPr>
              <a:t>Enslaves </a:t>
            </a:r>
            <a:r>
              <a:rPr lang="en-US" sz="1900" dirty="0">
                <a:solidFill>
                  <a:schemeClr val="bg1"/>
                </a:solidFill>
                <a:latin typeface="Rockwell" panose="02060603020205020403" pitchFamily="18" charset="0"/>
              </a:rPr>
              <a:t>–</a:t>
            </a:r>
            <a:r>
              <a:rPr lang="en-US" sz="1900" dirty="0" smtClean="0">
                <a:solidFill>
                  <a:schemeClr val="bg1"/>
                </a:solidFill>
                <a:latin typeface="Rockwell" panose="02060603020205020403" pitchFamily="18" charset="0"/>
              </a:rPr>
              <a:t> </a:t>
            </a:r>
            <a:r>
              <a:rPr lang="en-US" sz="1900" b="1" dirty="0" smtClean="0">
                <a:solidFill>
                  <a:schemeClr val="bg1"/>
                </a:solidFill>
                <a:latin typeface="Rockwell" panose="02060603020205020403" pitchFamily="18" charset="0"/>
              </a:rPr>
              <a:t>Tit 2:3</a:t>
            </a:r>
            <a:endParaRPr lang="en-US" sz="1900" b="1" dirty="0">
              <a:solidFill>
                <a:schemeClr val="bg1"/>
              </a:solidFill>
              <a:latin typeface="Rockwell" panose="02060603020205020403" pitchFamily="18" charset="0"/>
            </a:endParaRPr>
          </a:p>
        </p:txBody>
      </p:sp>
      <p:sp>
        <p:nvSpPr>
          <p:cNvPr id="2" name="Rectangle 1"/>
          <p:cNvSpPr/>
          <p:nvPr/>
        </p:nvSpPr>
        <p:spPr>
          <a:xfrm>
            <a:off x="28308" y="59472"/>
            <a:ext cx="9031458" cy="800219"/>
          </a:xfrm>
          <a:prstGeom prst="rect">
            <a:avLst/>
          </a:prstGeom>
          <a:ln w="28575">
            <a:solidFill>
              <a:schemeClr val="tx1"/>
            </a:solidFill>
          </a:ln>
        </p:spPr>
        <p:txBody>
          <a:bodyPr wrap="square">
            <a:spAutoFit/>
          </a:bodyPr>
          <a:lstStyle/>
          <a:p>
            <a:r>
              <a:rPr lang="en-US" sz="2300" b="1" dirty="0">
                <a:solidFill>
                  <a:schemeClr val="bg1"/>
                </a:solidFill>
                <a:effectLst>
                  <a:outerShdw blurRad="38100" dist="38100" dir="2700000" algn="tl">
                    <a:srgbClr val="000000">
                      <a:alpha val="43137"/>
                    </a:srgbClr>
                  </a:outerShdw>
                </a:effectLst>
                <a:latin typeface="Rockwell" panose="02060603020205020403" pitchFamily="18" charset="0"/>
                <a:ea typeface="Calibri" panose="020F0502020204030204" pitchFamily="34" charset="0"/>
              </a:rPr>
              <a:t>1 Pet 4:4</a:t>
            </a:r>
            <a:r>
              <a:rPr lang="en-US" sz="2300" dirty="0">
                <a:solidFill>
                  <a:schemeClr val="bg1"/>
                </a:solidFill>
                <a:effectLst>
                  <a:outerShdw blurRad="38100" dist="38100" dir="2700000" algn="tl">
                    <a:srgbClr val="000000">
                      <a:alpha val="43137"/>
                    </a:srgbClr>
                  </a:outerShdw>
                </a:effectLst>
                <a:latin typeface="Rockwell" panose="02060603020205020403" pitchFamily="18" charset="0"/>
                <a:ea typeface="Calibri" panose="020F0502020204030204" pitchFamily="34" charset="0"/>
              </a:rPr>
              <a:t> – “In all this, they are surprised that you do not </a:t>
            </a:r>
            <a:r>
              <a:rPr lang="en-US" sz="2300" dirty="0" smtClean="0">
                <a:solidFill>
                  <a:schemeClr val="bg1"/>
                </a:solidFill>
                <a:effectLst>
                  <a:outerShdw blurRad="38100" dist="38100" dir="2700000" algn="tl">
                    <a:srgbClr val="000000">
                      <a:alpha val="43137"/>
                    </a:srgbClr>
                  </a:outerShdw>
                </a:effectLst>
                <a:latin typeface="Rockwell" panose="02060603020205020403" pitchFamily="18" charset="0"/>
                <a:ea typeface="Calibri" panose="020F0502020204030204" pitchFamily="34" charset="0"/>
              </a:rPr>
              <a:t>run with them into </a:t>
            </a:r>
            <a:r>
              <a:rPr lang="en-US" sz="2300" dirty="0">
                <a:solidFill>
                  <a:schemeClr val="bg1"/>
                </a:solidFill>
                <a:effectLst>
                  <a:outerShdw blurRad="38100" dist="38100" dir="2700000" algn="tl">
                    <a:srgbClr val="000000">
                      <a:alpha val="43137"/>
                    </a:srgbClr>
                  </a:outerShdw>
                </a:effectLst>
                <a:latin typeface="Rockwell" panose="02060603020205020403" pitchFamily="18" charset="0"/>
                <a:ea typeface="Calibri" panose="020F0502020204030204" pitchFamily="34" charset="0"/>
              </a:rPr>
              <a:t>the same excesses of dissipation, and they malign you</a:t>
            </a:r>
            <a:r>
              <a:rPr lang="es-GT" sz="2300" dirty="0">
                <a:solidFill>
                  <a:schemeClr val="bg1"/>
                </a:solidFill>
                <a:effectLst>
                  <a:outerShdw blurRad="38100" dist="38100" dir="2700000" algn="tl">
                    <a:srgbClr val="000000">
                      <a:alpha val="43137"/>
                    </a:srgbClr>
                  </a:outerShdw>
                </a:effectLst>
                <a:latin typeface="Rockwell" panose="02060603020205020403" pitchFamily="18" charset="0"/>
              </a:rPr>
              <a:t>”</a:t>
            </a:r>
          </a:p>
        </p:txBody>
      </p:sp>
    </p:spTree>
    <p:extLst>
      <p:ext uri="{BB962C8B-B14F-4D97-AF65-F5344CB8AC3E}">
        <p14:creationId xmlns:p14="http://schemas.microsoft.com/office/powerpoint/2010/main" val="2167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500"/>
                                        <p:tgtEl>
                                          <p:spTgt spid="4">
                                            <p:txEl>
                                              <p:pRg st="9" end="9"/>
                                            </p:txEl>
                                          </p:spTgt>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Effect transition="in" filter="fade">
                                      <p:cBhvr>
                                        <p:cTn id="53" dur="500"/>
                                        <p:tgtEl>
                                          <p:spTgt spid="4">
                                            <p:txEl>
                                              <p:pRg st="10" end="10"/>
                                            </p:txEl>
                                          </p:spTgt>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500"/>
                                        <p:tgtEl>
                                          <p:spTgt spid="4">
                                            <p:txEl>
                                              <p:pRg st="11" end="11"/>
                                            </p:txEl>
                                          </p:spTgt>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Effect transition="in" filter="fade">
                                      <p:cBhvr>
                                        <p:cTn id="6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christian scoff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241" y="0"/>
            <a:ext cx="4582759" cy="2440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ristian scoffers"/>
          <p:cNvPicPr>
            <a:picLocks noChangeAspect="1" noChangeArrowheads="1"/>
          </p:cNvPicPr>
          <p:nvPr/>
        </p:nvPicPr>
        <p:blipFill rotWithShape="1">
          <a:blip r:embed="rId3">
            <a:extLst>
              <a:ext uri="{28A0092B-C50C-407E-A947-70E740481C1C}">
                <a14:useLocalDpi xmlns:a14="http://schemas.microsoft.com/office/drawing/2010/main" val="0"/>
              </a:ext>
            </a:extLst>
          </a:blip>
          <a:srcRect t="8847" b="13223"/>
          <a:stretch/>
        </p:blipFill>
        <p:spPr bwMode="auto">
          <a:xfrm>
            <a:off x="-10759" y="2440127"/>
            <a:ext cx="9144000" cy="21515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hristian scoffers"/>
          <p:cNvPicPr>
            <a:picLocks noChangeAspect="1" noChangeArrowheads="1"/>
          </p:cNvPicPr>
          <p:nvPr/>
        </p:nvPicPr>
        <p:blipFill rotWithShape="1">
          <a:blip r:embed="rId4">
            <a:extLst>
              <a:ext uri="{28A0092B-C50C-407E-A947-70E740481C1C}">
                <a14:useLocalDpi xmlns:a14="http://schemas.microsoft.com/office/drawing/2010/main" val="0"/>
              </a:ext>
            </a:extLst>
          </a:blip>
          <a:srcRect t="3460"/>
          <a:stretch/>
        </p:blipFill>
        <p:spPr bwMode="auto">
          <a:xfrm>
            <a:off x="0" y="-1"/>
            <a:ext cx="4561241" cy="24401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16" y="5875534"/>
            <a:ext cx="8994450" cy="877163"/>
          </a:xfrm>
          <a:prstGeom prst="rect">
            <a:avLst/>
          </a:prstGeom>
          <a:noFill/>
          <a:ln w="76200">
            <a:solidFill>
              <a:schemeClr val="accent5"/>
            </a:solidFill>
          </a:ln>
        </p:spPr>
        <p:txBody>
          <a:bodyPr wrap="none" lIns="91440" tIns="45720" rIns="91440" bIns="45720">
            <a:spAutoFit/>
          </a:bodyPr>
          <a:lstStyle/>
          <a:p>
            <a:pPr algn="ctr"/>
            <a:r>
              <a:rPr lang="en-US" sz="51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Unity Is Worth Fighting For!</a:t>
            </a:r>
            <a:endParaRPr lang="en-US" sz="51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64016" y="4756542"/>
            <a:ext cx="8993104" cy="954107"/>
          </a:xfrm>
          <a:prstGeom prst="rect">
            <a:avLst/>
          </a:prstGeom>
          <a:ln w="28575">
            <a:solidFill>
              <a:schemeClr val="bg1"/>
            </a:solidFill>
          </a:ln>
        </p:spPr>
        <p:txBody>
          <a:bodyPr wrap="square">
            <a:spAutoFit/>
          </a:bodyPr>
          <a:lstStyle/>
          <a:p>
            <a:r>
              <a:rPr lang="en-US" sz="2800" b="1" dirty="0" smtClean="0">
                <a:solidFill>
                  <a:sysClr val="windowText" lastClr="000000"/>
                </a:solidFill>
                <a:effectLst>
                  <a:outerShdw blurRad="38100" dist="38100" dir="2700000" algn="tl">
                    <a:srgbClr val="000000">
                      <a:alpha val="43137"/>
                    </a:srgbClr>
                  </a:outerShdw>
                </a:effectLst>
                <a:latin typeface="Rockwell" panose="02060603020205020403" pitchFamily="18" charset="0"/>
              </a:rPr>
              <a:t>Prov 20:1</a:t>
            </a:r>
            <a:r>
              <a:rPr lang="en-US" sz="2800" dirty="0" smtClean="0">
                <a:solidFill>
                  <a:sysClr val="windowText" lastClr="000000"/>
                </a:solidFill>
                <a:effectLst>
                  <a:outerShdw blurRad="38100" dist="38100" dir="2700000" algn="tl">
                    <a:srgbClr val="000000">
                      <a:alpha val="43137"/>
                    </a:srgbClr>
                  </a:outerShdw>
                </a:effectLst>
                <a:latin typeface="Rockwell" panose="02060603020205020403" pitchFamily="18" charset="0"/>
              </a:rPr>
              <a:t> – “</a:t>
            </a:r>
            <a:r>
              <a:rPr lang="en-US" sz="2800" u="sng" dirty="0" smtClean="0">
                <a:solidFill>
                  <a:sysClr val="windowText" lastClr="000000"/>
                </a:solidFill>
                <a:effectLst>
                  <a:outerShdw blurRad="38100" dist="38100" dir="2700000" algn="tl">
                    <a:srgbClr val="000000">
                      <a:alpha val="43137"/>
                    </a:srgbClr>
                  </a:outerShdw>
                </a:effectLst>
                <a:latin typeface="Rockwell" panose="02060603020205020403" pitchFamily="18" charset="0"/>
              </a:rPr>
              <a:t>Wine </a:t>
            </a:r>
            <a:r>
              <a:rPr lang="en-US" sz="2800" u="sng" dirty="0">
                <a:solidFill>
                  <a:sysClr val="windowText" lastClr="000000"/>
                </a:solidFill>
                <a:effectLst>
                  <a:outerShdw blurRad="38100" dist="38100" dir="2700000" algn="tl">
                    <a:srgbClr val="000000">
                      <a:alpha val="43137"/>
                    </a:srgbClr>
                  </a:outerShdw>
                </a:effectLst>
                <a:latin typeface="Rockwell" panose="02060603020205020403" pitchFamily="18" charset="0"/>
              </a:rPr>
              <a:t>is a mocker</a:t>
            </a:r>
            <a:r>
              <a:rPr lang="en-US" sz="2800" dirty="0">
                <a:solidFill>
                  <a:sysClr val="windowText" lastClr="000000"/>
                </a:solidFill>
                <a:effectLst>
                  <a:outerShdw blurRad="38100" dist="38100" dir="2700000" algn="tl">
                    <a:srgbClr val="000000">
                      <a:alpha val="43137"/>
                    </a:srgbClr>
                  </a:outerShdw>
                </a:effectLst>
                <a:latin typeface="Rockwell" panose="02060603020205020403" pitchFamily="18" charset="0"/>
              </a:rPr>
              <a:t>, strong drink a </a:t>
            </a:r>
            <a:r>
              <a:rPr lang="en-US" sz="2800" dirty="0" smtClean="0">
                <a:solidFill>
                  <a:sysClr val="windowText" lastClr="000000"/>
                </a:solidFill>
                <a:effectLst>
                  <a:outerShdw blurRad="38100" dist="38100" dir="2700000" algn="tl">
                    <a:srgbClr val="000000">
                      <a:alpha val="43137"/>
                    </a:srgbClr>
                  </a:outerShdw>
                </a:effectLst>
                <a:latin typeface="Rockwell" panose="02060603020205020403" pitchFamily="18" charset="0"/>
              </a:rPr>
              <a:t>brawler, and whoever is </a:t>
            </a:r>
            <a:r>
              <a:rPr lang="en-US" sz="2800" dirty="0">
                <a:solidFill>
                  <a:sysClr val="windowText" lastClr="000000"/>
                </a:solidFill>
                <a:effectLst>
                  <a:outerShdw blurRad="38100" dist="38100" dir="2700000" algn="tl">
                    <a:srgbClr val="000000">
                      <a:alpha val="43137"/>
                    </a:srgbClr>
                  </a:outerShdw>
                </a:effectLst>
                <a:latin typeface="Rockwell" panose="02060603020205020403" pitchFamily="18" charset="0"/>
              </a:rPr>
              <a:t>intoxicated by it is not wise</a:t>
            </a:r>
            <a:r>
              <a:rPr lang="en-US" sz="2800" dirty="0" smtClean="0">
                <a:solidFill>
                  <a:sysClr val="windowText" lastClr="000000"/>
                </a:solidFill>
                <a:effectLst>
                  <a:outerShdw blurRad="38100" dist="38100" dir="2700000" algn="tl">
                    <a:srgbClr val="000000">
                      <a:alpha val="43137"/>
                    </a:srgbClr>
                  </a:outerShdw>
                </a:effectLst>
                <a:latin typeface="Rockwell" panose="02060603020205020403" pitchFamily="18" charset="0"/>
              </a:rPr>
              <a:t>.”</a:t>
            </a:r>
            <a:endParaRPr lang="es-GT" sz="2800" dirty="0">
              <a:solidFill>
                <a:sysClr val="windowText" lastClr="000000"/>
              </a:solidFill>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406009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35" t="11491" r="2412" b="3839"/>
          <a:stretch/>
        </p:blipFill>
        <p:spPr>
          <a:xfrm>
            <a:off x="0" y="-1"/>
            <a:ext cx="9144000" cy="3818965"/>
          </a:xfrm>
          <a:prstGeom prst="rect">
            <a:avLst/>
          </a:prstGeom>
        </p:spPr>
      </p:pic>
      <p:sp>
        <p:nvSpPr>
          <p:cNvPr id="5" name="Rectangle 4"/>
          <p:cNvSpPr/>
          <p:nvPr/>
        </p:nvSpPr>
        <p:spPr>
          <a:xfrm>
            <a:off x="137160" y="4002768"/>
            <a:ext cx="8869680" cy="2754600"/>
          </a:xfrm>
          <a:prstGeom prst="rect">
            <a:avLst/>
          </a:prstGeom>
          <a:ln w="38100">
            <a:solidFill>
              <a:schemeClr val="tx1"/>
            </a:solidFill>
          </a:ln>
        </p:spPr>
        <p:txBody>
          <a:bodyPr wrap="square">
            <a:spAutoFit/>
          </a:bodyPr>
          <a:lstStyle/>
          <a:p>
            <a:pPr marL="342900" indent="-342900">
              <a:buFont typeface="+mj-lt"/>
              <a:buAutoNum type="arabicPeriod"/>
            </a:pPr>
            <a:r>
              <a:rPr lang="en-US" sz="3100" dirty="0" smtClean="0">
                <a:latin typeface="Rockwell" panose="02060603020205020403" pitchFamily="18" charset="0"/>
                <a:ea typeface="Calibri" panose="020F0502020204030204" pitchFamily="34" charset="0"/>
              </a:rPr>
              <a:t>Jesus </a:t>
            </a:r>
            <a:r>
              <a:rPr lang="en-US" sz="3100" dirty="0">
                <a:latin typeface="Rockwell" panose="02060603020205020403" pitchFamily="18" charset="0"/>
                <a:ea typeface="Calibri" panose="020F0502020204030204" pitchFamily="34" charset="0"/>
              </a:rPr>
              <a:t>turned water into </a:t>
            </a:r>
            <a:r>
              <a:rPr lang="en-US" sz="3100" dirty="0" smtClean="0">
                <a:latin typeface="Rockwell" panose="02060603020205020403" pitchFamily="18" charset="0"/>
                <a:ea typeface="Calibri" panose="020F0502020204030204" pitchFamily="34" charset="0"/>
              </a:rPr>
              <a:t>wine</a:t>
            </a:r>
          </a:p>
          <a:p>
            <a:pPr marL="342900" indent="-342900">
              <a:buFont typeface="+mj-lt"/>
              <a:buAutoNum type="arabicPeriod"/>
            </a:pPr>
            <a:endParaRPr lang="en-US" sz="4000" dirty="0" smtClean="0">
              <a:latin typeface="Rockwell" panose="02060603020205020403" pitchFamily="18" charset="0"/>
              <a:ea typeface="Calibri" panose="020F0502020204030204" pitchFamily="34" charset="0"/>
            </a:endParaRPr>
          </a:p>
          <a:p>
            <a:pPr marL="342900" indent="-342900">
              <a:buFont typeface="+mj-lt"/>
              <a:buAutoNum type="arabicPeriod"/>
            </a:pPr>
            <a:r>
              <a:rPr lang="en-US" sz="3100" dirty="0" smtClean="0">
                <a:latin typeface="Rockwell" panose="02060603020205020403" pitchFamily="18" charset="0"/>
                <a:ea typeface="Calibri" panose="020F0502020204030204" pitchFamily="34" charset="0"/>
              </a:rPr>
              <a:t>Gluttony </a:t>
            </a:r>
            <a:r>
              <a:rPr lang="en-US" sz="3100" dirty="0">
                <a:latin typeface="Rockwell" panose="02060603020205020403" pitchFamily="18" charset="0"/>
                <a:ea typeface="Calibri" panose="020F0502020204030204" pitchFamily="34" charset="0"/>
              </a:rPr>
              <a:t>is a sin </a:t>
            </a:r>
            <a:r>
              <a:rPr lang="en-US" sz="3100" dirty="0" smtClean="0">
                <a:latin typeface="Rockwell" panose="02060603020205020403" pitchFamily="18" charset="0"/>
                <a:ea typeface="Calibri" panose="020F0502020204030204" pitchFamily="34" charset="0"/>
              </a:rPr>
              <a:t>too</a:t>
            </a:r>
          </a:p>
          <a:p>
            <a:pPr marL="342900" indent="-342900">
              <a:buFont typeface="+mj-lt"/>
              <a:buAutoNum type="arabicPeriod"/>
            </a:pPr>
            <a:endParaRPr lang="en-US" sz="4000" dirty="0" smtClean="0">
              <a:latin typeface="Rockwell" panose="02060603020205020403" pitchFamily="18" charset="0"/>
              <a:ea typeface="Calibri" panose="020F0502020204030204" pitchFamily="34" charset="0"/>
            </a:endParaRPr>
          </a:p>
          <a:p>
            <a:pPr marL="342900" indent="-342900">
              <a:buFont typeface="+mj-lt"/>
              <a:buAutoNum type="arabicPeriod"/>
            </a:pPr>
            <a:r>
              <a:rPr lang="en-US" sz="3100" dirty="0" smtClean="0">
                <a:latin typeface="Rockwell" panose="02060603020205020403" pitchFamily="18" charset="0"/>
                <a:ea typeface="Calibri" panose="020F0502020204030204" pitchFamily="34" charset="0"/>
              </a:rPr>
              <a:t>Line </a:t>
            </a:r>
            <a:r>
              <a:rPr lang="en-US" sz="3100" dirty="0">
                <a:latin typeface="Rockwell" panose="02060603020205020403" pitchFamily="18" charset="0"/>
                <a:ea typeface="Calibri" panose="020F0502020204030204" pitchFamily="34" charset="0"/>
              </a:rPr>
              <a:t>between being </a:t>
            </a:r>
            <a:r>
              <a:rPr lang="en-US" sz="3100" dirty="0" smtClean="0">
                <a:latin typeface="Rockwell" panose="02060603020205020403" pitchFamily="18" charset="0"/>
                <a:ea typeface="Calibri" panose="020F0502020204030204" pitchFamily="34" charset="0"/>
              </a:rPr>
              <a:t>drunk/not drunk unclear</a:t>
            </a:r>
            <a:endParaRPr lang="es-GT" sz="3100" dirty="0">
              <a:latin typeface="Rockwell" panose="02060603020205020403" pitchFamily="18" charset="0"/>
            </a:endParaRPr>
          </a:p>
        </p:txBody>
      </p:sp>
    </p:spTree>
    <p:extLst>
      <p:ext uri="{BB962C8B-B14F-4D97-AF65-F5344CB8AC3E}">
        <p14:creationId xmlns:p14="http://schemas.microsoft.com/office/powerpoint/2010/main" val="227790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5158"/>
          </a:xfrm>
        </p:spPr>
        <p:txBody>
          <a:bodyPr>
            <a:normAutofit fontScale="90000"/>
          </a:bodyPr>
          <a:lstStyle/>
          <a:p>
            <a:pPr algn="ctr"/>
            <a:r>
              <a:rPr lang="en-US" sz="9600" u="sng" dirty="0" smtClean="0">
                <a:latin typeface="Rockwell" panose="02060603020205020403" pitchFamily="18" charset="0"/>
              </a:rPr>
              <a:t>Caveats</a:t>
            </a:r>
            <a:endParaRPr lang="es-GT" sz="9600" u="sng" dirty="0">
              <a:latin typeface="Rockwell" panose="02060603020205020403" pitchFamily="18" charset="0"/>
            </a:endParaRPr>
          </a:p>
        </p:txBody>
      </p:sp>
      <p:sp>
        <p:nvSpPr>
          <p:cNvPr id="3" name="Content Placeholder 2"/>
          <p:cNvSpPr>
            <a:spLocks noGrp="1"/>
          </p:cNvSpPr>
          <p:nvPr>
            <p:ph idx="1"/>
          </p:nvPr>
        </p:nvSpPr>
        <p:spPr>
          <a:xfrm>
            <a:off x="0" y="1021975"/>
            <a:ext cx="9144000" cy="5836025"/>
          </a:xfrm>
        </p:spPr>
        <p:txBody>
          <a:bodyPr>
            <a:normAutofit lnSpcReduction="10000"/>
          </a:bodyPr>
          <a:lstStyle/>
          <a:p>
            <a:pPr>
              <a:buFont typeface="Wingdings" panose="05000000000000000000" pitchFamily="2" charset="2"/>
              <a:buChar char="q"/>
            </a:pPr>
            <a:r>
              <a:rPr lang="en-US" sz="3200" dirty="0" smtClean="0">
                <a:latin typeface="Rockwell" panose="02060603020205020403" pitchFamily="18" charset="0"/>
              </a:rPr>
              <a:t>Jesus turned water into wine (John 2)</a:t>
            </a:r>
          </a:p>
          <a:p>
            <a:pPr lvl="1"/>
            <a:endParaRPr lang="en-US" sz="800" dirty="0" smtClean="0">
              <a:latin typeface="Rockwell" panose="02060603020205020403" pitchFamily="18" charset="0"/>
            </a:endParaRPr>
          </a:p>
          <a:p>
            <a:pPr lvl="1"/>
            <a:r>
              <a:rPr lang="en-US" dirty="0" smtClean="0">
                <a:latin typeface="Rockwell" panose="02060603020205020403" pitchFamily="18" charset="0"/>
              </a:rPr>
              <a:t>“Wine” in the bible could be fermented or unfermented</a:t>
            </a:r>
          </a:p>
          <a:p>
            <a:pPr lvl="2">
              <a:buFont typeface="Calibri" panose="020F0502020204030204" pitchFamily="34" charset="0"/>
              <a:buChar char="―"/>
            </a:pPr>
            <a:endParaRPr lang="en-US" sz="800" b="1" dirty="0" smtClean="0">
              <a:latin typeface="Rockwell" panose="02060603020205020403" pitchFamily="18" charset="0"/>
            </a:endParaRPr>
          </a:p>
          <a:p>
            <a:pPr lvl="2">
              <a:buFont typeface="Calibri" panose="020F0502020204030204" pitchFamily="34" charset="0"/>
              <a:buChar char="―"/>
            </a:pPr>
            <a:r>
              <a:rPr lang="en-US" sz="1800" b="1" dirty="0" smtClean="0">
                <a:latin typeface="Rockwell" panose="02060603020205020403" pitchFamily="18" charset="0"/>
              </a:rPr>
              <a:t>Isa </a:t>
            </a:r>
            <a:r>
              <a:rPr lang="en-US" sz="1800" b="1" dirty="0">
                <a:latin typeface="Rockwell" panose="02060603020205020403" pitchFamily="18" charset="0"/>
              </a:rPr>
              <a:t>65:8</a:t>
            </a:r>
            <a:r>
              <a:rPr lang="en-US" sz="1800" dirty="0">
                <a:latin typeface="Rockwell" panose="02060603020205020403" pitchFamily="18" charset="0"/>
              </a:rPr>
              <a:t> – “Thus says the LORD, ‘As the new </a:t>
            </a:r>
            <a:r>
              <a:rPr lang="en-US" sz="1800" b="1" dirty="0">
                <a:solidFill>
                  <a:srgbClr val="00B050"/>
                </a:solidFill>
                <a:latin typeface="Rockwell" panose="02060603020205020403" pitchFamily="18" charset="0"/>
              </a:rPr>
              <a:t>wine</a:t>
            </a:r>
            <a:r>
              <a:rPr lang="en-US" sz="1800" dirty="0">
                <a:latin typeface="Rockwell" panose="02060603020205020403" pitchFamily="18" charset="0"/>
              </a:rPr>
              <a:t> is found in the cluster, and one says, “Do not destroy it, for there is benefit in it,” so I will act on behalf of My servants in order not to destroy all of them</a:t>
            </a:r>
            <a:r>
              <a:rPr lang="en-US" sz="1800" dirty="0" smtClean="0">
                <a:latin typeface="Rockwell" panose="02060603020205020403" pitchFamily="18" charset="0"/>
              </a:rPr>
              <a:t>.”’”</a:t>
            </a:r>
          </a:p>
          <a:p>
            <a:pPr lvl="2">
              <a:buFont typeface="Calibri" panose="020F0502020204030204" pitchFamily="34" charset="0"/>
              <a:buChar char="―"/>
            </a:pPr>
            <a:endParaRPr lang="en-US" sz="800" b="1" dirty="0" smtClean="0">
              <a:latin typeface="Rockwell" panose="02060603020205020403" pitchFamily="18" charset="0"/>
            </a:endParaRPr>
          </a:p>
          <a:p>
            <a:pPr lvl="2">
              <a:buFont typeface="Calibri" panose="020F0502020204030204" pitchFamily="34" charset="0"/>
              <a:buChar char="―"/>
            </a:pPr>
            <a:r>
              <a:rPr lang="en-US" sz="1800" b="1" dirty="0" smtClean="0">
                <a:latin typeface="Rockwell" panose="02060603020205020403" pitchFamily="18" charset="0"/>
              </a:rPr>
              <a:t>Isa </a:t>
            </a:r>
            <a:r>
              <a:rPr lang="en-US" sz="1800" b="1" dirty="0">
                <a:latin typeface="Rockwell" panose="02060603020205020403" pitchFamily="18" charset="0"/>
              </a:rPr>
              <a:t>16:10</a:t>
            </a:r>
            <a:r>
              <a:rPr lang="en-US" sz="1800" dirty="0">
                <a:latin typeface="Rockwell" panose="02060603020205020403" pitchFamily="18" charset="0"/>
              </a:rPr>
              <a:t> – “Gladness and joy are taken away from the fruitful field; in the vineyards also there will be no cries of joy or jubilant shouting, no treader treads out </a:t>
            </a:r>
            <a:r>
              <a:rPr lang="en-US" sz="1800" b="1" dirty="0">
                <a:solidFill>
                  <a:srgbClr val="00B050"/>
                </a:solidFill>
                <a:latin typeface="Rockwell" panose="02060603020205020403" pitchFamily="18" charset="0"/>
              </a:rPr>
              <a:t>wine</a:t>
            </a:r>
            <a:r>
              <a:rPr lang="en-US" sz="1800" dirty="0">
                <a:latin typeface="Rockwell" panose="02060603020205020403" pitchFamily="18" charset="0"/>
              </a:rPr>
              <a:t> in the presses, for I have made the shouting to cease</a:t>
            </a:r>
            <a:r>
              <a:rPr lang="en-US" sz="1800" dirty="0" smtClean="0">
                <a:latin typeface="Rockwell" panose="02060603020205020403" pitchFamily="18" charset="0"/>
              </a:rPr>
              <a:t>.”</a:t>
            </a:r>
          </a:p>
          <a:p>
            <a:pPr lvl="2">
              <a:buFont typeface="Calibri" panose="020F0502020204030204" pitchFamily="34" charset="0"/>
              <a:buChar char="―"/>
            </a:pPr>
            <a:endParaRPr lang="en-US" sz="800" dirty="0" smtClean="0">
              <a:latin typeface="Rockwell" panose="02060603020205020403" pitchFamily="18" charset="0"/>
            </a:endParaRPr>
          </a:p>
          <a:p>
            <a:pPr lvl="2">
              <a:buFont typeface="Calibri" panose="020F0502020204030204" pitchFamily="34" charset="0"/>
              <a:buChar char="―"/>
            </a:pPr>
            <a:r>
              <a:rPr lang="en-US" sz="1800" b="1" dirty="0">
                <a:latin typeface="Rockwell" panose="02060603020205020403" pitchFamily="18" charset="0"/>
              </a:rPr>
              <a:t>Isa 5:22</a:t>
            </a:r>
            <a:r>
              <a:rPr lang="en-US" sz="1800" dirty="0">
                <a:latin typeface="Rockwell" panose="02060603020205020403" pitchFamily="18" charset="0"/>
              </a:rPr>
              <a:t> – “Woe to those who are heroes in drinking </a:t>
            </a:r>
            <a:r>
              <a:rPr lang="en-US" sz="1800" b="1" dirty="0" smtClean="0">
                <a:solidFill>
                  <a:srgbClr val="FF0000"/>
                </a:solidFill>
                <a:latin typeface="Rockwell" panose="02060603020205020403" pitchFamily="18" charset="0"/>
              </a:rPr>
              <a:t>wine</a:t>
            </a:r>
            <a:r>
              <a:rPr lang="en-US" sz="1800" dirty="0">
                <a:latin typeface="Rockwell" panose="02060603020205020403" pitchFamily="18" charset="0"/>
              </a:rPr>
              <a:t> </a:t>
            </a:r>
            <a:r>
              <a:rPr lang="en-US" sz="1800" dirty="0" smtClean="0">
                <a:latin typeface="Rockwell" panose="02060603020205020403" pitchFamily="18" charset="0"/>
              </a:rPr>
              <a:t>and valiant </a:t>
            </a:r>
            <a:r>
              <a:rPr lang="en-US" sz="1800" dirty="0">
                <a:latin typeface="Rockwell" panose="02060603020205020403" pitchFamily="18" charset="0"/>
              </a:rPr>
              <a:t>men in mixing strong drink</a:t>
            </a:r>
            <a:r>
              <a:rPr lang="es-GT" sz="1800" dirty="0" smtClean="0">
                <a:latin typeface="Rockwell" panose="02060603020205020403" pitchFamily="18" charset="0"/>
              </a:rPr>
              <a:t>”</a:t>
            </a:r>
          </a:p>
          <a:p>
            <a:pPr lvl="2">
              <a:buFont typeface="Calibri" panose="020F0502020204030204" pitchFamily="34" charset="0"/>
              <a:buChar char="―"/>
            </a:pPr>
            <a:endParaRPr lang="es-GT" sz="800" dirty="0" smtClean="0">
              <a:latin typeface="Rockwell" panose="02060603020205020403" pitchFamily="18" charset="0"/>
            </a:endParaRPr>
          </a:p>
          <a:p>
            <a:pPr lvl="2"/>
            <a:r>
              <a:rPr lang="en-US" sz="1800" dirty="0" smtClean="0">
                <a:latin typeface="Rockwell" panose="02060603020205020403" pitchFamily="18" charset="0"/>
              </a:rPr>
              <a:t>Bible words with different meanings today: baptism, pastor, Christian, disciple, saint, church, bishop, elder, fellowship, priest, love, works, grace, believe, etc.</a:t>
            </a:r>
            <a:endParaRPr lang="es-GT" sz="1800" dirty="0">
              <a:latin typeface="Rockwell" panose="02060603020205020403" pitchFamily="18" charset="0"/>
            </a:endParaRPr>
          </a:p>
        </p:txBody>
      </p:sp>
    </p:spTree>
    <p:extLst>
      <p:ext uri="{BB962C8B-B14F-4D97-AF65-F5344CB8AC3E}">
        <p14:creationId xmlns:p14="http://schemas.microsoft.com/office/powerpoint/2010/main" val="381718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5158"/>
          </a:xfrm>
        </p:spPr>
        <p:txBody>
          <a:bodyPr>
            <a:normAutofit fontScale="90000"/>
          </a:bodyPr>
          <a:lstStyle/>
          <a:p>
            <a:pPr algn="ctr"/>
            <a:r>
              <a:rPr lang="en-US" sz="9600" u="sng" dirty="0" smtClean="0">
                <a:latin typeface="Rockwell" panose="02060603020205020403" pitchFamily="18" charset="0"/>
              </a:rPr>
              <a:t>Caveats</a:t>
            </a:r>
            <a:endParaRPr lang="es-GT" sz="9600" u="sng" dirty="0">
              <a:latin typeface="Rockwell" panose="02060603020205020403" pitchFamily="18" charset="0"/>
            </a:endParaRPr>
          </a:p>
        </p:txBody>
      </p:sp>
      <p:sp>
        <p:nvSpPr>
          <p:cNvPr id="3" name="Content Placeholder 2"/>
          <p:cNvSpPr>
            <a:spLocks noGrp="1"/>
          </p:cNvSpPr>
          <p:nvPr>
            <p:ph idx="1"/>
          </p:nvPr>
        </p:nvSpPr>
        <p:spPr>
          <a:xfrm>
            <a:off x="0" y="1021976"/>
            <a:ext cx="9144000" cy="5836024"/>
          </a:xfrm>
        </p:spPr>
        <p:txBody>
          <a:bodyPr>
            <a:normAutofit/>
          </a:bodyPr>
          <a:lstStyle/>
          <a:p>
            <a:pPr>
              <a:buFont typeface="Wingdings" panose="05000000000000000000" pitchFamily="2" charset="2"/>
              <a:buChar char="q"/>
            </a:pPr>
            <a:r>
              <a:rPr lang="en-US" sz="3200" dirty="0" smtClean="0">
                <a:latin typeface="Rockwell" panose="02060603020205020403" pitchFamily="18" charset="0"/>
              </a:rPr>
              <a:t>Jesus turned water into wine</a:t>
            </a:r>
          </a:p>
          <a:p>
            <a:pPr lvl="1"/>
            <a:endParaRPr lang="en-US" sz="800" dirty="0" smtClean="0">
              <a:latin typeface="Rockwell" panose="02060603020205020403" pitchFamily="18" charset="0"/>
            </a:endParaRPr>
          </a:p>
          <a:p>
            <a:pPr lvl="1"/>
            <a:r>
              <a:rPr lang="en-US" dirty="0" smtClean="0">
                <a:latin typeface="Rockwell" panose="02060603020205020403" pitchFamily="18" charset="0"/>
              </a:rPr>
              <a:t>“Wine” in the bible could be fermented or unfermented</a:t>
            </a:r>
          </a:p>
          <a:p>
            <a:pPr lvl="1"/>
            <a:endParaRPr lang="en-US" sz="800" dirty="0" smtClean="0">
              <a:latin typeface="Rockwell" panose="02060603020205020403" pitchFamily="18" charset="0"/>
            </a:endParaRPr>
          </a:p>
          <a:p>
            <a:pPr lvl="1"/>
            <a:r>
              <a:rPr lang="en-US" dirty="0" smtClean="0">
                <a:latin typeface="Rockwell" panose="02060603020205020403" pitchFamily="18" charset="0"/>
              </a:rPr>
              <a:t>Jesus produced 120–180 gallons of alcoholic wine w/o sinning?</a:t>
            </a:r>
          </a:p>
          <a:p>
            <a:pPr lvl="2">
              <a:buFont typeface="Calibri" panose="020F0502020204030204" pitchFamily="34" charset="0"/>
              <a:buChar char="―"/>
            </a:pPr>
            <a:endParaRPr lang="en-US" sz="800" b="1" dirty="0" smtClean="0">
              <a:latin typeface="Rockwell" panose="02060603020205020403" pitchFamily="18" charset="0"/>
            </a:endParaRPr>
          </a:p>
          <a:p>
            <a:pPr lvl="2">
              <a:buFont typeface="Calibri" panose="020F0502020204030204" pitchFamily="34" charset="0"/>
              <a:buChar char="―"/>
            </a:pPr>
            <a:r>
              <a:rPr lang="en-US" sz="1800" b="1" dirty="0" smtClean="0">
                <a:latin typeface="Rockwell" panose="02060603020205020403" pitchFamily="18" charset="0"/>
              </a:rPr>
              <a:t>Luke </a:t>
            </a:r>
            <a:r>
              <a:rPr lang="en-US" sz="1800" b="1" dirty="0">
                <a:latin typeface="Rockwell" panose="02060603020205020403" pitchFamily="18" charset="0"/>
              </a:rPr>
              <a:t>17:1-2</a:t>
            </a:r>
            <a:r>
              <a:rPr lang="en-US" sz="1800" dirty="0">
                <a:latin typeface="Rockwell" panose="02060603020205020403" pitchFamily="18" charset="0"/>
              </a:rPr>
              <a:t> – “He said to His disciples, ‘It is inevitable that stumbling blocks come, but woe to him through whom they come! It would be better for him if a millstone were hung around his neck and he were thrown into the sea, than that he would cause one of these little ones to stumble.’”</a:t>
            </a:r>
            <a:endParaRPr lang="en-US" sz="1800" dirty="0" smtClean="0">
              <a:latin typeface="Rockwell" panose="02060603020205020403" pitchFamily="18" charset="0"/>
            </a:endParaRPr>
          </a:p>
        </p:txBody>
      </p:sp>
    </p:spTree>
    <p:extLst>
      <p:ext uri="{BB962C8B-B14F-4D97-AF65-F5344CB8AC3E}">
        <p14:creationId xmlns:p14="http://schemas.microsoft.com/office/powerpoint/2010/main" val="223482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3353</TotalTime>
  <Words>549</Words>
  <Application>Microsoft Office PowerPoint</Application>
  <PresentationFormat>On-screen Show (4:3)</PresentationFormat>
  <Paragraphs>112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Caveats</vt:lpstr>
      <vt:lpstr>Caveats</vt:lpstr>
      <vt:lpstr>Caveats</vt:lpstr>
      <vt:lpstr>Caveats</vt:lpstr>
      <vt:lpstr>Why Christians Shouldn’t Drink</vt:lpstr>
      <vt:lpstr>Why Christians Shouldn’t Drink</vt:lpstr>
      <vt:lpstr>Why Christians Shouldn’t Drink</vt:lpstr>
      <vt:lpstr>Why Christians Shouldn’t Drink</vt:lpstr>
      <vt:lpstr>Why Christians Shouldn’t Drink</vt:lpstr>
      <vt:lpstr>Why Christians Shouldn’t Drink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62</cp:revision>
  <dcterms:created xsi:type="dcterms:W3CDTF">2019-07-30T21:39:09Z</dcterms:created>
  <dcterms:modified xsi:type="dcterms:W3CDTF">2019-09-14T16:55:33Z</dcterms:modified>
</cp:coreProperties>
</file>