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256" r:id="rId2"/>
    <p:sldId id="1622" r:id="rId3"/>
    <p:sldId id="1722" r:id="rId4"/>
    <p:sldId id="1723" r:id="rId5"/>
    <p:sldId id="1724" r:id="rId6"/>
    <p:sldId id="1725" r:id="rId7"/>
    <p:sldId id="1726" r:id="rId8"/>
    <p:sldId id="1727" r:id="rId9"/>
    <p:sldId id="1728" r:id="rId10"/>
    <p:sldId id="1729" r:id="rId11"/>
    <p:sldId id="1730" r:id="rId12"/>
    <p:sldId id="1731" r:id="rId13"/>
    <p:sldId id="1615" r:id="rId14"/>
    <p:sldId id="1732" r:id="rId15"/>
    <p:sldId id="1733" r:id="rId16"/>
    <p:sldId id="1734" r:id="rId17"/>
    <p:sldId id="1735" r:id="rId18"/>
    <p:sldId id="1736" r:id="rId19"/>
    <p:sldId id="1737" r:id="rId20"/>
    <p:sldId id="1738" r:id="rId21"/>
    <p:sldId id="1739" r:id="rId22"/>
    <p:sldId id="1740" r:id="rId23"/>
    <p:sldId id="1637" r:id="rId24"/>
    <p:sldId id="1741" r:id="rId25"/>
    <p:sldId id="1742" r:id="rId26"/>
    <p:sldId id="1743" r:id="rId27"/>
    <p:sldId id="1744" r:id="rId28"/>
    <p:sldId id="1745" r:id="rId29"/>
    <p:sldId id="1746" r:id="rId30"/>
    <p:sldId id="1747" r:id="rId31"/>
    <p:sldId id="1748" r:id="rId32"/>
    <p:sldId id="1749" r:id="rId33"/>
    <p:sldId id="1750" r:id="rId34"/>
    <p:sldId id="1751" r:id="rId35"/>
    <p:sldId id="1566" r:id="rId36"/>
    <p:sldId id="1752" r:id="rId37"/>
    <p:sldId id="1753" r:id="rId38"/>
    <p:sldId id="1754" r:id="rId39"/>
    <p:sldId id="1755" r:id="rId40"/>
    <p:sldId id="1756" r:id="rId41"/>
    <p:sldId id="1757" r:id="rId42"/>
    <p:sldId id="1758" r:id="rId43"/>
    <p:sldId id="1576" r:id="rId44"/>
    <p:sldId id="1702" r:id="rId45"/>
    <p:sldId id="1703" r:id="rId46"/>
    <p:sldId id="1704" r:id="rId47"/>
    <p:sldId id="1705" r:id="rId48"/>
    <p:sldId id="1706" r:id="rId49"/>
    <p:sldId id="1707" r:id="rId50"/>
    <p:sldId id="1708" r:id="rId51"/>
    <p:sldId id="1709" r:id="rId52"/>
    <p:sldId id="1710" r:id="rId53"/>
    <p:sldId id="1711" r:id="rId54"/>
    <p:sldId id="1712" r:id="rId55"/>
    <p:sldId id="1713" r:id="rId56"/>
    <p:sldId id="1714" r:id="rId57"/>
    <p:sldId id="1715" r:id="rId58"/>
    <p:sldId id="1716" r:id="rId59"/>
    <p:sldId id="1717" r:id="rId60"/>
    <p:sldId id="1718" r:id="rId61"/>
    <p:sldId id="1719" r:id="rId62"/>
    <p:sldId id="1720" r:id="rId63"/>
    <p:sldId id="1721" r:id="rId6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00"/>
    <a:srgbClr val="A50021"/>
    <a:srgbClr val="003300"/>
    <a:srgbClr val="660066"/>
    <a:srgbClr val="5B0A01"/>
    <a:srgbClr val="43193F"/>
    <a:srgbClr val="C96B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75" autoAdjust="0"/>
    <p:restoredTop sz="86491" autoAdjust="0"/>
  </p:normalViewPr>
  <p:slideViewPr>
    <p:cSldViewPr>
      <p:cViewPr>
        <p:scale>
          <a:sx n="90" d="100"/>
          <a:sy n="90" d="100"/>
        </p:scale>
        <p:origin x="-1458" y="-150"/>
      </p:cViewPr>
      <p:guideLst>
        <p:guide orient="horz" pos="2160"/>
        <p:guide pos="2880"/>
      </p:guideLst>
    </p:cSldViewPr>
  </p:slideViewPr>
  <p:outlineViewPr>
    <p:cViewPr>
      <p:scale>
        <a:sx n="33" d="100"/>
        <a:sy n="33" d="100"/>
      </p:scale>
      <p:origin x="0" y="29838"/>
    </p:cViewPr>
  </p:outlineViewPr>
  <p:notesTextViewPr>
    <p:cViewPr>
      <p:scale>
        <a:sx n="100" d="100"/>
        <a:sy n="100" d="100"/>
      </p:scale>
      <p:origin x="0" y="0"/>
    </p:cViewPr>
  </p:notesTextViewPr>
  <p:sorterViewPr>
    <p:cViewPr>
      <p:scale>
        <a:sx n="66" d="100"/>
        <a:sy n="66" d="100"/>
      </p:scale>
      <p:origin x="0" y="50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E2A4246-FEC8-4CA3-8B43-B17F7ECCB684}" type="slidenum">
              <a:rPr lang="en-US"/>
              <a:pPr>
                <a:defRPr/>
              </a:pPr>
              <a:t>‹#›</a:t>
            </a:fld>
            <a:endParaRPr lang="en-US"/>
          </a:p>
        </p:txBody>
      </p:sp>
    </p:spTree>
    <p:extLst>
      <p:ext uri="{BB962C8B-B14F-4D97-AF65-F5344CB8AC3E}">
        <p14:creationId xmlns:p14="http://schemas.microsoft.com/office/powerpoint/2010/main" val="27037245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noTextEdit="1"/>
          </p:cNvSpPr>
          <p:nvPr>
            <p:ph type="sldImg"/>
          </p:nvPr>
        </p:nvSpPr>
        <p:spPr>
          <a:ln/>
        </p:spPr>
      </p:sp>
      <p:sp>
        <p:nvSpPr>
          <p:cNvPr id="15362"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5363"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44C85ED7-A3B1-4DC2-BB48-736A1A8264F1}"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10</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12</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13</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14</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18</a:t>
            </a:fld>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19</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20</a:t>
            </a:fld>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21</a:t>
            </a:fld>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22</a:t>
            </a:fld>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23</a:t>
            </a:fld>
            <a:endParaRPr lang="en-US" altLang="en-US"/>
          </a:p>
        </p:txBody>
      </p:sp>
    </p:spTree>
    <p:extLst>
      <p:ext uri="{BB962C8B-B14F-4D97-AF65-F5344CB8AC3E}">
        <p14:creationId xmlns:p14="http://schemas.microsoft.com/office/powerpoint/2010/main" val="14268254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24</a:t>
            </a:fld>
            <a:endParaRPr lang="en-US" altLang="en-US"/>
          </a:p>
        </p:txBody>
      </p:sp>
    </p:spTree>
    <p:extLst>
      <p:ext uri="{BB962C8B-B14F-4D97-AF65-F5344CB8AC3E}">
        <p14:creationId xmlns:p14="http://schemas.microsoft.com/office/powerpoint/2010/main" val="14268254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25</a:t>
            </a:fld>
            <a:endParaRPr lang="en-US" altLang="en-US"/>
          </a:p>
        </p:txBody>
      </p:sp>
    </p:spTree>
    <p:extLst>
      <p:ext uri="{BB962C8B-B14F-4D97-AF65-F5344CB8AC3E}">
        <p14:creationId xmlns:p14="http://schemas.microsoft.com/office/powerpoint/2010/main" val="14268254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26</a:t>
            </a:fld>
            <a:endParaRPr lang="en-US" altLang="en-US"/>
          </a:p>
        </p:txBody>
      </p:sp>
    </p:spTree>
    <p:extLst>
      <p:ext uri="{BB962C8B-B14F-4D97-AF65-F5344CB8AC3E}">
        <p14:creationId xmlns:p14="http://schemas.microsoft.com/office/powerpoint/2010/main" val="14268254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27</a:t>
            </a:fld>
            <a:endParaRPr lang="en-US" altLang="en-US"/>
          </a:p>
        </p:txBody>
      </p:sp>
    </p:spTree>
    <p:extLst>
      <p:ext uri="{BB962C8B-B14F-4D97-AF65-F5344CB8AC3E}">
        <p14:creationId xmlns:p14="http://schemas.microsoft.com/office/powerpoint/2010/main" val="14268254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28</a:t>
            </a:fld>
            <a:endParaRPr lang="en-US" altLang="en-US"/>
          </a:p>
        </p:txBody>
      </p:sp>
    </p:spTree>
    <p:extLst>
      <p:ext uri="{BB962C8B-B14F-4D97-AF65-F5344CB8AC3E}">
        <p14:creationId xmlns:p14="http://schemas.microsoft.com/office/powerpoint/2010/main" val="14268254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29</a:t>
            </a:fld>
            <a:endParaRPr lang="en-US" altLang="en-US"/>
          </a:p>
        </p:txBody>
      </p:sp>
    </p:spTree>
    <p:extLst>
      <p:ext uri="{BB962C8B-B14F-4D97-AF65-F5344CB8AC3E}">
        <p14:creationId xmlns:p14="http://schemas.microsoft.com/office/powerpoint/2010/main" val="1426825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a:t>
            </a:fld>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30</a:t>
            </a:fld>
            <a:endParaRPr lang="en-US" altLang="en-US"/>
          </a:p>
        </p:txBody>
      </p:sp>
    </p:spTree>
    <p:extLst>
      <p:ext uri="{BB962C8B-B14F-4D97-AF65-F5344CB8AC3E}">
        <p14:creationId xmlns:p14="http://schemas.microsoft.com/office/powerpoint/2010/main" val="14268254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31</a:t>
            </a:fld>
            <a:endParaRPr lang="en-US" altLang="en-US"/>
          </a:p>
        </p:txBody>
      </p:sp>
    </p:spTree>
    <p:extLst>
      <p:ext uri="{BB962C8B-B14F-4D97-AF65-F5344CB8AC3E}">
        <p14:creationId xmlns:p14="http://schemas.microsoft.com/office/powerpoint/2010/main" val="14268254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32</a:t>
            </a:fld>
            <a:endParaRPr lang="en-US" altLang="en-US"/>
          </a:p>
        </p:txBody>
      </p:sp>
    </p:spTree>
    <p:extLst>
      <p:ext uri="{BB962C8B-B14F-4D97-AF65-F5344CB8AC3E}">
        <p14:creationId xmlns:p14="http://schemas.microsoft.com/office/powerpoint/2010/main" val="14268254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33</a:t>
            </a:fld>
            <a:endParaRPr lang="en-US" altLang="en-US"/>
          </a:p>
        </p:txBody>
      </p:sp>
    </p:spTree>
    <p:extLst>
      <p:ext uri="{BB962C8B-B14F-4D97-AF65-F5344CB8AC3E}">
        <p14:creationId xmlns:p14="http://schemas.microsoft.com/office/powerpoint/2010/main" val="14268254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34</a:t>
            </a:fld>
            <a:endParaRPr lang="en-US" altLang="en-US"/>
          </a:p>
        </p:txBody>
      </p:sp>
    </p:spTree>
    <p:extLst>
      <p:ext uri="{BB962C8B-B14F-4D97-AF65-F5344CB8AC3E}">
        <p14:creationId xmlns:p14="http://schemas.microsoft.com/office/powerpoint/2010/main" val="14268254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35</a:t>
            </a:fld>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36</a:t>
            </a:fld>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37</a:t>
            </a:fld>
            <a:endParaRPr lang="en-US"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38</a:t>
            </a:fld>
            <a:endParaRPr lang="en-US"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39</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a:t>
            </a:fld>
            <a:endParaRPr lang="en-US"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40</a:t>
            </a:fld>
            <a:endParaRPr lang="en-US" alt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41</a:t>
            </a:fld>
            <a:endParaRPr lang="en-US" alt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42</a:t>
            </a:fld>
            <a:endParaRPr lang="en-US" alt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43</a:t>
            </a:fld>
            <a:endParaRPr lang="en-US" alt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44</a:t>
            </a:fld>
            <a:endParaRPr lang="en-US" alt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45</a:t>
            </a:fld>
            <a:endParaRPr lang="en-US" alt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46</a:t>
            </a:fld>
            <a:endParaRPr lang="en-US" alt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47</a:t>
            </a:fld>
            <a:endParaRPr lang="en-US" alt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48</a:t>
            </a:fld>
            <a:endParaRPr lang="en-US" alt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49</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a:t>
            </a:fld>
            <a:endParaRPr lang="en-US"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50</a:t>
            </a:fld>
            <a:endParaRPr lang="en-US" alt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51</a:t>
            </a:fld>
            <a:endParaRPr lang="en-US" alt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52</a:t>
            </a:fld>
            <a:endParaRPr lang="en-US" alt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53</a:t>
            </a:fld>
            <a:endParaRPr lang="en-US" alt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54</a:t>
            </a:fld>
            <a:endParaRPr lang="en-US" alt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55</a:t>
            </a:fld>
            <a:endParaRPr lang="en-US" alt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56</a:t>
            </a:fld>
            <a:endParaRPr lang="en-US" alt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57</a:t>
            </a:fld>
            <a:endParaRPr lang="en-US" alt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58</a:t>
            </a:fld>
            <a:endParaRPr lang="en-US" alt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59</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a:t>
            </a:fld>
            <a:endParaRPr lang="en-US" alt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60</a:t>
            </a:fld>
            <a:endParaRPr lang="en-US" alt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61</a:t>
            </a:fld>
            <a:endParaRPr lang="en-US" alt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62</a:t>
            </a:fld>
            <a:endParaRPr lang="en-US" alt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63</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
        <p:nvSpPr>
          <p:cNvPr id="17411"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0898F137-74E6-42F1-847E-F07CF9652135}" type="slidenum">
              <a:rPr lang="en-US" altLang="en-US" smtClean="0"/>
              <a:pPr/>
              <a:t>9</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AA1244-A470-41F3-A70B-7E01B76EF31A}" type="slidenum">
              <a:rPr lang="en-US"/>
              <a:pPr>
                <a:defRPr/>
              </a:pPr>
              <a:t>‹#›</a:t>
            </a:fld>
            <a:endParaRPr lang="en-US"/>
          </a:p>
        </p:txBody>
      </p:sp>
    </p:spTree>
    <p:extLst>
      <p:ext uri="{BB962C8B-B14F-4D97-AF65-F5344CB8AC3E}">
        <p14:creationId xmlns:p14="http://schemas.microsoft.com/office/powerpoint/2010/main" val="3843590718"/>
      </p:ext>
    </p:extLst>
  </p:cSld>
  <p:clrMapOvr>
    <a:masterClrMapping/>
  </p:clrMapOvr>
  <p:transition>
    <p:pull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CDB6FD-A518-447D-B417-EEE0E509FAB1}" type="slidenum">
              <a:rPr lang="en-US"/>
              <a:pPr>
                <a:defRPr/>
              </a:pPr>
              <a:t>‹#›</a:t>
            </a:fld>
            <a:endParaRPr lang="en-US"/>
          </a:p>
        </p:txBody>
      </p:sp>
    </p:spTree>
    <p:extLst>
      <p:ext uri="{BB962C8B-B14F-4D97-AF65-F5344CB8AC3E}">
        <p14:creationId xmlns:p14="http://schemas.microsoft.com/office/powerpoint/2010/main" val="1328824510"/>
      </p:ext>
    </p:extLst>
  </p:cSld>
  <p:clrMapOvr>
    <a:masterClrMapping/>
  </p:clrMapOvr>
  <p:transition>
    <p:pull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0BFF41-C4FB-46ED-8942-A62BCED9B29B}" type="slidenum">
              <a:rPr lang="en-US"/>
              <a:pPr>
                <a:defRPr/>
              </a:pPr>
              <a:t>‹#›</a:t>
            </a:fld>
            <a:endParaRPr lang="en-US"/>
          </a:p>
        </p:txBody>
      </p:sp>
    </p:spTree>
    <p:extLst>
      <p:ext uri="{BB962C8B-B14F-4D97-AF65-F5344CB8AC3E}">
        <p14:creationId xmlns:p14="http://schemas.microsoft.com/office/powerpoint/2010/main" val="2950833542"/>
      </p:ext>
    </p:extLst>
  </p:cSld>
  <p:clrMapOvr>
    <a:masterClrMapping/>
  </p:clrMapOvr>
  <p:transition>
    <p:pull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7AC51E-70D9-463A-BEC1-C7DAB7A56880}" type="slidenum">
              <a:rPr lang="en-US"/>
              <a:pPr>
                <a:defRPr/>
              </a:pPr>
              <a:t>‹#›</a:t>
            </a:fld>
            <a:endParaRPr lang="en-US"/>
          </a:p>
        </p:txBody>
      </p:sp>
    </p:spTree>
    <p:extLst>
      <p:ext uri="{BB962C8B-B14F-4D97-AF65-F5344CB8AC3E}">
        <p14:creationId xmlns:p14="http://schemas.microsoft.com/office/powerpoint/2010/main" val="489309300"/>
      </p:ext>
    </p:extLst>
  </p:cSld>
  <p:clrMapOvr>
    <a:masterClrMapping/>
  </p:clrMapOvr>
  <p:transition>
    <p:pull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D70CF3-1FE5-4658-83F2-D09BEF0BEAFF}" type="slidenum">
              <a:rPr lang="en-US"/>
              <a:pPr>
                <a:defRPr/>
              </a:pPr>
              <a:t>‹#›</a:t>
            </a:fld>
            <a:endParaRPr lang="en-US"/>
          </a:p>
        </p:txBody>
      </p:sp>
    </p:spTree>
    <p:extLst>
      <p:ext uri="{BB962C8B-B14F-4D97-AF65-F5344CB8AC3E}">
        <p14:creationId xmlns:p14="http://schemas.microsoft.com/office/powerpoint/2010/main" val="2893804837"/>
      </p:ext>
    </p:extLst>
  </p:cSld>
  <p:clrMapOvr>
    <a:masterClrMapping/>
  </p:clrMapOvr>
  <p:transition>
    <p:pull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C3AB973-E4A0-4637-AE91-73B04B2C79E5}" type="slidenum">
              <a:rPr lang="en-US"/>
              <a:pPr>
                <a:defRPr/>
              </a:pPr>
              <a:t>‹#›</a:t>
            </a:fld>
            <a:endParaRPr lang="en-US"/>
          </a:p>
        </p:txBody>
      </p:sp>
    </p:spTree>
    <p:extLst>
      <p:ext uri="{BB962C8B-B14F-4D97-AF65-F5344CB8AC3E}">
        <p14:creationId xmlns:p14="http://schemas.microsoft.com/office/powerpoint/2010/main" val="2777396269"/>
      </p:ext>
    </p:extLst>
  </p:cSld>
  <p:clrMapOvr>
    <a:masterClrMapping/>
  </p:clrMapOvr>
  <p:transition>
    <p:pull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AC0487-C50C-4CD4-B15C-203AF899F147}" type="slidenum">
              <a:rPr lang="en-US"/>
              <a:pPr>
                <a:defRPr/>
              </a:pPr>
              <a:t>‹#›</a:t>
            </a:fld>
            <a:endParaRPr lang="en-US"/>
          </a:p>
        </p:txBody>
      </p:sp>
    </p:spTree>
    <p:extLst>
      <p:ext uri="{BB962C8B-B14F-4D97-AF65-F5344CB8AC3E}">
        <p14:creationId xmlns:p14="http://schemas.microsoft.com/office/powerpoint/2010/main" val="2604585791"/>
      </p:ext>
    </p:extLst>
  </p:cSld>
  <p:clrMapOvr>
    <a:masterClrMapping/>
  </p:clrMapOvr>
  <p:transition>
    <p:pull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68EBD43-0B92-4F62-A918-5812C82C788A}" type="slidenum">
              <a:rPr lang="en-US"/>
              <a:pPr>
                <a:defRPr/>
              </a:pPr>
              <a:t>‹#›</a:t>
            </a:fld>
            <a:endParaRPr lang="en-US"/>
          </a:p>
        </p:txBody>
      </p:sp>
    </p:spTree>
    <p:extLst>
      <p:ext uri="{BB962C8B-B14F-4D97-AF65-F5344CB8AC3E}">
        <p14:creationId xmlns:p14="http://schemas.microsoft.com/office/powerpoint/2010/main" val="2437153567"/>
      </p:ext>
    </p:extLst>
  </p:cSld>
  <p:clrMapOvr>
    <a:masterClrMapping/>
  </p:clrMapOvr>
  <p:transition>
    <p:pull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305963F-6C30-453B-BFAC-2E6683060862}" type="slidenum">
              <a:rPr lang="en-US"/>
              <a:pPr>
                <a:defRPr/>
              </a:pPr>
              <a:t>‹#›</a:t>
            </a:fld>
            <a:endParaRPr lang="en-US"/>
          </a:p>
        </p:txBody>
      </p:sp>
    </p:spTree>
    <p:extLst>
      <p:ext uri="{BB962C8B-B14F-4D97-AF65-F5344CB8AC3E}">
        <p14:creationId xmlns:p14="http://schemas.microsoft.com/office/powerpoint/2010/main" val="2061804473"/>
      </p:ext>
    </p:extLst>
  </p:cSld>
  <p:clrMapOvr>
    <a:masterClrMapping/>
  </p:clrMapOvr>
  <p:transition>
    <p:pull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8E3354-8B17-4D7B-96D6-FB9EF6D4F6B7}" type="slidenum">
              <a:rPr lang="en-US"/>
              <a:pPr>
                <a:defRPr/>
              </a:pPr>
              <a:t>‹#›</a:t>
            </a:fld>
            <a:endParaRPr lang="en-US"/>
          </a:p>
        </p:txBody>
      </p:sp>
    </p:spTree>
    <p:extLst>
      <p:ext uri="{BB962C8B-B14F-4D97-AF65-F5344CB8AC3E}">
        <p14:creationId xmlns:p14="http://schemas.microsoft.com/office/powerpoint/2010/main" val="1107831794"/>
      </p:ext>
    </p:extLst>
  </p:cSld>
  <p:clrMapOvr>
    <a:masterClrMapping/>
  </p:clrMapOvr>
  <p:transition>
    <p:pull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B69EBC-9BF7-4CF4-968F-3EF0823E75BE}" type="slidenum">
              <a:rPr lang="en-US"/>
              <a:pPr>
                <a:defRPr/>
              </a:pPr>
              <a:t>‹#›</a:t>
            </a:fld>
            <a:endParaRPr lang="en-US"/>
          </a:p>
        </p:txBody>
      </p:sp>
    </p:spTree>
    <p:extLst>
      <p:ext uri="{BB962C8B-B14F-4D97-AF65-F5344CB8AC3E}">
        <p14:creationId xmlns:p14="http://schemas.microsoft.com/office/powerpoint/2010/main" val="573042649"/>
      </p:ext>
    </p:extLst>
  </p:cSld>
  <p:clrMapOvr>
    <a:masterClrMapping/>
  </p:clrMapOvr>
  <p:transition>
    <p:pull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80CACC0-6442-491E-92AD-AC4CD77D387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pull dir="rd"/>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en-US" altLang="en-US" sz="4000" b="1" i="1" u="sng" dirty="0">
                <a:effectLst>
                  <a:outerShdw blurRad="38100" dist="38100" dir="2700000" algn="tl">
                    <a:srgbClr val="000000"/>
                  </a:outerShdw>
                </a:effectLst>
              </a:rPr>
              <a:t>Building a Foundation of Purity - Our Stand Against Sexual Immorality</a:t>
            </a:r>
            <a:endParaRPr lang="en-US" altLang="en-US" sz="4000" b="1" i="1" dirty="0">
              <a:effectLst>
                <a:outerShdw blurRad="38100" dist="38100" dir="2700000" algn="tl">
                  <a:srgbClr val="000000"/>
                </a:outerShdw>
              </a:effectLst>
            </a:endParaRPr>
          </a:p>
        </p:txBody>
      </p:sp>
      <p:sp>
        <p:nvSpPr>
          <p:cNvPr id="14338" name="Rectangle 3"/>
          <p:cNvSpPr>
            <a:spLocks noGrp="1" noChangeArrowheads="1"/>
          </p:cNvSpPr>
          <p:nvPr>
            <p:ph type="subTitle" idx="1"/>
          </p:nvPr>
        </p:nvSpPr>
        <p:spPr/>
        <p:txBody>
          <a:bodyPr/>
          <a:lstStyle/>
          <a:p>
            <a:pPr eaLnBrk="1" hangingPunct="1"/>
            <a:endParaRPr lang="en-US" altLang="en-US" dirty="0"/>
          </a:p>
        </p:txBody>
      </p:sp>
    </p:spTree>
  </p:cSld>
  <p:clrMapOvr>
    <a:masterClrMapping/>
  </p:clrMapOvr>
  <p:transition>
    <p:pull dir="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Our God abundantly provides the wisdom for an abundant life. (Jn 10:10)</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Revelation </a:t>
            </a:r>
            <a:r>
              <a:rPr lang="en-US" altLang="en-US" dirty="0">
                <a:effectLst>
                  <a:outerShdw blurRad="38100" dist="38100" dir="2700000" algn="tl">
                    <a:srgbClr val="000000"/>
                  </a:outerShdw>
                </a:effectLst>
              </a:rPr>
              <a:t>9:5-6   5 And they were not given authority to kill them, but to torment them for five months. Their torment was like the torment of a scorpion when it strikes a man.  6 In those days men will seek death and will not find it; they will desire to die, and death will flee from them</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1724808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Our God abundantly provides the wisdom for an abundant life. (Jn 10:10)</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Revelation </a:t>
            </a:r>
            <a:r>
              <a:rPr lang="en-US" altLang="en-US" dirty="0">
                <a:effectLst>
                  <a:outerShdw blurRad="38100" dist="38100" dir="2700000" algn="tl">
                    <a:srgbClr val="000000"/>
                  </a:outerShdw>
                </a:effectLst>
              </a:rPr>
              <a:t>9:21   21 And they did not repent of their murders or their sorceries or their sexual immorality or their thefts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36772699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Our God abundantly provides the wisdom for an abundant life. (Jn 10:10)</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kind of life do you choose? Who do you choose to trust – God or Satan? </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7332670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God’s purpose and design for our sexuality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has provided a place to enjoy and grow in His ways. (Heb 13:4-6</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83221921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God’s purpose and design for our sexuality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Hebrews </a:t>
            </a:r>
            <a:r>
              <a:rPr lang="en-US" altLang="en-US" sz="3000" dirty="0">
                <a:effectLst>
                  <a:outerShdw blurRad="38100" dist="38100" dir="2700000" algn="tl">
                    <a:srgbClr val="000000"/>
                  </a:outerShdw>
                </a:effectLst>
              </a:rPr>
              <a:t>13:4-6  4 Marriage is honorable among all, and the bed undefiled; but fornicators and adulterers God will judge.  5 Let your conduct be without covetousness; be content with such things as you have. For He Himself has said, "I will never leave you nor forsake you."  6 So we may boldly say: "The LORD is my helper; I will not fear. What can man do to me</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99075610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God’s purpose and design for our sexuality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God’s </a:t>
            </a:r>
            <a:r>
              <a:rPr lang="en-US" altLang="en-US" dirty="0">
                <a:effectLst>
                  <a:outerShdw blurRad="38100" dist="38100" dir="2700000" algn="tl">
                    <a:srgbClr val="000000"/>
                  </a:outerShdw>
                </a:effectLst>
              </a:rPr>
              <a:t>ways always put others first for their good.</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are primarily spiritual beings and the physical desires must not become the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basis of how we view ourselves.</a:t>
            </a:r>
          </a:p>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we understand love we will first think of others and what they need.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(1 Cor 13:4-6</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00480948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God’s purpose and design for our sexuality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 </a:t>
            </a:r>
            <a:r>
              <a:rPr lang="en-US" altLang="en-US" dirty="0">
                <a:effectLst>
                  <a:outerShdw blurRad="38100" dist="38100" dir="2700000" algn="tl">
                    <a:srgbClr val="000000"/>
                  </a:outerShdw>
                </a:effectLst>
              </a:rPr>
              <a:t>Corinthians 13:4-6   4 Love suffers long and is kind; love does not envy; love does not parade itself, is not puffed up;  5 does not behave rudely, does not seek its own, is not provoked, thinks no evil;  6 does not rejoice in iniquity, but rejoices in the truth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160372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God’s purpose and design for our sexuality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In </a:t>
            </a:r>
            <a:r>
              <a:rPr lang="en-US" altLang="en-US" dirty="0">
                <a:effectLst>
                  <a:outerShdw blurRad="38100" dist="38100" dir="2700000" algn="tl">
                    <a:srgbClr val="000000"/>
                  </a:outerShdw>
                </a:effectLst>
              </a:rPr>
              <a:t>marriage between two Christians you never stop putting the other first.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(1 Cor 7:2-5</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1476928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God’s purpose and design for our sexuality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 </a:t>
            </a:r>
            <a:r>
              <a:rPr lang="en-US" altLang="en-US" dirty="0">
                <a:effectLst>
                  <a:outerShdw blurRad="38100" dist="38100" dir="2700000" algn="tl">
                    <a:srgbClr val="000000"/>
                  </a:outerShdw>
                </a:effectLst>
              </a:rPr>
              <a:t>Corinthians 7:2-5   2 Nevertheless, because of sexual immorality, let each man have his own wife, and let each woman have her own husband.  3 Let the husband render to his wife the affection due her, and likewise also the wife to her </a:t>
            </a:r>
            <a:r>
              <a:rPr lang="en-US" altLang="en-US" dirty="0" smtClean="0">
                <a:effectLst>
                  <a:outerShdw blurRad="38100" dist="38100" dir="2700000" algn="tl">
                    <a:srgbClr val="000000"/>
                  </a:outerShdw>
                </a:effectLst>
              </a:rPr>
              <a:t>husband</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0040348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God’s purpose and design for our sexuality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4 </a:t>
            </a:r>
            <a:r>
              <a:rPr lang="en-US" altLang="en-US" sz="3000" dirty="0">
                <a:effectLst>
                  <a:outerShdw blurRad="38100" dist="38100" dir="2700000" algn="tl">
                    <a:srgbClr val="000000"/>
                  </a:outerShdw>
                </a:effectLst>
              </a:rPr>
              <a:t>The wife does not have authority over her own body, but the husband does. And likewise the husband does not have authority over his own body, but the wife does.  5 Do not deprive one another except with consent for a time, that you may give yourselves to fasting and prayer; and come together again so that Satan does not tempt you because of your lack of self-control</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650220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Our God abundantly provides the wisdom for an abundant life. (Jn 10:10)</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John </a:t>
            </a:r>
            <a:r>
              <a:rPr lang="en-US" altLang="en-US" dirty="0">
                <a:effectLst>
                  <a:outerShdw blurRad="38100" dist="38100" dir="2700000" algn="tl">
                    <a:srgbClr val="000000"/>
                  </a:outerShdw>
                </a:effectLst>
              </a:rPr>
              <a:t>10:10   10 "The thief does not come except to steal, and to kill, and to destroy. I have come that they may have life, and that they may have it more abundantly</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18263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God’s purpose and design for our sexuality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is the fruit of God’s ways?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Prov 31:27-30</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876936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God’s purpose and design for our sexuality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Proverbs </a:t>
            </a:r>
            <a:r>
              <a:rPr lang="en-US" altLang="en-US" dirty="0">
                <a:effectLst>
                  <a:outerShdw blurRad="38100" dist="38100" dir="2700000" algn="tl">
                    <a:srgbClr val="000000"/>
                  </a:outerShdw>
                </a:effectLst>
              </a:rPr>
              <a:t>31:27-30   27 She watches over the ways of her household, And does not eat the bread of idleness.  28 Her children rise up and call her blessed; Her husband also, and he praises her:  29 "Many daughters have done well, But you excel them all."  30 Charm is deceitful and beauty is passing, But a woman who fears the LORD, she shall be praised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238115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God’s purpose and design for our sexuality</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God’s </a:t>
            </a:r>
            <a:r>
              <a:rPr lang="en-US" altLang="en-US" dirty="0">
                <a:effectLst>
                  <a:outerShdw blurRad="38100" dist="38100" dir="2700000" algn="tl">
                    <a:srgbClr val="000000"/>
                  </a:outerShdw>
                </a:effectLst>
              </a:rPr>
              <a:t>ways builds trust.</a:t>
            </a:r>
          </a:p>
          <a:p>
            <a:r>
              <a:rPr lang="en-US" altLang="en-US" dirty="0" smtClean="0">
                <a:effectLst>
                  <a:outerShdw blurRad="38100" dist="38100" dir="2700000" algn="tl">
                    <a:srgbClr val="000000"/>
                  </a:outerShdw>
                </a:effectLst>
              </a:rPr>
              <a:t>God’s </a:t>
            </a:r>
            <a:r>
              <a:rPr lang="en-US" altLang="en-US" dirty="0">
                <a:effectLst>
                  <a:outerShdw blurRad="38100" dist="38100" dir="2700000" algn="tl">
                    <a:srgbClr val="000000"/>
                  </a:outerShdw>
                </a:effectLst>
              </a:rPr>
              <a:t>way builds a spirit that is strong in God’s ways.</a:t>
            </a:r>
          </a:p>
          <a:p>
            <a:r>
              <a:rPr lang="en-US" altLang="en-US" dirty="0" smtClean="0">
                <a:effectLst>
                  <a:outerShdw blurRad="38100" dist="38100" dir="2700000" algn="tl">
                    <a:srgbClr val="000000"/>
                  </a:outerShdw>
                </a:effectLst>
              </a:rPr>
              <a:t>God’s </a:t>
            </a:r>
            <a:r>
              <a:rPr lang="en-US" altLang="en-US" dirty="0">
                <a:effectLst>
                  <a:outerShdw blurRad="38100" dist="38100" dir="2700000" algn="tl">
                    <a:srgbClr val="000000"/>
                  </a:outerShdw>
                </a:effectLst>
              </a:rPr>
              <a:t>way build a home that builds, protects and cannot be defeated by Satan. </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3720975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000" b="1" i="1" dirty="0">
                <a:effectLst>
                  <a:outerShdw blurRad="38100" dist="38100" dir="2700000" algn="tl">
                    <a:srgbClr val="000000"/>
                  </a:outerShdw>
                </a:effectLst>
              </a:rPr>
              <a:t>The lack of preparation of Jesus’ disciples and His enemies before the cross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Satan’s </a:t>
            </a:r>
            <a:r>
              <a:rPr lang="en-US" altLang="en-US" dirty="0">
                <a:effectLst>
                  <a:outerShdw blurRad="38100" dist="38100" dir="2700000" algn="tl">
                    <a:srgbClr val="000000"/>
                  </a:outerShdw>
                </a:effectLst>
              </a:rPr>
              <a:t>deceit about sexuality and the fruit produced from his ways</a:t>
            </a:r>
          </a:p>
          <a:p>
            <a:r>
              <a:rPr lang="en-US" altLang="en-US" dirty="0" smtClean="0">
                <a:effectLst>
                  <a:outerShdw blurRad="38100" dist="38100" dir="2700000" algn="tl">
                    <a:srgbClr val="000000"/>
                  </a:outerShdw>
                </a:effectLst>
              </a:rPr>
              <a:t>Satan </a:t>
            </a:r>
            <a:r>
              <a:rPr lang="en-US" altLang="en-US" dirty="0">
                <a:effectLst>
                  <a:outerShdw blurRad="38100" dist="38100" dir="2700000" algn="tl">
                    <a:srgbClr val="000000"/>
                  </a:outerShdw>
                </a:effectLst>
              </a:rPr>
              <a:t>has a goal for your life. He wants you to be with him forever. (Mt 25:41, 46</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5709114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000" b="1" i="1" dirty="0">
                <a:effectLst>
                  <a:outerShdw blurRad="38100" dist="38100" dir="2700000" algn="tl">
                    <a:srgbClr val="000000"/>
                  </a:outerShdw>
                </a:effectLst>
              </a:rPr>
              <a:t>The lack of preparation of Jesus’ disciples and His enemies before the cross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Matthew </a:t>
            </a:r>
            <a:r>
              <a:rPr lang="en-US" altLang="en-US" dirty="0">
                <a:effectLst>
                  <a:outerShdw blurRad="38100" dist="38100" dir="2700000" algn="tl">
                    <a:srgbClr val="000000"/>
                  </a:outerShdw>
                </a:effectLst>
              </a:rPr>
              <a:t>25:41   41 "Then He will also say to those on the left hand, 'Depart from Me, you cursed, into the everlasting fire prepared for the devil and his angels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2779159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000" b="1" i="1" dirty="0">
                <a:effectLst>
                  <a:outerShdw blurRad="38100" dist="38100" dir="2700000" algn="tl">
                    <a:srgbClr val="000000"/>
                  </a:outerShdw>
                </a:effectLst>
              </a:rPr>
              <a:t>The lack of preparation of Jesus’ disciples and His enemies before the cross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Matthew </a:t>
            </a:r>
            <a:r>
              <a:rPr lang="en-US" altLang="en-US" dirty="0">
                <a:effectLst>
                  <a:outerShdw blurRad="38100" dist="38100" dir="2700000" algn="tl">
                    <a:srgbClr val="000000"/>
                  </a:outerShdw>
                </a:effectLst>
              </a:rPr>
              <a:t>25:46   46 "And these will go away into everlasting punishment, but the righteous into eternal life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08418932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000" b="1" i="1" dirty="0">
                <a:effectLst>
                  <a:outerShdw blurRad="38100" dist="38100" dir="2700000" algn="tl">
                    <a:srgbClr val="000000"/>
                  </a:outerShdw>
                </a:effectLst>
              </a:rPr>
              <a:t>The lack of preparation of Jesus’ disciples and His enemies before the cross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is not because he loves you but because he wants to give God pain.</a:t>
            </a:r>
          </a:p>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is the “logic” of the bitter man. (Titus 3:3</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3039246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000" b="1" i="1" dirty="0">
                <a:effectLst>
                  <a:outerShdw blurRad="38100" dist="38100" dir="2700000" algn="tl">
                    <a:srgbClr val="000000"/>
                  </a:outerShdw>
                </a:effectLst>
              </a:rPr>
              <a:t>The lack of preparation of Jesus’ disciples and His enemies before the cross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Titus </a:t>
            </a:r>
            <a:r>
              <a:rPr lang="en-US" altLang="en-US" dirty="0">
                <a:effectLst>
                  <a:outerShdw blurRad="38100" dist="38100" dir="2700000" algn="tl">
                    <a:srgbClr val="000000"/>
                  </a:outerShdw>
                </a:effectLst>
              </a:rPr>
              <a:t>3:3   3 For we ourselves were also once foolish, disobedient, deceived, serving various lusts and pleasures, living in malice and envy, hateful and hating one another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16237825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000" b="1" i="1" dirty="0">
                <a:effectLst>
                  <a:outerShdw blurRad="38100" dist="38100" dir="2700000" algn="tl">
                    <a:srgbClr val="000000"/>
                  </a:outerShdw>
                </a:effectLst>
              </a:rPr>
              <a:t>The lack of preparation of Jesus’ disciples and His enemies before the cross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 </a:t>
            </a:r>
            <a:r>
              <a:rPr lang="en-US" altLang="en-US" dirty="0">
                <a:effectLst>
                  <a:outerShdw blurRad="38100" dist="38100" dir="2700000" algn="tl">
                    <a:srgbClr val="000000"/>
                  </a:outerShdw>
                </a:effectLst>
              </a:rPr>
              <a:t>cares for you. God does not want you to be lost! (2 Cor 11:2</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431599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000" b="1" i="1" dirty="0">
                <a:effectLst>
                  <a:outerShdw blurRad="38100" dist="38100" dir="2700000" algn="tl">
                    <a:srgbClr val="000000"/>
                  </a:outerShdw>
                </a:effectLst>
              </a:rPr>
              <a:t>The lack of preparation of Jesus’ disciples and His enemies before the cross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 </a:t>
            </a:r>
            <a:r>
              <a:rPr lang="en-US" altLang="en-US" dirty="0">
                <a:effectLst>
                  <a:outerShdw blurRad="38100" dist="38100" dir="2700000" algn="tl">
                    <a:srgbClr val="000000"/>
                  </a:outerShdw>
                </a:effectLst>
              </a:rPr>
              <a:t>Corinthians 11:2   2 For I am jealous for you with godly jealousy. For I have betrothed you to one husband, that I may present you as a chaste virgin to Christ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89845370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Our God abundantly provides the wisdom for an abundant life. (Jn 10:10)</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pursuit of purity is in fact a pursuit of life with God. (1 Jn 3:2-3</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3759494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000" b="1" i="1" dirty="0">
                <a:effectLst>
                  <a:outerShdw blurRad="38100" dist="38100" dir="2700000" algn="tl">
                    <a:srgbClr val="000000"/>
                  </a:outerShdw>
                </a:effectLst>
              </a:rPr>
              <a:t>The lack of preparation of Jesus’ disciples and His enemies before the cross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Sexual </a:t>
            </a:r>
            <a:r>
              <a:rPr lang="en-US" altLang="en-US" dirty="0">
                <a:effectLst>
                  <a:outerShdw blurRad="38100" dist="38100" dir="2700000" algn="tl">
                    <a:srgbClr val="000000"/>
                  </a:outerShdw>
                </a:effectLst>
              </a:rPr>
              <a:t>immorality is often used figuratively to show unfaithfulness to God.</a:t>
            </a:r>
          </a:p>
          <a:p>
            <a:r>
              <a:rPr lang="en-US" altLang="en-US" dirty="0" smtClean="0">
                <a:effectLst>
                  <a:outerShdw blurRad="38100" dist="38100" dir="2700000" algn="tl">
                    <a:srgbClr val="000000"/>
                  </a:outerShdw>
                </a:effectLst>
              </a:rPr>
              <a:t>Satan </a:t>
            </a:r>
            <a:r>
              <a:rPr lang="en-US" altLang="en-US" dirty="0">
                <a:effectLst>
                  <a:outerShdw blurRad="38100" dist="38100" dir="2700000" algn="tl">
                    <a:srgbClr val="000000"/>
                  </a:outerShdw>
                </a:effectLst>
              </a:rPr>
              <a:t>seeks to fundamentally deny our nature and pervert God’s purposes. </a:t>
            </a:r>
          </a:p>
          <a:p>
            <a:r>
              <a:rPr lang="en-US" altLang="en-US" dirty="0" smtClean="0">
                <a:effectLst>
                  <a:outerShdw blurRad="38100" dist="38100" dir="2700000" algn="tl">
                    <a:srgbClr val="000000"/>
                  </a:outerShdw>
                </a:effectLst>
              </a:rPr>
              <a:t>He </a:t>
            </a:r>
            <a:r>
              <a:rPr lang="en-US" altLang="en-US" dirty="0">
                <a:effectLst>
                  <a:outerShdw blurRad="38100" dist="38100" dir="2700000" algn="tl">
                    <a:srgbClr val="000000"/>
                  </a:outerShdw>
                </a:effectLst>
              </a:rPr>
              <a:t>wants us to view sex like being hungry and eating a meal. (1 Cor 6:13-14</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0189748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000" b="1" i="1" dirty="0">
                <a:effectLst>
                  <a:outerShdw blurRad="38100" dist="38100" dir="2700000" algn="tl">
                    <a:srgbClr val="000000"/>
                  </a:outerShdw>
                </a:effectLst>
              </a:rPr>
              <a:t>The lack of preparation of Jesus’ disciples and His enemies before the cross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 </a:t>
            </a:r>
            <a:r>
              <a:rPr lang="en-US" altLang="en-US" dirty="0">
                <a:effectLst>
                  <a:outerShdw blurRad="38100" dist="38100" dir="2700000" algn="tl">
                    <a:srgbClr val="000000"/>
                  </a:outerShdw>
                </a:effectLst>
              </a:rPr>
              <a:t>Corinthians 6:13-14   13 Foods for the stomach and the stomach for foods, but God will destroy both it and them. Now the body is not for sexual immorality but for the Lord, and the Lord for the body.  14 And God both raised up the Lord and will also raise us up by His power</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8766021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000" b="1" i="1" dirty="0">
                <a:effectLst>
                  <a:outerShdw blurRad="38100" dist="38100" dir="2700000" algn="tl">
                    <a:srgbClr val="000000"/>
                  </a:outerShdw>
                </a:effectLst>
              </a:rPr>
              <a:t>The lack of preparation of Jesus’ disciples and His enemies before the cross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What’s the big deal? This is just a way of dealing with stress. It does not hurt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anyone!” Is this truth or deceit? </a:t>
            </a:r>
            <a:r>
              <a:rPr lang="en-US" altLang="en-US" dirty="0" smtClean="0">
                <a:effectLst>
                  <a:outerShdw blurRad="38100" dist="38100" dir="2700000" algn="tl">
                    <a:srgbClr val="000000"/>
                  </a:outerShdw>
                </a:effectLst>
              </a:rPr>
              <a:t/>
            </a:r>
            <a:br>
              <a:rPr lang="en-US" altLang="en-US" dirty="0" smtClean="0">
                <a:effectLst>
                  <a:outerShdw blurRad="38100" dist="38100" dir="2700000" algn="tl">
                    <a:srgbClr val="000000"/>
                  </a:outerShdw>
                </a:effectLst>
              </a:rPr>
            </a:br>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1 Cor 6:9-10</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4437885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000" b="1" i="1" dirty="0">
                <a:effectLst>
                  <a:outerShdw blurRad="38100" dist="38100" dir="2700000" algn="tl">
                    <a:srgbClr val="000000"/>
                  </a:outerShdw>
                </a:effectLst>
              </a:rPr>
              <a:t>The lack of preparation of Jesus’ disciples and His enemies before the cross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 </a:t>
            </a:r>
            <a:r>
              <a:rPr lang="en-US" altLang="en-US" dirty="0">
                <a:effectLst>
                  <a:outerShdw blurRad="38100" dist="38100" dir="2700000" algn="tl">
                    <a:srgbClr val="000000"/>
                  </a:outerShdw>
                </a:effectLst>
              </a:rPr>
              <a:t>Corinthians 6:9-10   9 Do you not know that the unrighteous will not inherit the kingdom of God? Do not be deceived. Neither fornicators, nor idolaters, nor adulterers, nor homosexuals, nor sodomites,  10 nor thieves, nor covetous, nor drunkards, nor revilers, nor </a:t>
            </a:r>
            <a:r>
              <a:rPr lang="en-US" altLang="en-US" dirty="0" err="1">
                <a:effectLst>
                  <a:outerShdw blurRad="38100" dist="38100" dir="2700000" algn="tl">
                    <a:srgbClr val="000000"/>
                  </a:outerShdw>
                </a:effectLst>
              </a:rPr>
              <a:t>extortioners</a:t>
            </a:r>
            <a:r>
              <a:rPr lang="en-US" altLang="en-US" dirty="0">
                <a:effectLst>
                  <a:outerShdw blurRad="38100" dist="38100" dir="2700000" algn="tl">
                    <a:srgbClr val="000000"/>
                  </a:outerShdw>
                </a:effectLst>
              </a:rPr>
              <a:t> will inherit the kingdom of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4510673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000" b="1" i="1" dirty="0">
                <a:effectLst>
                  <a:outerShdw blurRad="38100" dist="38100" dir="2700000" algn="tl">
                    <a:srgbClr val="000000"/>
                  </a:outerShdw>
                </a:effectLst>
              </a:rPr>
              <a:t>The lack of preparation of Jesus’ disciples and His enemies before the cross</a:t>
            </a: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Satan </a:t>
            </a:r>
            <a:r>
              <a:rPr lang="en-US" altLang="en-US" dirty="0">
                <a:effectLst>
                  <a:outerShdw blurRad="38100" dist="38100" dir="2700000" algn="tl">
                    <a:srgbClr val="000000"/>
                  </a:outerShdw>
                </a:effectLst>
              </a:rPr>
              <a:t>tries to “dehumanize” sex which cannot be done. How will we treat </a:t>
            </a:r>
            <a:r>
              <a:rPr lang="en-US" altLang="en-US" dirty="0" smtClean="0">
                <a:effectLst>
                  <a:outerShdw blurRad="38100" dist="38100" dir="2700000" algn="tl">
                    <a:srgbClr val="000000"/>
                  </a:outerShdw>
                </a:effectLst>
              </a:rPr>
              <a:t>others</a:t>
            </a:r>
            <a:r>
              <a:rPr lang="en-US" altLang="en-US" dirty="0">
                <a:effectLst>
                  <a:outerShdw blurRad="38100" dist="38100" dir="2700000" algn="tl">
                    <a:srgbClr val="000000"/>
                  </a:outerShdw>
                </a:effectLst>
              </a:rPr>
              <a:t>? You will remember what you have done in this area with others.</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7799239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 pulpits of Satan are influencing the church</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God’s </a:t>
            </a:r>
            <a:r>
              <a:rPr lang="en-US" altLang="en-US" dirty="0">
                <a:effectLst>
                  <a:outerShdw blurRad="38100" dist="38100" dir="2700000" algn="tl">
                    <a:srgbClr val="000000"/>
                  </a:outerShdw>
                </a:effectLst>
              </a:rPr>
              <a:t>word when taught can powerfully overcome anything that Satan teaches.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(1 Tim 1:3-6</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18091606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 pulpits of Satan are influencing the church</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 </a:t>
            </a:r>
            <a:r>
              <a:rPr lang="en-US" altLang="en-US" dirty="0">
                <a:effectLst>
                  <a:outerShdw blurRad="38100" dist="38100" dir="2700000" algn="tl">
                    <a:srgbClr val="000000"/>
                  </a:outerShdw>
                </a:effectLst>
              </a:rPr>
              <a:t>Timothy 1:3-6   3 As I urged you when I went into Macedonia -- remain in Ephesus that you may charge some that they teach no other doctrine,  4 nor give heed to fables and endless genealogies, which cause disputes rather than godly edification which is in faith.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2051530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 pulpits of Satan are influencing the church</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5 </a:t>
            </a:r>
            <a:r>
              <a:rPr lang="en-US" altLang="en-US" dirty="0">
                <a:effectLst>
                  <a:outerShdw blurRad="38100" dist="38100" dir="2700000" algn="tl">
                    <a:srgbClr val="000000"/>
                  </a:outerShdw>
                </a:effectLst>
              </a:rPr>
              <a:t>Now the purpose of the commandment is love from a pure heart, from a good conscience, and from sincere faith,  6 from which some, having strayed, have turned aside to idle talk</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64329817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 pulpits of Satan are influencing the church</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Many </a:t>
            </a:r>
            <a:r>
              <a:rPr lang="en-US" altLang="en-US" dirty="0">
                <a:effectLst>
                  <a:outerShdw blurRad="38100" dist="38100" dir="2700000" algn="tl">
                    <a:srgbClr val="000000"/>
                  </a:outerShdw>
                </a:effectLst>
              </a:rPr>
              <a:t>churches are moving toward less teaching. We can see the fruit in the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next generation!</a:t>
            </a:r>
          </a:p>
          <a:p>
            <a:r>
              <a:rPr lang="en-US" altLang="en-US" dirty="0" smtClean="0">
                <a:effectLst>
                  <a:outerShdw blurRad="38100" dist="38100" dir="2700000" algn="tl">
                    <a:srgbClr val="000000"/>
                  </a:outerShdw>
                </a:effectLst>
              </a:rPr>
              <a:t>In </a:t>
            </a:r>
            <a:r>
              <a:rPr lang="en-US" altLang="en-US" dirty="0">
                <a:effectLst>
                  <a:outerShdw blurRad="38100" dist="38100" dir="2700000" algn="tl">
                    <a:srgbClr val="000000"/>
                  </a:outerShdw>
                </a:effectLst>
              </a:rPr>
              <a:t>many pulpits this kind of subject is “off-limits.” Public teaching is only a </a:t>
            </a:r>
            <a:r>
              <a:rPr lang="en-US" altLang="en-US" dirty="0" smtClean="0">
                <a:effectLst>
                  <a:outerShdw blurRad="38100" dist="38100" dir="2700000" algn="tl">
                    <a:srgbClr val="000000"/>
                  </a:outerShdw>
                </a:effectLst>
              </a:rPr>
              <a:t>beginning </a:t>
            </a:r>
            <a:r>
              <a:rPr lang="en-US" altLang="en-US" dirty="0">
                <a:effectLst>
                  <a:outerShdw blurRad="38100" dist="38100" dir="2700000" algn="tl">
                    <a:srgbClr val="000000"/>
                  </a:outerShdw>
                </a:effectLst>
              </a:rPr>
              <a:t>that must be followed up privately! </a:t>
            </a:r>
          </a:p>
          <a:p>
            <a:r>
              <a:rPr lang="en-US" altLang="en-US" dirty="0" smtClean="0">
                <a:effectLst>
                  <a:outerShdw blurRad="38100" dist="38100" dir="2700000" algn="tl">
                    <a:srgbClr val="000000"/>
                  </a:outerShdw>
                </a:effectLst>
              </a:rPr>
              <a:t>Where </a:t>
            </a:r>
            <a:r>
              <a:rPr lang="en-US" altLang="en-US" dirty="0">
                <a:effectLst>
                  <a:outerShdw blurRad="38100" dist="38100" dir="2700000" algn="tl">
                    <a:srgbClr val="000000"/>
                  </a:outerShdw>
                </a:effectLst>
              </a:rPr>
              <a:t>is the primary teaching in this area to be accomplished? </a:t>
            </a:r>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Eph 6:4; Prov 4:1-4</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69434895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 pulpits of Satan are influencing the church</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Ephesians </a:t>
            </a:r>
            <a:r>
              <a:rPr lang="en-US" altLang="en-US" dirty="0">
                <a:effectLst>
                  <a:outerShdw blurRad="38100" dist="38100" dir="2700000" algn="tl">
                    <a:srgbClr val="000000"/>
                  </a:outerShdw>
                </a:effectLst>
              </a:rPr>
              <a:t>6:4   4 And you, fathers, do not provoke your children to wrath, but bring them up in the training and admonition of the Lord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15493864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Our God abundantly provides the wisdom for an abundant life. (Jn 10:10)</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 </a:t>
            </a:r>
            <a:r>
              <a:rPr lang="en-US" altLang="en-US" dirty="0">
                <a:effectLst>
                  <a:outerShdw blurRad="38100" dist="38100" dir="2700000" algn="tl">
                    <a:srgbClr val="000000"/>
                  </a:outerShdw>
                </a:effectLst>
              </a:rPr>
              <a:t>John 3:2-3   2 Beloved, now we are children of God; and it has not yet been revealed what we shall be, but we know that when He is revealed, we shall be like Him, for we shall see Him as He is.  3 And everyone who has this hope in Him purifies himself, just as He is pure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24700351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 pulpits of Satan are influencing the church</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Proverbs </a:t>
            </a:r>
            <a:r>
              <a:rPr lang="en-US" altLang="en-US" dirty="0">
                <a:effectLst>
                  <a:outerShdw blurRad="38100" dist="38100" dir="2700000" algn="tl">
                    <a:srgbClr val="000000"/>
                  </a:outerShdw>
                </a:effectLst>
              </a:rPr>
              <a:t>4:1-4  Hear, my children, the instruction of a father, And give attention to know understanding;  2 For I give you good doctrine: Do not forsake my law.  3 When I was my father's son, Tender and the only one in the sight of my mother,  4 He also taught me, and said to me: "Let your heart retain my words; Keep my commands, and live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0699662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 pulpits of Satan are influencing the church</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does Satan want in this? He wants to end all teaching! (Ex. Banned book)</a:t>
            </a:r>
          </a:p>
          <a:p>
            <a:r>
              <a:rPr lang="en-US" altLang="en-US" dirty="0" smtClean="0">
                <a:effectLst>
                  <a:outerShdw blurRad="38100" dist="38100" dir="2700000" algn="tl">
                    <a:srgbClr val="000000"/>
                  </a:outerShdw>
                </a:effectLst>
              </a:rPr>
              <a:t>Today </a:t>
            </a:r>
            <a:r>
              <a:rPr lang="en-US" altLang="en-US" dirty="0">
                <a:effectLst>
                  <a:outerShdw blurRad="38100" dist="38100" dir="2700000" algn="tl">
                    <a:srgbClr val="000000"/>
                  </a:outerShdw>
                </a:effectLst>
              </a:rPr>
              <a:t>all media powerfully proclaims the message found in pornography.</a:t>
            </a:r>
          </a:p>
          <a:p>
            <a:r>
              <a:rPr lang="en-US" altLang="en-US" dirty="0" smtClean="0">
                <a:effectLst>
                  <a:outerShdw blurRad="38100" dist="38100" dir="2700000" algn="tl">
                    <a:srgbClr val="000000"/>
                  </a:outerShdw>
                </a:effectLst>
              </a:rPr>
              <a:t>“</a:t>
            </a:r>
            <a:r>
              <a:rPr lang="en-US" altLang="en-US" dirty="0">
                <a:effectLst>
                  <a:outerShdw blurRad="38100" dist="38100" dir="2700000" algn="tl">
                    <a:srgbClr val="000000"/>
                  </a:outerShdw>
                </a:effectLst>
              </a:rPr>
              <a:t>Do you want to be choked?” “Are you Gay?” “Do you like to be cut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407071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A5002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How the pulpits of Satan are influencing the church</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are practices that are being introduced to our children that we cannot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imagine. Does your child have a smart phone? Are they around friends with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smart phones?</a:t>
            </a:r>
          </a:p>
          <a:p>
            <a:r>
              <a:rPr lang="en-US" altLang="en-US" dirty="0" smtClean="0">
                <a:effectLst>
                  <a:outerShdw blurRad="38100" dist="38100" dir="2700000" algn="tl">
                    <a:srgbClr val="000000"/>
                  </a:outerShdw>
                </a:effectLst>
              </a:rPr>
              <a:t>Even </a:t>
            </a:r>
            <a:r>
              <a:rPr lang="en-US" altLang="en-US" dirty="0">
                <a:effectLst>
                  <a:outerShdw blurRad="38100" dist="38100" dir="2700000" algn="tl">
                    <a:srgbClr val="000000"/>
                  </a:outerShdw>
                </a:effectLst>
              </a:rPr>
              <a:t>the government is recognizing the harm of pornography. There is a site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called “fight the new drug.” They are losing this battle.</a:t>
            </a:r>
          </a:p>
          <a:p>
            <a:endParaRPr lang="en-US" altLang="en-US" dirty="0">
              <a:effectLst>
                <a:outerShdw blurRad="38100" dist="38100" dir="2700000" algn="tl">
                  <a:srgbClr val="000000"/>
                </a:outerShdw>
              </a:effectLst>
            </a:endParaRP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2109237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proper to “live together” before marriage?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There </a:t>
            </a:r>
            <a:r>
              <a:rPr lang="en-US" altLang="en-US" dirty="0">
                <a:effectLst>
                  <a:outerShdw blurRad="38100" dist="38100" dir="2700000" algn="tl">
                    <a:srgbClr val="000000"/>
                  </a:outerShdw>
                </a:effectLst>
              </a:rPr>
              <a:t>was a time I thought that every Christian knew this. Have they been taught? </a:t>
            </a:r>
            <a:r>
              <a:rPr lang="en-US" altLang="en-US" b="1" dirty="0" smtClean="0">
                <a:effectLst>
                  <a:outerShdw blurRad="38100" dist="38100" dir="2700000" algn="tl">
                    <a:srgbClr val="000000"/>
                  </a:outerShdw>
                </a:effectLst>
              </a:rPr>
              <a:t>(</a:t>
            </a:r>
            <a:r>
              <a:rPr lang="en-US" altLang="en-US" b="1" dirty="0">
                <a:effectLst>
                  <a:outerShdw blurRad="38100" dist="38100" dir="2700000" algn="tl">
                    <a:srgbClr val="000000"/>
                  </a:outerShdw>
                </a:effectLst>
              </a:rPr>
              <a:t>1 Cor 6:15-19</a:t>
            </a:r>
            <a:r>
              <a:rPr lang="en-US" altLang="en-US" b="1"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798210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proper to “live together” before marriage?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 </a:t>
            </a:r>
            <a:r>
              <a:rPr lang="en-US" altLang="en-US" dirty="0">
                <a:effectLst>
                  <a:outerShdw blurRad="38100" dist="38100" dir="2700000" algn="tl">
                    <a:srgbClr val="000000"/>
                  </a:outerShdw>
                </a:effectLst>
              </a:rPr>
              <a:t>Corinthians 6:15-19  15 Do you not know that your bodies are members of Christ? Shall I then take the members of Christ and make them members of a harlot? Certainly not!  16 Or do you not know that he who is joined to a harlot is one body with her? For "the two," He says, "shall become one flesh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57399473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proper to “live together” before marriage?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17 </a:t>
            </a:r>
            <a:r>
              <a:rPr lang="en-US" altLang="en-US" dirty="0">
                <a:effectLst>
                  <a:outerShdw blurRad="38100" dist="38100" dir="2700000" algn="tl">
                    <a:srgbClr val="000000"/>
                  </a:outerShdw>
                </a:effectLst>
              </a:rPr>
              <a:t>But he who is joined to the Lord is one spirit with Him.  18 Flee sexual immorality. Every sin that a man does is outside the body, but he who commits sexual immorality sins against his own body.  19 Or do you not know that your body is the temple of the Holy Spirit who is in you, whom you have from God, and you are not your own</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00308391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proper to “live together” before marriage?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God says to “flee” this shows a great urgency. God has designed sex as a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binding force to bring two married people close. </a:t>
            </a:r>
          </a:p>
          <a:p>
            <a:r>
              <a:rPr lang="en-US" altLang="en-US" dirty="0" smtClean="0">
                <a:effectLst>
                  <a:outerShdw blurRad="38100" dist="38100" dir="2700000" algn="tl">
                    <a:srgbClr val="000000"/>
                  </a:outerShdw>
                </a:effectLst>
              </a:rPr>
              <a:t>It </a:t>
            </a:r>
            <a:r>
              <a:rPr lang="en-US" altLang="en-US" dirty="0">
                <a:effectLst>
                  <a:outerShdw blurRad="38100" dist="38100" dir="2700000" algn="tl">
                    <a:srgbClr val="000000"/>
                  </a:outerShdw>
                </a:effectLst>
              </a:rPr>
              <a:t>is to be experience in trust and commitment. (1 Pt 3:7</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99727117"/>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proper to “live together” before marriage?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 </a:t>
            </a:r>
            <a:r>
              <a:rPr lang="en-US" altLang="en-US" dirty="0">
                <a:effectLst>
                  <a:outerShdw blurRad="38100" dist="38100" dir="2700000" algn="tl">
                    <a:srgbClr val="000000"/>
                  </a:outerShdw>
                </a:effectLst>
              </a:rPr>
              <a:t>Peter 3:7   7 Husbands, likewise, dwell with them with understanding, giving honor to the wife, as to the weaker vessel, and as being heirs together of the grace of life, that your prayers may not be hindered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32365319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proper to “live together” before marriage?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Men </a:t>
            </a:r>
            <a:r>
              <a:rPr lang="en-US" altLang="en-US" dirty="0">
                <a:effectLst>
                  <a:outerShdw blurRad="38100" dist="38100" dir="2700000" algn="tl">
                    <a:srgbClr val="000000"/>
                  </a:outerShdw>
                </a:effectLst>
              </a:rPr>
              <a:t>and women are very different in how they approach this relationship. </a:t>
            </a:r>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a woman submits to a man in dating this is very hurtful to her spirit.</a:t>
            </a:r>
          </a:p>
          <a:p>
            <a:r>
              <a:rPr lang="en-US" altLang="en-US" dirty="0" smtClean="0">
                <a:effectLst>
                  <a:outerShdw blurRad="38100" dist="38100" dir="2700000" algn="tl">
                    <a:srgbClr val="000000"/>
                  </a:outerShdw>
                </a:effectLst>
              </a:rPr>
              <a:t>A </a:t>
            </a:r>
            <a:r>
              <a:rPr lang="en-US" altLang="en-US" dirty="0">
                <a:effectLst>
                  <a:outerShdw blurRad="38100" dist="38100" dir="2700000" algn="tl">
                    <a:srgbClr val="000000"/>
                  </a:outerShdw>
                </a:effectLst>
              </a:rPr>
              <a:t>woman who has a very poor view of herself may likely live down to that </a:t>
            </a:r>
            <a:r>
              <a:rPr lang="en-US" altLang="en-US" dirty="0" smtClean="0">
                <a:effectLst>
                  <a:outerShdw blurRad="38100" dist="38100" dir="2700000" algn="tl">
                    <a:srgbClr val="000000"/>
                  </a:outerShdw>
                </a:effectLst>
              </a:rPr>
              <a:t>view</a:t>
            </a:r>
            <a:r>
              <a:rPr lang="en-US" altLang="en-US" dirty="0">
                <a:effectLst>
                  <a:outerShdw blurRad="38100" dist="38100" dir="2700000" algn="tl">
                    <a:srgbClr val="000000"/>
                  </a:outerShdw>
                </a:effectLst>
              </a:rPr>
              <a:t>. She will be scarred and may do other things based on this lack of </a:t>
            </a:r>
            <a:r>
              <a:rPr lang="en-US" altLang="en-US" dirty="0" smtClean="0">
                <a:effectLst>
                  <a:outerShdw blurRad="38100" dist="38100" dir="2700000" algn="tl">
                    <a:srgbClr val="000000"/>
                  </a:outerShdw>
                </a:effectLst>
              </a:rPr>
              <a:t>self-respect.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79040075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proper to “live together” before marriage?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Date </a:t>
            </a:r>
            <a:r>
              <a:rPr lang="en-US" altLang="en-US" dirty="0">
                <a:effectLst>
                  <a:outerShdw blurRad="38100" dist="38100" dir="2700000" algn="tl">
                    <a:srgbClr val="000000"/>
                  </a:outerShdw>
                </a:effectLst>
              </a:rPr>
              <a:t>a Christian that shares the commitment to flee sexual immorality!</a:t>
            </a:r>
          </a:p>
          <a:p>
            <a:r>
              <a:rPr lang="en-US" altLang="en-US" dirty="0" smtClean="0">
                <a:effectLst>
                  <a:outerShdw blurRad="38100" dist="38100" dir="2700000" algn="tl">
                    <a:srgbClr val="000000"/>
                  </a:outerShdw>
                </a:effectLst>
              </a:rPr>
              <a:t>What </a:t>
            </a:r>
            <a:r>
              <a:rPr lang="en-US" altLang="en-US" dirty="0">
                <a:effectLst>
                  <a:outerShdw blurRad="38100" dist="38100" dir="2700000" algn="tl">
                    <a:srgbClr val="000000"/>
                  </a:outerShdw>
                </a:effectLst>
              </a:rPr>
              <a:t>are the fruits of living together before marriage? </a:t>
            </a:r>
          </a:p>
          <a:p>
            <a:r>
              <a:rPr lang="en-US" altLang="en-US" dirty="0">
                <a:effectLst>
                  <a:outerShdw blurRad="38100" dist="38100" dir="2700000" algn="tl">
                    <a:srgbClr val="000000"/>
                  </a:outerShdw>
                </a:effectLst>
              </a:rPr>
              <a:t>1. The number of unmarried couples living together soared 12-fold from 430,000 in 1960 to 5.4 million in 2005. Now the number is more than 7.5 million. Over 70% of the public now believe this is good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98873004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Our God abundantly provides the wisdom for an abundant life. (Jn 10:10)</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God’s </a:t>
            </a:r>
            <a:r>
              <a:rPr lang="en-US" altLang="en-US" dirty="0">
                <a:effectLst>
                  <a:outerShdw blurRad="38100" dist="38100" dir="2700000" algn="tl">
                    <a:srgbClr val="000000"/>
                  </a:outerShdw>
                </a:effectLst>
              </a:rPr>
              <a:t>way works for those who really know Him. This is our real challenge.</a:t>
            </a:r>
          </a:p>
          <a:p>
            <a:r>
              <a:rPr lang="en-US" altLang="en-US" dirty="0" smtClean="0">
                <a:effectLst>
                  <a:outerShdw blurRad="38100" dist="38100" dir="2700000" algn="tl">
                    <a:srgbClr val="000000"/>
                  </a:outerShdw>
                </a:effectLst>
              </a:rPr>
              <a:t>Without </a:t>
            </a:r>
            <a:r>
              <a:rPr lang="en-US" altLang="en-US" dirty="0">
                <a:effectLst>
                  <a:outerShdw blurRad="38100" dist="38100" dir="2700000" algn="tl">
                    <a:srgbClr val="000000"/>
                  </a:outerShdw>
                </a:effectLst>
              </a:rPr>
              <a:t>a genuine trust in God His ways actually seem wrong! (Gal 5:16-17</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10919226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proper to “live together” before marriage?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2</a:t>
            </a:r>
            <a:r>
              <a:rPr lang="en-US" altLang="en-US" dirty="0">
                <a:effectLst>
                  <a:outerShdw blurRad="38100" dist="38100" dir="2700000" algn="tl">
                    <a:srgbClr val="000000"/>
                  </a:outerShdw>
                </a:effectLst>
              </a:rPr>
              <a:t>. More than 8 out of 10 couples who live together will break up either before the wedding or later in divorce.</a:t>
            </a:r>
          </a:p>
          <a:p>
            <a:r>
              <a:rPr lang="en-US" altLang="en-US" dirty="0">
                <a:effectLst>
                  <a:outerShdw blurRad="38100" dist="38100" dir="2700000" algn="tl">
                    <a:srgbClr val="000000"/>
                  </a:outerShdw>
                </a:effectLst>
              </a:rPr>
              <a:t>3. About 45 percent of those who begin cohabiting, do not marry. Another 5-10 percent continue living together. </a:t>
            </a:r>
          </a:p>
          <a:p>
            <a:r>
              <a:rPr lang="en-US" altLang="en-US" dirty="0">
                <a:effectLst>
                  <a:outerShdw blurRad="38100" dist="38100" dir="2700000" algn="tl">
                    <a:srgbClr val="000000"/>
                  </a:outerShdw>
                </a:effectLst>
              </a:rPr>
              <a:t>4. Couples who do marry after living together are 50% more likely to divorce than those who did not</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78036913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proper to “live together” before marriage?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5</a:t>
            </a:r>
            <a:r>
              <a:rPr lang="en-US" altLang="en-US" dirty="0">
                <a:effectLst>
                  <a:outerShdw blurRad="38100" dist="38100" dir="2700000" algn="tl">
                    <a:srgbClr val="000000"/>
                  </a:outerShdw>
                </a:effectLst>
              </a:rPr>
              <a:t>. Only 12 percent of couples who begin cohabiting end up with a marriage lasting 10 years or more.</a:t>
            </a:r>
          </a:p>
          <a:p>
            <a:r>
              <a:rPr lang="en-US" altLang="en-US" dirty="0">
                <a:effectLst>
                  <a:outerShdw blurRad="38100" dist="38100" dir="2700000" algn="tl">
                    <a:srgbClr val="000000"/>
                  </a:outerShdw>
                </a:effectLst>
              </a:rPr>
              <a:t>6. Children of cohabiting parents are ten times more likely to be sexually abused by a stepparent than by a parent. </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523381638"/>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proper to “live together” before marriage?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7</a:t>
            </a:r>
            <a:r>
              <a:rPr lang="en-US" altLang="en-US" dirty="0">
                <a:effectLst>
                  <a:outerShdw blurRad="38100" dist="38100" dir="2700000" algn="tl">
                    <a:srgbClr val="000000"/>
                  </a:outerShdw>
                </a:effectLst>
              </a:rPr>
              <a:t>. Children of cohabiting parents are three times as likely to be expelled from school or to get pregnant as teenagers than children from an intact home with married parents. </a:t>
            </a:r>
          </a:p>
          <a:p>
            <a:r>
              <a:rPr lang="en-US" altLang="en-US" dirty="0">
                <a:effectLst>
                  <a:outerShdw blurRad="38100" dist="38100" dir="2700000" algn="tl">
                    <a:srgbClr val="000000"/>
                  </a:outerShdw>
                </a:effectLst>
              </a:rPr>
              <a:t>8. Children of cohabiting parents are 5 times more apt to live in poverty, and 22 times more likely to incarcerated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1538585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proper to “live together” before marriage?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situations I have personally deal with in the church ended in divorce.</a:t>
            </a:r>
          </a:p>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likely will meet people who are sincere but untaught! There is a way to </a:t>
            </a:r>
            <a:r>
              <a:rPr lang="en-US" altLang="en-US" dirty="0" smtClean="0">
                <a:effectLst>
                  <a:outerShdw blurRad="38100" dist="38100" dir="2700000" algn="tl">
                    <a:srgbClr val="000000"/>
                  </a:outerShdw>
                </a:effectLst>
              </a:rPr>
              <a:t>God’s </a:t>
            </a:r>
            <a:r>
              <a:rPr lang="en-US" altLang="en-US" dirty="0">
                <a:effectLst>
                  <a:outerShdw blurRad="38100" dist="38100" dir="2700000" algn="tl">
                    <a:srgbClr val="000000"/>
                  </a:outerShdw>
                </a:effectLst>
              </a:rPr>
              <a:t>abundant life! (1 Tim 1:13-15</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78592953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proper to “live together” before marriage?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1 </a:t>
            </a:r>
            <a:r>
              <a:rPr lang="en-US" altLang="en-US" sz="3000" dirty="0">
                <a:effectLst>
                  <a:outerShdw blurRad="38100" dist="38100" dir="2700000" algn="tl">
                    <a:srgbClr val="000000"/>
                  </a:outerShdw>
                </a:effectLst>
              </a:rPr>
              <a:t>Timothy 1:13-15   13 although I was formerly a blasphemer, a persecutor, and an insolent man; but I obtained mercy because I did it ignorantly in unbelief.  14 And the grace of our Lord was exceedingly abundant, with faith and love which are in Christ Jesus.  15 This is a faithful saying and worthy of all acceptance, that Christ Jesus came into the world to save sinners, of whom I am chief</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2766284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proper to “live together” before marriage?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We </a:t>
            </a:r>
            <a:r>
              <a:rPr lang="en-US" altLang="en-US" dirty="0">
                <a:effectLst>
                  <a:outerShdw blurRad="38100" dist="38100" dir="2700000" algn="tl">
                    <a:srgbClr val="000000"/>
                  </a:outerShdw>
                </a:effectLst>
              </a:rPr>
              <a:t>do not have to live with the standards of Satan meant for our destruction!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(1 Tim 1:5-6; 1 Cor 6:11; Lk 7:37-38, 47</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654680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proper to “live together” before marriage?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 </a:t>
            </a:r>
            <a:r>
              <a:rPr lang="en-US" altLang="en-US" dirty="0">
                <a:effectLst>
                  <a:outerShdw blurRad="38100" dist="38100" dir="2700000" algn="tl">
                    <a:srgbClr val="000000"/>
                  </a:outerShdw>
                </a:effectLst>
              </a:rPr>
              <a:t>Timothy 1:5-6   5 Now the purpose of the commandment is love from a pure heart, from a good conscience, and from sincere faith,  6 from which some, having strayed, have turned aside to idle talk</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2946675"/>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proper to “live together” before marriage?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1 </a:t>
            </a:r>
            <a:r>
              <a:rPr lang="en-US" altLang="en-US" dirty="0">
                <a:effectLst>
                  <a:outerShdw blurRad="38100" dist="38100" dir="2700000" algn="tl">
                    <a:srgbClr val="000000"/>
                  </a:outerShdw>
                </a:effectLst>
              </a:rPr>
              <a:t>Corinthians 6:11   11 And such were some of you. But you were washed, but you were sanctified, but you were justified in the name of the Lord Jesus and by the Spirit of our God</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864378619"/>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proper to “live together” before marriage?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sz="3000" dirty="0" smtClean="0">
                <a:effectLst>
                  <a:outerShdw blurRad="38100" dist="38100" dir="2700000" algn="tl">
                    <a:srgbClr val="000000"/>
                  </a:outerShdw>
                </a:effectLst>
              </a:rPr>
              <a:t>Luke </a:t>
            </a:r>
            <a:r>
              <a:rPr lang="en-US" altLang="en-US" sz="3000" dirty="0">
                <a:effectLst>
                  <a:outerShdw blurRad="38100" dist="38100" dir="2700000" algn="tl">
                    <a:srgbClr val="000000"/>
                  </a:outerShdw>
                </a:effectLst>
              </a:rPr>
              <a:t>7:37-38   37 And behold, a woman in the city who was a sinner, when she knew that Jesus sat at the table in the Pharisee's house, brought an alabaster flask of fragrant oil,  38 and stood at His feet behind Him weeping; and she began to wash His feet with her tears, and wiped them with the hair of her head; and she kissed His feet and anointed them with the fragrant oil</a:t>
            </a:r>
            <a:r>
              <a:rPr lang="en-US" altLang="en-US" sz="3000"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4286595610"/>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proper to “live together” before marriage?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Luke </a:t>
            </a:r>
            <a:r>
              <a:rPr lang="en-US" altLang="en-US" dirty="0">
                <a:effectLst>
                  <a:outerShdw blurRad="38100" dist="38100" dir="2700000" algn="tl">
                    <a:srgbClr val="000000"/>
                  </a:outerShdw>
                </a:effectLst>
              </a:rPr>
              <a:t>7:47   47 "Therefore I say to you, her sins, which are many, are forgiven, for she loved much. But to whom little is forgiven, the same loves little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09358669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Our God abundantly provides the wisdom for an abundant life. (Jn 10:10)</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Galatians </a:t>
            </a:r>
            <a:r>
              <a:rPr lang="en-US" altLang="en-US" dirty="0">
                <a:effectLst>
                  <a:outerShdw blurRad="38100" dist="38100" dir="2700000" algn="tl">
                    <a:srgbClr val="000000"/>
                  </a:outerShdw>
                </a:effectLst>
              </a:rPr>
              <a:t>5:16-17   16 I say then: Walk in the Spirit, and you shall not fulfill the lust of the flesh.  17 For the flesh lusts against the Spirit, and the Spirit against the flesh; and these are contrary to one another, so that you do not do the things that you wish</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28691789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proper to “live together” before marriage?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When </a:t>
            </a:r>
            <a:r>
              <a:rPr lang="en-US" altLang="en-US" dirty="0">
                <a:effectLst>
                  <a:outerShdw blurRad="38100" dist="38100" dir="2700000" algn="tl">
                    <a:srgbClr val="000000"/>
                  </a:outerShdw>
                </a:effectLst>
              </a:rPr>
              <a:t>Christians go down this path they pull away from other Christians and </a:t>
            </a:r>
            <a:r>
              <a:rPr lang="en-US" altLang="en-US" dirty="0" smtClean="0">
                <a:effectLst>
                  <a:outerShdw blurRad="38100" dist="38100" dir="2700000" algn="tl">
                    <a:srgbClr val="000000"/>
                  </a:outerShdw>
                </a:effectLst>
              </a:rPr>
              <a:t>even </a:t>
            </a:r>
            <a:r>
              <a:rPr lang="en-US" altLang="en-US" dirty="0">
                <a:effectLst>
                  <a:outerShdw blurRad="38100" dist="38100" dir="2700000" algn="tl">
                    <a:srgbClr val="000000"/>
                  </a:outerShdw>
                </a:effectLst>
              </a:rPr>
              <a:t>the Lord Himself. Understand that this separation will become worse </a:t>
            </a:r>
            <a:r>
              <a:rPr lang="en-US" altLang="en-US" dirty="0" smtClean="0">
                <a:effectLst>
                  <a:outerShdw blurRad="38100" dist="38100" dir="2700000" algn="tl">
                    <a:srgbClr val="000000"/>
                  </a:outerShdw>
                </a:effectLst>
              </a:rPr>
              <a:t>without </a:t>
            </a:r>
            <a:r>
              <a:rPr lang="en-US" altLang="en-US" dirty="0">
                <a:effectLst>
                  <a:outerShdw blurRad="38100" dist="38100" dir="2700000" algn="tl">
                    <a:srgbClr val="000000"/>
                  </a:outerShdw>
                </a:effectLst>
              </a:rPr>
              <a:t>repentance. (Rev 3:20-21</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505471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proper to “live together” before marriage?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Revelation </a:t>
            </a:r>
            <a:r>
              <a:rPr lang="en-US" altLang="en-US" dirty="0">
                <a:effectLst>
                  <a:outerShdw blurRad="38100" dist="38100" dir="2700000" algn="tl">
                    <a:srgbClr val="000000"/>
                  </a:outerShdw>
                </a:effectLst>
              </a:rPr>
              <a:t>3:20-21   20 "Behold, I stand at the door and knock. If anyone hears My voice and opens the door, I will come in to him and dine with him, and he with Me.  21 "To him who overcomes I will grant to sit with Me on My throne, as I also overcame and sat down with My Father on His throne</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26725566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proper to “live together” before marriage?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God’s </a:t>
            </a:r>
            <a:r>
              <a:rPr lang="en-US" altLang="en-US" dirty="0">
                <a:effectLst>
                  <a:outerShdw blurRad="38100" dist="38100" dir="2700000" algn="tl">
                    <a:srgbClr val="000000"/>
                  </a:outerShdw>
                </a:effectLst>
              </a:rPr>
              <a:t>way works! (Rev 22:14-15</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937568064"/>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It is proper to “live together” before marriage?</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Revelation </a:t>
            </a:r>
            <a:r>
              <a:rPr lang="en-US" altLang="en-US" dirty="0">
                <a:effectLst>
                  <a:outerShdw blurRad="38100" dist="38100" dir="2700000" algn="tl">
                    <a:srgbClr val="000000"/>
                  </a:outerShdw>
                </a:effectLst>
              </a:rPr>
              <a:t>22:14-15   14 Blessed are those who do His commandments, that they may have the right to the tree of life, and may enter through the gates into the city.  15 But outside are dogs and sorcerers and sexually immoral and murderers and idolaters, and whoever loves and practices a lie.</a:t>
            </a:r>
          </a:p>
          <a:p>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757591213"/>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Our God abundantly provides the wisdom for an abundant life. (Jn 10:10)</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more I learn of the radical changes in our current culture I am not surprised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why many hate Christianity and what it stands for. </a:t>
            </a:r>
          </a:p>
          <a:p>
            <a:r>
              <a:rPr lang="en-US" altLang="en-US" dirty="0" smtClean="0">
                <a:effectLst>
                  <a:outerShdw blurRad="38100" dist="38100" dir="2700000" algn="tl">
                    <a:srgbClr val="000000"/>
                  </a:outerShdw>
                </a:effectLst>
              </a:rPr>
              <a:t>Those </a:t>
            </a:r>
            <a:r>
              <a:rPr lang="en-US" altLang="en-US" dirty="0">
                <a:effectLst>
                  <a:outerShdw blurRad="38100" dist="38100" dir="2700000" algn="tl">
                    <a:srgbClr val="000000"/>
                  </a:outerShdw>
                </a:effectLst>
              </a:rPr>
              <a:t>who know God will find peace that comes from His ways. (Phil 4:7</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578367222"/>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Our God abundantly provides the wisdom for an abundant life. (Jn 10:10)</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Philippians </a:t>
            </a:r>
            <a:r>
              <a:rPr lang="en-US" altLang="en-US" dirty="0">
                <a:effectLst>
                  <a:outerShdw blurRad="38100" dist="38100" dir="2700000" algn="tl">
                    <a:srgbClr val="000000"/>
                  </a:outerShdw>
                </a:effectLst>
              </a:rPr>
              <a:t>4:7   7 and the peace of God, which surpasses all understanding, will guard your hearts and minds through Christ Jesus</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1945496736"/>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altLang="en-US" sz="3200" b="1" i="1" dirty="0">
                <a:effectLst>
                  <a:outerShdw blurRad="38100" dist="38100" dir="2700000" algn="tl">
                    <a:srgbClr val="000000"/>
                  </a:outerShdw>
                </a:effectLst>
              </a:rPr>
              <a:t>Our God abundantly provides the wisdom for an abundant life. (Jn 10:10)</a:t>
            </a:r>
            <a:endParaRPr lang="en-US" altLang="en-US" sz="3200" b="1" i="1" dirty="0">
              <a:effectLst>
                <a:outerShdw blurRad="38100" dist="38100" dir="2700000" algn="tl">
                  <a:srgbClr val="000000"/>
                </a:outerShdw>
              </a:effectLst>
            </a:endParaRPr>
          </a:p>
        </p:txBody>
      </p:sp>
      <p:sp>
        <p:nvSpPr>
          <p:cNvPr id="7171" name="Rectangle 3"/>
          <p:cNvSpPr>
            <a:spLocks noGrp="1" noChangeArrowheads="1"/>
          </p:cNvSpPr>
          <p:nvPr>
            <p:ph type="body" idx="1"/>
          </p:nvPr>
        </p:nvSpPr>
        <p:spPr/>
        <p:txBody>
          <a:bodyPr/>
          <a:lstStyle/>
          <a:p>
            <a:r>
              <a:rPr lang="en-US" altLang="en-US" dirty="0" smtClean="0">
                <a:effectLst>
                  <a:outerShdw blurRad="38100" dist="38100" dir="2700000" algn="tl">
                    <a:srgbClr val="000000"/>
                  </a:outerShdw>
                </a:effectLst>
              </a:rPr>
              <a:t>The </a:t>
            </a:r>
            <a:r>
              <a:rPr lang="en-US" altLang="en-US" dirty="0">
                <a:effectLst>
                  <a:outerShdw blurRad="38100" dist="38100" dir="2700000" algn="tl">
                    <a:srgbClr val="000000"/>
                  </a:outerShdw>
                </a:effectLst>
              </a:rPr>
              <a:t>nature of Satan’s deception is such that those who suffer greatly from these </a:t>
            </a:r>
            <a:r>
              <a:rPr lang="en-US" altLang="en-US" dirty="0" smtClean="0">
                <a:effectLst>
                  <a:outerShdw blurRad="38100" dist="38100" dir="2700000" algn="tl">
                    <a:srgbClr val="000000"/>
                  </a:outerShdw>
                </a:effectLst>
              </a:rPr>
              <a:t>               </a:t>
            </a:r>
            <a:r>
              <a:rPr lang="en-US" altLang="en-US" dirty="0">
                <a:effectLst>
                  <a:outerShdw blurRad="38100" dist="38100" dir="2700000" algn="tl">
                    <a:srgbClr val="000000"/>
                  </a:outerShdw>
                </a:effectLst>
              </a:rPr>
              <a:t>choices will still bitterly proclaim they are right! (Rev 9:5-6, 21; Prov 30:20</a:t>
            </a:r>
            <a:r>
              <a:rPr lang="en-US" altLang="en-US" dirty="0" smtClean="0">
                <a:effectLst>
                  <a:outerShdw blurRad="38100" dist="38100" dir="2700000" algn="tl">
                    <a:srgbClr val="000000"/>
                  </a:outerShdw>
                </a:effectLst>
              </a:rPr>
              <a:t>)</a:t>
            </a:r>
            <a:endParaRPr lang="en-US" altLang="en-US" dirty="0">
              <a:effectLst>
                <a:outerShdw blurRad="38100" dist="38100" dir="2700000" algn="tl">
                  <a:srgbClr val="000000"/>
                </a:outerShdw>
              </a:effectLst>
            </a:endParaRPr>
          </a:p>
        </p:txBody>
      </p:sp>
    </p:spTree>
    <p:extLst>
      <p:ext uri="{BB962C8B-B14F-4D97-AF65-F5344CB8AC3E}">
        <p14:creationId xmlns:p14="http://schemas.microsoft.com/office/powerpoint/2010/main" val="3607865851"/>
      </p:ext>
    </p:extLst>
  </p:cSld>
  <p:clrMapOvr>
    <a:masterClrMapping/>
  </p:clrMapOvr>
  <p:transition>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8694</TotalTime>
  <Words>3555</Words>
  <Application>Microsoft Office PowerPoint</Application>
  <PresentationFormat>On-screen Show (4:3)</PresentationFormat>
  <Paragraphs>212</Paragraphs>
  <Slides>63</Slides>
  <Notes>63</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Default Design</vt:lpstr>
      <vt:lpstr>Building a Foundation of Purity - Our Stand Against Sexual Immorality</vt:lpstr>
      <vt:lpstr>Our God abundantly provides the wisdom for an abundant life. (Jn 10:10)</vt:lpstr>
      <vt:lpstr>Our God abundantly provides the wisdom for an abundant life. (Jn 10:10)</vt:lpstr>
      <vt:lpstr>Our God abundantly provides the wisdom for an abundant life. (Jn 10:10)</vt:lpstr>
      <vt:lpstr>Our God abundantly provides the wisdom for an abundant life. (Jn 10:10)</vt:lpstr>
      <vt:lpstr>Our God abundantly provides the wisdom for an abundant life. (Jn 10:10)</vt:lpstr>
      <vt:lpstr>Our God abundantly provides the wisdom for an abundant life. (Jn 10:10)</vt:lpstr>
      <vt:lpstr>Our God abundantly provides the wisdom for an abundant life. (Jn 10:10)</vt:lpstr>
      <vt:lpstr>Our God abundantly provides the wisdom for an abundant life. (Jn 10:10)</vt:lpstr>
      <vt:lpstr>Our God abundantly provides the wisdom for an abundant life. (Jn 10:10)</vt:lpstr>
      <vt:lpstr>Our God abundantly provides the wisdom for an abundant life. (Jn 10:10)</vt:lpstr>
      <vt:lpstr>Our God abundantly provides the wisdom for an abundant life. (Jn 10:10)</vt:lpstr>
      <vt:lpstr>God’s purpose and design for our sexuality</vt:lpstr>
      <vt:lpstr>God’s purpose and design for our sexuality</vt:lpstr>
      <vt:lpstr>God’s purpose and design for our sexuality</vt:lpstr>
      <vt:lpstr>God’s purpose and design for our sexuality</vt:lpstr>
      <vt:lpstr>God’s purpose and design for our sexuality</vt:lpstr>
      <vt:lpstr>God’s purpose and design for our sexuality</vt:lpstr>
      <vt:lpstr>God’s purpose and design for our sexuality</vt:lpstr>
      <vt:lpstr>God’s purpose and design for our sexuality</vt:lpstr>
      <vt:lpstr>God’s purpose and design for our sexuality</vt:lpstr>
      <vt:lpstr>God’s purpose and design for our sexuality</vt:lpstr>
      <vt:lpstr>The lack of preparation of Jesus’ disciples and His enemies before the cross</vt:lpstr>
      <vt:lpstr>The lack of preparation of Jesus’ disciples and His enemies before the cross</vt:lpstr>
      <vt:lpstr>The lack of preparation of Jesus’ disciples and His enemies before the cross</vt:lpstr>
      <vt:lpstr>The lack of preparation of Jesus’ disciples and His enemies before the cross</vt:lpstr>
      <vt:lpstr>The lack of preparation of Jesus’ disciples and His enemies before the cross</vt:lpstr>
      <vt:lpstr>The lack of preparation of Jesus’ disciples and His enemies before the cross</vt:lpstr>
      <vt:lpstr>The lack of preparation of Jesus’ disciples and His enemies before the cross</vt:lpstr>
      <vt:lpstr>The lack of preparation of Jesus’ disciples and His enemies before the cross</vt:lpstr>
      <vt:lpstr>The lack of preparation of Jesus’ disciples and His enemies before the cross</vt:lpstr>
      <vt:lpstr>The lack of preparation of Jesus’ disciples and His enemies before the cross</vt:lpstr>
      <vt:lpstr>The lack of preparation of Jesus’ disciples and His enemies before the cross</vt:lpstr>
      <vt:lpstr>The lack of preparation of Jesus’ disciples and His enemies before the cross</vt:lpstr>
      <vt:lpstr>How the pulpits of Satan are influencing the church</vt:lpstr>
      <vt:lpstr>How the pulpits of Satan are influencing the church</vt:lpstr>
      <vt:lpstr>How the pulpits of Satan are influencing the church</vt:lpstr>
      <vt:lpstr>How the pulpits of Satan are influencing the church</vt:lpstr>
      <vt:lpstr>How the pulpits of Satan are influencing the church</vt:lpstr>
      <vt:lpstr>How the pulpits of Satan are influencing the church</vt:lpstr>
      <vt:lpstr>How the pulpits of Satan are influencing the church</vt:lpstr>
      <vt:lpstr>How the pulpits of Satan are influencing the church</vt:lpstr>
      <vt:lpstr>It is proper to “live together” before marriage?</vt:lpstr>
      <vt:lpstr>It is proper to “live together” before marriage?</vt:lpstr>
      <vt:lpstr>It is proper to “live together” before marriage?</vt:lpstr>
      <vt:lpstr>It is proper to “live together” before marriage?</vt:lpstr>
      <vt:lpstr>It is proper to “live together” before marriage?</vt:lpstr>
      <vt:lpstr>It is proper to “live together” before marriage?</vt:lpstr>
      <vt:lpstr>It is proper to “live together” before marriage?</vt:lpstr>
      <vt:lpstr>It is proper to “live together” before marriage?</vt:lpstr>
      <vt:lpstr>It is proper to “live together” before marriage?</vt:lpstr>
      <vt:lpstr>It is proper to “live together” before marriage?</vt:lpstr>
      <vt:lpstr>It is proper to “live together” before marriage?</vt:lpstr>
      <vt:lpstr>It is proper to “live together” before marriage?</vt:lpstr>
      <vt:lpstr>It is proper to “live together” before marriage?</vt:lpstr>
      <vt:lpstr>It is proper to “live together” before marriage?</vt:lpstr>
      <vt:lpstr>It is proper to “live together” before marriage?</vt:lpstr>
      <vt:lpstr>It is proper to “live together” before marriage?</vt:lpstr>
      <vt:lpstr>It is proper to “live together” before marriage?</vt:lpstr>
      <vt:lpstr>It is proper to “live together” before marriage?</vt:lpstr>
      <vt:lpstr>It is proper to “live together” before marriage?</vt:lpstr>
      <vt:lpstr>It is proper to “live together” before marriage?</vt:lpstr>
      <vt:lpstr>It is proper to “live together” before marriage?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challenge in being right.</dc:title>
  <dc:creator>Larry Rouse</dc:creator>
  <cp:lastModifiedBy>Larry Rouse</cp:lastModifiedBy>
  <cp:revision>158</cp:revision>
  <dcterms:created xsi:type="dcterms:W3CDTF">2011-01-22T21:17:58Z</dcterms:created>
  <dcterms:modified xsi:type="dcterms:W3CDTF">2019-09-29T23:02:42Z</dcterms:modified>
</cp:coreProperties>
</file>