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1623" r:id="rId3"/>
    <p:sldId id="1698" r:id="rId4"/>
    <p:sldId id="1699" r:id="rId5"/>
    <p:sldId id="1700" r:id="rId6"/>
    <p:sldId id="1701" r:id="rId7"/>
    <p:sldId id="1702" r:id="rId8"/>
    <p:sldId id="1703" r:id="rId9"/>
    <p:sldId id="1704" r:id="rId10"/>
    <p:sldId id="1639" r:id="rId11"/>
    <p:sldId id="1697" r:id="rId12"/>
    <p:sldId id="1705" r:id="rId13"/>
    <p:sldId id="1706" r:id="rId14"/>
    <p:sldId id="1707" r:id="rId15"/>
    <p:sldId id="1708" r:id="rId16"/>
    <p:sldId id="1709" r:id="rId17"/>
    <p:sldId id="1710" r:id="rId18"/>
    <p:sldId id="1711" r:id="rId19"/>
    <p:sldId id="1712" r:id="rId20"/>
    <p:sldId id="1713" r:id="rId21"/>
    <p:sldId id="1714" r:id="rId22"/>
    <p:sldId id="1715" r:id="rId23"/>
    <p:sldId id="1716" r:id="rId24"/>
    <p:sldId id="1717" r:id="rId25"/>
    <p:sldId id="1718" r:id="rId26"/>
    <p:sldId id="1719" r:id="rId27"/>
    <p:sldId id="1720" r:id="rId28"/>
    <p:sldId id="1721" r:id="rId29"/>
    <p:sldId id="1722" r:id="rId30"/>
    <p:sldId id="1723" r:id="rId31"/>
    <p:sldId id="1724" r:id="rId32"/>
    <p:sldId id="1725" r:id="rId33"/>
    <p:sldId id="1726" r:id="rId34"/>
    <p:sldId id="1663" r:id="rId35"/>
    <p:sldId id="1683" r:id="rId36"/>
    <p:sldId id="1684" r:id="rId37"/>
    <p:sldId id="1685" r:id="rId38"/>
    <p:sldId id="1686" r:id="rId39"/>
    <p:sldId id="1687" r:id="rId40"/>
    <p:sldId id="1688" r:id="rId41"/>
    <p:sldId id="1689" r:id="rId42"/>
    <p:sldId id="1690" r:id="rId43"/>
    <p:sldId id="1691" r:id="rId44"/>
    <p:sldId id="1692" r:id="rId45"/>
    <p:sldId id="1693" r:id="rId46"/>
    <p:sldId id="1694" r:id="rId47"/>
    <p:sldId id="1695" r:id="rId48"/>
    <p:sldId id="1696" r:id="rId49"/>
    <p:sldId id="1664" r:id="rId50"/>
    <p:sldId id="1668" r:id="rId51"/>
    <p:sldId id="1670" r:id="rId52"/>
    <p:sldId id="1671" r:id="rId53"/>
    <p:sldId id="1672" r:id="rId54"/>
    <p:sldId id="1673" r:id="rId55"/>
    <p:sldId id="1674" r:id="rId56"/>
    <p:sldId id="1675" r:id="rId57"/>
    <p:sldId id="1676" r:id="rId58"/>
    <p:sldId id="1677" r:id="rId59"/>
    <p:sldId id="1678" r:id="rId60"/>
    <p:sldId id="1679" r:id="rId61"/>
    <p:sldId id="1680" r:id="rId62"/>
    <p:sldId id="1681" r:id="rId63"/>
    <p:sldId id="1682"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varScale="1">
        <p:scale>
          <a:sx n="92" d="100"/>
          <a:sy n="92" d="100"/>
        </p:scale>
        <p:origin x="-1398" y="-102"/>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extLst>
      <p:ext uri="{BB962C8B-B14F-4D97-AF65-F5344CB8AC3E}">
        <p14:creationId xmlns:p14="http://schemas.microsoft.com/office/powerpoint/2010/main" val="381774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10677448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23655572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27628691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16557203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31661937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36227386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2754229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32957936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37924105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29044042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11232372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10185660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36903413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extLst>
      <p:ext uri="{BB962C8B-B14F-4D97-AF65-F5344CB8AC3E}">
        <p14:creationId xmlns:p14="http://schemas.microsoft.com/office/powerpoint/2010/main" val="11114495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extLst>
      <p:ext uri="{BB962C8B-B14F-4D97-AF65-F5344CB8AC3E}">
        <p14:creationId xmlns:p14="http://schemas.microsoft.com/office/powerpoint/2010/main" val="18332947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extLst>
      <p:ext uri="{BB962C8B-B14F-4D97-AF65-F5344CB8AC3E}">
        <p14:creationId xmlns:p14="http://schemas.microsoft.com/office/powerpoint/2010/main" val="33726518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extLst>
      <p:ext uri="{BB962C8B-B14F-4D97-AF65-F5344CB8AC3E}">
        <p14:creationId xmlns:p14="http://schemas.microsoft.com/office/powerpoint/2010/main" val="1814612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extLst>
      <p:ext uri="{BB962C8B-B14F-4D97-AF65-F5344CB8AC3E}">
        <p14:creationId xmlns:p14="http://schemas.microsoft.com/office/powerpoint/2010/main" val="31620878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extLst>
      <p:ext uri="{BB962C8B-B14F-4D97-AF65-F5344CB8AC3E}">
        <p14:creationId xmlns:p14="http://schemas.microsoft.com/office/powerpoint/2010/main" val="8189283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extLst>
      <p:ext uri="{BB962C8B-B14F-4D97-AF65-F5344CB8AC3E}">
        <p14:creationId xmlns:p14="http://schemas.microsoft.com/office/powerpoint/2010/main" val="8268202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extLst>
      <p:ext uri="{BB962C8B-B14F-4D97-AF65-F5344CB8AC3E}">
        <p14:creationId xmlns:p14="http://schemas.microsoft.com/office/powerpoint/2010/main" val="21741539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extLst>
      <p:ext uri="{BB962C8B-B14F-4D97-AF65-F5344CB8AC3E}">
        <p14:creationId xmlns:p14="http://schemas.microsoft.com/office/powerpoint/2010/main" val="428003524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extLst>
      <p:ext uri="{BB962C8B-B14F-4D97-AF65-F5344CB8AC3E}">
        <p14:creationId xmlns:p14="http://schemas.microsoft.com/office/powerpoint/2010/main" val="180624209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extLst>
      <p:ext uri="{BB962C8B-B14F-4D97-AF65-F5344CB8AC3E}">
        <p14:creationId xmlns:p14="http://schemas.microsoft.com/office/powerpoint/2010/main" val="157709679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a:p>
        </p:txBody>
      </p:sp>
    </p:spTree>
    <p:extLst>
      <p:ext uri="{BB962C8B-B14F-4D97-AF65-F5344CB8AC3E}">
        <p14:creationId xmlns:p14="http://schemas.microsoft.com/office/powerpoint/2010/main" val="350430858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58</a:t>
            </a:fld>
            <a:endParaRPr lang="en-US" altLang="en-US"/>
          </a:p>
        </p:txBody>
      </p:sp>
    </p:spTree>
    <p:extLst>
      <p:ext uri="{BB962C8B-B14F-4D97-AF65-F5344CB8AC3E}">
        <p14:creationId xmlns:p14="http://schemas.microsoft.com/office/powerpoint/2010/main" val="33587251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59</a:t>
            </a:fld>
            <a:endParaRPr lang="en-US" altLang="en-US"/>
          </a:p>
        </p:txBody>
      </p:sp>
    </p:spTree>
    <p:extLst>
      <p:ext uri="{BB962C8B-B14F-4D97-AF65-F5344CB8AC3E}">
        <p14:creationId xmlns:p14="http://schemas.microsoft.com/office/powerpoint/2010/main" val="2745792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60</a:t>
            </a:fld>
            <a:endParaRPr lang="en-US" altLang="en-US"/>
          </a:p>
        </p:txBody>
      </p:sp>
    </p:spTree>
    <p:extLst>
      <p:ext uri="{BB962C8B-B14F-4D97-AF65-F5344CB8AC3E}">
        <p14:creationId xmlns:p14="http://schemas.microsoft.com/office/powerpoint/2010/main" val="189425221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61</a:t>
            </a:fld>
            <a:endParaRPr lang="en-US" altLang="en-US"/>
          </a:p>
        </p:txBody>
      </p:sp>
    </p:spTree>
    <p:extLst>
      <p:ext uri="{BB962C8B-B14F-4D97-AF65-F5344CB8AC3E}">
        <p14:creationId xmlns:p14="http://schemas.microsoft.com/office/powerpoint/2010/main" val="44843043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62</a:t>
            </a:fld>
            <a:endParaRPr lang="en-US" altLang="en-US"/>
          </a:p>
        </p:txBody>
      </p:sp>
    </p:spTree>
    <p:extLst>
      <p:ext uri="{BB962C8B-B14F-4D97-AF65-F5344CB8AC3E}">
        <p14:creationId xmlns:p14="http://schemas.microsoft.com/office/powerpoint/2010/main" val="17233640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63</a:t>
            </a:fld>
            <a:endParaRPr lang="en-US" altLang="en-US"/>
          </a:p>
        </p:txBody>
      </p:sp>
    </p:spTree>
    <p:extLst>
      <p:ext uri="{BB962C8B-B14F-4D97-AF65-F5344CB8AC3E}">
        <p14:creationId xmlns:p14="http://schemas.microsoft.com/office/powerpoint/2010/main" val="2099268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1841205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Building a Godly Man</a:t>
            </a:r>
            <a:br>
              <a:rPr lang="en-US" altLang="en-US" sz="4000" b="1" i="1" u="sng" dirty="0">
                <a:effectLst>
                  <a:outerShdw blurRad="38100" dist="38100" dir="2700000" algn="tl">
                    <a:srgbClr val="000000"/>
                  </a:outerShdw>
                </a:effectLst>
              </a:rPr>
            </a:br>
            <a:r>
              <a:rPr lang="en-US" altLang="en-US" sz="4000" b="1" i="1" u="sng" dirty="0">
                <a:effectLst>
                  <a:outerShdw blurRad="38100" dist="38100" dir="2700000" algn="tl">
                    <a:srgbClr val="000000"/>
                  </a:outerShdw>
                </a:effectLst>
              </a:rPr>
              <a:t/>
            </a:r>
            <a:br>
              <a:rPr lang="en-US" altLang="en-US" sz="4000" b="1" i="1" u="sng" dirty="0">
                <a:effectLst>
                  <a:outerShdw blurRad="38100" dist="38100" dir="2700000" algn="tl">
                    <a:srgbClr val="000000"/>
                  </a:outerShdw>
                </a:effectLst>
              </a:rPr>
            </a:br>
            <a:r>
              <a:rPr lang="en-US" altLang="en-US" sz="4000" b="1" i="1" dirty="0">
                <a:effectLst>
                  <a:outerShdw blurRad="38100" dist="38100" dir="2700000" algn="tl">
                    <a:srgbClr val="000000"/>
                  </a:outerShdw>
                </a:effectLst>
              </a:rPr>
              <a:t>Lesson 2 – Fathers, Mothers and Sons</a:t>
            </a:r>
            <a:r>
              <a:rPr lang="en-US" altLang="en-US" sz="4000" b="1" i="1" u="sng" dirty="0">
                <a:effectLst>
                  <a:outerShdw blurRad="38100" dist="38100" dir="2700000" algn="tl">
                    <a:srgbClr val="000000"/>
                  </a:outerShdw>
                </a:effectLst>
              </a:rPr>
              <a:t/>
            </a:r>
            <a:br>
              <a:rPr lang="en-US" altLang="en-US" sz="4000" b="1" i="1" u="sng" dirty="0">
                <a:effectLst>
                  <a:outerShdw blurRad="38100" dist="38100" dir="2700000" algn="tl">
                    <a:srgbClr val="000000"/>
                  </a:outerShdw>
                </a:effectLst>
              </a:rPr>
            </a:br>
            <a:r>
              <a:rPr lang="en-US" altLang="en-US" sz="4000" b="1" i="1" u="sng" dirty="0">
                <a:effectLst>
                  <a:outerShdw blurRad="38100" dist="38100" dir="2700000" algn="tl">
                    <a:srgbClr val="000000"/>
                  </a:outerShdw>
                </a:effectLst>
              </a:rPr>
              <a:t/>
            </a:r>
            <a:br>
              <a:rPr lang="en-US" altLang="en-US" sz="4000" b="1" i="1" u="sng" dirty="0">
                <a:effectLst>
                  <a:outerShdw blurRad="38100" dist="38100" dir="2700000" algn="tl">
                    <a:srgbClr val="000000"/>
                  </a:outerShdw>
                </a:effectLst>
              </a:rPr>
            </a:br>
            <a:endParaRPr lang="en-US" altLang="en-US" sz="4000" b="1" i="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Men are </a:t>
            </a:r>
            <a:r>
              <a:rPr lang="en-US" altLang="en-US" i="1" u="sng" dirty="0">
                <a:effectLst>
                  <a:outerShdw blurRad="38100" dist="38100" dir="2700000" algn="tl">
                    <a:srgbClr val="000000"/>
                  </a:outerShdw>
                </a:effectLst>
              </a:rPr>
              <a:t>slower</a:t>
            </a:r>
            <a:r>
              <a:rPr lang="en-US" altLang="en-US" dirty="0">
                <a:effectLst>
                  <a:outerShdw blurRad="38100" dist="38100" dir="2700000" algn="tl">
                    <a:srgbClr val="000000"/>
                  </a:outerShdw>
                </a:effectLst>
              </a:rPr>
              <a:t> to develop and learn about relationships.</a:t>
            </a:r>
          </a:p>
          <a:p>
            <a:r>
              <a:rPr lang="en-US" altLang="en-US" dirty="0">
                <a:effectLst>
                  <a:outerShdw blurRad="38100" dist="38100" dir="2700000" algn="tl">
                    <a:srgbClr val="000000"/>
                  </a:outerShdw>
                </a:effectLst>
              </a:rPr>
              <a:t>The natural strengths of boys push then towards </a:t>
            </a:r>
            <a:r>
              <a:rPr lang="en-US" altLang="en-US" i="1" u="sng" dirty="0">
                <a:effectLst>
                  <a:outerShdw blurRad="38100" dist="38100" dir="2700000" algn="tl">
                    <a:srgbClr val="000000"/>
                  </a:outerShdw>
                </a:effectLst>
              </a:rPr>
              <a:t>achievement and competition</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Learning how to </a:t>
            </a:r>
            <a:r>
              <a:rPr lang="en-US" altLang="en-US" i="1" u="sng" dirty="0">
                <a:effectLst>
                  <a:outerShdw blurRad="38100" dist="38100" dir="2700000" algn="tl">
                    <a:srgbClr val="000000"/>
                  </a:outerShdw>
                </a:effectLst>
              </a:rPr>
              <a:t>understand others and develop relationships</a:t>
            </a:r>
            <a:r>
              <a:rPr lang="en-US" altLang="en-US" dirty="0">
                <a:effectLst>
                  <a:outerShdw blurRad="38100" dist="38100" dir="2700000" algn="tl">
                    <a:srgbClr val="000000"/>
                  </a:outerShdw>
                </a:effectLst>
              </a:rPr>
              <a:t> is something that                they must develop later. Here is where wise parenting needs to focus.                </a:t>
            </a:r>
            <a:r>
              <a:rPr lang="en-US" altLang="en-US" b="1" dirty="0">
                <a:effectLst>
                  <a:outerShdw blurRad="38100" dist="38100" dir="2700000" algn="tl">
                    <a:srgbClr val="000000"/>
                  </a:outerShdw>
                </a:effectLst>
              </a:rPr>
              <a:t>(Mk 10:42-45; Prov 5:1-5, 20-23</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38438256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Mark 10:42-45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Jesus called them to Himself and said to them, "You know that those who are considered rulers over the Gentiles lord it over them, and their great ones exercise authority over them.  43 "Yet it shall not be so among you; but </a:t>
            </a:r>
            <a:r>
              <a:rPr lang="en-US" altLang="en-US" u="sng" dirty="0">
                <a:effectLst>
                  <a:outerShdw blurRad="38100" dist="38100" dir="2700000" algn="tl">
                    <a:srgbClr val="000000"/>
                  </a:outerShdw>
                </a:effectLst>
              </a:rPr>
              <a:t>whoever desires to become great among you shall be your servant</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11681108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44 </a:t>
            </a:r>
            <a:r>
              <a:rPr lang="en-US" altLang="en-US" dirty="0">
                <a:effectLst>
                  <a:outerShdw blurRad="38100" dist="38100" dir="2700000" algn="tl">
                    <a:srgbClr val="000000"/>
                  </a:outerShdw>
                </a:effectLst>
              </a:rPr>
              <a:t>"And whoever of you desires to be first shall be slave of all.  45 "For even the Son of Man did not come to be served, </a:t>
            </a:r>
            <a:r>
              <a:rPr lang="en-US" altLang="en-US" u="sng" dirty="0">
                <a:effectLst>
                  <a:outerShdw blurRad="38100" dist="38100" dir="2700000" algn="tl">
                    <a:srgbClr val="000000"/>
                  </a:outerShdw>
                </a:effectLst>
              </a:rPr>
              <a:t>but to serve</a:t>
            </a:r>
            <a:r>
              <a:rPr lang="en-US" altLang="en-US" dirty="0">
                <a:effectLst>
                  <a:outerShdw blurRad="38100" dist="38100" dir="2700000" algn="tl">
                    <a:srgbClr val="000000"/>
                  </a:outerShdw>
                </a:effectLst>
              </a:rPr>
              <a:t>, and to give His life a ransom for many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491394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Proverbs </a:t>
            </a:r>
            <a:r>
              <a:rPr lang="en-US" altLang="en-US" sz="3000" b="1" u="sng" dirty="0">
                <a:effectLst>
                  <a:outerShdw blurRad="38100" dist="38100" dir="2700000" algn="tl">
                    <a:srgbClr val="000000"/>
                  </a:outerShdw>
                </a:effectLst>
              </a:rPr>
              <a:t>5:1-5</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My son, </a:t>
            </a:r>
            <a:r>
              <a:rPr lang="en-US" altLang="en-US" sz="3000" u="sng" dirty="0">
                <a:effectLst>
                  <a:outerShdw blurRad="38100" dist="38100" dir="2700000" algn="tl">
                    <a:srgbClr val="000000"/>
                  </a:outerShdw>
                </a:effectLst>
              </a:rPr>
              <a:t>pay attention to my wisdom</a:t>
            </a:r>
            <a:r>
              <a:rPr lang="en-US" altLang="en-US" sz="3000" dirty="0">
                <a:effectLst>
                  <a:outerShdw blurRad="38100" dist="38100" dir="2700000" algn="tl">
                    <a:srgbClr val="000000"/>
                  </a:outerShdw>
                </a:effectLst>
              </a:rPr>
              <a:t>; Lend your ear to my understanding,  2 That you </a:t>
            </a:r>
            <a:r>
              <a:rPr lang="en-US" altLang="en-US" sz="3000" u="sng" dirty="0">
                <a:effectLst>
                  <a:outerShdw blurRad="38100" dist="38100" dir="2700000" algn="tl">
                    <a:srgbClr val="000000"/>
                  </a:outerShdw>
                </a:effectLst>
              </a:rPr>
              <a:t>may preserve discretion</a:t>
            </a:r>
            <a:r>
              <a:rPr lang="en-US" altLang="en-US" sz="3000" dirty="0">
                <a:effectLst>
                  <a:outerShdw blurRad="38100" dist="38100" dir="2700000" algn="tl">
                    <a:srgbClr val="000000"/>
                  </a:outerShdw>
                </a:effectLst>
              </a:rPr>
              <a:t>, And your lips may keep knowledge.  3 For </a:t>
            </a:r>
            <a:r>
              <a:rPr lang="en-US" altLang="en-US" sz="3000" u="sng" dirty="0">
                <a:effectLst>
                  <a:outerShdw blurRad="38100" dist="38100" dir="2700000" algn="tl">
                    <a:srgbClr val="000000"/>
                  </a:outerShdw>
                </a:effectLst>
              </a:rPr>
              <a:t>the lips of an immoral woman</a:t>
            </a:r>
            <a:r>
              <a:rPr lang="en-US" altLang="en-US" sz="3000" dirty="0">
                <a:effectLst>
                  <a:outerShdw blurRad="38100" dist="38100" dir="2700000" algn="tl">
                    <a:srgbClr val="000000"/>
                  </a:outerShdw>
                </a:effectLst>
              </a:rPr>
              <a:t> drip honey, And her mouth is smoother than oil;  4 But in the end she is bitter as wormwood, Sharp as a two-edged sword.  5 </a:t>
            </a:r>
            <a:r>
              <a:rPr lang="en-US" altLang="en-US" sz="3000" u="sng" dirty="0">
                <a:effectLst>
                  <a:outerShdw blurRad="38100" dist="38100" dir="2700000" algn="tl">
                    <a:srgbClr val="000000"/>
                  </a:outerShdw>
                </a:effectLst>
              </a:rPr>
              <a:t>Her feet go down to death</a:t>
            </a:r>
            <a:r>
              <a:rPr lang="en-US" altLang="en-US" sz="3000" dirty="0">
                <a:effectLst>
                  <a:outerShdw blurRad="38100" dist="38100" dir="2700000" algn="tl">
                    <a:srgbClr val="000000"/>
                  </a:outerShdw>
                </a:effectLst>
              </a:rPr>
              <a:t>, Her steps lay hold of hell</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181506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Proverbs </a:t>
            </a:r>
            <a:r>
              <a:rPr lang="en-US" altLang="en-US" sz="3000" b="1" u="sng" dirty="0">
                <a:effectLst>
                  <a:outerShdw blurRad="38100" dist="38100" dir="2700000" algn="tl">
                    <a:srgbClr val="000000"/>
                  </a:outerShdw>
                </a:effectLst>
              </a:rPr>
              <a:t>5:20-23</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For why should you, my son, be enraptured by an immoral woman, And be embraced in the arms of a seductress?  21 For the ways of man are before the eyes of the LORD, And </a:t>
            </a:r>
            <a:r>
              <a:rPr lang="en-US" altLang="en-US" sz="3000" u="sng" dirty="0">
                <a:effectLst>
                  <a:outerShdw blurRad="38100" dist="38100" dir="2700000" algn="tl">
                    <a:srgbClr val="000000"/>
                  </a:outerShdw>
                </a:effectLst>
              </a:rPr>
              <a:t>He ponders all his paths.</a:t>
            </a:r>
            <a:r>
              <a:rPr lang="en-US" altLang="en-US" sz="3000" dirty="0">
                <a:effectLst>
                  <a:outerShdw blurRad="38100" dist="38100" dir="2700000" algn="tl">
                    <a:srgbClr val="000000"/>
                  </a:outerShdw>
                </a:effectLst>
              </a:rPr>
              <a:t>  22 His own iniquities entrap the wicked man, And he is caught in the cords of his sin.  23 </a:t>
            </a:r>
            <a:r>
              <a:rPr lang="en-US" altLang="en-US" sz="3000" u="sng" dirty="0">
                <a:effectLst>
                  <a:outerShdw blurRad="38100" dist="38100" dir="2700000" algn="tl">
                    <a:srgbClr val="000000"/>
                  </a:outerShdw>
                </a:effectLst>
              </a:rPr>
              <a:t>He shall die for lack of instruction</a:t>
            </a:r>
            <a:r>
              <a:rPr lang="en-US" altLang="en-US" sz="3000" dirty="0">
                <a:effectLst>
                  <a:outerShdw blurRad="38100" dist="38100" dir="2700000" algn="tl">
                    <a:srgbClr val="000000"/>
                  </a:outerShdw>
                </a:effectLst>
              </a:rPr>
              <a:t>, And in </a:t>
            </a:r>
            <a:r>
              <a:rPr lang="en-US" altLang="en-US" sz="3000" u="sng" dirty="0">
                <a:effectLst>
                  <a:outerShdw blurRad="38100" dist="38100" dir="2700000" algn="tl">
                    <a:srgbClr val="000000"/>
                  </a:outerShdw>
                </a:effectLst>
              </a:rPr>
              <a:t>the greatness of his folly he shall go astray</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957053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Boys </a:t>
            </a:r>
            <a:r>
              <a:rPr lang="en-US" altLang="en-US" dirty="0">
                <a:effectLst>
                  <a:outerShdw blurRad="38100" dist="38100" dir="2700000" algn="tl">
                    <a:srgbClr val="000000"/>
                  </a:outerShdw>
                </a:effectLst>
              </a:rPr>
              <a:t>can easily be caught up in what I call </a:t>
            </a:r>
            <a:r>
              <a:rPr lang="en-US" altLang="en-US" i="1" u="sng" dirty="0">
                <a:effectLst>
                  <a:outerShdw blurRad="38100" dist="38100" dir="2700000" algn="tl">
                    <a:srgbClr val="000000"/>
                  </a:outerShdw>
                </a:effectLst>
              </a:rPr>
              <a:t>a “digital dungeon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Pt 2:19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211904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2:19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While they promise them liberty, they themselves are slaves of corruption; for by </a:t>
            </a:r>
            <a:r>
              <a:rPr lang="en-US" altLang="en-US" u="sng" dirty="0">
                <a:effectLst>
                  <a:outerShdw blurRad="38100" dist="38100" dir="2700000" algn="tl">
                    <a:srgbClr val="000000"/>
                  </a:outerShdw>
                </a:effectLst>
              </a:rPr>
              <a:t>whom a person is overcome</a:t>
            </a:r>
            <a:r>
              <a:rPr lang="en-US" altLang="en-US" dirty="0">
                <a:effectLst>
                  <a:outerShdw blurRad="38100" dist="38100" dir="2700000" algn="tl">
                    <a:srgbClr val="000000"/>
                  </a:outerShdw>
                </a:effectLst>
              </a:rPr>
              <a:t>, by him also he is brought into bondage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357280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Relationships </a:t>
            </a:r>
            <a:r>
              <a:rPr lang="en-US" altLang="en-US" i="1" u="sng" dirty="0">
                <a:effectLst>
                  <a:outerShdw blurRad="38100" dist="38100" dir="2700000" algn="tl">
                    <a:srgbClr val="000000"/>
                  </a:outerShdw>
                </a:effectLst>
              </a:rPr>
              <a:t>are complex and often disappointing</a:t>
            </a:r>
            <a:r>
              <a:rPr lang="en-US" altLang="en-US" dirty="0">
                <a:effectLst>
                  <a:outerShdw blurRad="38100" dist="38100" dir="2700000" algn="tl">
                    <a:srgbClr val="000000"/>
                  </a:outerShdw>
                </a:effectLst>
              </a:rPr>
              <a:t>. Computer games are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predictable, stimulating and emotionally rewarding. Porn is a major issue.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(Eph 4:17-19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472051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4:17-19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This I say, therefore, and testify in the Lord, that you should no longer walk as the rest of the Gentiles walk, in </a:t>
            </a:r>
            <a:r>
              <a:rPr lang="en-US" altLang="en-US" u="sng" dirty="0">
                <a:effectLst>
                  <a:outerShdw blurRad="38100" dist="38100" dir="2700000" algn="tl">
                    <a:srgbClr val="000000"/>
                  </a:outerShdw>
                </a:effectLst>
              </a:rPr>
              <a:t>the futility of their mind</a:t>
            </a:r>
            <a:r>
              <a:rPr lang="en-US" altLang="en-US" dirty="0">
                <a:effectLst>
                  <a:outerShdw blurRad="38100" dist="38100" dir="2700000" algn="tl">
                    <a:srgbClr val="000000"/>
                  </a:outerShdw>
                </a:effectLst>
              </a:rPr>
              <a:t>,  18 having their understanding darkened, being alienated from the life of God, because of the ignorance that is in them, because of the blindness of their heart; </a:t>
            </a:r>
          </a:p>
        </p:txBody>
      </p:sp>
    </p:spTree>
    <p:extLst>
      <p:ext uri="{BB962C8B-B14F-4D97-AF65-F5344CB8AC3E}">
        <p14:creationId xmlns:p14="http://schemas.microsoft.com/office/powerpoint/2010/main" val="31370019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who, </a:t>
            </a:r>
            <a:r>
              <a:rPr lang="en-US" altLang="en-US" u="sng" dirty="0">
                <a:effectLst>
                  <a:outerShdw blurRad="38100" dist="38100" dir="2700000" algn="tl">
                    <a:srgbClr val="000000"/>
                  </a:outerShdw>
                </a:effectLst>
              </a:rPr>
              <a:t>being past feeling</a:t>
            </a:r>
            <a:r>
              <a:rPr lang="en-US" altLang="en-US" dirty="0">
                <a:effectLst>
                  <a:outerShdw blurRad="38100" dist="38100" dir="2700000" algn="tl">
                    <a:srgbClr val="000000"/>
                  </a:outerShdw>
                </a:effectLst>
              </a:rPr>
              <a:t>, have given themselves over to lewdness, to work all uncleanness with greediness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32320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Parents must be watchful and develop discernment in this generation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word is a bulwark </a:t>
            </a:r>
            <a:r>
              <a:rPr lang="en-US" altLang="en-US" i="1" u="sng" dirty="0">
                <a:effectLst>
                  <a:outerShdw blurRad="38100" dist="38100" dir="2700000" algn="tl">
                    <a:srgbClr val="000000"/>
                  </a:outerShdw>
                </a:effectLst>
              </a:rPr>
              <a:t>in every generation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(Ps 119:97-105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97905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Parents </a:t>
            </a:r>
            <a:r>
              <a:rPr lang="en-US" altLang="en-US" dirty="0">
                <a:effectLst>
                  <a:outerShdw blurRad="38100" dist="38100" dir="2700000" algn="tl">
                    <a:srgbClr val="000000"/>
                  </a:outerShdw>
                </a:effectLst>
              </a:rPr>
              <a:t>must be watchful and wise to lead their child </a:t>
            </a:r>
            <a:r>
              <a:rPr lang="en-US" altLang="en-US" i="1" u="sng" dirty="0">
                <a:effectLst>
                  <a:outerShdw blurRad="38100" dist="38100" dir="2700000" algn="tl">
                    <a:srgbClr val="000000"/>
                  </a:outerShdw>
                </a:effectLst>
              </a:rPr>
              <a:t>to face and learn the more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difficult lessons of life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(Deut 4:9-10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090066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4:9-10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Only take heed to yourself, and </a:t>
            </a:r>
            <a:r>
              <a:rPr lang="en-US" altLang="en-US" u="sng" dirty="0">
                <a:effectLst>
                  <a:outerShdw blurRad="38100" dist="38100" dir="2700000" algn="tl">
                    <a:srgbClr val="000000"/>
                  </a:outerShdw>
                </a:effectLst>
              </a:rPr>
              <a:t>diligently keep yourself</a:t>
            </a:r>
            <a:r>
              <a:rPr lang="en-US" altLang="en-US" dirty="0">
                <a:effectLst>
                  <a:outerShdw blurRad="38100" dist="38100" dir="2700000" algn="tl">
                    <a:srgbClr val="000000"/>
                  </a:outerShdw>
                </a:effectLst>
              </a:rPr>
              <a:t>, lest you forget the things your eyes have seen, and lest they depart from your heart all the days of your life. And </a:t>
            </a:r>
            <a:r>
              <a:rPr lang="en-US" altLang="en-US" u="sng" dirty="0">
                <a:effectLst>
                  <a:outerShdw blurRad="38100" dist="38100" dir="2700000" algn="tl">
                    <a:srgbClr val="000000"/>
                  </a:outerShdw>
                </a:effectLst>
              </a:rPr>
              <a:t>teach them to your children and your grandchildren</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7613290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10 </a:t>
            </a:r>
            <a:r>
              <a:rPr lang="en-US" altLang="en-US" dirty="0">
                <a:effectLst>
                  <a:outerShdw blurRad="38100" dist="38100" dir="2700000" algn="tl">
                    <a:srgbClr val="000000"/>
                  </a:outerShdw>
                </a:effectLst>
              </a:rPr>
              <a:t>"especially concerning the day you stood before the LORD your God in Horeb, when the LORD said to me, 'Gather the people to Me, and I will let them hear My words, that they may learn to fear Me all the days they live on the earth, and </a:t>
            </a:r>
            <a:r>
              <a:rPr lang="en-US" altLang="en-US" u="sng" dirty="0">
                <a:effectLst>
                  <a:outerShdw blurRad="38100" dist="38100" dir="2700000" algn="tl">
                    <a:srgbClr val="000000"/>
                  </a:outerShdw>
                </a:effectLst>
              </a:rPr>
              <a:t>that they may teach their children</a:t>
            </a:r>
            <a:r>
              <a:rPr lang="en-US" altLang="en-US" u="sng" dirty="0" smtClean="0">
                <a:effectLst>
                  <a:outerShdw blurRad="38100" dist="38100" dir="2700000" algn="tl">
                    <a:srgbClr val="000000"/>
                  </a:outerShdw>
                </a:effectLst>
              </a:rPr>
              <a:t>.'</a:t>
            </a:r>
            <a:endParaRPr lang="en-US" altLang="en-US" u="sng" dirty="0">
              <a:effectLst>
                <a:outerShdw blurRad="38100" dist="38100" dir="2700000" algn="tl">
                  <a:srgbClr val="000000"/>
                </a:outerShdw>
              </a:effectLst>
            </a:endParaRPr>
          </a:p>
        </p:txBody>
      </p:sp>
    </p:spTree>
    <p:extLst>
      <p:ext uri="{BB962C8B-B14F-4D97-AF65-F5344CB8AC3E}">
        <p14:creationId xmlns:p14="http://schemas.microsoft.com/office/powerpoint/2010/main" val="19941910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Instant </a:t>
            </a:r>
            <a:r>
              <a:rPr lang="en-US" altLang="en-US" dirty="0">
                <a:effectLst>
                  <a:outerShdw blurRad="38100" dist="38100" dir="2700000" algn="tl">
                    <a:srgbClr val="000000"/>
                  </a:outerShdw>
                </a:effectLst>
              </a:rPr>
              <a:t>gratification in an imaginary digital world </a:t>
            </a:r>
            <a:r>
              <a:rPr lang="en-US" altLang="en-US" i="1" u="sng" dirty="0">
                <a:effectLst>
                  <a:outerShdw blurRad="38100" dist="38100" dir="2700000" algn="tl">
                    <a:srgbClr val="000000"/>
                  </a:outerShdw>
                </a:effectLst>
              </a:rPr>
              <a:t>ill prepares our sons for the </a:t>
            </a:r>
            <a:r>
              <a:rPr lang="en-US" altLang="en-US" i="1" u="sng" dirty="0" smtClean="0">
                <a:effectLst>
                  <a:outerShdw blurRad="38100" dist="38100" dir="2700000" algn="tl">
                    <a:srgbClr val="000000"/>
                  </a:outerShdw>
                </a:effectLst>
              </a:rPr>
              <a:t>real </a:t>
            </a:r>
            <a:r>
              <a:rPr lang="en-US" altLang="en-US" i="1" u="sng" dirty="0">
                <a:effectLst>
                  <a:outerShdw blurRad="38100" dist="38100" dir="2700000" algn="tl">
                    <a:srgbClr val="000000"/>
                  </a:outerShdw>
                </a:effectLst>
              </a:rPr>
              <a:t>world</a:t>
            </a:r>
            <a:r>
              <a:rPr lang="en-US" altLang="en-US" dirty="0">
                <a:effectLst>
                  <a:outerShdw blurRad="38100" dist="38100" dir="2700000" algn="tl">
                    <a:srgbClr val="000000"/>
                  </a:outerShdw>
                </a:effectLst>
              </a:rPr>
              <a:t>. Ordinary conversation is impacted by the digital world. </a:t>
            </a:r>
          </a:p>
          <a:p>
            <a:r>
              <a:rPr lang="en-US" altLang="en-US" dirty="0" smtClean="0">
                <a:effectLst>
                  <a:outerShdw blurRad="38100" dist="38100" dir="2700000" algn="tl">
                    <a:srgbClr val="000000"/>
                  </a:outerShdw>
                </a:effectLst>
              </a:rPr>
              <a:t>Your </a:t>
            </a:r>
            <a:r>
              <a:rPr lang="en-US" altLang="en-US" dirty="0">
                <a:effectLst>
                  <a:outerShdw blurRad="38100" dist="38100" dir="2700000" algn="tl">
                    <a:srgbClr val="000000"/>
                  </a:outerShdw>
                </a:effectLst>
              </a:rPr>
              <a:t>sons future will be determined by his ability to discern </a:t>
            </a:r>
            <a:r>
              <a:rPr lang="en-US" altLang="en-US" i="1" u="sng" dirty="0">
                <a:effectLst>
                  <a:outerShdw blurRad="38100" dist="38100" dir="2700000" algn="tl">
                    <a:srgbClr val="000000"/>
                  </a:outerShdw>
                </a:effectLst>
              </a:rPr>
              <a:t>in forming and </a:t>
            </a:r>
            <a:r>
              <a:rPr lang="en-US" altLang="en-US" i="1" u="sng" dirty="0" smtClean="0">
                <a:effectLst>
                  <a:outerShdw blurRad="38100" dist="38100" dir="2700000" algn="tl">
                    <a:srgbClr val="000000"/>
                  </a:outerShdw>
                </a:effectLst>
              </a:rPr>
              <a:t>keeping </a:t>
            </a:r>
            <a:r>
              <a:rPr lang="en-US" altLang="en-US" i="1" u="sng" dirty="0">
                <a:effectLst>
                  <a:outerShdw blurRad="38100" dist="38100" dir="2700000" algn="tl">
                    <a:srgbClr val="000000"/>
                  </a:outerShdw>
                </a:effectLst>
              </a:rPr>
              <a:t>the right kind of relationships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Prov 13:20-21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743845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13:20-21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 who walks with wise men </a:t>
            </a:r>
            <a:r>
              <a:rPr lang="en-US" altLang="en-US" u="sng" dirty="0">
                <a:effectLst>
                  <a:outerShdw blurRad="38100" dist="38100" dir="2700000" algn="tl">
                    <a:srgbClr val="000000"/>
                  </a:outerShdw>
                </a:effectLst>
              </a:rPr>
              <a:t>will be wise</a:t>
            </a:r>
            <a:r>
              <a:rPr lang="en-US" altLang="en-US" dirty="0">
                <a:effectLst>
                  <a:outerShdw blurRad="38100" dist="38100" dir="2700000" algn="tl">
                    <a:srgbClr val="000000"/>
                  </a:outerShdw>
                </a:effectLst>
              </a:rPr>
              <a:t>, But the companion of fools </a:t>
            </a:r>
            <a:r>
              <a:rPr lang="en-US" altLang="en-US" u="sng" dirty="0">
                <a:effectLst>
                  <a:outerShdw blurRad="38100" dist="38100" dir="2700000" algn="tl">
                    <a:srgbClr val="000000"/>
                  </a:outerShdw>
                </a:effectLst>
              </a:rPr>
              <a:t>will be destroyed</a:t>
            </a:r>
            <a:r>
              <a:rPr lang="en-US" altLang="en-US" dirty="0">
                <a:effectLst>
                  <a:outerShdw blurRad="38100" dist="38100" dir="2700000" algn="tl">
                    <a:srgbClr val="000000"/>
                  </a:outerShdw>
                </a:effectLst>
              </a:rPr>
              <a:t>.  21 Evil pursues sinners, But to the righteous, good shall be repaid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168779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Parents </a:t>
            </a:r>
            <a:r>
              <a:rPr lang="en-US" altLang="en-US" i="1" u="sng" dirty="0">
                <a:effectLst>
                  <a:outerShdw blurRad="38100" dist="38100" dir="2700000" algn="tl">
                    <a:srgbClr val="000000"/>
                  </a:outerShdw>
                </a:effectLst>
              </a:rPr>
              <a:t>must be committed</a:t>
            </a:r>
            <a:r>
              <a:rPr lang="en-US" altLang="en-US" dirty="0">
                <a:effectLst>
                  <a:outerShdw blurRad="38100" dist="38100" dir="2700000" algn="tl">
                    <a:srgbClr val="000000"/>
                  </a:outerShdw>
                </a:effectLst>
              </a:rPr>
              <a:t> to being personally involved with every aspect of their </a:t>
            </a:r>
            <a:r>
              <a:rPr lang="en-US" altLang="en-US" dirty="0" smtClean="0">
                <a:effectLst>
                  <a:outerShdw blurRad="38100" dist="38100" dir="2700000" algn="tl">
                    <a:srgbClr val="000000"/>
                  </a:outerShdw>
                </a:effectLst>
              </a:rPr>
              <a:t>sons</a:t>
            </a:r>
            <a:r>
              <a:rPr lang="en-US" altLang="en-US" dirty="0">
                <a:effectLst>
                  <a:outerShdw blurRad="38100" dist="38100" dir="2700000" algn="tl">
                    <a:srgbClr val="000000"/>
                  </a:outerShdw>
                </a:effectLst>
              </a:rPr>
              <a:t>’ life. </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involves a </a:t>
            </a:r>
            <a:r>
              <a:rPr lang="en-US" altLang="en-US" i="1" u="sng" dirty="0">
                <a:effectLst>
                  <a:outerShdw blurRad="38100" dist="38100" dir="2700000" algn="tl">
                    <a:srgbClr val="000000"/>
                  </a:outerShdw>
                </a:effectLst>
              </a:rPr>
              <a:t>full commitment</a:t>
            </a:r>
            <a:r>
              <a:rPr lang="en-US" altLang="en-US" dirty="0">
                <a:effectLst>
                  <a:outerShdw blurRad="38100" dist="38100" dir="2700000" algn="tl">
                    <a:srgbClr val="000000"/>
                  </a:outerShdw>
                </a:effectLst>
              </a:rPr>
              <a:t> of the heart and mind. </a:t>
            </a:r>
            <a:r>
              <a:rPr lang="en-US" altLang="en-US" b="1" dirty="0">
                <a:effectLst>
                  <a:outerShdw blurRad="38100" dist="38100" dir="2700000" algn="tl">
                    <a:srgbClr val="000000"/>
                  </a:outerShdw>
                </a:effectLst>
              </a:rPr>
              <a:t>(Deut 6:4-9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986919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Deuteronomy </a:t>
            </a:r>
            <a:r>
              <a:rPr lang="en-US" altLang="en-US" sz="3000" b="1" u="sng" dirty="0">
                <a:effectLst>
                  <a:outerShdw blurRad="38100" dist="38100" dir="2700000" algn="tl">
                    <a:srgbClr val="000000"/>
                  </a:outerShdw>
                </a:effectLst>
              </a:rPr>
              <a:t>6:4-9</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 Hear, O Israel: The LORD our God, the LORD is one!  5 "You shall love the LORD your God with </a:t>
            </a:r>
            <a:r>
              <a:rPr lang="en-US" altLang="en-US" sz="3000" i="1" dirty="0">
                <a:effectLst>
                  <a:outerShdw blurRad="38100" dist="38100" dir="2700000" algn="tl">
                    <a:srgbClr val="000000"/>
                  </a:outerShdw>
                </a:effectLst>
              </a:rPr>
              <a:t>all your heart, with all your soul, and with all your strength</a:t>
            </a:r>
            <a:r>
              <a:rPr lang="en-US" altLang="en-US" sz="3000" dirty="0">
                <a:effectLst>
                  <a:outerShdw blurRad="38100" dist="38100" dir="2700000" algn="tl">
                    <a:srgbClr val="000000"/>
                  </a:outerShdw>
                </a:effectLst>
              </a:rPr>
              <a:t>.  6 " And these words which I command you today shall be in your heart.  7 "You shall </a:t>
            </a:r>
            <a:r>
              <a:rPr lang="en-US" altLang="en-US" sz="3000" u="sng" dirty="0">
                <a:effectLst>
                  <a:outerShdw blurRad="38100" dist="38100" dir="2700000" algn="tl">
                    <a:srgbClr val="000000"/>
                  </a:outerShdw>
                </a:effectLst>
              </a:rPr>
              <a:t>teach them diligently to your children</a:t>
            </a:r>
            <a:r>
              <a:rPr lang="en-US" altLang="en-US" sz="3000" dirty="0">
                <a:effectLst>
                  <a:outerShdw blurRad="38100" dist="38100" dir="2700000" algn="tl">
                    <a:srgbClr val="000000"/>
                  </a:outerShdw>
                </a:effectLst>
              </a:rPr>
              <a:t>, and shall talk of them when you sit in your house, when you walk by the way, when you lie down, and when you rise up.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859362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8 </a:t>
            </a:r>
            <a:r>
              <a:rPr lang="en-US" altLang="en-US" dirty="0">
                <a:effectLst>
                  <a:outerShdw blurRad="38100" dist="38100" dir="2700000" algn="tl">
                    <a:srgbClr val="000000"/>
                  </a:outerShdw>
                </a:effectLst>
              </a:rPr>
              <a:t>"You shall bind them as a sign on your hand, and they shall be as frontlets between your eyes.  9 "You shall write them on the doorposts of your house and on your gates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082912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you take on the raising of children you are taking on </a:t>
            </a:r>
            <a:r>
              <a:rPr lang="en-US" altLang="en-US" i="1" u="sng" dirty="0">
                <a:effectLst>
                  <a:outerShdw blurRad="38100" dist="38100" dir="2700000" algn="tl">
                    <a:srgbClr val="000000"/>
                  </a:outerShdw>
                </a:effectLst>
              </a:rPr>
              <a:t>a very hard task</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will help the humble, dedicated child of God. </a:t>
            </a:r>
          </a:p>
          <a:p>
            <a:r>
              <a:rPr lang="en-US" altLang="en-US" dirty="0" smtClean="0">
                <a:effectLst>
                  <a:outerShdw blurRad="38100" dist="38100" dir="2700000" algn="tl">
                    <a:srgbClr val="000000"/>
                  </a:outerShdw>
                </a:effectLst>
              </a:rPr>
              <a:t>Both </a:t>
            </a:r>
            <a:r>
              <a:rPr lang="en-US" altLang="en-US" dirty="0">
                <a:effectLst>
                  <a:outerShdw blurRad="38100" dist="38100" dir="2700000" algn="tl">
                    <a:srgbClr val="000000"/>
                  </a:outerShdw>
                </a:effectLst>
              </a:rPr>
              <a:t>before and after marriage there needs to be wise decisions about money. </a:t>
            </a:r>
          </a:p>
          <a:p>
            <a:r>
              <a:rPr lang="en-US" altLang="en-US" dirty="0" smtClean="0">
                <a:effectLst>
                  <a:outerShdw blurRad="38100" dist="38100" dir="2700000" algn="tl">
                    <a:srgbClr val="000000"/>
                  </a:outerShdw>
                </a:effectLst>
              </a:rPr>
              <a:t>Mom </a:t>
            </a:r>
            <a:r>
              <a:rPr lang="en-US" altLang="en-US" dirty="0">
                <a:effectLst>
                  <a:outerShdw blurRad="38100" dist="38100" dir="2700000" algn="tl">
                    <a:srgbClr val="000000"/>
                  </a:outerShdw>
                </a:effectLst>
              </a:rPr>
              <a:t>needs to be able to </a:t>
            </a:r>
            <a:r>
              <a:rPr lang="en-US" altLang="en-US" i="1" u="sng" dirty="0">
                <a:effectLst>
                  <a:outerShdw blurRad="38100" dist="38100" dir="2700000" algn="tl">
                    <a:srgbClr val="000000"/>
                  </a:outerShdw>
                </a:effectLst>
              </a:rPr>
              <a:t>comfortably do the full-time job</a:t>
            </a:r>
            <a:r>
              <a:rPr lang="en-US" altLang="en-US" dirty="0">
                <a:effectLst>
                  <a:outerShdw blurRad="38100" dist="38100" dir="2700000" algn="tl">
                    <a:srgbClr val="000000"/>
                  </a:outerShdw>
                </a:effectLst>
              </a:rPr>
              <a:t> of being a mother!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(Titus 2:4-5; Prov 31:10-15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27666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Titus </a:t>
            </a:r>
            <a:r>
              <a:rPr lang="en-US" altLang="en-US" b="1" u="sng" dirty="0">
                <a:effectLst>
                  <a:outerShdw blurRad="38100" dist="38100" dir="2700000" algn="tl">
                    <a:srgbClr val="000000"/>
                  </a:outerShdw>
                </a:effectLst>
              </a:rPr>
              <a:t>2:4-5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that they admonish the young women to love their husbands, to love their children,  5 to be discreet, chaste</a:t>
            </a:r>
            <a:r>
              <a:rPr lang="en-US" altLang="en-US" u="sng" dirty="0">
                <a:effectLst>
                  <a:outerShdw blurRad="38100" dist="38100" dir="2700000" algn="tl">
                    <a:srgbClr val="000000"/>
                  </a:outerShdw>
                </a:effectLst>
              </a:rPr>
              <a:t>, homemakers</a:t>
            </a:r>
            <a:r>
              <a:rPr lang="en-US" altLang="en-US" dirty="0">
                <a:effectLst>
                  <a:outerShdw blurRad="38100" dist="38100" dir="2700000" algn="tl">
                    <a:srgbClr val="000000"/>
                  </a:outerShdw>
                </a:effectLst>
              </a:rPr>
              <a:t>, good, obedient to their own husbands, that the word of God may not be blasphemed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615866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Parents must be watchful and develop discernment in this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119:97-105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Oh, how I love Your law! It is my meditation all the day.  98 You, through Your commandments, </a:t>
            </a:r>
            <a:r>
              <a:rPr lang="en-US" altLang="en-US" u="sng" dirty="0">
                <a:effectLst>
                  <a:outerShdw blurRad="38100" dist="38100" dir="2700000" algn="tl">
                    <a:srgbClr val="000000"/>
                  </a:outerShdw>
                </a:effectLst>
              </a:rPr>
              <a:t>make me wiser than my enemies</a:t>
            </a:r>
            <a:r>
              <a:rPr lang="en-US" altLang="en-US" dirty="0">
                <a:effectLst>
                  <a:outerShdw blurRad="38100" dist="38100" dir="2700000" algn="tl">
                    <a:srgbClr val="000000"/>
                  </a:outerShdw>
                </a:effectLst>
              </a:rPr>
              <a:t>; For they are ever with me.  99 I have </a:t>
            </a:r>
            <a:r>
              <a:rPr lang="en-US" altLang="en-US" u="sng" dirty="0">
                <a:effectLst>
                  <a:outerShdw blurRad="38100" dist="38100" dir="2700000" algn="tl">
                    <a:srgbClr val="000000"/>
                  </a:outerShdw>
                </a:effectLst>
              </a:rPr>
              <a:t>more understanding than all my teachers</a:t>
            </a:r>
            <a:r>
              <a:rPr lang="en-US" altLang="en-US" dirty="0">
                <a:effectLst>
                  <a:outerShdw blurRad="38100" dist="38100" dir="2700000" algn="tl">
                    <a:srgbClr val="000000"/>
                  </a:outerShdw>
                </a:effectLst>
              </a:rPr>
              <a:t>, For Your testimonies are my meditation.  100 I </a:t>
            </a:r>
            <a:r>
              <a:rPr lang="en-US" altLang="en-US" u="sng" dirty="0">
                <a:effectLst>
                  <a:outerShdw blurRad="38100" dist="38100" dir="2700000" algn="tl">
                    <a:srgbClr val="000000"/>
                  </a:outerShdw>
                </a:effectLst>
              </a:rPr>
              <a:t>understand more than the ancients</a:t>
            </a:r>
            <a:r>
              <a:rPr lang="en-US" altLang="en-US" dirty="0">
                <a:effectLst>
                  <a:outerShdw blurRad="38100" dist="38100" dir="2700000" algn="tl">
                    <a:srgbClr val="000000"/>
                  </a:outerShdw>
                </a:effectLst>
              </a:rPr>
              <a:t>, Because I keep Your precepts.  </a:t>
            </a:r>
          </a:p>
        </p:txBody>
      </p:sp>
    </p:spTree>
    <p:extLst>
      <p:ext uri="{BB962C8B-B14F-4D97-AF65-F5344CB8AC3E}">
        <p14:creationId xmlns:p14="http://schemas.microsoft.com/office/powerpoint/2010/main" val="31094557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31:10-15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 can find a virtuous wife? For her worth is far above rubies.  11 The heart of her husband safely trusts her; So he will have no lack of gain.  12 She does him good and not evil All the days of her life.  13 She </a:t>
            </a:r>
            <a:r>
              <a:rPr lang="en-US" altLang="en-US" u="sng" dirty="0">
                <a:effectLst>
                  <a:outerShdw blurRad="38100" dist="38100" dir="2700000" algn="tl">
                    <a:srgbClr val="000000"/>
                  </a:outerShdw>
                </a:effectLst>
              </a:rPr>
              <a:t>seeks</a:t>
            </a:r>
            <a:r>
              <a:rPr lang="en-US" altLang="en-US" dirty="0">
                <a:effectLst>
                  <a:outerShdw blurRad="38100" dist="38100" dir="2700000" algn="tl">
                    <a:srgbClr val="000000"/>
                  </a:outerShdw>
                </a:effectLst>
              </a:rPr>
              <a:t> wool and flax, And willingly works with her hands.  14 She is like the merchant ships, She </a:t>
            </a:r>
            <a:r>
              <a:rPr lang="en-US" altLang="en-US" u="sng" dirty="0">
                <a:effectLst>
                  <a:outerShdw blurRad="38100" dist="38100" dir="2700000" algn="tl">
                    <a:srgbClr val="000000"/>
                  </a:outerShdw>
                </a:effectLst>
              </a:rPr>
              <a:t>brings her food from afar</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4850335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15 </a:t>
            </a:r>
            <a:r>
              <a:rPr lang="en-US" altLang="en-US" dirty="0">
                <a:effectLst>
                  <a:outerShdw blurRad="38100" dist="38100" dir="2700000" algn="tl">
                    <a:srgbClr val="000000"/>
                  </a:outerShdw>
                </a:effectLst>
              </a:rPr>
              <a:t>She </a:t>
            </a:r>
            <a:r>
              <a:rPr lang="en-US" altLang="en-US" u="sng" dirty="0">
                <a:effectLst>
                  <a:outerShdw blurRad="38100" dist="38100" dir="2700000" algn="tl">
                    <a:srgbClr val="000000"/>
                  </a:outerShdw>
                </a:effectLst>
              </a:rPr>
              <a:t>also rises while it is yet night</a:t>
            </a:r>
            <a:r>
              <a:rPr lang="en-US" altLang="en-US" dirty="0">
                <a:effectLst>
                  <a:outerShdw blurRad="38100" dist="38100" dir="2700000" algn="tl">
                    <a:srgbClr val="000000"/>
                  </a:outerShdw>
                </a:effectLst>
              </a:rPr>
              <a:t>, And provides food for her household, And a portion for her maidservants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5439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 parents can set a good example of the skills of managing relationships </a:t>
            </a:r>
            <a:r>
              <a:rPr lang="en-US" altLang="en-US" dirty="0" smtClean="0">
                <a:effectLst>
                  <a:outerShdw blurRad="38100" dist="38100" dir="2700000" algn="tl">
                    <a:srgbClr val="000000"/>
                  </a:outerShdw>
                </a:effectLst>
              </a:rPr>
              <a:t>then </a:t>
            </a:r>
            <a:r>
              <a:rPr lang="en-US" altLang="en-US" dirty="0">
                <a:effectLst>
                  <a:outerShdw blurRad="38100" dist="38100" dir="2700000" algn="tl">
                    <a:srgbClr val="000000"/>
                  </a:outerShdw>
                </a:effectLst>
              </a:rPr>
              <a:t>children can more easily learn these skills! </a:t>
            </a:r>
            <a:r>
              <a:rPr lang="en-US" altLang="en-US" i="1" u="sng" dirty="0">
                <a:effectLst>
                  <a:outerShdw blurRad="38100" dist="38100" dir="2700000" algn="tl">
                    <a:srgbClr val="000000"/>
                  </a:outerShdw>
                </a:effectLst>
              </a:rPr>
              <a:t>Have a good marriage</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Pt 3:7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998906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want our sons to become leaders in serving others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3:7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Husbands, likewise, dwell with them with understanding, giving honor to the wife, as to the weaker vessel, and as </a:t>
            </a:r>
            <a:r>
              <a:rPr lang="en-US" altLang="en-US" u="sng" dirty="0">
                <a:effectLst>
                  <a:outerShdw blurRad="38100" dist="38100" dir="2700000" algn="tl">
                    <a:srgbClr val="000000"/>
                  </a:outerShdw>
                </a:effectLst>
              </a:rPr>
              <a:t>being heirs together of the grace of life</a:t>
            </a:r>
            <a:r>
              <a:rPr lang="en-US" altLang="en-US" dirty="0">
                <a:effectLst>
                  <a:outerShdw blurRad="38100" dist="38100" dir="2700000" algn="tl">
                    <a:srgbClr val="000000"/>
                  </a:outerShdw>
                </a:effectLst>
              </a:rPr>
              <a:t>, that your prayers may not be hindered.</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20058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children naturally want to respect and follow us. What are </a:t>
            </a:r>
            <a:r>
              <a:rPr lang="en-US" altLang="en-US" i="1" u="sng" dirty="0">
                <a:effectLst>
                  <a:outerShdw blurRad="38100" dist="38100" dir="2700000" algn="tl">
                    <a:srgbClr val="000000"/>
                  </a:outerShdw>
                </a:effectLst>
              </a:rPr>
              <a:t>they seeing and hearing</a:t>
            </a:r>
            <a:r>
              <a:rPr lang="en-US" altLang="en-US" dirty="0">
                <a:effectLst>
                  <a:outerShdw blurRad="38100" dist="38100" dir="2700000" algn="tl">
                    <a:srgbClr val="000000"/>
                  </a:outerShdw>
                </a:effectLst>
              </a:rPr>
              <a:t>? They know when you really mean it! </a:t>
            </a:r>
            <a:r>
              <a:rPr lang="en-US" altLang="en-US" b="1" dirty="0">
                <a:effectLst>
                  <a:outerShdw blurRad="38100" dist="38100" dir="2700000" algn="tl">
                    <a:srgbClr val="000000"/>
                  </a:outerShdw>
                </a:effectLst>
              </a:rPr>
              <a:t>(Josh 4:5-6)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273794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Joshua 4:5-6</a:t>
            </a:r>
            <a:r>
              <a:rPr lang="en-US" altLang="en-US" dirty="0">
                <a:effectLst>
                  <a:outerShdw blurRad="38100" dist="38100" dir="2700000" algn="tl">
                    <a:srgbClr val="000000"/>
                  </a:outerShdw>
                </a:effectLst>
              </a:rPr>
              <a:t>  - and Joshua said to them: "Cross over before the ark of the LORD your God into the midst of the Jordan, and each one of you take up a stone on his shoulder, according to the number of the tribes of the children of Israel,  6 "that this may be a sign among you </a:t>
            </a:r>
            <a:r>
              <a:rPr lang="en-US" altLang="en-US" i="1" u="sng" dirty="0">
                <a:effectLst>
                  <a:outerShdw blurRad="38100" dist="38100" dir="2700000" algn="tl">
                    <a:srgbClr val="000000"/>
                  </a:outerShdw>
                </a:effectLst>
              </a:rPr>
              <a:t>when your children ask</a:t>
            </a:r>
            <a:r>
              <a:rPr lang="en-US" altLang="en-US" dirty="0">
                <a:effectLst>
                  <a:outerShdw blurRad="38100" dist="38100" dir="2700000" algn="tl">
                    <a:srgbClr val="000000"/>
                  </a:outerShdw>
                </a:effectLst>
              </a:rPr>
              <a:t> in time to come, saying, 'What do these stones mean to you?'</a:t>
            </a:r>
          </a:p>
        </p:txBody>
      </p:sp>
    </p:spTree>
    <p:extLst>
      <p:ext uri="{BB962C8B-B14F-4D97-AF65-F5344CB8AC3E}">
        <p14:creationId xmlns:p14="http://schemas.microsoft.com/office/powerpoint/2010/main" val="40096603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Godly parents are </a:t>
            </a:r>
            <a:r>
              <a:rPr lang="en-US" altLang="en-US" i="1" u="sng" dirty="0">
                <a:effectLst>
                  <a:outerShdw blurRad="38100" dist="38100" dir="2700000" algn="tl">
                    <a:srgbClr val="000000"/>
                  </a:outerShdw>
                </a:effectLst>
              </a:rPr>
              <a:t>always looking for opportunities to teach</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What are they seeing in movies, music, video games </a:t>
            </a:r>
            <a:r>
              <a:rPr lang="en-US" altLang="en-US" i="1" u="sng" dirty="0">
                <a:effectLst>
                  <a:outerShdw blurRad="38100" dist="38100" dir="2700000" algn="tl">
                    <a:srgbClr val="000000"/>
                  </a:outerShdw>
                </a:effectLst>
              </a:rPr>
              <a:t>in our homes</a:t>
            </a:r>
            <a:r>
              <a:rPr lang="en-US" altLang="en-US" dirty="0">
                <a:effectLst>
                  <a:outerShdw blurRad="38100" dist="38100" dir="2700000" algn="tl">
                    <a:srgbClr val="000000"/>
                  </a:outerShdw>
                </a:effectLst>
              </a:rPr>
              <a:t>? What about                 </a:t>
            </a:r>
            <a:r>
              <a:rPr lang="en-US" altLang="en-US" i="1" u="sng" dirty="0">
                <a:effectLst>
                  <a:outerShdw blurRad="38100" dist="38100" dir="2700000" algn="tl">
                    <a:srgbClr val="000000"/>
                  </a:outerShdw>
                </a:effectLst>
              </a:rPr>
              <a:t>the homes of others</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It is crucial to have your children trust you and </a:t>
            </a:r>
            <a:r>
              <a:rPr lang="en-US" altLang="en-US" i="1" u="sng" dirty="0">
                <a:effectLst>
                  <a:outerShdw blurRad="38100" dist="38100" dir="2700000" algn="tl">
                    <a:srgbClr val="000000"/>
                  </a:outerShdw>
                </a:effectLst>
              </a:rPr>
              <a:t>want to talk to you</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1048260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guide our children </a:t>
            </a:r>
            <a:r>
              <a:rPr lang="en-US" altLang="en-US" i="1" u="sng" dirty="0">
                <a:effectLst>
                  <a:outerShdw blurRad="38100" dist="38100" dir="2700000" algn="tl">
                    <a:srgbClr val="000000"/>
                  </a:outerShdw>
                </a:effectLst>
              </a:rPr>
              <a:t>in their friendships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(Prov 13:19-20; Ps 119:74)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658026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13:19-20</a:t>
            </a:r>
            <a:r>
              <a:rPr lang="en-US" altLang="en-US" dirty="0">
                <a:effectLst>
                  <a:outerShdw blurRad="38100" dist="38100" dir="2700000" algn="tl">
                    <a:srgbClr val="000000"/>
                  </a:outerShdw>
                </a:effectLst>
              </a:rPr>
              <a:t>  - A desire accomplished is sweet to the soul, But it is an abomination to fools to depart from evil.  20 He who walks with wise men will be wise, But the companion of fools will be destroyed.</a:t>
            </a:r>
          </a:p>
        </p:txBody>
      </p:sp>
    </p:spTree>
    <p:extLst>
      <p:ext uri="{BB962C8B-B14F-4D97-AF65-F5344CB8AC3E}">
        <p14:creationId xmlns:p14="http://schemas.microsoft.com/office/powerpoint/2010/main" val="2662727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is best to be close to Christians with children that yours can be with!</a:t>
            </a:r>
          </a:p>
          <a:p>
            <a:r>
              <a:rPr lang="en-US" altLang="en-US" dirty="0">
                <a:effectLst>
                  <a:outerShdw blurRad="38100" dist="38100" dir="2700000" algn="tl">
                    <a:srgbClr val="000000"/>
                  </a:outerShdw>
                </a:effectLst>
              </a:rPr>
              <a:t>It is important to be around the friends of your children!</a:t>
            </a:r>
          </a:p>
          <a:p>
            <a:r>
              <a:rPr lang="en-US" altLang="en-US" dirty="0">
                <a:effectLst>
                  <a:outerShdw blurRad="38100" dist="38100" dir="2700000" algn="tl">
                    <a:srgbClr val="000000"/>
                  </a:outerShdw>
                </a:effectLst>
              </a:rPr>
              <a:t>We can be caught off-guard even when we do our best. Be alert and do not be                 overconfident! (Ex. Boy raised by his “uncle” and then discovered “uncles.”)</a:t>
            </a:r>
          </a:p>
        </p:txBody>
      </p:sp>
    </p:spTree>
    <p:extLst>
      <p:ext uri="{BB962C8B-B14F-4D97-AF65-F5344CB8AC3E}">
        <p14:creationId xmlns:p14="http://schemas.microsoft.com/office/powerpoint/2010/main" val="6699852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Parents must be watchful and develop discernment in this generation</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101 </a:t>
            </a:r>
            <a:r>
              <a:rPr lang="en-US" altLang="en-US" sz="3000" dirty="0">
                <a:effectLst>
                  <a:outerShdw blurRad="38100" dist="38100" dir="2700000" algn="tl">
                    <a:srgbClr val="000000"/>
                  </a:outerShdw>
                </a:effectLst>
              </a:rPr>
              <a:t>I have </a:t>
            </a:r>
            <a:r>
              <a:rPr lang="en-US" altLang="en-US" sz="3000" u="sng" dirty="0">
                <a:effectLst>
                  <a:outerShdw blurRad="38100" dist="38100" dir="2700000" algn="tl">
                    <a:srgbClr val="000000"/>
                  </a:outerShdw>
                </a:effectLst>
              </a:rPr>
              <a:t>restrained my feet from every evil way</a:t>
            </a:r>
            <a:r>
              <a:rPr lang="en-US" altLang="en-US" sz="3000" dirty="0">
                <a:effectLst>
                  <a:outerShdw blurRad="38100" dist="38100" dir="2700000" algn="tl">
                    <a:srgbClr val="000000"/>
                  </a:outerShdw>
                </a:effectLst>
              </a:rPr>
              <a:t>, That I may keep Your word.  102 I have not departed from Your judgments, For You Yourself have taught me.  103 How sweet are Your words to my taste, Sweeter than honey to my mouth!  104 Through Your precepts I get understanding; </a:t>
            </a:r>
            <a:r>
              <a:rPr lang="en-US" altLang="en-US" sz="3000" u="sng" dirty="0">
                <a:effectLst>
                  <a:outerShdw blurRad="38100" dist="38100" dir="2700000" algn="tl">
                    <a:srgbClr val="000000"/>
                  </a:outerShdw>
                </a:effectLst>
              </a:rPr>
              <a:t>Therefore I hate every false wa</a:t>
            </a:r>
            <a:r>
              <a:rPr lang="en-US" altLang="en-US" sz="3000" dirty="0">
                <a:effectLst>
                  <a:outerShdw blurRad="38100" dist="38100" dir="2700000" algn="tl">
                    <a:srgbClr val="000000"/>
                  </a:outerShdw>
                </a:effectLst>
              </a:rPr>
              <a:t>y.  105 Your word </a:t>
            </a:r>
            <a:r>
              <a:rPr lang="en-US" altLang="en-US" sz="3000" u="sng" dirty="0">
                <a:effectLst>
                  <a:outerShdw blurRad="38100" dist="38100" dir="2700000" algn="tl">
                    <a:srgbClr val="000000"/>
                  </a:outerShdw>
                </a:effectLst>
              </a:rPr>
              <a:t>is a lamp to my feet And a light to my path</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252384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also can guide children in their role models!</a:t>
            </a:r>
          </a:p>
          <a:p>
            <a:r>
              <a:rPr lang="en-US" altLang="en-US" dirty="0">
                <a:effectLst>
                  <a:outerShdw blurRad="38100" dist="38100" dir="2700000" algn="tl">
                    <a:srgbClr val="000000"/>
                  </a:outerShdw>
                </a:effectLst>
              </a:rPr>
              <a:t>We must know what is being taught in the classroom.</a:t>
            </a:r>
          </a:p>
          <a:p>
            <a:r>
              <a:rPr lang="en-US" altLang="en-US" dirty="0">
                <a:effectLst>
                  <a:outerShdw blurRad="38100" dist="38100" dir="2700000" algn="tl">
                    <a:srgbClr val="000000"/>
                  </a:outerShdw>
                </a:effectLst>
              </a:rPr>
              <a:t>What was once a place where we could comfortably place our children has now                become a potential serious danger. What if we are not aware? </a:t>
            </a:r>
            <a:r>
              <a:rPr lang="en-US" altLang="en-US" b="1" dirty="0">
                <a:effectLst>
                  <a:outerShdw blurRad="38100" dist="38100" dir="2700000" algn="tl">
                    <a:srgbClr val="000000"/>
                  </a:outerShdw>
                </a:effectLst>
              </a:rPr>
              <a:t>(2 Pt 2:1-2)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48680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Peter 2:1-2</a:t>
            </a:r>
            <a:r>
              <a:rPr lang="en-US" altLang="en-US" dirty="0">
                <a:effectLst>
                  <a:outerShdw blurRad="38100" dist="38100" dir="2700000" algn="tl">
                    <a:srgbClr val="000000"/>
                  </a:outerShdw>
                </a:effectLst>
              </a:rPr>
              <a:t> - But there were also false prophets among the people, even as there will be false teachers among you, who will secretly bring in destructive heresies, even denying the Lord who bought them, and bring on themselves swift destruction.  2 And many will follow their destructive ways, because of whom the way of truth will be blasphemed.</a:t>
            </a:r>
          </a:p>
        </p:txBody>
      </p:sp>
    </p:spTree>
    <p:extLst>
      <p:ext uri="{BB962C8B-B14F-4D97-AF65-F5344CB8AC3E}">
        <p14:creationId xmlns:p14="http://schemas.microsoft.com/office/powerpoint/2010/main" val="31615179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often found our children had been exposed to indoctrination concerning the                homosexual agenda. Fortunately, we often talked about it.</a:t>
            </a:r>
          </a:p>
          <a:p>
            <a:r>
              <a:rPr lang="en-US" altLang="en-US" dirty="0">
                <a:effectLst>
                  <a:outerShdw blurRad="38100" dist="38100" dir="2700000" algn="tl">
                    <a:srgbClr val="000000"/>
                  </a:outerShdw>
                </a:effectLst>
              </a:rPr>
              <a:t>Schools can now hide crucial information from parents. They can guide and distribute materials that promote open immorality.</a:t>
            </a:r>
          </a:p>
        </p:txBody>
      </p:sp>
    </p:spTree>
    <p:extLst>
      <p:ext uri="{BB962C8B-B14F-4D97-AF65-F5344CB8AC3E}">
        <p14:creationId xmlns:p14="http://schemas.microsoft.com/office/powerpoint/2010/main" val="35186022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is a real agenda pushed by the federal government that we need to be                aware of.</a:t>
            </a:r>
          </a:p>
        </p:txBody>
      </p:sp>
    </p:spTree>
    <p:extLst>
      <p:ext uri="{BB962C8B-B14F-4D97-AF65-F5344CB8AC3E}">
        <p14:creationId xmlns:p14="http://schemas.microsoft.com/office/powerpoint/2010/main" val="27028513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Boys need to be developed to be a male that is to learn to be a man.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Chron 22:11-13)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450156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Chronicles 22:11-13</a:t>
            </a:r>
            <a:r>
              <a:rPr lang="en-US" altLang="en-US" dirty="0">
                <a:effectLst>
                  <a:outerShdw blurRad="38100" dist="38100" dir="2700000" algn="tl">
                    <a:srgbClr val="000000"/>
                  </a:outerShdw>
                </a:effectLst>
              </a:rPr>
              <a:t> - "Now, my son, may the LORD be with you; and may you prosper, and build the house of the LORD your God, as He has said to you.  12 "Only may the LORD give you wisdom and understanding, and give you charge concerning Israel, that you may keep the law of the LORD your God.  </a:t>
            </a:r>
          </a:p>
        </p:txBody>
      </p:sp>
    </p:spTree>
    <p:extLst>
      <p:ext uri="{BB962C8B-B14F-4D97-AF65-F5344CB8AC3E}">
        <p14:creationId xmlns:p14="http://schemas.microsoft.com/office/powerpoint/2010/main" val="8731788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13 "Then you will prosper, if you take care to fulfill the statutes and judgments with which the LORD charged Moses concerning Israel. Be strong and of good courage; do not fear nor be dismayed.</a:t>
            </a:r>
          </a:p>
        </p:txBody>
      </p:sp>
    </p:spTree>
    <p:extLst>
      <p:ext uri="{BB962C8B-B14F-4D97-AF65-F5344CB8AC3E}">
        <p14:creationId xmlns:p14="http://schemas.microsoft.com/office/powerpoint/2010/main" val="8736176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sz="3000" dirty="0">
                <a:effectLst>
                  <a:outerShdw blurRad="38100" dist="38100" dir="2700000" algn="tl">
                    <a:srgbClr val="000000"/>
                  </a:outerShdw>
                </a:effectLst>
              </a:rPr>
              <a:t>One of the greatest evils I have seen is the gender-choice deception.</a:t>
            </a:r>
          </a:p>
          <a:p>
            <a:r>
              <a:rPr lang="en-US" altLang="en-US" sz="3000" dirty="0">
                <a:effectLst>
                  <a:outerShdw blurRad="38100" dist="38100" dir="2700000" algn="tl">
                    <a:srgbClr val="000000"/>
                  </a:outerShdw>
                </a:effectLst>
              </a:rPr>
              <a:t>If a boy does not feel like he belongs with boys this is a major issue. Boys need to achieve success and have a strong purpose of being a man. </a:t>
            </a:r>
          </a:p>
          <a:p>
            <a:r>
              <a:rPr lang="en-US" altLang="en-US" sz="3000" dirty="0">
                <a:effectLst>
                  <a:outerShdw blurRad="38100" dist="38100" dir="2700000" algn="tl">
                    <a:srgbClr val="000000"/>
                  </a:outerShdw>
                </a:effectLst>
              </a:rPr>
              <a:t>It is important that boys learn how to work with and to achieve goals with other                boys. Sports can play a significant role here.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591766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we feeding our sons?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Unlike girls, boys first are attached to their mothers but then must make a transition later to be very close to their fathers.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219340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Building the spirit of a boy</a:t>
            </a:r>
          </a:p>
        </p:txBody>
      </p:sp>
      <p:sp>
        <p:nvSpPr>
          <p:cNvPr id="7171" name="Rectangle 3"/>
          <p:cNvSpPr>
            <a:spLocks noGrp="1" noChangeArrowheads="1"/>
          </p:cNvSpPr>
          <p:nvPr>
            <p:ph type="body" idx="1"/>
          </p:nvPr>
        </p:nvSpPr>
        <p:spPr/>
        <p:txBody>
          <a:bodyPr/>
          <a:lstStyle/>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936830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Parents must be watchful and develop discernment in this generation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challenge is to </a:t>
            </a:r>
            <a:r>
              <a:rPr lang="en-US" altLang="en-US" i="1" u="sng" dirty="0">
                <a:effectLst>
                  <a:outerShdw blurRad="38100" dist="38100" dir="2700000" algn="tl">
                    <a:srgbClr val="000000"/>
                  </a:outerShdw>
                </a:effectLst>
              </a:rPr>
              <a:t>discern and apply</a:t>
            </a:r>
            <a:r>
              <a:rPr lang="en-US" altLang="en-US" dirty="0">
                <a:effectLst>
                  <a:outerShdw blurRad="38100" dist="38100" dir="2700000" algn="tl">
                    <a:srgbClr val="000000"/>
                  </a:outerShdw>
                </a:effectLst>
              </a:rPr>
              <a:t> God’s truths to the present deceptions. I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am amazed at how blind parents can be! </a:t>
            </a:r>
            <a:r>
              <a:rPr lang="en-US" altLang="en-US" b="1" dirty="0">
                <a:effectLst>
                  <a:outerShdw blurRad="38100" dist="38100" dir="2700000" algn="tl">
                    <a:srgbClr val="000000"/>
                  </a:outerShdw>
                </a:effectLst>
              </a:rPr>
              <a:t>(Heb 5:14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456835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Make justice and mercy a major element in all of your relationships. </a:t>
            </a:r>
            <a:r>
              <a:rPr lang="en-US" altLang="en-US" b="1" dirty="0">
                <a:effectLst>
                  <a:outerShdw blurRad="38100" dist="38100" dir="2700000" algn="tl">
                    <a:srgbClr val="000000"/>
                  </a:outerShdw>
                </a:effectLst>
              </a:rPr>
              <a:t>(Hos 12:6)</a:t>
            </a:r>
          </a:p>
        </p:txBody>
      </p:sp>
    </p:spTree>
    <p:extLst>
      <p:ext uri="{BB962C8B-B14F-4D97-AF65-F5344CB8AC3E}">
        <p14:creationId xmlns:p14="http://schemas.microsoft.com/office/powerpoint/2010/main" val="33503433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Hosea 12:6</a:t>
            </a:r>
            <a:r>
              <a:rPr lang="en-US" altLang="en-US" dirty="0">
                <a:effectLst>
                  <a:outerShdw blurRad="38100" dist="38100" dir="2700000" algn="tl">
                    <a:srgbClr val="000000"/>
                  </a:outerShdw>
                </a:effectLst>
              </a:rPr>
              <a:t> - So you, by the help of your God, return; Observe mercy and justice, And wait on your God continually.</a:t>
            </a:r>
          </a:p>
        </p:txBody>
      </p:sp>
    </p:spTree>
    <p:extLst>
      <p:ext uri="{BB962C8B-B14F-4D97-AF65-F5344CB8AC3E}">
        <p14:creationId xmlns:p14="http://schemas.microsoft.com/office/powerpoint/2010/main" val="21537662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should often teach our children about this aspect of God’s nature! </a:t>
            </a:r>
            <a:r>
              <a:rPr lang="en-US" altLang="en-US" b="1" dirty="0">
                <a:effectLst>
                  <a:outerShdw blurRad="38100" dist="38100" dir="2700000" algn="tl">
                    <a:srgbClr val="000000"/>
                  </a:outerShdw>
                </a:effectLst>
              </a:rPr>
              <a:t>(Hos 2:19-20)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367838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Hosea 2:19-20</a:t>
            </a:r>
            <a:r>
              <a:rPr lang="en-US" altLang="en-US" dirty="0">
                <a:effectLst>
                  <a:outerShdw blurRad="38100" dist="38100" dir="2700000" algn="tl">
                    <a:srgbClr val="000000"/>
                  </a:outerShdw>
                </a:effectLst>
              </a:rPr>
              <a:t> - "I will betroth you to Me forever; Yes, I will betroth you to Me In righteousness and justice, In lovingkindness and mercy;  20 I will betroth you to Me in faithfulness, And you shall know the LORD.</a:t>
            </a:r>
          </a:p>
        </p:txBody>
      </p:sp>
    </p:spTree>
    <p:extLst>
      <p:ext uri="{BB962C8B-B14F-4D97-AF65-F5344CB8AC3E}">
        <p14:creationId xmlns:p14="http://schemas.microsoft.com/office/powerpoint/2010/main" val="17392228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tongues will reflect the grace that is in our hearts. </a:t>
            </a:r>
            <a:r>
              <a:rPr lang="en-US" altLang="en-US" b="1" dirty="0">
                <a:effectLst>
                  <a:outerShdw blurRad="38100" dist="38100" dir="2700000" algn="tl">
                    <a:srgbClr val="000000"/>
                  </a:outerShdw>
                </a:effectLst>
              </a:rPr>
              <a:t>(James 4:6, 8-10)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283643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4:6</a:t>
            </a:r>
            <a:r>
              <a:rPr lang="en-US" altLang="en-US" dirty="0">
                <a:effectLst>
                  <a:outerShdw blurRad="38100" dist="38100" dir="2700000" algn="tl">
                    <a:srgbClr val="000000"/>
                  </a:outerShdw>
                </a:effectLst>
              </a:rPr>
              <a:t>  - But He gives more grace. Therefore He says: "God resists the proud, But gives grace to the humble."</a:t>
            </a:r>
          </a:p>
        </p:txBody>
      </p:sp>
    </p:spTree>
    <p:extLst>
      <p:ext uri="{BB962C8B-B14F-4D97-AF65-F5344CB8AC3E}">
        <p14:creationId xmlns:p14="http://schemas.microsoft.com/office/powerpoint/2010/main" val="10604759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4:8-10</a:t>
            </a:r>
            <a:r>
              <a:rPr lang="en-US" altLang="en-US" dirty="0">
                <a:effectLst>
                  <a:outerShdw blurRad="38100" dist="38100" dir="2700000" algn="tl">
                    <a:srgbClr val="000000"/>
                  </a:outerShdw>
                </a:effectLst>
              </a:rPr>
              <a:t> - Draw near to God and He will draw near to you. Cleanse your hands, you sinners; and purify your hearts, you double-minded.  9 Lament and mourn and weep! Let your laughter be turned to mourning and your joy to gloom.  10 Humble yourselves in the sight of the Lord, and He will lift you up.</a:t>
            </a:r>
          </a:p>
        </p:txBody>
      </p:sp>
    </p:spTree>
    <p:extLst>
      <p:ext uri="{BB962C8B-B14F-4D97-AF65-F5344CB8AC3E}">
        <p14:creationId xmlns:p14="http://schemas.microsoft.com/office/powerpoint/2010/main" val="28876858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if our tongues are filled with anger, grudges and unfair judgements of others? We can make our children a “child of hell.” </a:t>
            </a:r>
            <a:r>
              <a:rPr lang="en-US" altLang="en-US" b="1" dirty="0">
                <a:effectLst>
                  <a:outerShdw blurRad="38100" dist="38100" dir="2700000" algn="tl">
                    <a:srgbClr val="000000"/>
                  </a:outerShdw>
                </a:effectLst>
              </a:rPr>
              <a:t>(Mt 23:23; 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428662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23:23</a:t>
            </a:r>
            <a:r>
              <a:rPr lang="en-US" altLang="en-US" dirty="0">
                <a:effectLst>
                  <a:outerShdw blurRad="38100" dist="38100" dir="2700000" algn="tl">
                    <a:srgbClr val="000000"/>
                  </a:outerShdw>
                </a:effectLst>
              </a:rPr>
              <a:t>  - "Woe to you, scribes and Pharisees, hypocrites! For you pay tithe of mint and anise and cummin, and have neglected the weightier matters of the law: justice and mercy and faith. These you ought to have done, without leaving the others undone.</a:t>
            </a:r>
          </a:p>
        </p:txBody>
      </p:sp>
    </p:spTree>
    <p:extLst>
      <p:ext uri="{BB962C8B-B14F-4D97-AF65-F5344CB8AC3E}">
        <p14:creationId xmlns:p14="http://schemas.microsoft.com/office/powerpoint/2010/main" val="31246259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23:15</a:t>
            </a:r>
            <a:r>
              <a:rPr lang="en-US" altLang="en-US" dirty="0">
                <a:effectLst>
                  <a:outerShdw blurRad="38100" dist="38100" dir="2700000" algn="tl">
                    <a:srgbClr val="000000"/>
                  </a:outerShdw>
                </a:effectLst>
              </a:rPr>
              <a:t>  - "Woe to you, scribes and Pharisees, hypocrites! For you travel land and sea to win one proselyte, and when he is won, you make him twice as much a son of hell as yourselves.</a:t>
            </a:r>
          </a:p>
        </p:txBody>
      </p:sp>
    </p:spTree>
    <p:extLst>
      <p:ext uri="{BB962C8B-B14F-4D97-AF65-F5344CB8AC3E}">
        <p14:creationId xmlns:p14="http://schemas.microsoft.com/office/powerpoint/2010/main" val="42391978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Parents must be watchful and develop discernment in this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5:14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solid food belongs to those who are of full age, that is, those who by reason of use have their senses exercised </a:t>
            </a:r>
            <a:r>
              <a:rPr lang="en-US" altLang="en-US" u="sng" dirty="0">
                <a:effectLst>
                  <a:outerShdw blurRad="38100" dist="38100" dir="2700000" algn="tl">
                    <a:srgbClr val="000000"/>
                  </a:outerShdw>
                </a:effectLst>
              </a:rPr>
              <a:t>to discern both good and evil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924367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Make attending all church services a real commitment. </a:t>
            </a:r>
            <a:r>
              <a:rPr lang="en-US" altLang="en-US" b="1" dirty="0">
                <a:effectLst>
                  <a:outerShdw blurRad="38100" dist="38100" dir="2700000" algn="tl">
                    <a:srgbClr val="000000"/>
                  </a:outerShdw>
                </a:effectLst>
              </a:rPr>
              <a:t>(Heb 10:23-25; Mt 6:33)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36769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10:23-25</a:t>
            </a:r>
            <a:r>
              <a:rPr lang="en-US" altLang="en-US" dirty="0">
                <a:effectLst>
                  <a:outerShdw blurRad="38100" dist="38100" dir="2700000" algn="tl">
                    <a:srgbClr val="000000"/>
                  </a:outerShdw>
                </a:effectLst>
              </a:rPr>
              <a:t> - Let us hold fast the confession of our hope without wavering, for He who promised is faithful.  24 And let us consider one another in order to stir up love and good works,  25 not forsaking the assembling of ourselves together, as is the manner of some, but exhorting one another, and so much the more as you see the Day approaching.</a:t>
            </a:r>
          </a:p>
        </p:txBody>
      </p:sp>
    </p:spTree>
    <p:extLst>
      <p:ext uri="{BB962C8B-B14F-4D97-AF65-F5344CB8AC3E}">
        <p14:creationId xmlns:p14="http://schemas.microsoft.com/office/powerpoint/2010/main" val="23035988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6:33</a:t>
            </a:r>
            <a:r>
              <a:rPr lang="en-US" altLang="en-US" dirty="0">
                <a:effectLst>
                  <a:outerShdw blurRad="38100" dist="38100" dir="2700000" algn="tl">
                    <a:srgbClr val="000000"/>
                  </a:outerShdw>
                </a:effectLst>
              </a:rPr>
              <a:t>  - "But seek first the kingdom of God and His righteousness, and all these things shall be added to you.</a:t>
            </a:r>
          </a:p>
        </p:txBody>
      </p:sp>
    </p:spTree>
    <p:extLst>
      <p:ext uri="{BB962C8B-B14F-4D97-AF65-F5344CB8AC3E}">
        <p14:creationId xmlns:p14="http://schemas.microsoft.com/office/powerpoint/2010/main" val="39892230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Some suggestions to strengthen our homes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real worship is taught and praised then your children can also learn!</a:t>
            </a:r>
          </a:p>
          <a:p>
            <a:r>
              <a:rPr lang="en-US" altLang="en-US" dirty="0">
                <a:effectLst>
                  <a:outerShdw blurRad="38100" dist="38100" dir="2700000" algn="tl">
                    <a:srgbClr val="000000"/>
                  </a:outerShdw>
                </a:effectLst>
              </a:rPr>
              <a:t>When other things come first then another lesson is taught. Great lessons can be                taught in sports teams when church services come first!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75771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Parents must be watchful and develop discernment in this generation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Technology </a:t>
            </a:r>
            <a:r>
              <a:rPr lang="en-US" altLang="en-US" dirty="0">
                <a:effectLst>
                  <a:outerShdw blurRad="38100" dist="38100" dir="2700000" algn="tl">
                    <a:srgbClr val="000000"/>
                  </a:outerShdw>
                </a:effectLst>
              </a:rPr>
              <a:t>including the internet and the smartphone has brought new </a:t>
            </a:r>
            <a:r>
              <a:rPr lang="en-US" altLang="en-US" dirty="0" smtClean="0">
                <a:effectLst>
                  <a:outerShdw blurRad="38100" dist="38100" dir="2700000" algn="tl">
                    <a:srgbClr val="000000"/>
                  </a:outerShdw>
                </a:effectLst>
              </a:rPr>
              <a:t>challenges </a:t>
            </a:r>
            <a:r>
              <a:rPr lang="en-US" altLang="en-US" dirty="0">
                <a:effectLst>
                  <a:outerShdw blurRad="38100" dist="38100" dir="2700000" algn="tl">
                    <a:srgbClr val="000000"/>
                  </a:outerShdw>
                </a:effectLst>
              </a:rPr>
              <a:t>that </a:t>
            </a:r>
            <a:r>
              <a:rPr lang="en-US" altLang="en-US" i="1" u="sng" dirty="0">
                <a:effectLst>
                  <a:outerShdw blurRad="38100" dist="38100" dir="2700000" algn="tl">
                    <a:srgbClr val="000000"/>
                  </a:outerShdw>
                </a:effectLst>
              </a:rPr>
              <a:t>we have not experienced before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Past </a:t>
            </a:r>
            <a:r>
              <a:rPr lang="en-US" altLang="en-US" dirty="0">
                <a:effectLst>
                  <a:outerShdw blurRad="38100" dist="38100" dir="2700000" algn="tl">
                    <a:srgbClr val="000000"/>
                  </a:outerShdw>
                </a:effectLst>
              </a:rPr>
              <a:t>walls that have kept influences away from the home </a:t>
            </a:r>
            <a:r>
              <a:rPr lang="en-US" altLang="en-US" i="1" u="sng" dirty="0">
                <a:effectLst>
                  <a:outerShdw blurRad="38100" dist="38100" dir="2700000" algn="tl">
                    <a:srgbClr val="000000"/>
                  </a:outerShdw>
                </a:effectLst>
              </a:rPr>
              <a:t>have been breached</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Even </a:t>
            </a:r>
            <a:r>
              <a:rPr lang="en-US" altLang="en-US" dirty="0">
                <a:effectLst>
                  <a:outerShdw blurRad="38100" dist="38100" dir="2700000" algn="tl">
                    <a:srgbClr val="000000"/>
                  </a:outerShdw>
                </a:effectLst>
              </a:rPr>
              <a:t>we are caught off guard and stumble we can pray for wisdom to get back up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stand. We </a:t>
            </a:r>
            <a:r>
              <a:rPr lang="en-US" altLang="en-US" i="1" u="sng" dirty="0">
                <a:effectLst>
                  <a:outerShdw blurRad="38100" dist="38100" dir="2700000" algn="tl">
                    <a:srgbClr val="000000"/>
                  </a:outerShdw>
                </a:effectLst>
              </a:rPr>
              <a:t>cannot be indifferent</a:t>
            </a:r>
            <a:r>
              <a:rPr lang="en-US" altLang="en-US" dirty="0">
                <a:effectLst>
                  <a:outerShdw blurRad="38100" dist="38100" dir="2700000" algn="tl">
                    <a:srgbClr val="000000"/>
                  </a:outerShdw>
                </a:effectLst>
              </a:rPr>
              <a:t> and depend on others! </a:t>
            </a:r>
            <a:r>
              <a:rPr lang="en-US" altLang="en-US" b="1" dirty="0">
                <a:effectLst>
                  <a:outerShdw blurRad="38100" dist="38100" dir="2700000" algn="tl">
                    <a:srgbClr val="000000"/>
                  </a:outerShdw>
                </a:effectLst>
              </a:rPr>
              <a:t>(Ps 119:67-68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569935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Parents must be watchful and develop discernment in this generation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119:67-68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Before I was afflicted I went astray, But </a:t>
            </a:r>
            <a:r>
              <a:rPr lang="en-US" altLang="en-US" u="sng" dirty="0">
                <a:effectLst>
                  <a:outerShdw blurRad="38100" dist="38100" dir="2700000" algn="tl">
                    <a:srgbClr val="000000"/>
                  </a:outerShdw>
                </a:effectLst>
              </a:rPr>
              <a:t>now I keep Your word</a:t>
            </a:r>
            <a:r>
              <a:rPr lang="en-US" altLang="en-US" dirty="0">
                <a:effectLst>
                  <a:outerShdw blurRad="38100" dist="38100" dir="2700000" algn="tl">
                    <a:srgbClr val="000000"/>
                  </a:outerShdw>
                </a:effectLst>
              </a:rPr>
              <a:t>.  68 You are good, and do good; </a:t>
            </a:r>
            <a:r>
              <a:rPr lang="en-US" altLang="en-US" u="sng" dirty="0">
                <a:effectLst>
                  <a:outerShdw blurRad="38100" dist="38100" dir="2700000" algn="tl">
                    <a:srgbClr val="000000"/>
                  </a:outerShdw>
                </a:effectLst>
              </a:rPr>
              <a:t>Teach me Your statutes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822022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Parents must be watchful and develop discernment in this generation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consider the discernments and the decisions parents need to make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specifically to </a:t>
            </a:r>
            <a:r>
              <a:rPr lang="en-US" altLang="en-US" i="1" u="sng" dirty="0">
                <a:effectLst>
                  <a:outerShdw blurRad="38100" dist="38100" dir="2700000" algn="tl">
                    <a:srgbClr val="000000"/>
                  </a:outerShdw>
                </a:effectLst>
              </a:rPr>
              <a:t>raising a son</a:t>
            </a:r>
            <a:r>
              <a:rPr lang="en-US" altLang="en-US" dirty="0">
                <a:effectLst>
                  <a:outerShdw blurRad="38100" dist="38100" dir="2700000" algn="tl">
                    <a:srgbClr val="000000"/>
                  </a:outerShdw>
                </a:effectLst>
              </a:rPr>
              <a:t>. Please be willing to ask for help! </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takes </a:t>
            </a:r>
            <a:r>
              <a:rPr lang="en-US" altLang="en-US" i="1" u="sng" dirty="0">
                <a:effectLst>
                  <a:outerShdw blurRad="38100" dist="38100" dir="2700000" algn="tl">
                    <a:srgbClr val="000000"/>
                  </a:outerShdw>
                </a:effectLst>
              </a:rPr>
              <a:t>two dedicated Christians</a:t>
            </a:r>
            <a:r>
              <a:rPr lang="en-US" altLang="en-US" dirty="0">
                <a:effectLst>
                  <a:outerShdw blurRad="38100" dist="38100" dir="2700000" algn="tl">
                    <a:srgbClr val="000000"/>
                  </a:outerShdw>
                </a:effectLst>
              </a:rPr>
              <a:t> who are willing to learn and to stand!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85809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9165</TotalTime>
  <Words>3332</Words>
  <Application>Microsoft Office PowerPoint</Application>
  <PresentationFormat>On-screen Show (4:3)</PresentationFormat>
  <Paragraphs>206</Paragraphs>
  <Slides>63</Slides>
  <Notes>63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Default Design</vt:lpstr>
      <vt:lpstr>Building a Godly Man  Lesson 2 – Fathers, Mothers and Sons  </vt:lpstr>
      <vt:lpstr>Parents must be watchful and develop discernment in this generation</vt:lpstr>
      <vt:lpstr>Parents must be watchful and develop discernment in this generation</vt:lpstr>
      <vt:lpstr>Parents must be watchful and develop discernment in this generation</vt:lpstr>
      <vt:lpstr>Parents must be watchful and develop discernment in this generation</vt:lpstr>
      <vt:lpstr>Parents must be watchful and develop discernment in this generation</vt:lpstr>
      <vt:lpstr>Parents must be watchful and develop discernment in this generation</vt:lpstr>
      <vt:lpstr>Parents must be watchful and develop discernment in this generation</vt:lpstr>
      <vt:lpstr>Parents must be watchful and develop discernment in this generation</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We want our sons to become leaders in serving others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What are we feeding our sons?</vt:lpstr>
      <vt:lpstr>Building the spirit of a boy</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lpstr>Some suggestions to strengthen our homes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 Rouse</cp:lastModifiedBy>
  <cp:revision>153</cp:revision>
  <dcterms:created xsi:type="dcterms:W3CDTF">2011-01-22T21:17:58Z</dcterms:created>
  <dcterms:modified xsi:type="dcterms:W3CDTF">2019-10-20T14:25:02Z</dcterms:modified>
</cp:coreProperties>
</file>