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1704" r:id="rId3"/>
    <p:sldId id="1727" r:id="rId4"/>
    <p:sldId id="1728" r:id="rId5"/>
    <p:sldId id="1729" r:id="rId6"/>
    <p:sldId id="1730" r:id="rId7"/>
    <p:sldId id="1731" r:id="rId8"/>
    <p:sldId id="1732" r:id="rId9"/>
    <p:sldId id="1733" r:id="rId10"/>
    <p:sldId id="1734" r:id="rId11"/>
    <p:sldId id="1735" r:id="rId12"/>
    <p:sldId id="1736" r:id="rId13"/>
    <p:sldId id="1737" r:id="rId14"/>
    <p:sldId id="1726" r:id="rId15"/>
    <p:sldId id="1738" r:id="rId16"/>
    <p:sldId id="1739" r:id="rId17"/>
    <p:sldId id="1740" r:id="rId18"/>
    <p:sldId id="1741" r:id="rId19"/>
    <p:sldId id="1742" r:id="rId20"/>
    <p:sldId id="1743" r:id="rId21"/>
    <p:sldId id="1744" r:id="rId22"/>
    <p:sldId id="1745" r:id="rId23"/>
    <p:sldId id="1746" r:id="rId24"/>
    <p:sldId id="1747" r:id="rId25"/>
    <p:sldId id="1748" r:id="rId26"/>
    <p:sldId id="1664" r:id="rId27"/>
    <p:sldId id="1749" r:id="rId28"/>
    <p:sldId id="1750" r:id="rId29"/>
    <p:sldId id="1751" r:id="rId30"/>
    <p:sldId id="1752" r:id="rId31"/>
    <p:sldId id="1753" r:id="rId32"/>
    <p:sldId id="1668" r:id="rId33"/>
    <p:sldId id="1670" r:id="rId34"/>
    <p:sldId id="1671" r:id="rId35"/>
    <p:sldId id="1672" r:id="rId36"/>
    <p:sldId id="1673" r:id="rId37"/>
    <p:sldId id="1674" r:id="rId38"/>
    <p:sldId id="1675" r:id="rId39"/>
    <p:sldId id="1676" r:id="rId40"/>
    <p:sldId id="1677" r:id="rId41"/>
    <p:sldId id="1678" r:id="rId42"/>
    <p:sldId id="1679" r:id="rId43"/>
    <p:sldId id="1680" r:id="rId44"/>
    <p:sldId id="1681" r:id="rId45"/>
    <p:sldId id="1682"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5" autoAdjust="0"/>
    <p:restoredTop sz="86491" autoAdjust="0"/>
  </p:normalViewPr>
  <p:slideViewPr>
    <p:cSldViewPr>
      <p:cViewPr varScale="1">
        <p:scale>
          <a:sx n="90" d="100"/>
          <a:sy n="90" d="100"/>
        </p:scale>
        <p:origin x="1458" y="90"/>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extLst>
      <p:ext uri="{BB962C8B-B14F-4D97-AF65-F5344CB8AC3E}">
        <p14:creationId xmlns:p14="http://schemas.microsoft.com/office/powerpoint/2010/main" val="1128865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1640863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1971376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extLst>
      <p:ext uri="{BB962C8B-B14F-4D97-AF65-F5344CB8AC3E}">
        <p14:creationId xmlns:p14="http://schemas.microsoft.com/office/powerpoint/2010/main" val="1056593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3973551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3711214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1615632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3082362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extLst>
      <p:ext uri="{BB962C8B-B14F-4D97-AF65-F5344CB8AC3E}">
        <p14:creationId xmlns:p14="http://schemas.microsoft.com/office/powerpoint/2010/main" val="3233264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extLst>
      <p:ext uri="{BB962C8B-B14F-4D97-AF65-F5344CB8AC3E}">
        <p14:creationId xmlns:p14="http://schemas.microsoft.com/office/powerpoint/2010/main" val="1841205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1961969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2283915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1499470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723442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2778005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19832450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18146126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13343479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22315234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1275543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16026107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26136311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21840463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31620878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8189283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extLst>
      <p:ext uri="{BB962C8B-B14F-4D97-AF65-F5344CB8AC3E}">
        <p14:creationId xmlns:p14="http://schemas.microsoft.com/office/powerpoint/2010/main" val="8268202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extLst>
      <p:ext uri="{BB962C8B-B14F-4D97-AF65-F5344CB8AC3E}">
        <p14:creationId xmlns:p14="http://schemas.microsoft.com/office/powerpoint/2010/main" val="21741539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extLst>
      <p:ext uri="{BB962C8B-B14F-4D97-AF65-F5344CB8AC3E}">
        <p14:creationId xmlns:p14="http://schemas.microsoft.com/office/powerpoint/2010/main" val="42800352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extLst>
      <p:ext uri="{BB962C8B-B14F-4D97-AF65-F5344CB8AC3E}">
        <p14:creationId xmlns:p14="http://schemas.microsoft.com/office/powerpoint/2010/main" val="18062420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extLst>
      <p:ext uri="{BB962C8B-B14F-4D97-AF65-F5344CB8AC3E}">
        <p14:creationId xmlns:p14="http://schemas.microsoft.com/office/powerpoint/2010/main" val="15770967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extLst>
      <p:ext uri="{BB962C8B-B14F-4D97-AF65-F5344CB8AC3E}">
        <p14:creationId xmlns:p14="http://schemas.microsoft.com/office/powerpoint/2010/main" val="3504308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38733665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extLst>
      <p:ext uri="{BB962C8B-B14F-4D97-AF65-F5344CB8AC3E}">
        <p14:creationId xmlns:p14="http://schemas.microsoft.com/office/powerpoint/2010/main" val="33587251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extLst>
      <p:ext uri="{BB962C8B-B14F-4D97-AF65-F5344CB8AC3E}">
        <p14:creationId xmlns:p14="http://schemas.microsoft.com/office/powerpoint/2010/main" val="27457928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extLst>
      <p:ext uri="{BB962C8B-B14F-4D97-AF65-F5344CB8AC3E}">
        <p14:creationId xmlns:p14="http://schemas.microsoft.com/office/powerpoint/2010/main" val="18942522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extLst>
      <p:ext uri="{BB962C8B-B14F-4D97-AF65-F5344CB8AC3E}">
        <p14:creationId xmlns:p14="http://schemas.microsoft.com/office/powerpoint/2010/main" val="4484304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extLst>
      <p:ext uri="{BB962C8B-B14F-4D97-AF65-F5344CB8AC3E}">
        <p14:creationId xmlns:p14="http://schemas.microsoft.com/office/powerpoint/2010/main" val="17233640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1251714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2492827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891282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4004294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454544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u="sng" dirty="0">
                <a:effectLst>
                  <a:outerShdw blurRad="38100" dist="38100" dir="2700000" algn="tl">
                    <a:srgbClr val="000000"/>
                  </a:outerShdw>
                </a:effectLst>
              </a:rPr>
              <a:t>Building a Godly Man</a:t>
            </a:r>
            <a:br>
              <a:rPr lang="en-US" altLang="en-US" sz="4000" b="1" i="1" u="sng" dirty="0">
                <a:effectLst>
                  <a:outerShdw blurRad="38100" dist="38100" dir="2700000" algn="tl">
                    <a:srgbClr val="000000"/>
                  </a:outerShdw>
                </a:effectLst>
              </a:rPr>
            </a:br>
            <a:br>
              <a:rPr lang="en-US" altLang="en-US" sz="4000" b="1" i="1" u="sng" dirty="0">
                <a:effectLst>
                  <a:outerShdw blurRad="38100" dist="38100" dir="2700000" algn="tl">
                    <a:srgbClr val="000000"/>
                  </a:outerShdw>
                </a:effectLst>
              </a:rPr>
            </a:br>
            <a:r>
              <a:rPr lang="en-US" altLang="en-US" sz="4000" b="1" i="1" dirty="0">
                <a:effectLst>
                  <a:outerShdw blurRad="38100" dist="38100" dir="2700000" algn="tl">
                    <a:srgbClr val="000000"/>
                  </a:outerShdw>
                </a:effectLst>
              </a:rPr>
              <a:t>Lesson 3 – The Father – Son Relationship </a:t>
            </a: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31:1</a:t>
            </a:r>
            <a:r>
              <a:rPr lang="en-US" altLang="en-US" dirty="0">
                <a:effectLst>
                  <a:outerShdw blurRad="38100" dist="38100" dir="2700000" algn="tl">
                    <a:srgbClr val="000000"/>
                  </a:outerShdw>
                </a:effectLst>
              </a:rPr>
              <a:t> - The words of King Lemuel, the utterance which his mother taught him:</a:t>
            </a:r>
          </a:p>
        </p:txBody>
      </p:sp>
    </p:spTree>
    <p:extLst>
      <p:ext uri="{BB962C8B-B14F-4D97-AF65-F5344CB8AC3E}">
        <p14:creationId xmlns:p14="http://schemas.microsoft.com/office/powerpoint/2010/main" val="18603165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As he grows older, he naturally will seek to grow closer to his father and wants                to learn to be a man! </a:t>
            </a:r>
            <a:r>
              <a:rPr lang="en-US" altLang="en-US" b="1" dirty="0">
                <a:effectLst>
                  <a:outerShdw blurRad="38100" dist="38100" dir="2700000" algn="tl">
                    <a:srgbClr val="000000"/>
                  </a:outerShdw>
                </a:effectLst>
              </a:rPr>
              <a:t>(Prov 4:1-5)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05833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4:1-4</a:t>
            </a:r>
            <a:r>
              <a:rPr lang="en-US" altLang="en-US" dirty="0">
                <a:effectLst>
                  <a:outerShdw blurRad="38100" dist="38100" dir="2700000" algn="tl">
                    <a:srgbClr val="000000"/>
                  </a:outerShdw>
                </a:effectLst>
              </a:rPr>
              <a:t> - Hear, my children, the instruction of a father, And give attention to know understanding;  2 For I give you good doctrine: Do not forsake my law.  3 When I was my father's son, Tender and the only one in the sight of my mother,  4 He also taught me, and said to me: "Let your heart retain my words; Keep my commands, and live.</a:t>
            </a:r>
          </a:p>
        </p:txBody>
      </p:sp>
    </p:spTree>
    <p:extLst>
      <p:ext uri="{BB962C8B-B14F-4D97-AF65-F5344CB8AC3E}">
        <p14:creationId xmlns:p14="http://schemas.microsoft.com/office/powerpoint/2010/main" val="15504790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boy has an additional developmental task – to disidentify from his mother and identify with his father.” – A Parents Guide to Preventing Homosexuality</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607812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essence of the fathers work with his sons is to “bring them up in the training and admonition of the Lord.” </a:t>
            </a:r>
            <a:r>
              <a:rPr lang="en-US" altLang="en-US" b="1" dirty="0">
                <a:effectLst>
                  <a:outerShdw blurRad="38100" dist="38100" dir="2700000" algn="tl">
                    <a:srgbClr val="000000"/>
                  </a:outerShdw>
                </a:effectLst>
              </a:rPr>
              <a:t>(Eph 6:4)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2005815"/>
      </p:ext>
    </p:extLst>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6:4</a:t>
            </a:r>
            <a:r>
              <a:rPr lang="en-US" altLang="en-US" dirty="0">
                <a:effectLst>
                  <a:outerShdw blurRad="38100" dist="38100" dir="2700000" algn="tl">
                    <a:srgbClr val="000000"/>
                  </a:outerShdw>
                </a:effectLst>
              </a:rPr>
              <a:t> - And you, fathers, do not provoke your children to wrath, but bring them up in the training and admonition of the Lord.</a:t>
            </a:r>
          </a:p>
        </p:txBody>
      </p:sp>
    </p:spTree>
    <p:extLst>
      <p:ext uri="{BB962C8B-B14F-4D97-AF65-F5344CB8AC3E}">
        <p14:creationId xmlns:p14="http://schemas.microsoft.com/office/powerpoint/2010/main" val="1129785629"/>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Admonition</a:t>
            </a:r>
            <a:r>
              <a:rPr lang="en-US" altLang="en-US" dirty="0">
                <a:effectLst>
                  <a:outerShdw blurRad="38100" dist="38100" dir="2700000" algn="tl">
                    <a:srgbClr val="000000"/>
                  </a:outerShdw>
                </a:effectLst>
              </a:rPr>
              <a:t> - teaching, admonition, warning, ethical and corrective instruction in regard to belief or behavior.  </a:t>
            </a:r>
          </a:p>
          <a:p>
            <a:r>
              <a:rPr lang="en-US" altLang="en-US" dirty="0">
                <a:effectLst>
                  <a:outerShdw blurRad="38100" dist="38100" dir="2700000" algn="tl">
                    <a:srgbClr val="000000"/>
                  </a:outerShdw>
                </a:effectLst>
              </a:rPr>
              <a:t>Teaching should include all interactions with your sons. In many ways these                 interactions teach him what God is like! </a:t>
            </a:r>
            <a:r>
              <a:rPr lang="en-US" altLang="en-US" b="1" dirty="0">
                <a:effectLst>
                  <a:outerShdw blurRad="38100" dist="38100" dir="2700000" algn="tl">
                    <a:srgbClr val="000000"/>
                  </a:outerShdw>
                </a:effectLst>
              </a:rPr>
              <a:t>(Ex 34:6-7)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11270895"/>
      </p:ext>
    </p:extLst>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Exodus 34:6-7</a:t>
            </a:r>
            <a:r>
              <a:rPr lang="en-US" altLang="en-US" sz="3000" dirty="0">
                <a:effectLst>
                  <a:outerShdw blurRad="38100" dist="38100" dir="2700000" algn="tl">
                    <a:srgbClr val="000000"/>
                  </a:outerShdw>
                </a:effectLst>
              </a:rPr>
              <a:t>  - And the LORD passed before him and proclaimed, "The LORD, the LORD God, merciful and gracious, longsuffering, and abounding in goodness and truth,  7 "keeping mercy for thousands, forgiving iniquity and transgression and sin, by no means clearing the guilty, visiting the iniquity of the fathers upon the children and the children's children to the third and the fourth generation."</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89775946"/>
      </p:ext>
    </p:extLst>
  </p:cSld>
  <p:clrMapOvr>
    <a:masterClrMapping/>
  </p:clrMapOvr>
  <p:transition>
    <p:pull dir="rd"/>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good teacher will seek to continually improve. There is also a humility that                seeks help and seeks greater wisdom.</a:t>
            </a:r>
          </a:p>
          <a:p>
            <a:r>
              <a:rPr lang="en-US" altLang="en-US" dirty="0">
                <a:effectLst>
                  <a:outerShdw blurRad="38100" dist="38100" dir="2700000" algn="tl">
                    <a:srgbClr val="000000"/>
                  </a:outerShdw>
                </a:effectLst>
              </a:rPr>
              <a:t>If we are to serve our sons, we must have a servant’s heart! </a:t>
            </a:r>
            <a:r>
              <a:rPr lang="en-US" altLang="en-US" b="1" dirty="0">
                <a:effectLst>
                  <a:outerShdw blurRad="38100" dist="38100" dir="2700000" algn="tl">
                    <a:srgbClr val="000000"/>
                  </a:outerShdw>
                </a:effectLst>
              </a:rPr>
              <a:t>(Phil 2:3-4)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31253356"/>
      </p:ext>
    </p:extLst>
  </p:cSld>
  <p:clrMapOvr>
    <a:masterClrMapping/>
  </p:clrMapOvr>
  <p:transition>
    <p:pull dir="rd"/>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Philippians 2:3-4</a:t>
            </a:r>
            <a:r>
              <a:rPr lang="en-US" altLang="en-US" dirty="0">
                <a:effectLst>
                  <a:outerShdw blurRad="38100" dist="38100" dir="2700000" algn="tl">
                    <a:srgbClr val="000000"/>
                  </a:outerShdw>
                </a:effectLst>
              </a:rPr>
              <a:t>  - Let nothing be done through selfish ambition or conceit, but in lowliness of mind let each esteem others better than himself.  4 Let each of you look out not only for his own interests, but also for the interests of others.</a:t>
            </a:r>
          </a:p>
        </p:txBody>
      </p:sp>
    </p:spTree>
    <p:extLst>
      <p:ext uri="{BB962C8B-B14F-4D97-AF65-F5344CB8AC3E}">
        <p14:creationId xmlns:p14="http://schemas.microsoft.com/office/powerpoint/2010/main" val="2742716953"/>
      </p:ext>
    </p:extLst>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tragedy of today is the destruction of the father-son relationship. </a:t>
            </a:r>
            <a:r>
              <a:rPr lang="en-US" altLang="en-US" b="1" dirty="0">
                <a:effectLst>
                  <a:outerShdw blurRad="38100" dist="38100" dir="2700000" algn="tl">
                    <a:srgbClr val="000000"/>
                  </a:outerShdw>
                </a:effectLst>
              </a:rPr>
              <a:t>(Heb 12:7-9)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85809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happens with the father gets caught up in pursuing idols? </a:t>
            </a:r>
            <a:r>
              <a:rPr lang="en-US" altLang="en-US" b="1" dirty="0">
                <a:effectLst>
                  <a:outerShdw blurRad="38100" dist="38100" dir="2700000" algn="tl">
                    <a:srgbClr val="000000"/>
                  </a:outerShdw>
                </a:effectLst>
              </a:rPr>
              <a:t>(Col 3:5-6)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7275983"/>
      </p:ext>
    </p:extLst>
  </p:cSld>
  <p:clrMapOvr>
    <a:masterClrMapping/>
  </p:clrMapOvr>
  <p:transition>
    <p:pull dir="rd"/>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Colossians 3:5-6</a:t>
            </a:r>
            <a:r>
              <a:rPr lang="en-US" altLang="en-US" dirty="0">
                <a:effectLst>
                  <a:outerShdw blurRad="38100" dist="38100" dir="2700000" algn="tl">
                    <a:srgbClr val="000000"/>
                  </a:outerShdw>
                </a:effectLst>
              </a:rPr>
              <a:t> - Therefore put to death your members which are on the earth: fornication, uncleanness, passion, evil desire, and covetousness, which is idolatry.  6 Because of these things the wrath of God is coming upon the sons of disobedience,</a:t>
            </a:r>
          </a:p>
        </p:txBody>
      </p:sp>
    </p:spTree>
    <p:extLst>
      <p:ext uri="{BB962C8B-B14F-4D97-AF65-F5344CB8AC3E}">
        <p14:creationId xmlns:p14="http://schemas.microsoft.com/office/powerpoint/2010/main" val="4012862247"/>
      </p:ext>
    </p:extLst>
  </p:cSld>
  <p:clrMapOvr>
    <a:masterClrMapping/>
  </p:clrMapOvr>
  <p:transition>
    <p:pull dir="rd"/>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Help your sons to find “heroes” in the people of God. One of those heroes will be        you! </a:t>
            </a:r>
            <a:r>
              <a:rPr lang="en-US" altLang="en-US" b="1" dirty="0">
                <a:effectLst>
                  <a:outerShdw blurRad="38100" dist="38100" dir="2700000" algn="tl">
                    <a:srgbClr val="000000"/>
                  </a:outerShdw>
                </a:effectLst>
              </a:rPr>
              <a:t>(Jer 9:23-24)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31992919"/>
      </p:ext>
    </p:extLst>
  </p:cSld>
  <p:clrMapOvr>
    <a:masterClrMapping/>
  </p:clrMapOvr>
  <p:transition>
    <p:pull dir="rd"/>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Jeremiah 9:23-24</a:t>
            </a:r>
            <a:r>
              <a:rPr lang="en-US" altLang="en-US" sz="3000" dirty="0">
                <a:effectLst>
                  <a:outerShdw blurRad="38100" dist="38100" dir="2700000" algn="tl">
                    <a:srgbClr val="000000"/>
                  </a:outerShdw>
                </a:effectLst>
              </a:rPr>
              <a:t>  - Thus says the LORD: "Let not the wise man glory in his wisdom, Let not the mighty man glory in his might, Nor let the rich man glory in his riches;  24 But let him who glories glory in this, That he understands and knows Me, That I am the LORD, exercising lovingkindness, judgment, and righteousness in the earth. For in these I delight," says the LORD.</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50851514"/>
      </p:ext>
    </p:extLst>
  </p:cSld>
  <p:clrMapOvr>
    <a:masterClrMapping/>
  </p:clrMapOvr>
  <p:transition>
    <p:pull dir="rd"/>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sons will know what we get excited about and what we want to know.</a:t>
            </a:r>
          </a:p>
          <a:p>
            <a:r>
              <a:rPr lang="en-US" altLang="en-US" dirty="0">
                <a:effectLst>
                  <a:outerShdw blurRad="38100" dist="38100" dir="2700000" algn="tl">
                    <a:srgbClr val="000000"/>
                  </a:outerShdw>
                </a:effectLst>
              </a:rPr>
              <a:t>How can the Bible become something more than external knowledge. Consider                helping your sons discuss and see Bible characters as real!</a:t>
            </a:r>
          </a:p>
          <a:p>
            <a:r>
              <a:rPr lang="en-US" altLang="en-US" dirty="0">
                <a:effectLst>
                  <a:outerShdw blurRad="38100" dist="38100" dir="2700000" algn="tl">
                    <a:srgbClr val="000000"/>
                  </a:outerShdw>
                </a:effectLst>
              </a:rPr>
              <a:t>There also should be modern “heroes” of faith.</a:t>
            </a:r>
          </a:p>
        </p:txBody>
      </p:sp>
    </p:spTree>
    <p:extLst>
      <p:ext uri="{BB962C8B-B14F-4D97-AF65-F5344CB8AC3E}">
        <p14:creationId xmlns:p14="http://schemas.microsoft.com/office/powerpoint/2010/main" val="3121931750"/>
      </p:ext>
    </p:extLst>
  </p:cSld>
  <p:clrMapOvr>
    <a:masterClrMapping/>
  </p:clrMapOvr>
  <p:transition>
    <p:pull dir="rd"/>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Teach your sons to trust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There will be needed intervention when worldly heroes are sought after.</a:t>
            </a:r>
          </a:p>
          <a:p>
            <a:r>
              <a:rPr lang="en-US" altLang="en-US" dirty="0">
                <a:effectLst>
                  <a:outerShdw blurRad="38100" dist="38100" dir="2700000" algn="tl">
                    <a:srgbClr val="000000"/>
                  </a:outerShdw>
                </a:effectLst>
              </a:rPr>
              <a:t>What kind of opportunities are placed before us at the various stages of our sons               lives? How do we know if we are getting through?</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62148903"/>
      </p:ext>
    </p:extLst>
  </p:cSld>
  <p:clrMapOvr>
    <a:masterClrMapping/>
  </p:clrMapOvr>
  <p:transition>
    <p:pull dir="rd"/>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Take the time to show and teach the courage to do what is right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Men must develop courage to stand and to lead. </a:t>
            </a:r>
            <a:r>
              <a:rPr lang="en-US" altLang="en-US" b="1" dirty="0">
                <a:effectLst>
                  <a:outerShdw blurRad="38100" dist="38100" dir="2700000" algn="tl">
                    <a:srgbClr val="000000"/>
                  </a:outerShdw>
                </a:effectLst>
              </a:rPr>
              <a:t>(Josh 1:7; 23:6; 2 Chron </a:t>
            </a:r>
            <a:r>
              <a:rPr lang="en-US" altLang="en-US" b="1">
                <a:effectLst>
                  <a:outerShdw blurRad="38100" dist="38100" dir="2700000" algn="tl">
                    <a:srgbClr val="000000"/>
                  </a:outerShdw>
                </a:effectLst>
              </a:rPr>
              <a:t>32:7-8)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936830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Take the time to show and teach the courage to do what is right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Joshua 1:7</a:t>
            </a:r>
            <a:r>
              <a:rPr lang="en-US" altLang="en-US" dirty="0">
                <a:effectLst>
                  <a:outerShdw blurRad="38100" dist="38100" dir="2700000" algn="tl">
                    <a:srgbClr val="000000"/>
                  </a:outerShdw>
                </a:effectLst>
              </a:rPr>
              <a:t> - "Only be strong and very courageous, that you may observe to do according to all the law which Moses My servant commanded you; do not turn from it to the right hand or to the left, that you may prosper wherever you go.</a:t>
            </a:r>
          </a:p>
        </p:txBody>
      </p:sp>
    </p:spTree>
    <p:extLst>
      <p:ext uri="{BB962C8B-B14F-4D97-AF65-F5344CB8AC3E}">
        <p14:creationId xmlns:p14="http://schemas.microsoft.com/office/powerpoint/2010/main" val="42229180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Take the time to show and teach the courage to do what is right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Joshua 23:6</a:t>
            </a:r>
            <a:r>
              <a:rPr lang="en-US" altLang="en-US" dirty="0">
                <a:effectLst>
                  <a:outerShdw blurRad="38100" dist="38100" dir="2700000" algn="tl">
                    <a:srgbClr val="000000"/>
                  </a:outerShdw>
                </a:effectLst>
              </a:rPr>
              <a:t> - "Therefore be very courageous to keep and to do all that is written in the Book of the Law of Moses, lest you turn aside from it to the right hand or to the left,</a:t>
            </a:r>
          </a:p>
        </p:txBody>
      </p:sp>
    </p:spTree>
    <p:extLst>
      <p:ext uri="{BB962C8B-B14F-4D97-AF65-F5344CB8AC3E}">
        <p14:creationId xmlns:p14="http://schemas.microsoft.com/office/powerpoint/2010/main" val="32668094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Take the time to show and teach the courage to do what is right</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2 Chronicles 32:7-8</a:t>
            </a:r>
            <a:r>
              <a:rPr lang="en-US" altLang="en-US" sz="3000" dirty="0">
                <a:effectLst>
                  <a:outerShdw blurRad="38100" dist="38100" dir="2700000" algn="tl">
                    <a:srgbClr val="000000"/>
                  </a:outerShdw>
                </a:effectLst>
              </a:rPr>
              <a:t>  - "Be strong and courageous; do not be afraid nor dismayed before the king of Assyria, nor before all the multitude that is with him; for there are more with us than with him.  8 "With him is an arm of flesh; but with us is the LORD our God, to help us and to fight our battles." And the people were strengthened by the words of Hezekiah king of Judah.</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930652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12:7-9</a:t>
            </a:r>
            <a:r>
              <a:rPr lang="en-US" altLang="en-US" dirty="0">
                <a:effectLst>
                  <a:outerShdw blurRad="38100" dist="38100" dir="2700000" algn="tl">
                    <a:srgbClr val="000000"/>
                  </a:outerShdw>
                </a:effectLst>
              </a:rPr>
              <a:t>  - If you endure chastening, God deals with you as with sons; for what son is there whom a father does not chasten?  8 But if you are without chastening, of which all have become partakers, then you are illegitimate and not sons</a:t>
            </a:r>
          </a:p>
        </p:txBody>
      </p:sp>
    </p:spTree>
    <p:extLst>
      <p:ext uri="{BB962C8B-B14F-4D97-AF65-F5344CB8AC3E}">
        <p14:creationId xmlns:p14="http://schemas.microsoft.com/office/powerpoint/2010/main" val="28118268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Take the time to show and teach the courage to do what is right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Men are wired to be competitors and to fight. That desire must be brought under                the control and direction of the Lord! </a:t>
            </a:r>
          </a:p>
          <a:p>
            <a:r>
              <a:rPr lang="en-US" altLang="en-US" dirty="0">
                <a:effectLst>
                  <a:outerShdw blurRad="38100" dist="38100" dir="2700000" algn="tl">
                    <a:srgbClr val="000000"/>
                  </a:outerShdw>
                </a:effectLst>
              </a:rPr>
              <a:t>Real courage that will stand in all circumstances comes from the Lord.                </a:t>
            </a:r>
            <a:r>
              <a:rPr lang="en-US" altLang="en-US" b="1" dirty="0">
                <a:effectLst>
                  <a:outerShdw blurRad="38100" dist="38100" dir="2700000" algn="tl">
                    <a:srgbClr val="000000"/>
                  </a:outerShdw>
                </a:effectLst>
              </a:rPr>
              <a:t>(Ps 27:13-14; 31:21-24)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685593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Take the time to show and teach the courage to do what is right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Men are wired to be competitors and to fight. That desire must be brought under                the control and direction of the Lord! </a:t>
            </a:r>
          </a:p>
          <a:p>
            <a:r>
              <a:rPr lang="en-US" altLang="en-US" dirty="0">
                <a:effectLst>
                  <a:outerShdw blurRad="38100" dist="38100" dir="2700000" algn="tl">
                    <a:srgbClr val="000000"/>
                  </a:outerShdw>
                </a:effectLst>
              </a:rPr>
              <a:t>Real courage that will stand in all circumstances comes from the Lord.                </a:t>
            </a:r>
            <a:r>
              <a:rPr lang="en-US" altLang="en-US" b="1" dirty="0">
                <a:effectLst>
                  <a:outerShdw blurRad="38100" dist="38100" dir="2700000" algn="tl">
                    <a:srgbClr val="000000"/>
                  </a:outerShdw>
                </a:effectLst>
              </a:rPr>
              <a:t>(Ps 27:13-14; 31:21-24)</a:t>
            </a:r>
          </a:p>
          <a:p>
            <a:r>
              <a:rPr lang="en-US" altLang="en-US" dirty="0">
                <a:effectLst>
                  <a:outerShdw blurRad="38100" dist="38100" dir="2700000" algn="tl">
                    <a:srgbClr val="000000"/>
                  </a:outerShdw>
                </a:effectLst>
              </a:rPr>
              <a:t>Psalm 27:13-14   13 I would have lost heart, unless I had believed That I would see the goodness of the LORD In the land of the living.  14 Wait on the LORD; Be of good courage, And He shall strengthen your heart; Wait, I say, on the LORD!</a:t>
            </a:r>
          </a:p>
          <a:p>
            <a:r>
              <a:rPr lang="en-US" altLang="en-US" dirty="0">
                <a:effectLst>
                  <a:outerShdw blurRad="38100" dist="38100" dir="2700000" algn="tl">
                    <a:srgbClr val="000000"/>
                  </a:outerShdw>
                </a:effectLst>
              </a:rPr>
              <a:t>Psalm 31:21-24   21 Blessed be the LORD, For He has shown me His marvelous kindness in a strong city!  22 For I said in my haste, "I am cut off from before Your eyes"; Nevertheless You heard the voice of my supplications When I cried out to You.  23 Oh, love the LORD, all you His saints! For the LORD preserves the faithful, And fully repays the proud person.  24 Be of good courage, And He shall strengthen your heart, All you who hope in the LORD.</a:t>
            </a:r>
          </a:p>
          <a:p>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3. Godly men know the importance of clearly identifying God’s way (principle) </a:t>
            </a:r>
          </a:p>
          <a:p>
            <a:r>
              <a:rPr lang="en-US" altLang="en-US" dirty="0">
                <a:effectLst>
                  <a:outerShdw blurRad="38100" dist="38100" dir="2700000" algn="tl">
                    <a:srgbClr val="000000"/>
                  </a:outerShdw>
                </a:effectLst>
              </a:rPr>
              <a:t>               and boldly standing against the majority. </a:t>
            </a:r>
          </a:p>
          <a:p>
            <a:r>
              <a:rPr lang="en-US" altLang="en-US" dirty="0">
                <a:effectLst>
                  <a:outerShdw blurRad="38100" dist="38100" dir="2700000" algn="tl">
                    <a:srgbClr val="000000"/>
                  </a:outerShdw>
                </a:effectLst>
              </a:rPr>
              <a:t>   B. What are some of the bedrock principles that must be found in a godly man?</a:t>
            </a:r>
          </a:p>
          <a:p>
            <a:r>
              <a:rPr lang="en-US" altLang="en-US" dirty="0">
                <a:effectLst>
                  <a:outerShdw blurRad="38100" dist="38100" dir="2700000" algn="tl">
                    <a:srgbClr val="000000"/>
                  </a:outerShdw>
                </a:effectLst>
              </a:rPr>
              <a:t>	1. He must put others first.</a:t>
            </a:r>
          </a:p>
          <a:p>
            <a:r>
              <a:rPr lang="en-US" altLang="en-US" dirty="0">
                <a:effectLst>
                  <a:outerShdw blurRad="38100" dist="38100" dir="2700000" algn="tl">
                    <a:srgbClr val="000000"/>
                  </a:outerShdw>
                </a:effectLst>
              </a:rPr>
              <a:t>	2. He must tell the truth.</a:t>
            </a:r>
          </a:p>
          <a:p>
            <a:r>
              <a:rPr lang="en-US" altLang="en-US" dirty="0">
                <a:effectLst>
                  <a:outerShdw blurRad="38100" dist="38100" dir="2700000" algn="tl">
                    <a:srgbClr val="000000"/>
                  </a:outerShdw>
                </a:effectLst>
              </a:rPr>
              <a:t>	3. He must refuse to participate when others practice and approve of sin.</a:t>
            </a:r>
          </a:p>
          <a:p>
            <a:r>
              <a:rPr lang="en-US" altLang="en-US" dirty="0">
                <a:effectLst>
                  <a:outerShdw blurRad="38100" dist="38100" dir="2700000" algn="tl">
                    <a:srgbClr val="000000"/>
                  </a:outerShdw>
                </a:effectLst>
              </a:rPr>
              <a:t>	4. He must come to work and earn his own way.</a:t>
            </a:r>
          </a:p>
          <a:p>
            <a:r>
              <a:rPr lang="en-US" altLang="en-US" dirty="0">
                <a:effectLst>
                  <a:outerShdw blurRad="38100" dist="38100" dir="2700000" algn="tl">
                    <a:srgbClr val="000000"/>
                  </a:outerShdw>
                </a:effectLst>
              </a:rPr>
              <a:t>	5. He must give to those in need.</a:t>
            </a:r>
          </a:p>
          <a:p>
            <a:r>
              <a:rPr lang="en-US" altLang="en-US" dirty="0">
                <a:effectLst>
                  <a:outerShdw blurRad="38100" dist="38100" dir="2700000" algn="tl">
                    <a:srgbClr val="000000"/>
                  </a:outerShdw>
                </a:effectLst>
              </a:rPr>
              <a:t>	6. He must …..</a:t>
            </a:r>
          </a:p>
          <a:p>
            <a:r>
              <a:rPr lang="en-US" altLang="en-US" dirty="0">
                <a:effectLst>
                  <a:outerShdw blurRad="38100" dist="38100" dir="2700000" algn="tl">
                    <a:srgbClr val="000000"/>
                  </a:outerShdw>
                </a:effectLst>
              </a:rPr>
              <a:t>   C. Our sons must be tested and then be helped to learn from those tests. </a:t>
            </a:r>
          </a:p>
          <a:p>
            <a:r>
              <a:rPr lang="en-US" altLang="en-US" dirty="0">
                <a:effectLst>
                  <a:outerShdw blurRad="38100" dist="38100" dir="2700000" algn="tl">
                    <a:srgbClr val="000000"/>
                  </a:outerShdw>
                </a:effectLst>
              </a:rPr>
              <a:t>        (Ex 20:20; Deut 8:2; Jer 17:10; 20:12)</a:t>
            </a:r>
          </a:p>
          <a:p>
            <a:r>
              <a:rPr lang="en-US" altLang="en-US" dirty="0">
                <a:effectLst>
                  <a:outerShdw blurRad="38100" dist="38100" dir="2700000" algn="tl">
                    <a:srgbClr val="000000"/>
                  </a:outerShdw>
                </a:effectLst>
              </a:rPr>
              <a:t>Exodus 20:20   20 And Moses said to the people, "Do not fear; for God has come to test you, and that His fear may be before you, so that you may not sin."</a:t>
            </a:r>
          </a:p>
          <a:p>
            <a:r>
              <a:rPr lang="en-US" altLang="en-US" dirty="0">
                <a:effectLst>
                  <a:outerShdw blurRad="38100" dist="38100" dir="2700000" algn="tl">
                    <a:srgbClr val="000000"/>
                  </a:outerShdw>
                </a:effectLst>
              </a:rPr>
              <a:t>Deuteronomy 8:2   2 "And you shall remember that the LORD your God led you all the way these forty years in the wilderness, to humble you and test you, to know what was in your heart, whether you would keep His commandments or not.</a:t>
            </a:r>
          </a:p>
          <a:p>
            <a:r>
              <a:rPr lang="en-US" altLang="en-US" dirty="0">
                <a:effectLst>
                  <a:outerShdw blurRad="38100" dist="38100" dir="2700000" algn="tl">
                    <a:srgbClr val="000000"/>
                  </a:outerShdw>
                </a:effectLst>
              </a:rPr>
              <a:t>Jeremiah 17:10   10 I, the LORD, search the heart, I test the mind, Even to give every man according to his ways, According to the fruit of his doings.</a:t>
            </a:r>
          </a:p>
          <a:p>
            <a:r>
              <a:rPr lang="en-US" altLang="en-US" dirty="0">
                <a:effectLst>
                  <a:outerShdw blurRad="38100" dist="38100" dir="2700000" algn="tl">
                    <a:srgbClr val="000000"/>
                  </a:outerShdw>
                </a:effectLst>
              </a:rPr>
              <a:t>Jeremiah 20:12   12 But, O LORD of hosts, You who test the righteous, And see the mind and heart, Let me see Your vengeance on them; For I have pleaded my cause before You.</a:t>
            </a:r>
          </a:p>
          <a:p>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1. What is the difference between a temptation and a test?</a:t>
            </a:r>
          </a:p>
          <a:p>
            <a:r>
              <a:rPr lang="en-US" altLang="en-US" dirty="0">
                <a:effectLst>
                  <a:outerShdw blurRad="38100" dist="38100" dir="2700000" algn="tl">
                    <a:srgbClr val="000000"/>
                  </a:outerShdw>
                </a:effectLst>
              </a:rPr>
              <a:t>	2. One of the greatest mistakes parents make is to “rescue” their children from </a:t>
            </a:r>
          </a:p>
          <a:p>
            <a:r>
              <a:rPr lang="en-US" altLang="en-US" dirty="0">
                <a:effectLst>
                  <a:outerShdw blurRad="38100" dist="38100" dir="2700000" algn="tl">
                    <a:srgbClr val="000000"/>
                  </a:outerShdw>
                </a:effectLst>
              </a:rPr>
              <a:t>               important tests of faith! (Ex. Conflicts between school, sports and church)</a:t>
            </a:r>
          </a:p>
          <a:p>
            <a:r>
              <a:rPr lang="en-US" altLang="en-US" dirty="0">
                <a:effectLst>
                  <a:outerShdw blurRad="38100" dist="38100" dir="2700000" algn="tl">
                    <a:srgbClr val="000000"/>
                  </a:outerShdw>
                </a:effectLst>
              </a:rPr>
              <a:t>	3. Here is where our personal courage and wisdom will be tested!</a:t>
            </a:r>
          </a:p>
          <a:p>
            <a:r>
              <a:rPr lang="en-US" altLang="en-US" dirty="0">
                <a:effectLst>
                  <a:outerShdw blurRad="38100" dist="38100" dir="2700000" algn="tl">
                    <a:srgbClr val="000000"/>
                  </a:outerShdw>
                </a:effectLst>
              </a:rPr>
              <a:t>	4. What does a successful test look like? (Jas 1:2-4; Rom 5:3-5)</a:t>
            </a:r>
          </a:p>
          <a:p>
            <a:r>
              <a:rPr lang="en-US" altLang="en-US" dirty="0">
                <a:effectLst>
                  <a:outerShdw blurRad="38100" dist="38100" dir="2700000" algn="tl">
                    <a:srgbClr val="000000"/>
                  </a:outerShdw>
                </a:effectLst>
              </a:rPr>
              <a:t>James 1:2-4   2 My brethren, count it all joy when you fall into various trials,  3 knowing that the testing of your faith produces patience.  4 But let patience have its perfect work, that you may be perfect and complete, lacking nothing.</a:t>
            </a:r>
          </a:p>
          <a:p>
            <a:r>
              <a:rPr lang="en-US" altLang="en-US" dirty="0">
                <a:effectLst>
                  <a:outerShdw blurRad="38100" dist="38100" dir="2700000" algn="tl">
                    <a:srgbClr val="000000"/>
                  </a:outerShdw>
                </a:effectLst>
              </a:rPr>
              <a:t>Romans 5:3-5   3 And not only that, but we also glory in tribulations, knowing that tribulation produces perseverance;  4 and perseverance, character; and character, hope.  5 Now hope does not disappoint, because the love of God has been poured out in our hearts by the Holy Spirit who was given to us.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545735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Effect transition="in" filter="fade">
                                      <p:cBhvr>
                                        <p:cTn id="35" dur="1000"/>
                                        <p:tgtEl>
                                          <p:spTgt spid="7171">
                                            <p:txEl>
                                              <p:pRg st="5" end="5"/>
                                            </p:txEl>
                                          </p:spTgt>
                                        </p:tgtEl>
                                      </p:cBhvr>
                                    </p:animEffect>
                                    <p:anim calcmode="lin" valueType="num">
                                      <p:cBhvr>
                                        <p:cTn id="36"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1000"/>
                                        <p:tgtEl>
                                          <p:spTgt spid="7171">
                                            <p:txEl>
                                              <p:pRg st="6" end="6"/>
                                            </p:txEl>
                                          </p:spTgt>
                                        </p:tgtEl>
                                      </p:cBhvr>
                                    </p:animEffect>
                                    <p:anim calcmode="lin" valueType="num">
                                      <p:cBhvr>
                                        <p:cTn id="4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Effect transition="in" filter="fade">
                                      <p:cBhvr>
                                        <p:cTn id="49" dur="1000"/>
                                        <p:tgtEl>
                                          <p:spTgt spid="7171">
                                            <p:txEl>
                                              <p:pRg st="7" end="7"/>
                                            </p:txEl>
                                          </p:spTgt>
                                        </p:tgtEl>
                                      </p:cBhvr>
                                    </p:animEffect>
                                    <p:anim calcmode="lin" valueType="num">
                                      <p:cBhvr>
                                        <p:cTn id="50"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8" end="8"/>
                                            </p:txEl>
                                          </p:spTgt>
                                        </p:tgtEl>
                                        <p:attrNameLst>
                                          <p:attrName>style.visibility</p:attrName>
                                        </p:attrNameLst>
                                      </p:cBhvr>
                                      <p:to>
                                        <p:strVal val="visible"/>
                                      </p:to>
                                    </p:set>
                                    <p:animEffect transition="in" filter="fade">
                                      <p:cBhvr>
                                        <p:cTn id="56" dur="1000"/>
                                        <p:tgtEl>
                                          <p:spTgt spid="7171">
                                            <p:txEl>
                                              <p:pRg st="8" end="8"/>
                                            </p:txEl>
                                          </p:spTgt>
                                        </p:tgtEl>
                                      </p:cBhvr>
                                    </p:animEffect>
                                    <p:anim calcmode="lin" valueType="num">
                                      <p:cBhvr>
                                        <p:cTn id="57"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9" end="9"/>
                                            </p:txEl>
                                          </p:spTgt>
                                        </p:tgtEl>
                                        <p:attrNameLst>
                                          <p:attrName>style.visibility</p:attrName>
                                        </p:attrNameLst>
                                      </p:cBhvr>
                                      <p:to>
                                        <p:strVal val="visible"/>
                                      </p:to>
                                    </p:set>
                                    <p:animEffect transition="in" filter="fade">
                                      <p:cBhvr>
                                        <p:cTn id="63" dur="1000"/>
                                        <p:tgtEl>
                                          <p:spTgt spid="7171">
                                            <p:txEl>
                                              <p:pRg st="9" end="9"/>
                                            </p:txEl>
                                          </p:spTgt>
                                        </p:tgtEl>
                                      </p:cBhvr>
                                    </p:animEffect>
                                    <p:anim calcmode="lin" valueType="num">
                                      <p:cBhvr>
                                        <p:cTn id="64"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0" end="10"/>
                                            </p:txEl>
                                          </p:spTgt>
                                        </p:tgtEl>
                                        <p:attrNameLst>
                                          <p:attrName>style.visibility</p:attrName>
                                        </p:attrNameLst>
                                      </p:cBhvr>
                                      <p:to>
                                        <p:strVal val="visible"/>
                                      </p:to>
                                    </p:set>
                                    <p:animEffect transition="in" filter="fade">
                                      <p:cBhvr>
                                        <p:cTn id="70" dur="1000"/>
                                        <p:tgtEl>
                                          <p:spTgt spid="7171">
                                            <p:txEl>
                                              <p:pRg st="10" end="10"/>
                                            </p:txEl>
                                          </p:spTgt>
                                        </p:tgtEl>
                                      </p:cBhvr>
                                    </p:animEffect>
                                    <p:anim calcmode="lin" valueType="num">
                                      <p:cBhvr>
                                        <p:cTn id="71"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1" end="11"/>
                                            </p:txEl>
                                          </p:spTgt>
                                        </p:tgtEl>
                                        <p:attrNameLst>
                                          <p:attrName>style.visibility</p:attrName>
                                        </p:attrNameLst>
                                      </p:cBhvr>
                                      <p:to>
                                        <p:strVal val="visible"/>
                                      </p:to>
                                    </p:set>
                                    <p:animEffect transition="in" filter="fade">
                                      <p:cBhvr>
                                        <p:cTn id="77" dur="1000"/>
                                        <p:tgtEl>
                                          <p:spTgt spid="7171">
                                            <p:txEl>
                                              <p:pRg st="11" end="11"/>
                                            </p:txEl>
                                          </p:spTgt>
                                        </p:tgtEl>
                                      </p:cBhvr>
                                    </p:animEffect>
                                    <p:anim calcmode="lin" valueType="num">
                                      <p:cBhvr>
                                        <p:cTn id="78" dur="10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2" end="12"/>
                                            </p:txEl>
                                          </p:spTgt>
                                        </p:tgtEl>
                                        <p:attrNameLst>
                                          <p:attrName>style.visibility</p:attrName>
                                        </p:attrNameLst>
                                      </p:cBhvr>
                                      <p:to>
                                        <p:strVal val="visible"/>
                                      </p:to>
                                    </p:set>
                                    <p:animEffect transition="in" filter="fade">
                                      <p:cBhvr>
                                        <p:cTn id="84" dur="1000"/>
                                        <p:tgtEl>
                                          <p:spTgt spid="7171">
                                            <p:txEl>
                                              <p:pRg st="12" end="12"/>
                                            </p:txEl>
                                          </p:spTgt>
                                        </p:tgtEl>
                                      </p:cBhvr>
                                    </p:animEffect>
                                    <p:anim calcmode="lin" valueType="num">
                                      <p:cBhvr>
                                        <p:cTn id="85" dur="10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3" end="13"/>
                                            </p:txEl>
                                          </p:spTgt>
                                        </p:tgtEl>
                                        <p:attrNameLst>
                                          <p:attrName>style.visibility</p:attrName>
                                        </p:attrNameLst>
                                      </p:cBhvr>
                                      <p:to>
                                        <p:strVal val="visible"/>
                                      </p:to>
                                    </p:set>
                                    <p:animEffect transition="in" filter="fade">
                                      <p:cBhvr>
                                        <p:cTn id="91" dur="1000"/>
                                        <p:tgtEl>
                                          <p:spTgt spid="7171">
                                            <p:txEl>
                                              <p:pRg st="13" end="13"/>
                                            </p:txEl>
                                          </p:spTgt>
                                        </p:tgtEl>
                                      </p:cBhvr>
                                    </p:animEffect>
                                    <p:anim calcmode="lin" valueType="num">
                                      <p:cBhvr>
                                        <p:cTn id="92" dur="1000" fill="hold"/>
                                        <p:tgtEl>
                                          <p:spTgt spid="7171">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4" end="14"/>
                                            </p:txEl>
                                          </p:spTgt>
                                        </p:tgtEl>
                                        <p:attrNameLst>
                                          <p:attrName>style.visibility</p:attrName>
                                        </p:attrNameLst>
                                      </p:cBhvr>
                                      <p:to>
                                        <p:strVal val="visible"/>
                                      </p:to>
                                    </p:set>
                                    <p:animEffect transition="in" filter="fade">
                                      <p:cBhvr>
                                        <p:cTn id="98" dur="1000"/>
                                        <p:tgtEl>
                                          <p:spTgt spid="7171">
                                            <p:txEl>
                                              <p:pRg st="14" end="14"/>
                                            </p:txEl>
                                          </p:spTgt>
                                        </p:tgtEl>
                                      </p:cBhvr>
                                    </p:animEffect>
                                    <p:anim calcmode="lin" valueType="num">
                                      <p:cBhvr>
                                        <p:cTn id="99" dur="10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171">
                                            <p:txEl>
                                              <p:pRg st="15" end="15"/>
                                            </p:txEl>
                                          </p:spTgt>
                                        </p:tgtEl>
                                        <p:attrNameLst>
                                          <p:attrName>style.visibility</p:attrName>
                                        </p:attrNameLst>
                                      </p:cBhvr>
                                      <p:to>
                                        <p:strVal val="visible"/>
                                      </p:to>
                                    </p:set>
                                    <p:animEffect transition="in" filter="fade">
                                      <p:cBhvr>
                                        <p:cTn id="105" dur="1000"/>
                                        <p:tgtEl>
                                          <p:spTgt spid="7171">
                                            <p:txEl>
                                              <p:pRg st="15" end="15"/>
                                            </p:txEl>
                                          </p:spTgt>
                                        </p:tgtEl>
                                      </p:cBhvr>
                                    </p:animEffect>
                                    <p:anim calcmode="lin" valueType="num">
                                      <p:cBhvr>
                                        <p:cTn id="106"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107"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171">
                                            <p:txEl>
                                              <p:pRg st="16" end="16"/>
                                            </p:txEl>
                                          </p:spTgt>
                                        </p:tgtEl>
                                        <p:attrNameLst>
                                          <p:attrName>style.visibility</p:attrName>
                                        </p:attrNameLst>
                                      </p:cBhvr>
                                      <p:to>
                                        <p:strVal val="visible"/>
                                      </p:to>
                                    </p:set>
                                    <p:animEffect transition="in" filter="fade">
                                      <p:cBhvr>
                                        <p:cTn id="112" dur="1000"/>
                                        <p:tgtEl>
                                          <p:spTgt spid="7171">
                                            <p:txEl>
                                              <p:pRg st="16" end="16"/>
                                            </p:txEl>
                                          </p:spTgt>
                                        </p:tgtEl>
                                      </p:cBhvr>
                                    </p:animEffect>
                                    <p:anim calcmode="lin" valueType="num">
                                      <p:cBhvr>
                                        <p:cTn id="113" dur="1000" fill="hold"/>
                                        <p:tgtEl>
                                          <p:spTgt spid="7171">
                                            <p:txEl>
                                              <p:pRg st="16" end="16"/>
                                            </p:txEl>
                                          </p:spTgt>
                                        </p:tgtEl>
                                        <p:attrNameLst>
                                          <p:attrName>ppt_x</p:attrName>
                                        </p:attrNameLst>
                                      </p:cBhvr>
                                      <p:tavLst>
                                        <p:tav tm="0">
                                          <p:val>
                                            <p:strVal val="#ppt_x"/>
                                          </p:val>
                                        </p:tav>
                                        <p:tav tm="100000">
                                          <p:val>
                                            <p:strVal val="#ppt_x"/>
                                          </p:val>
                                        </p:tav>
                                      </p:tavLst>
                                    </p:anim>
                                    <p:anim calcmode="lin" valueType="num">
                                      <p:cBhvr>
                                        <p:cTn id="114" dur="1000" fill="hold"/>
                                        <p:tgtEl>
                                          <p:spTgt spid="7171">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7171">
                                            <p:txEl>
                                              <p:pRg st="17" end="17"/>
                                            </p:txEl>
                                          </p:spTgt>
                                        </p:tgtEl>
                                        <p:attrNameLst>
                                          <p:attrName>style.visibility</p:attrName>
                                        </p:attrNameLst>
                                      </p:cBhvr>
                                      <p:to>
                                        <p:strVal val="visible"/>
                                      </p:to>
                                    </p:set>
                                    <p:animEffect transition="in" filter="fade">
                                      <p:cBhvr>
                                        <p:cTn id="119" dur="1000"/>
                                        <p:tgtEl>
                                          <p:spTgt spid="7171">
                                            <p:txEl>
                                              <p:pRg st="17" end="17"/>
                                            </p:txEl>
                                          </p:spTgt>
                                        </p:tgtEl>
                                      </p:cBhvr>
                                    </p:animEffect>
                                    <p:anim calcmode="lin" valueType="num">
                                      <p:cBhvr>
                                        <p:cTn id="120"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121"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7171">
                                            <p:txEl>
                                              <p:pRg st="18" end="18"/>
                                            </p:txEl>
                                          </p:spTgt>
                                        </p:tgtEl>
                                        <p:attrNameLst>
                                          <p:attrName>style.visibility</p:attrName>
                                        </p:attrNameLst>
                                      </p:cBhvr>
                                      <p:to>
                                        <p:strVal val="visible"/>
                                      </p:to>
                                    </p:set>
                                    <p:animEffect transition="in" filter="fade">
                                      <p:cBhvr>
                                        <p:cTn id="126" dur="1000"/>
                                        <p:tgtEl>
                                          <p:spTgt spid="7171">
                                            <p:txEl>
                                              <p:pRg st="18" end="18"/>
                                            </p:txEl>
                                          </p:spTgt>
                                        </p:tgtEl>
                                      </p:cBhvr>
                                    </p:animEffect>
                                    <p:anim calcmode="lin" valueType="num">
                                      <p:cBhvr>
                                        <p:cTn id="127" dur="1000" fill="hold"/>
                                        <p:tgtEl>
                                          <p:spTgt spid="7171">
                                            <p:txEl>
                                              <p:pRg st="18" end="18"/>
                                            </p:txEl>
                                          </p:spTgt>
                                        </p:tgtEl>
                                        <p:attrNameLst>
                                          <p:attrName>ppt_x</p:attrName>
                                        </p:attrNameLst>
                                      </p:cBhvr>
                                      <p:tavLst>
                                        <p:tav tm="0">
                                          <p:val>
                                            <p:strVal val="#ppt_x"/>
                                          </p:val>
                                        </p:tav>
                                        <p:tav tm="100000">
                                          <p:val>
                                            <p:strVal val="#ppt_x"/>
                                          </p:val>
                                        </p:tav>
                                      </p:tavLst>
                                    </p:anim>
                                    <p:anim calcmode="lin" valueType="num">
                                      <p:cBhvr>
                                        <p:cTn id="128" dur="1000" fill="hold"/>
                                        <p:tgtEl>
                                          <p:spTgt spid="7171">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7171">
                                            <p:txEl>
                                              <p:pRg st="19" end="19"/>
                                            </p:txEl>
                                          </p:spTgt>
                                        </p:tgtEl>
                                        <p:attrNameLst>
                                          <p:attrName>style.visibility</p:attrName>
                                        </p:attrNameLst>
                                      </p:cBhvr>
                                      <p:to>
                                        <p:strVal val="visible"/>
                                      </p:to>
                                    </p:set>
                                    <p:animEffect transition="in" filter="fade">
                                      <p:cBhvr>
                                        <p:cTn id="133" dur="1000"/>
                                        <p:tgtEl>
                                          <p:spTgt spid="7171">
                                            <p:txEl>
                                              <p:pRg st="19" end="19"/>
                                            </p:txEl>
                                          </p:spTgt>
                                        </p:tgtEl>
                                      </p:cBhvr>
                                    </p:animEffect>
                                    <p:anim calcmode="lin" valueType="num">
                                      <p:cBhvr>
                                        <p:cTn id="134" dur="10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p:cTn id="135" dur="1000" fill="hold"/>
                                        <p:tgtEl>
                                          <p:spTgt spid="717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7171">
                                            <p:txEl>
                                              <p:pRg st="21" end="21"/>
                                            </p:txEl>
                                          </p:spTgt>
                                        </p:tgtEl>
                                        <p:attrNameLst>
                                          <p:attrName>style.visibility</p:attrName>
                                        </p:attrNameLst>
                                      </p:cBhvr>
                                      <p:to>
                                        <p:strVal val="visible"/>
                                      </p:to>
                                    </p:set>
                                    <p:animEffect transition="in" filter="fade">
                                      <p:cBhvr>
                                        <p:cTn id="140" dur="1000"/>
                                        <p:tgtEl>
                                          <p:spTgt spid="7171">
                                            <p:txEl>
                                              <p:pRg st="21" end="21"/>
                                            </p:txEl>
                                          </p:spTgt>
                                        </p:tgtEl>
                                      </p:cBhvr>
                                    </p:animEffect>
                                    <p:anim calcmode="lin" valueType="num">
                                      <p:cBhvr>
                                        <p:cTn id="141" dur="1000" fill="hold"/>
                                        <p:tgtEl>
                                          <p:spTgt spid="7171">
                                            <p:txEl>
                                              <p:pRg st="21" end="21"/>
                                            </p:txEl>
                                          </p:spTgt>
                                        </p:tgtEl>
                                        <p:attrNameLst>
                                          <p:attrName>ppt_x</p:attrName>
                                        </p:attrNameLst>
                                      </p:cBhvr>
                                      <p:tavLst>
                                        <p:tav tm="0">
                                          <p:val>
                                            <p:strVal val="#ppt_x"/>
                                          </p:val>
                                        </p:tav>
                                        <p:tav tm="100000">
                                          <p:val>
                                            <p:strVal val="#ppt_x"/>
                                          </p:val>
                                        </p:tav>
                                      </p:tavLst>
                                    </p:anim>
                                    <p:anim calcmode="lin" valueType="num">
                                      <p:cBhvr>
                                        <p:cTn id="142" dur="1000" fill="hold"/>
                                        <p:tgtEl>
                                          <p:spTgt spid="7171">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7171">
                                            <p:txEl>
                                              <p:pRg st="22" end="22"/>
                                            </p:txEl>
                                          </p:spTgt>
                                        </p:tgtEl>
                                        <p:attrNameLst>
                                          <p:attrName>style.visibility</p:attrName>
                                        </p:attrNameLst>
                                      </p:cBhvr>
                                      <p:to>
                                        <p:strVal val="visible"/>
                                      </p:to>
                                    </p:set>
                                    <p:animEffect transition="in" filter="fade">
                                      <p:cBhvr>
                                        <p:cTn id="147" dur="1000"/>
                                        <p:tgtEl>
                                          <p:spTgt spid="7171">
                                            <p:txEl>
                                              <p:pRg st="22" end="22"/>
                                            </p:txEl>
                                          </p:spTgt>
                                        </p:tgtEl>
                                      </p:cBhvr>
                                    </p:animEffect>
                                    <p:anim calcmode="lin" valueType="num">
                                      <p:cBhvr>
                                        <p:cTn id="148" dur="1000" fill="hold"/>
                                        <p:tgtEl>
                                          <p:spTgt spid="7171">
                                            <p:txEl>
                                              <p:pRg st="22" end="22"/>
                                            </p:txEl>
                                          </p:spTgt>
                                        </p:tgtEl>
                                        <p:attrNameLst>
                                          <p:attrName>ppt_x</p:attrName>
                                        </p:attrNameLst>
                                      </p:cBhvr>
                                      <p:tavLst>
                                        <p:tav tm="0">
                                          <p:val>
                                            <p:strVal val="#ppt_x"/>
                                          </p:val>
                                        </p:tav>
                                        <p:tav tm="100000">
                                          <p:val>
                                            <p:strVal val="#ppt_x"/>
                                          </p:val>
                                        </p:tav>
                                      </p:tavLst>
                                    </p:anim>
                                    <p:anim calcmode="lin" valueType="num">
                                      <p:cBhvr>
                                        <p:cTn id="149" dur="1000" fill="hold"/>
                                        <p:tgtEl>
                                          <p:spTgt spid="7171">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7171">
                                            <p:txEl>
                                              <p:pRg st="23" end="23"/>
                                            </p:txEl>
                                          </p:spTgt>
                                        </p:tgtEl>
                                        <p:attrNameLst>
                                          <p:attrName>style.visibility</p:attrName>
                                        </p:attrNameLst>
                                      </p:cBhvr>
                                      <p:to>
                                        <p:strVal val="visible"/>
                                      </p:to>
                                    </p:set>
                                    <p:animEffect transition="in" filter="fade">
                                      <p:cBhvr>
                                        <p:cTn id="154" dur="1000"/>
                                        <p:tgtEl>
                                          <p:spTgt spid="7171">
                                            <p:txEl>
                                              <p:pRg st="23" end="23"/>
                                            </p:txEl>
                                          </p:spTgt>
                                        </p:tgtEl>
                                      </p:cBhvr>
                                    </p:animEffect>
                                    <p:anim calcmode="lin" valueType="num">
                                      <p:cBhvr>
                                        <p:cTn id="155" dur="1000" fill="hold"/>
                                        <p:tgtEl>
                                          <p:spTgt spid="7171">
                                            <p:txEl>
                                              <p:pRg st="23" end="23"/>
                                            </p:txEl>
                                          </p:spTgt>
                                        </p:tgtEl>
                                        <p:attrNameLst>
                                          <p:attrName>ppt_x</p:attrName>
                                        </p:attrNameLst>
                                      </p:cBhvr>
                                      <p:tavLst>
                                        <p:tav tm="0">
                                          <p:val>
                                            <p:strVal val="#ppt_x"/>
                                          </p:val>
                                        </p:tav>
                                        <p:tav tm="100000">
                                          <p:val>
                                            <p:strVal val="#ppt_x"/>
                                          </p:val>
                                        </p:tav>
                                      </p:tavLst>
                                    </p:anim>
                                    <p:anim calcmode="lin" valueType="num">
                                      <p:cBhvr>
                                        <p:cTn id="156" dur="1000" fill="hold"/>
                                        <p:tgtEl>
                                          <p:spTgt spid="7171">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7171">
                                            <p:txEl>
                                              <p:pRg st="24" end="24"/>
                                            </p:txEl>
                                          </p:spTgt>
                                        </p:tgtEl>
                                        <p:attrNameLst>
                                          <p:attrName>style.visibility</p:attrName>
                                        </p:attrNameLst>
                                      </p:cBhvr>
                                      <p:to>
                                        <p:strVal val="visible"/>
                                      </p:to>
                                    </p:set>
                                    <p:animEffect transition="in" filter="fade">
                                      <p:cBhvr>
                                        <p:cTn id="161" dur="1000"/>
                                        <p:tgtEl>
                                          <p:spTgt spid="7171">
                                            <p:txEl>
                                              <p:pRg st="24" end="24"/>
                                            </p:txEl>
                                          </p:spTgt>
                                        </p:tgtEl>
                                      </p:cBhvr>
                                    </p:animEffect>
                                    <p:anim calcmode="lin" valueType="num">
                                      <p:cBhvr>
                                        <p:cTn id="162" dur="1000" fill="hold"/>
                                        <p:tgtEl>
                                          <p:spTgt spid="7171">
                                            <p:txEl>
                                              <p:pRg st="24" end="24"/>
                                            </p:txEl>
                                          </p:spTgt>
                                        </p:tgtEl>
                                        <p:attrNameLst>
                                          <p:attrName>ppt_x</p:attrName>
                                        </p:attrNameLst>
                                      </p:cBhvr>
                                      <p:tavLst>
                                        <p:tav tm="0">
                                          <p:val>
                                            <p:strVal val="#ppt_x"/>
                                          </p:val>
                                        </p:tav>
                                        <p:tav tm="100000">
                                          <p:val>
                                            <p:strVal val="#ppt_x"/>
                                          </p:val>
                                        </p:tav>
                                      </p:tavLst>
                                    </p:anim>
                                    <p:anim calcmode="lin" valueType="num">
                                      <p:cBhvr>
                                        <p:cTn id="163" dur="1000" fill="hold"/>
                                        <p:tgtEl>
                                          <p:spTgt spid="7171">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7171">
                                            <p:txEl>
                                              <p:pRg st="25" end="25"/>
                                            </p:txEl>
                                          </p:spTgt>
                                        </p:tgtEl>
                                        <p:attrNameLst>
                                          <p:attrName>style.visibility</p:attrName>
                                        </p:attrNameLst>
                                      </p:cBhvr>
                                      <p:to>
                                        <p:strVal val="visible"/>
                                      </p:to>
                                    </p:set>
                                    <p:animEffect transition="in" filter="fade">
                                      <p:cBhvr>
                                        <p:cTn id="168" dur="1000"/>
                                        <p:tgtEl>
                                          <p:spTgt spid="7171">
                                            <p:txEl>
                                              <p:pRg st="25" end="25"/>
                                            </p:txEl>
                                          </p:spTgt>
                                        </p:tgtEl>
                                      </p:cBhvr>
                                    </p:animEffect>
                                    <p:anim calcmode="lin" valueType="num">
                                      <p:cBhvr>
                                        <p:cTn id="169" dur="1000" fill="hold"/>
                                        <p:tgtEl>
                                          <p:spTgt spid="7171">
                                            <p:txEl>
                                              <p:pRg st="25" end="25"/>
                                            </p:txEl>
                                          </p:spTgt>
                                        </p:tgtEl>
                                        <p:attrNameLst>
                                          <p:attrName>ppt_x</p:attrName>
                                        </p:attrNameLst>
                                      </p:cBhvr>
                                      <p:tavLst>
                                        <p:tav tm="0">
                                          <p:val>
                                            <p:strVal val="#ppt_x"/>
                                          </p:val>
                                        </p:tav>
                                        <p:tav tm="100000">
                                          <p:val>
                                            <p:strVal val="#ppt_x"/>
                                          </p:val>
                                        </p:tav>
                                      </p:tavLst>
                                    </p:anim>
                                    <p:anim calcmode="lin" valueType="num">
                                      <p:cBhvr>
                                        <p:cTn id="170" dur="1000" fill="hold"/>
                                        <p:tgtEl>
                                          <p:spTgt spid="7171">
                                            <p:txEl>
                                              <p:pRg st="25" end="25"/>
                                            </p:txEl>
                                          </p:spTgt>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7171">
                                            <p:txEl>
                                              <p:pRg st="26" end="26"/>
                                            </p:txEl>
                                          </p:spTgt>
                                        </p:tgtEl>
                                        <p:attrNameLst>
                                          <p:attrName>style.visibility</p:attrName>
                                        </p:attrNameLst>
                                      </p:cBhvr>
                                      <p:to>
                                        <p:strVal val="visible"/>
                                      </p:to>
                                    </p:set>
                                    <p:animEffect transition="in" filter="fade">
                                      <p:cBhvr>
                                        <p:cTn id="175" dur="1000"/>
                                        <p:tgtEl>
                                          <p:spTgt spid="7171">
                                            <p:txEl>
                                              <p:pRg st="26" end="26"/>
                                            </p:txEl>
                                          </p:spTgt>
                                        </p:tgtEl>
                                      </p:cBhvr>
                                    </p:animEffect>
                                    <p:anim calcmode="lin" valueType="num">
                                      <p:cBhvr>
                                        <p:cTn id="176" dur="1000" fill="hold"/>
                                        <p:tgtEl>
                                          <p:spTgt spid="7171">
                                            <p:txEl>
                                              <p:pRg st="26" end="26"/>
                                            </p:txEl>
                                          </p:spTgt>
                                        </p:tgtEl>
                                        <p:attrNameLst>
                                          <p:attrName>ppt_x</p:attrName>
                                        </p:attrNameLst>
                                      </p:cBhvr>
                                      <p:tavLst>
                                        <p:tav tm="0">
                                          <p:val>
                                            <p:strVal val="#ppt_x"/>
                                          </p:val>
                                        </p:tav>
                                        <p:tav tm="100000">
                                          <p:val>
                                            <p:strVal val="#ppt_x"/>
                                          </p:val>
                                        </p:tav>
                                      </p:tavLst>
                                    </p:anim>
                                    <p:anim calcmode="lin" valueType="num">
                                      <p:cBhvr>
                                        <p:cTn id="177" dur="1000" fill="hold"/>
                                        <p:tgtEl>
                                          <p:spTgt spid="7171">
                                            <p:txEl>
                                              <p:pRg st="26" end="26"/>
                                            </p:txEl>
                                          </p:spTgt>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nodeType="clickEffect">
                                  <p:stCondLst>
                                    <p:cond delay="0"/>
                                  </p:stCondLst>
                                  <p:childTnLst>
                                    <p:set>
                                      <p:cBhvr>
                                        <p:cTn id="181" dur="1" fill="hold">
                                          <p:stCondLst>
                                            <p:cond delay="0"/>
                                          </p:stCondLst>
                                        </p:cTn>
                                        <p:tgtEl>
                                          <p:spTgt spid="7171">
                                            <p:txEl>
                                              <p:pRg st="27" end="27"/>
                                            </p:txEl>
                                          </p:spTgt>
                                        </p:tgtEl>
                                        <p:attrNameLst>
                                          <p:attrName>style.visibility</p:attrName>
                                        </p:attrNameLst>
                                      </p:cBhvr>
                                      <p:to>
                                        <p:strVal val="visible"/>
                                      </p:to>
                                    </p:set>
                                    <p:animEffect transition="in" filter="fade">
                                      <p:cBhvr>
                                        <p:cTn id="182" dur="1000"/>
                                        <p:tgtEl>
                                          <p:spTgt spid="7171">
                                            <p:txEl>
                                              <p:pRg st="27" end="27"/>
                                            </p:txEl>
                                          </p:spTgt>
                                        </p:tgtEl>
                                      </p:cBhvr>
                                    </p:animEffect>
                                    <p:anim calcmode="lin" valueType="num">
                                      <p:cBhvr>
                                        <p:cTn id="183" dur="1000" fill="hold"/>
                                        <p:tgtEl>
                                          <p:spTgt spid="7171">
                                            <p:txEl>
                                              <p:pRg st="27" end="27"/>
                                            </p:txEl>
                                          </p:spTgt>
                                        </p:tgtEl>
                                        <p:attrNameLst>
                                          <p:attrName>ppt_x</p:attrName>
                                        </p:attrNameLst>
                                      </p:cBhvr>
                                      <p:tavLst>
                                        <p:tav tm="0">
                                          <p:val>
                                            <p:strVal val="#ppt_x"/>
                                          </p:val>
                                        </p:tav>
                                        <p:tav tm="100000">
                                          <p:val>
                                            <p:strVal val="#ppt_x"/>
                                          </p:val>
                                        </p:tav>
                                      </p:tavLst>
                                    </p:anim>
                                    <p:anim calcmode="lin" valueType="num">
                                      <p:cBhvr>
                                        <p:cTn id="184" dur="1000" fill="hold"/>
                                        <p:tgtEl>
                                          <p:spTgt spid="7171">
                                            <p:txEl>
                                              <p:pRg st="27" end="2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Make justice and mercy a major element in all of your relationships. </a:t>
            </a:r>
            <a:r>
              <a:rPr lang="en-US" altLang="en-US" b="1" dirty="0">
                <a:effectLst>
                  <a:outerShdw blurRad="38100" dist="38100" dir="2700000" algn="tl">
                    <a:srgbClr val="000000"/>
                  </a:outerShdw>
                </a:effectLst>
              </a:rPr>
              <a:t>(Hos 12:6)</a:t>
            </a:r>
          </a:p>
        </p:txBody>
      </p:sp>
    </p:spTree>
    <p:extLst>
      <p:ext uri="{BB962C8B-B14F-4D97-AF65-F5344CB8AC3E}">
        <p14:creationId xmlns:p14="http://schemas.microsoft.com/office/powerpoint/2010/main" val="33503433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Hosea 12:6</a:t>
            </a:r>
            <a:r>
              <a:rPr lang="en-US" altLang="en-US" dirty="0">
                <a:effectLst>
                  <a:outerShdw blurRad="38100" dist="38100" dir="2700000" algn="tl">
                    <a:srgbClr val="000000"/>
                  </a:outerShdw>
                </a:effectLst>
              </a:rPr>
              <a:t> - So you, by the help of your God, return; Observe mercy and justice, And wait on your God continually.</a:t>
            </a:r>
          </a:p>
        </p:txBody>
      </p:sp>
    </p:spTree>
    <p:extLst>
      <p:ext uri="{BB962C8B-B14F-4D97-AF65-F5344CB8AC3E}">
        <p14:creationId xmlns:p14="http://schemas.microsoft.com/office/powerpoint/2010/main" val="21537662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should often teach our children about this aspect of God’s nature! </a:t>
            </a:r>
            <a:r>
              <a:rPr lang="en-US" altLang="en-US" b="1" dirty="0">
                <a:effectLst>
                  <a:outerShdw blurRad="38100" dist="38100" dir="2700000" algn="tl">
                    <a:srgbClr val="000000"/>
                  </a:outerShdw>
                </a:effectLst>
              </a:rPr>
              <a:t>(Hos 2:19-20)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367838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Hosea 2:19-20</a:t>
            </a:r>
            <a:r>
              <a:rPr lang="en-US" altLang="en-US" dirty="0">
                <a:effectLst>
                  <a:outerShdw blurRad="38100" dist="38100" dir="2700000" algn="tl">
                    <a:srgbClr val="000000"/>
                  </a:outerShdw>
                </a:effectLst>
              </a:rPr>
              <a:t> - "I will betroth you to Me forever; Yes, I will betroth you to Me In righteousness and justice, In lovingkindness and mercy;  20 I will betroth you to Me in faithfulness, And you shall know the LORD.</a:t>
            </a:r>
          </a:p>
        </p:txBody>
      </p:sp>
    </p:spTree>
    <p:extLst>
      <p:ext uri="{BB962C8B-B14F-4D97-AF65-F5344CB8AC3E}">
        <p14:creationId xmlns:p14="http://schemas.microsoft.com/office/powerpoint/2010/main" val="17392228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tongues will reflect the grace that is in our hearts. </a:t>
            </a:r>
            <a:r>
              <a:rPr lang="en-US" altLang="en-US" b="1" dirty="0">
                <a:effectLst>
                  <a:outerShdw blurRad="38100" dist="38100" dir="2700000" algn="tl">
                    <a:srgbClr val="000000"/>
                  </a:outerShdw>
                </a:effectLst>
              </a:rPr>
              <a:t>(James 4:6, 8-10)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283643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4:6</a:t>
            </a:r>
            <a:r>
              <a:rPr lang="en-US" altLang="en-US" dirty="0">
                <a:effectLst>
                  <a:outerShdw blurRad="38100" dist="38100" dir="2700000" algn="tl">
                    <a:srgbClr val="000000"/>
                  </a:outerShdw>
                </a:effectLst>
              </a:rPr>
              <a:t>  - But He gives more grace. Therefore He says: "God resists the proud, But gives grace to the humble."</a:t>
            </a:r>
          </a:p>
        </p:txBody>
      </p:sp>
    </p:spTree>
    <p:extLst>
      <p:ext uri="{BB962C8B-B14F-4D97-AF65-F5344CB8AC3E}">
        <p14:creationId xmlns:p14="http://schemas.microsoft.com/office/powerpoint/2010/main" val="10604759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4:8-10</a:t>
            </a:r>
            <a:r>
              <a:rPr lang="en-US" altLang="en-US" dirty="0">
                <a:effectLst>
                  <a:outerShdw blurRad="38100" dist="38100" dir="2700000" algn="tl">
                    <a:srgbClr val="000000"/>
                  </a:outerShdw>
                </a:effectLst>
              </a:rPr>
              <a:t> - Draw near to God and He will draw near to you. Cleanse your hands, you sinners; and purify your hearts, you double-minded.  9 Lament and mourn and weep! Let your laughter be turned to mourning and your joy to gloom.  10 Humble yourselves in the sight of the Lord, and He will lift you up.</a:t>
            </a:r>
          </a:p>
        </p:txBody>
      </p:sp>
    </p:spTree>
    <p:extLst>
      <p:ext uri="{BB962C8B-B14F-4D97-AF65-F5344CB8AC3E}">
        <p14:creationId xmlns:p14="http://schemas.microsoft.com/office/powerpoint/2010/main" val="28876858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if our tongues are filled with anger, grudges and unfair judgements of others? We can make our children a “child of hell.” </a:t>
            </a:r>
            <a:r>
              <a:rPr lang="en-US" altLang="en-US" b="1" dirty="0">
                <a:effectLst>
                  <a:outerShdw blurRad="38100" dist="38100" dir="2700000" algn="tl">
                    <a:srgbClr val="000000"/>
                  </a:outerShdw>
                </a:effectLst>
              </a:rPr>
              <a:t>(Mt 23:23; 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428662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9 Furthermore, we have had human fathers who corrected us, and we paid them respect. Shall we not much more readily be in subjection to the Father of spirits and live?</a:t>
            </a:r>
          </a:p>
        </p:txBody>
      </p:sp>
    </p:spTree>
    <p:extLst>
      <p:ext uri="{BB962C8B-B14F-4D97-AF65-F5344CB8AC3E}">
        <p14:creationId xmlns:p14="http://schemas.microsoft.com/office/powerpoint/2010/main" val="14490589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23:23</a:t>
            </a:r>
            <a:r>
              <a:rPr lang="en-US" altLang="en-US" dirty="0">
                <a:effectLst>
                  <a:outerShdw blurRad="38100" dist="38100" dir="2700000" algn="tl">
                    <a:srgbClr val="000000"/>
                  </a:outerShdw>
                </a:effectLst>
              </a:rPr>
              <a:t>  - "Woe to you, scribes and Pharisees, hypocrites! For you pay tithe of mint and anise and cummin, and have neglected the weightier matters of the law: justice and mercy and faith. These you ought to have done, without leaving the others undone.</a:t>
            </a:r>
          </a:p>
        </p:txBody>
      </p:sp>
    </p:spTree>
    <p:extLst>
      <p:ext uri="{BB962C8B-B14F-4D97-AF65-F5344CB8AC3E}">
        <p14:creationId xmlns:p14="http://schemas.microsoft.com/office/powerpoint/2010/main" val="31246259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23:15</a:t>
            </a:r>
            <a:r>
              <a:rPr lang="en-US" altLang="en-US" dirty="0">
                <a:effectLst>
                  <a:outerShdw blurRad="38100" dist="38100" dir="2700000" algn="tl">
                    <a:srgbClr val="000000"/>
                  </a:outerShdw>
                </a:effectLst>
              </a:rPr>
              <a:t>  - "Woe to you, scribes and Pharisees, hypocrites! For you travel land and sea to win one proselyte, and when he is won, you make him twice as much a son of hell as yourselves.</a:t>
            </a:r>
          </a:p>
        </p:txBody>
      </p:sp>
    </p:spTree>
    <p:extLst>
      <p:ext uri="{BB962C8B-B14F-4D97-AF65-F5344CB8AC3E}">
        <p14:creationId xmlns:p14="http://schemas.microsoft.com/office/powerpoint/2010/main" val="42391978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Make attending all church services a real commitment. </a:t>
            </a:r>
            <a:r>
              <a:rPr lang="en-US" altLang="en-US" b="1" dirty="0">
                <a:effectLst>
                  <a:outerShdw blurRad="38100" dist="38100" dir="2700000" algn="tl">
                    <a:srgbClr val="000000"/>
                  </a:outerShdw>
                </a:effectLst>
              </a:rPr>
              <a:t>(Heb 10:23-25; Mt 6:33)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836769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10:23-25</a:t>
            </a:r>
            <a:r>
              <a:rPr lang="en-US" altLang="en-US" dirty="0">
                <a:effectLst>
                  <a:outerShdw blurRad="38100" dist="38100" dir="2700000" algn="tl">
                    <a:srgbClr val="000000"/>
                  </a:outerShdw>
                </a:effectLst>
              </a:rPr>
              <a:t> - Let us hold fast the confession of our hope without wavering, for He who promised is faithful.  24 And let us consider one another in order to stir up love and good works,  25 not forsaking the assembling of ourselves together, as is the manner of some, but exhorting one another, and so much the more as you see the Day approaching.</a:t>
            </a:r>
          </a:p>
        </p:txBody>
      </p:sp>
    </p:spTree>
    <p:extLst>
      <p:ext uri="{BB962C8B-B14F-4D97-AF65-F5344CB8AC3E}">
        <p14:creationId xmlns:p14="http://schemas.microsoft.com/office/powerpoint/2010/main" val="23035988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6:33</a:t>
            </a:r>
            <a:r>
              <a:rPr lang="en-US" altLang="en-US" dirty="0">
                <a:effectLst>
                  <a:outerShdw blurRad="38100" dist="38100" dir="2700000" algn="tl">
                    <a:srgbClr val="000000"/>
                  </a:outerShdw>
                </a:effectLst>
              </a:rPr>
              <a:t>  - "But seek first the kingdom of God and His righteousness, and all these things shall be added to you.</a:t>
            </a:r>
          </a:p>
        </p:txBody>
      </p:sp>
    </p:spTree>
    <p:extLst>
      <p:ext uri="{BB962C8B-B14F-4D97-AF65-F5344CB8AC3E}">
        <p14:creationId xmlns:p14="http://schemas.microsoft.com/office/powerpoint/2010/main" val="39892230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real worship is taught and praised then your children can also learn!</a:t>
            </a:r>
          </a:p>
          <a:p>
            <a:r>
              <a:rPr lang="en-US" altLang="en-US" dirty="0">
                <a:effectLst>
                  <a:outerShdw blurRad="38100" dist="38100" dir="2700000" algn="tl">
                    <a:srgbClr val="000000"/>
                  </a:outerShdw>
                </a:effectLst>
              </a:rPr>
              <a:t>When other things come first then another lesson is taught. Great lessons can be                taught in sports teams when church services come first!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75771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Many mothers are never entering marriage or have been divorced. In many communities the vast majority of boys do not live with their dads.</a:t>
            </a:r>
          </a:p>
          <a:p>
            <a:r>
              <a:rPr lang="en-US" altLang="en-US" dirty="0">
                <a:effectLst>
                  <a:outerShdw blurRad="38100" dist="38100" dir="2700000" algn="tl">
                    <a:srgbClr val="000000"/>
                  </a:outerShdw>
                </a:effectLst>
              </a:rPr>
              <a:t>Even when dad is in the home there is little significant interaction with his son.</a:t>
            </a:r>
          </a:p>
          <a:p>
            <a:r>
              <a:rPr lang="en-US" altLang="en-US" dirty="0">
                <a:effectLst>
                  <a:outerShdw blurRad="38100" dist="38100" dir="2700000" algn="tl">
                    <a:srgbClr val="000000"/>
                  </a:outerShdw>
                </a:effectLst>
              </a:rPr>
              <a:t>We are seeing multigeneration families with no fathers in the home. </a:t>
            </a:r>
            <a:r>
              <a:rPr lang="en-US" altLang="en-US" b="1" dirty="0">
                <a:effectLst>
                  <a:outerShdw blurRad="38100" dist="38100" dir="2700000" algn="tl">
                    <a:srgbClr val="000000"/>
                  </a:outerShdw>
                </a:effectLst>
              </a:rPr>
              <a:t>(Deut 5:9-10)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291590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Deuteronomy 5:9-10</a:t>
            </a:r>
            <a:r>
              <a:rPr lang="en-US" altLang="en-US" dirty="0">
                <a:effectLst>
                  <a:outerShdw blurRad="38100" dist="38100" dir="2700000" algn="tl">
                    <a:srgbClr val="000000"/>
                  </a:outerShdw>
                </a:effectLst>
              </a:rPr>
              <a:t> - you shall not bow down to them nor serve them. For I, the LORD your God, am a jealous God, visiting the iniquity of the fathers upon the children to the third and fourth generations of those who hate Me,  10 but showing mercy to thousands, to those who love Me and keep My commandments.</a:t>
            </a:r>
          </a:p>
        </p:txBody>
      </p:sp>
    </p:spTree>
    <p:extLst>
      <p:ext uri="{BB962C8B-B14F-4D97-AF65-F5344CB8AC3E}">
        <p14:creationId xmlns:p14="http://schemas.microsoft.com/office/powerpoint/2010/main" val="6694942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There are unique needs that a son has in his upbringing. </a:t>
            </a:r>
          </a:p>
          <a:p>
            <a:r>
              <a:rPr lang="en-US" altLang="en-US" dirty="0">
                <a:effectLst>
                  <a:outerShdw blurRad="38100" dist="38100" dir="2700000" algn="tl">
                    <a:srgbClr val="000000"/>
                  </a:outerShdw>
                </a:effectLst>
              </a:rPr>
              <a:t>In the beginning he is close and naturally attached to his mother.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(Prov 29:15; 30:17; 31:1)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55489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29:15</a:t>
            </a:r>
            <a:r>
              <a:rPr lang="en-US" altLang="en-US" dirty="0">
                <a:effectLst>
                  <a:outerShdw blurRad="38100" dist="38100" dir="2700000" algn="tl">
                    <a:srgbClr val="000000"/>
                  </a:outerShdw>
                </a:effectLst>
              </a:rPr>
              <a:t> - The rod and rebuke give wisdom, But a child left to himself brings shame to his mother.</a:t>
            </a:r>
          </a:p>
        </p:txBody>
      </p:sp>
    </p:spTree>
    <p:extLst>
      <p:ext uri="{BB962C8B-B14F-4D97-AF65-F5344CB8AC3E}">
        <p14:creationId xmlns:p14="http://schemas.microsoft.com/office/powerpoint/2010/main" val="35188259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Fathers have a crucial role in the training up of their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30:17</a:t>
            </a:r>
            <a:r>
              <a:rPr lang="en-US" altLang="en-US" dirty="0">
                <a:effectLst>
                  <a:outerShdw blurRad="38100" dist="38100" dir="2700000" algn="tl">
                    <a:srgbClr val="000000"/>
                  </a:outerShdw>
                </a:effectLst>
              </a:rPr>
              <a:t>  - The eye that mocks his father, And scorns obedience to his mother, The ravens of the valley will pick it out, And the young eagles will eat it.</a:t>
            </a:r>
          </a:p>
        </p:txBody>
      </p:sp>
    </p:spTree>
    <p:extLst>
      <p:ext uri="{BB962C8B-B14F-4D97-AF65-F5344CB8AC3E}">
        <p14:creationId xmlns:p14="http://schemas.microsoft.com/office/powerpoint/2010/main" val="34104948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9179</TotalTime>
  <Words>2884</Words>
  <Application>Microsoft Office PowerPoint</Application>
  <PresentationFormat>On-screen Show (4:3)</PresentationFormat>
  <Paragraphs>172</Paragraphs>
  <Slides>45</Slides>
  <Notes>45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45</vt:i4>
      </vt:variant>
    </vt:vector>
  </HeadingPairs>
  <TitlesOfParts>
    <vt:vector size="47" baseType="lpstr">
      <vt:lpstr>Arial</vt:lpstr>
      <vt:lpstr>Default Design</vt:lpstr>
      <vt:lpstr>Building a Godly Man  Lesson 3 – The Father – Son Relationship </vt:lpstr>
      <vt:lpstr>Fathers have a crucial role in the training up of their sons.</vt:lpstr>
      <vt:lpstr>Fathers have a crucial role in the training up of their sons.</vt:lpstr>
      <vt:lpstr>Fathers have a crucial role in the training up of their sons.</vt:lpstr>
      <vt:lpstr>Fathers have a crucial role in the training up of their sons.</vt:lpstr>
      <vt:lpstr>Fathers have a crucial role in the training up of their sons.</vt:lpstr>
      <vt:lpstr>Fathers have a crucial role in the training up of their sons.</vt:lpstr>
      <vt:lpstr>Fathers have a crucial role in the training up of their sons.</vt:lpstr>
      <vt:lpstr>Fathers have a crucial role in the training up of their sons.</vt:lpstr>
      <vt:lpstr>Fathers have a crucial role in the training up of their sons.</vt:lpstr>
      <vt:lpstr>Fathers have a crucial role in the training up of their sons.</vt:lpstr>
      <vt:lpstr>Fathers have a crucial role in the training up of their sons.</vt:lpstr>
      <vt:lpstr>Fathers have a crucial role in the training up of their sons.</vt:lpstr>
      <vt:lpstr>Teach your sons to trust God</vt:lpstr>
      <vt:lpstr>Teach your sons to trust God</vt:lpstr>
      <vt:lpstr>Teach your sons to trust God</vt:lpstr>
      <vt:lpstr>Teach your sons to trust God</vt:lpstr>
      <vt:lpstr>Teach your sons to trust God</vt:lpstr>
      <vt:lpstr>Teach your sons to trust God</vt:lpstr>
      <vt:lpstr>Teach your sons to trust God</vt:lpstr>
      <vt:lpstr>Teach your sons to trust God</vt:lpstr>
      <vt:lpstr>Teach your sons to trust God</vt:lpstr>
      <vt:lpstr>Teach your sons to trust God</vt:lpstr>
      <vt:lpstr>Teach your sons to trust God</vt:lpstr>
      <vt:lpstr>Teach your sons to trust God</vt:lpstr>
      <vt:lpstr>Take the time to show and teach the courage to do what is right</vt:lpstr>
      <vt:lpstr>Take the time to show and teach the courage to do what is right</vt:lpstr>
      <vt:lpstr>Take the time to show and teach the courage to do what is right</vt:lpstr>
      <vt:lpstr>Take the time to show and teach the courage to do what is right</vt:lpstr>
      <vt:lpstr>Take the time to show and teach the courage to do what is right</vt:lpstr>
      <vt:lpstr>Take the time to show and teach the courage to do what is right</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Larry Rouse</cp:lastModifiedBy>
  <cp:revision>157</cp:revision>
  <dcterms:created xsi:type="dcterms:W3CDTF">2011-01-22T21:17:58Z</dcterms:created>
  <dcterms:modified xsi:type="dcterms:W3CDTF">2019-11-17T15:24:11Z</dcterms:modified>
</cp:coreProperties>
</file>