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258" r:id="rId3"/>
    <p:sldId id="1516" r:id="rId4"/>
    <p:sldId id="1517" r:id="rId5"/>
    <p:sldId id="1518" r:id="rId6"/>
    <p:sldId id="1519" r:id="rId7"/>
    <p:sldId id="1520" r:id="rId8"/>
    <p:sldId id="1521" r:id="rId9"/>
    <p:sldId id="1522" r:id="rId10"/>
    <p:sldId id="1366" r:id="rId11"/>
    <p:sldId id="1523" r:id="rId12"/>
    <p:sldId id="1524" r:id="rId13"/>
    <p:sldId id="1525" r:id="rId14"/>
    <p:sldId id="1526" r:id="rId15"/>
    <p:sldId id="1527" r:id="rId16"/>
    <p:sldId id="1528" r:id="rId17"/>
    <p:sldId id="1529" r:id="rId18"/>
    <p:sldId id="1367" r:id="rId19"/>
    <p:sldId id="1531" r:id="rId20"/>
    <p:sldId id="1532" r:id="rId21"/>
    <p:sldId id="1533" r:id="rId22"/>
    <p:sldId id="1534" r:id="rId23"/>
    <p:sldId id="1535" r:id="rId24"/>
    <p:sldId id="1536" r:id="rId25"/>
    <p:sldId id="1537" r:id="rId26"/>
    <p:sldId id="1538" r:id="rId27"/>
    <p:sldId id="1539" r:id="rId28"/>
    <p:sldId id="1540" r:id="rId29"/>
    <p:sldId id="1541" r:id="rId30"/>
    <p:sldId id="1542" r:id="rId31"/>
    <p:sldId id="1543" r:id="rId32"/>
    <p:sldId id="1544" r:id="rId33"/>
    <p:sldId id="1545" r:id="rId34"/>
    <p:sldId id="1546" r:id="rId35"/>
    <p:sldId id="1547" r:id="rId36"/>
    <p:sldId id="1548" r:id="rId37"/>
    <p:sldId id="1549" r:id="rId38"/>
    <p:sldId id="1550" r:id="rId39"/>
    <p:sldId id="1551" r:id="rId40"/>
    <p:sldId id="1552" r:id="rId41"/>
    <p:sldId id="1553" r:id="rId42"/>
    <p:sldId id="1554" r:id="rId43"/>
    <p:sldId id="1555" r:id="rId44"/>
    <p:sldId id="1368" r:id="rId45"/>
    <p:sldId id="1556" r:id="rId46"/>
    <p:sldId id="1557" r:id="rId47"/>
    <p:sldId id="1558" r:id="rId48"/>
    <p:sldId id="1559" r:id="rId49"/>
    <p:sldId id="1560" r:id="rId50"/>
    <p:sldId id="1561" r:id="rId51"/>
    <p:sldId id="1562" r:id="rId52"/>
    <p:sldId id="1563" r:id="rId53"/>
    <p:sldId id="1564" r:id="rId54"/>
    <p:sldId id="1565" r:id="rId55"/>
    <p:sldId id="1566" r:id="rId56"/>
    <p:sldId id="1567" r:id="rId57"/>
    <p:sldId id="1568" r:id="rId58"/>
    <p:sldId id="1569" r:id="rId59"/>
    <p:sldId id="1570" r:id="rId60"/>
    <p:sldId id="1571" r:id="rId61"/>
    <p:sldId id="1572" r:id="rId62"/>
    <p:sldId id="1573" r:id="rId63"/>
    <p:sldId id="1586" r:id="rId64"/>
    <p:sldId id="1587" r:id="rId65"/>
    <p:sldId id="1585" r:id="rId66"/>
    <p:sldId id="1574" r:id="rId67"/>
    <p:sldId id="1575" r:id="rId68"/>
    <p:sldId id="1576" r:id="rId69"/>
    <p:sldId id="1577" r:id="rId70"/>
    <p:sldId id="1588" r:id="rId71"/>
    <p:sldId id="1589" r:id="rId72"/>
    <p:sldId id="1578" r:id="rId73"/>
    <p:sldId id="1369" r:id="rId74"/>
    <p:sldId id="1590" r:id="rId75"/>
    <p:sldId id="1591" r:id="rId76"/>
    <p:sldId id="1592" r:id="rId77"/>
    <p:sldId id="1593" r:id="rId78"/>
    <p:sldId id="1579" r:id="rId79"/>
    <p:sldId id="1580" r:id="rId80"/>
    <p:sldId id="1581" r:id="rId81"/>
    <p:sldId id="1582" r:id="rId82"/>
    <p:sldId id="1583" r:id="rId83"/>
    <p:sldId id="1584" r:id="rId8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0066"/>
    <a:srgbClr val="A50021"/>
    <a:srgbClr val="003300"/>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68" d="100"/>
          <a:sy n="68" d="100"/>
        </p:scale>
        <p:origin x="690" y="60"/>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8822750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232777622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247766168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420026690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203706218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74</a:t>
            </a:fld>
            <a:endParaRPr lang="en-US" altLang="en-US"/>
          </a:p>
        </p:txBody>
      </p:sp>
    </p:spTree>
    <p:extLst>
      <p:ext uri="{BB962C8B-B14F-4D97-AF65-F5344CB8AC3E}">
        <p14:creationId xmlns:p14="http://schemas.microsoft.com/office/powerpoint/2010/main" val="250853928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75</a:t>
            </a:fld>
            <a:endParaRPr lang="en-US" altLang="en-US"/>
          </a:p>
        </p:txBody>
      </p:sp>
    </p:spTree>
    <p:extLst>
      <p:ext uri="{BB962C8B-B14F-4D97-AF65-F5344CB8AC3E}">
        <p14:creationId xmlns:p14="http://schemas.microsoft.com/office/powerpoint/2010/main" val="388629301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76</a:t>
            </a:fld>
            <a:endParaRPr lang="en-US" altLang="en-US"/>
          </a:p>
        </p:txBody>
      </p:sp>
    </p:spTree>
    <p:extLst>
      <p:ext uri="{BB962C8B-B14F-4D97-AF65-F5344CB8AC3E}">
        <p14:creationId xmlns:p14="http://schemas.microsoft.com/office/powerpoint/2010/main" val="191652793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77</a:t>
            </a:fld>
            <a:endParaRPr lang="en-US" altLang="en-US"/>
          </a:p>
        </p:txBody>
      </p:sp>
    </p:spTree>
    <p:extLst>
      <p:ext uri="{BB962C8B-B14F-4D97-AF65-F5344CB8AC3E}">
        <p14:creationId xmlns:p14="http://schemas.microsoft.com/office/powerpoint/2010/main" val="179489525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a:effectLst>
                  <a:outerShdw blurRad="38100" dist="38100" dir="2700000" algn="tl">
                    <a:srgbClr val="000000"/>
                  </a:outerShdw>
                </a:effectLst>
              </a:rPr>
              <a:t>Finding Fulfillment in the Glory of God </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Men react differently to the glory of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chose to </a:t>
            </a:r>
            <a:r>
              <a:rPr lang="en-US" altLang="en-US" i="1" u="sng" dirty="0">
                <a:effectLst>
                  <a:outerShdw blurRad="38100" dist="38100" dir="2700000" algn="tl">
                    <a:srgbClr val="000000"/>
                  </a:outerShdw>
                </a:effectLst>
              </a:rPr>
              <a:t>show one aspect of His glory</a:t>
            </a:r>
            <a:r>
              <a:rPr lang="en-US" altLang="en-US" dirty="0">
                <a:effectLst>
                  <a:outerShdw blurRad="38100" dist="38100" dir="2700000" algn="tl">
                    <a:srgbClr val="000000"/>
                  </a:outerShdw>
                </a:effectLst>
              </a:rPr>
              <a:t> to Israel at Mt. Sinai. </a:t>
            </a:r>
            <a:r>
              <a:rPr lang="en-US" altLang="en-US" b="1" dirty="0">
                <a:effectLst>
                  <a:outerShdw blurRad="38100" dist="38100" dir="2700000" algn="tl">
                    <a:srgbClr val="000000"/>
                  </a:outerShdw>
                </a:effectLst>
              </a:rPr>
              <a:t>(Deut 5:24-25)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5429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Men react differently to the glory of God</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Deuteronomy 5:24-25</a:t>
            </a:r>
            <a:r>
              <a:rPr lang="en-US" altLang="en-US" sz="3000" dirty="0">
                <a:effectLst>
                  <a:outerShdw blurRad="38100" dist="38100" dir="2700000" algn="tl">
                    <a:srgbClr val="000000"/>
                  </a:outerShdw>
                </a:effectLst>
              </a:rPr>
              <a:t>  - "And you said: 'Surely the LORD our </a:t>
            </a:r>
            <a:r>
              <a:rPr lang="en-US" altLang="en-US" sz="3000" u="sng" dirty="0">
                <a:effectLst>
                  <a:outerShdw blurRad="38100" dist="38100" dir="2700000" algn="tl">
                    <a:srgbClr val="000000"/>
                  </a:outerShdw>
                </a:effectLst>
              </a:rPr>
              <a:t>God has shown us His glory and His greatness</a:t>
            </a:r>
            <a:r>
              <a:rPr lang="en-US" altLang="en-US" sz="3000" dirty="0">
                <a:effectLst>
                  <a:outerShdw blurRad="38100" dist="38100" dir="2700000" algn="tl">
                    <a:srgbClr val="000000"/>
                  </a:outerShdw>
                </a:effectLst>
              </a:rPr>
              <a:t>, and we have heard </a:t>
            </a:r>
            <a:r>
              <a:rPr lang="en-US" altLang="en-US" sz="3000" u="sng" dirty="0">
                <a:effectLst>
                  <a:outerShdw blurRad="38100" dist="38100" dir="2700000" algn="tl">
                    <a:srgbClr val="000000"/>
                  </a:outerShdw>
                </a:effectLst>
              </a:rPr>
              <a:t>His voice from the midst of the fire</a:t>
            </a:r>
            <a:r>
              <a:rPr lang="en-US" altLang="en-US" sz="3000" dirty="0">
                <a:effectLst>
                  <a:outerShdw blurRad="38100" dist="38100" dir="2700000" algn="tl">
                    <a:srgbClr val="000000"/>
                  </a:outerShdw>
                </a:effectLst>
              </a:rPr>
              <a:t>. We have seen this day that God speaks with man; yet he still lives.  25 'Now therefore, </a:t>
            </a:r>
            <a:r>
              <a:rPr lang="en-US" altLang="en-US" sz="3000" u="sng" dirty="0">
                <a:effectLst>
                  <a:outerShdw blurRad="38100" dist="38100" dir="2700000" algn="tl">
                    <a:srgbClr val="000000"/>
                  </a:outerShdw>
                </a:effectLst>
              </a:rPr>
              <a:t>why should we die</a:t>
            </a:r>
            <a:r>
              <a:rPr lang="en-US" altLang="en-US" sz="3000" dirty="0">
                <a:effectLst>
                  <a:outerShdw blurRad="38100" dist="38100" dir="2700000" algn="tl">
                    <a:srgbClr val="000000"/>
                  </a:outerShdw>
                </a:effectLst>
              </a:rPr>
              <a:t>? For </a:t>
            </a:r>
            <a:r>
              <a:rPr lang="en-US" altLang="en-US" sz="3000" u="sng" dirty="0">
                <a:effectLst>
                  <a:outerShdw blurRad="38100" dist="38100" dir="2700000" algn="tl">
                    <a:srgbClr val="000000"/>
                  </a:outerShdw>
                </a:effectLst>
              </a:rPr>
              <a:t>this great fire will consume us</a:t>
            </a:r>
            <a:r>
              <a:rPr lang="en-US" altLang="en-US" sz="3000" dirty="0">
                <a:effectLst>
                  <a:outerShdw blurRad="38100" dist="38100" dir="2700000" algn="tl">
                    <a:srgbClr val="000000"/>
                  </a:outerShdw>
                </a:effectLst>
              </a:rPr>
              <a:t>; if we hear the voice of the LORD our God anymore, then </a:t>
            </a:r>
            <a:r>
              <a:rPr lang="en-US" altLang="en-US" sz="3000" u="sng" dirty="0">
                <a:effectLst>
                  <a:outerShdw blurRad="38100" dist="38100" dir="2700000" algn="tl">
                    <a:srgbClr val="000000"/>
                  </a:outerShdw>
                </a:effectLst>
              </a:rPr>
              <a:t>we shall die</a:t>
            </a:r>
            <a:r>
              <a:rPr lang="en-US" altLang="en-US" sz="3000" dirty="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0516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Men react differently to the glory of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God’s glory manifested His power and Holiness that in turn </a:t>
            </a:r>
            <a:r>
              <a:rPr lang="en-US" altLang="en-US" i="1" u="sng" dirty="0">
                <a:effectLst>
                  <a:outerShdw blurRad="38100" dist="38100" dir="2700000" algn="tl">
                    <a:srgbClr val="000000"/>
                  </a:outerShdw>
                </a:effectLst>
              </a:rPr>
              <a:t>created a reverence                that turned to terror</a:t>
            </a:r>
            <a:r>
              <a:rPr lang="en-US" altLang="en-US" dirty="0">
                <a:effectLst>
                  <a:outerShdw blurRad="38100" dist="38100" dir="2700000" algn="tl">
                    <a:srgbClr val="000000"/>
                  </a:outerShdw>
                </a:effectLst>
              </a:rPr>
              <a:t>. Men </a:t>
            </a:r>
            <a:r>
              <a:rPr lang="en-US" altLang="en-US" i="1" u="sng" dirty="0">
                <a:effectLst>
                  <a:outerShdw blurRad="38100" dist="38100" dir="2700000" algn="tl">
                    <a:srgbClr val="000000"/>
                  </a:outerShdw>
                </a:effectLst>
              </a:rPr>
              <a:t>need to see</a:t>
            </a:r>
            <a:r>
              <a:rPr lang="en-US" altLang="en-US" dirty="0">
                <a:effectLst>
                  <a:outerShdw blurRad="38100" dist="38100" dir="2700000" algn="tl">
                    <a:srgbClr val="000000"/>
                  </a:outerShdw>
                </a:effectLst>
              </a:rPr>
              <a:t> this aspect of God’s glory. </a:t>
            </a:r>
          </a:p>
          <a:p>
            <a:r>
              <a:rPr lang="en-US" altLang="en-US" dirty="0">
                <a:effectLst>
                  <a:outerShdw blurRad="38100" dist="38100" dir="2700000" algn="tl">
                    <a:srgbClr val="000000"/>
                  </a:outerShdw>
                </a:effectLst>
              </a:rPr>
              <a:t>God’s glory helps men see </a:t>
            </a:r>
            <a:r>
              <a:rPr lang="en-US" altLang="en-US" i="1" u="sng" dirty="0">
                <a:effectLst>
                  <a:outerShdw blurRad="38100" dist="38100" dir="2700000" algn="tl">
                    <a:srgbClr val="000000"/>
                  </a:outerShdw>
                </a:effectLst>
              </a:rPr>
              <a:t>how small and helpless they are</a:t>
            </a:r>
            <a:r>
              <a:rPr lang="en-US" altLang="en-US" dirty="0">
                <a:effectLst>
                  <a:outerShdw blurRad="38100" dist="38100" dir="2700000" algn="tl">
                    <a:srgbClr val="000000"/>
                  </a:outerShdw>
                </a:effectLst>
              </a:rPr>
              <a:t>. When their sinfulness is seen in light of God’s glory then there </a:t>
            </a:r>
            <a:r>
              <a:rPr lang="en-US" altLang="en-US" i="1" u="sng" dirty="0">
                <a:effectLst>
                  <a:outerShdw blurRad="38100" dist="38100" dir="2700000" algn="tl">
                    <a:srgbClr val="000000"/>
                  </a:outerShdw>
                </a:effectLst>
              </a:rPr>
              <a:t>should be mourning</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13854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Men react differently to the glory of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While Moses was also terrified at Mt. Sinai, he </a:t>
            </a:r>
            <a:r>
              <a:rPr lang="en-US" altLang="en-US" i="1" u="sng" dirty="0">
                <a:effectLst>
                  <a:outerShdw blurRad="38100" dist="38100" dir="2700000" algn="tl">
                    <a:srgbClr val="000000"/>
                  </a:outerShdw>
                </a:effectLst>
              </a:rPr>
              <a:t>knew God</a:t>
            </a:r>
            <a:r>
              <a:rPr lang="en-US" altLang="en-US" dirty="0">
                <a:effectLst>
                  <a:outerShdw blurRad="38100" dist="38100" dir="2700000" algn="tl">
                    <a:srgbClr val="000000"/>
                  </a:outerShdw>
                </a:effectLst>
              </a:rPr>
              <a:t>. There was </a:t>
            </a:r>
            <a:r>
              <a:rPr lang="en-US" altLang="en-US" i="1" u="sng" dirty="0">
                <a:effectLst>
                  <a:outerShdw blurRad="38100" dist="38100" dir="2700000" algn="tl">
                    <a:srgbClr val="000000"/>
                  </a:outerShdw>
                </a:effectLst>
              </a:rPr>
              <a:t>another aspect of His glory</a:t>
            </a:r>
            <a:r>
              <a:rPr lang="en-US" altLang="en-US" dirty="0">
                <a:effectLst>
                  <a:outerShdw blurRad="38100" dist="38100" dir="2700000" algn="tl">
                    <a:srgbClr val="000000"/>
                  </a:outerShdw>
                </a:effectLst>
              </a:rPr>
              <a:t> that he sought! He saw </a:t>
            </a:r>
            <a:r>
              <a:rPr lang="en-US" altLang="en-US" i="1" u="sng" dirty="0">
                <a:effectLst>
                  <a:outerShdw blurRad="38100" dist="38100" dir="2700000" algn="tl">
                    <a:srgbClr val="000000"/>
                  </a:outerShdw>
                </a:effectLst>
              </a:rPr>
              <a:t>God’s goodness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(Ex 33:17-19, 22-23)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8295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Men react differently to the glory of God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Exodus 33:17-19</a:t>
            </a:r>
            <a:r>
              <a:rPr lang="en-US" altLang="en-US" dirty="0">
                <a:effectLst>
                  <a:outerShdw blurRad="38100" dist="38100" dir="2700000" algn="tl">
                    <a:srgbClr val="000000"/>
                  </a:outerShdw>
                </a:effectLst>
              </a:rPr>
              <a:t> - So the LORD said to Moses, "I will also do this thing that you have spoken; for you have found grace in My sight, and I know you by name." 18 And he said, "</a:t>
            </a:r>
            <a:r>
              <a:rPr lang="en-US" altLang="en-US" u="sng" dirty="0">
                <a:effectLst>
                  <a:outerShdw blurRad="38100" dist="38100" dir="2700000" algn="tl">
                    <a:srgbClr val="000000"/>
                  </a:outerShdw>
                </a:effectLst>
              </a:rPr>
              <a:t>Please, show me Your glory</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23662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Men react differently to the glory of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19 Then He said, "</a:t>
            </a:r>
            <a:r>
              <a:rPr lang="en-US" altLang="en-US" u="sng" dirty="0">
                <a:effectLst>
                  <a:outerShdw blurRad="38100" dist="38100" dir="2700000" algn="tl">
                    <a:srgbClr val="000000"/>
                  </a:outerShdw>
                </a:effectLst>
              </a:rPr>
              <a:t>I will make all My goodness pass before you</a:t>
            </a:r>
            <a:r>
              <a:rPr lang="en-US" altLang="en-US" dirty="0">
                <a:effectLst>
                  <a:outerShdw blurRad="38100" dist="38100" dir="2700000" algn="tl">
                    <a:srgbClr val="000000"/>
                  </a:outerShdw>
                </a:effectLst>
              </a:rPr>
              <a:t>, and I will </a:t>
            </a:r>
            <a:r>
              <a:rPr lang="en-US" altLang="en-US" u="sng" dirty="0">
                <a:effectLst>
                  <a:outerShdw blurRad="38100" dist="38100" dir="2700000" algn="tl">
                    <a:srgbClr val="000000"/>
                  </a:outerShdw>
                </a:effectLst>
              </a:rPr>
              <a:t>proclaim the name of the LORD before you</a:t>
            </a:r>
            <a:r>
              <a:rPr lang="en-US" altLang="en-US" dirty="0">
                <a:effectLst>
                  <a:outerShdw blurRad="38100" dist="38100" dir="2700000" algn="tl">
                    <a:srgbClr val="000000"/>
                  </a:outerShdw>
                </a:effectLst>
              </a:rPr>
              <a:t>. I will be gracious to </a:t>
            </a:r>
            <a:r>
              <a:rPr lang="en-US" altLang="en-US" u="sng" dirty="0">
                <a:effectLst>
                  <a:outerShdw blurRad="38100" dist="38100" dir="2700000" algn="tl">
                    <a:srgbClr val="000000"/>
                  </a:outerShdw>
                </a:effectLst>
              </a:rPr>
              <a:t>whom I will be gracious</a:t>
            </a:r>
            <a:r>
              <a:rPr lang="en-US" altLang="en-US" dirty="0">
                <a:effectLst>
                  <a:outerShdw blurRad="38100" dist="38100" dir="2700000" algn="tl">
                    <a:srgbClr val="000000"/>
                  </a:outerShdw>
                </a:effectLst>
              </a:rPr>
              <a:t>, and I will have compassion on </a:t>
            </a:r>
            <a:r>
              <a:rPr lang="en-US" altLang="en-US" u="sng" dirty="0">
                <a:effectLst>
                  <a:outerShdw blurRad="38100" dist="38100" dir="2700000" algn="tl">
                    <a:srgbClr val="000000"/>
                  </a:outerShdw>
                </a:effectLst>
              </a:rPr>
              <a:t>whom I will have compassion</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19866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Men react differently to the glory of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He knew </a:t>
            </a:r>
            <a:r>
              <a:rPr lang="en-US" altLang="en-US" i="1" u="sng" dirty="0">
                <a:effectLst>
                  <a:outerShdw blurRad="38100" dist="38100" dir="2700000" algn="tl">
                    <a:srgbClr val="000000"/>
                  </a:outerShdw>
                </a:effectLst>
              </a:rPr>
              <a:t>to ask for this</a:t>
            </a:r>
            <a:r>
              <a:rPr lang="en-US" altLang="en-US" dirty="0">
                <a:effectLst>
                  <a:outerShdw blurRad="38100" dist="38100" dir="2700000" algn="tl">
                    <a:srgbClr val="000000"/>
                  </a:outerShdw>
                </a:effectLst>
              </a:rPr>
              <a:t> and God was pleased. Moses was </a:t>
            </a:r>
            <a:r>
              <a:rPr lang="en-US" altLang="en-US" i="1" u="sng" dirty="0">
                <a:effectLst>
                  <a:outerShdw blurRad="38100" dist="38100" dir="2700000" algn="tl">
                    <a:srgbClr val="000000"/>
                  </a:outerShdw>
                </a:effectLst>
              </a:rPr>
              <a:t>greatly blessed</a:t>
            </a:r>
            <a:r>
              <a:rPr lang="en-US" altLang="en-US" dirty="0">
                <a:effectLst>
                  <a:outerShdw blurRad="38100" dist="38100" dir="2700000" algn="tl">
                    <a:srgbClr val="000000"/>
                  </a:outerShdw>
                </a:effectLst>
              </a:rPr>
              <a:t> in this.</a:t>
            </a:r>
          </a:p>
          <a:p>
            <a:r>
              <a:rPr lang="en-US" altLang="en-US" dirty="0">
                <a:effectLst>
                  <a:outerShdw blurRad="38100" dist="38100" dir="2700000" algn="tl">
                    <a:srgbClr val="000000"/>
                  </a:outerShdw>
                </a:effectLst>
              </a:rPr>
              <a:t>We will never fully understand His glory in this life. We will be blessed as </a:t>
            </a:r>
            <a:r>
              <a:rPr lang="en-US" altLang="en-US" i="1" u="sng" dirty="0">
                <a:effectLst>
                  <a:outerShdw blurRad="38100" dist="38100" dir="2700000" algn="tl">
                    <a:srgbClr val="000000"/>
                  </a:outerShdw>
                </a:effectLst>
              </a:rPr>
              <a:t>we seek to know</a:t>
            </a:r>
            <a:r>
              <a:rPr lang="en-US" altLang="en-US" dirty="0">
                <a:effectLst>
                  <a:outerShdw blurRad="38100" dist="38100" dir="2700000" algn="tl">
                    <a:srgbClr val="000000"/>
                  </a:outerShdw>
                </a:effectLst>
              </a:rPr>
              <a:t> more and more about our God.</a:t>
            </a:r>
          </a:p>
          <a:p>
            <a:r>
              <a:rPr lang="en-US" altLang="en-US" dirty="0">
                <a:effectLst>
                  <a:outerShdw blurRad="38100" dist="38100" dir="2700000" algn="tl">
                    <a:srgbClr val="000000"/>
                  </a:outerShdw>
                </a:effectLst>
              </a:rPr>
              <a:t>Seeing God’s glory </a:t>
            </a:r>
            <a:r>
              <a:rPr lang="en-US" altLang="en-US" i="1" u="sng" dirty="0">
                <a:effectLst>
                  <a:outerShdw blurRad="38100" dist="38100" dir="2700000" algn="tl">
                    <a:srgbClr val="000000"/>
                  </a:outerShdw>
                </a:effectLst>
              </a:rPr>
              <a:t>will change us</a:t>
            </a:r>
            <a:r>
              <a:rPr lang="en-US" altLang="en-US" dirty="0">
                <a:effectLst>
                  <a:outerShdw blurRad="38100" dist="38100" dir="2700000" algn="tl">
                    <a:srgbClr val="000000"/>
                  </a:outerShdw>
                </a:effectLst>
              </a:rPr>
              <a:t>. Moses face “shone.” </a:t>
            </a:r>
            <a:r>
              <a:rPr lang="en-US" altLang="en-US" b="1" dirty="0">
                <a:effectLst>
                  <a:outerShdw blurRad="38100" dist="38100" dir="2700000" algn="tl">
                    <a:srgbClr val="000000"/>
                  </a:outerShdw>
                </a:effectLst>
              </a:rPr>
              <a:t>(Ex 34:30)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341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Men react differently to the glory of God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Exodus 34:30</a:t>
            </a:r>
            <a:r>
              <a:rPr lang="en-US" altLang="en-US" dirty="0">
                <a:effectLst>
                  <a:outerShdw blurRad="38100" dist="38100" dir="2700000" algn="tl">
                    <a:srgbClr val="000000"/>
                  </a:outerShdw>
                </a:effectLst>
              </a:rPr>
              <a:t>  - So when Aaron and all the children of Israel saw Moses, behold, </a:t>
            </a:r>
            <a:r>
              <a:rPr lang="en-US" altLang="en-US" u="sng" dirty="0">
                <a:effectLst>
                  <a:outerShdw blurRad="38100" dist="38100" dir="2700000" algn="tl">
                    <a:srgbClr val="000000"/>
                  </a:outerShdw>
                </a:effectLst>
              </a:rPr>
              <a:t>the skin of his face shone</a:t>
            </a:r>
            <a:r>
              <a:rPr lang="en-US" altLang="en-US" dirty="0">
                <a:effectLst>
                  <a:outerShdw blurRad="38100" dist="38100" dir="2700000" algn="tl">
                    <a:srgbClr val="000000"/>
                  </a:outerShdw>
                </a:effectLst>
              </a:rPr>
              <a:t>, and they were afraid to come near him.</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6837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In the OT God at times showed His glory at the Tabernacle and then at the temple. </a:t>
            </a:r>
            <a:r>
              <a:rPr lang="en-US" altLang="en-US" b="1" dirty="0">
                <a:effectLst>
                  <a:outerShdw blurRad="38100" dist="38100" dir="2700000" algn="tl">
                    <a:srgbClr val="000000"/>
                  </a:outerShdw>
                </a:effectLst>
              </a:rPr>
              <a:t>(1 Kings 8:10-11, 27)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732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Kings 8:10-11</a:t>
            </a:r>
            <a:r>
              <a:rPr lang="en-US" altLang="en-US" dirty="0">
                <a:effectLst>
                  <a:outerShdw blurRad="38100" dist="38100" dir="2700000" algn="tl">
                    <a:srgbClr val="000000"/>
                  </a:outerShdw>
                </a:effectLst>
              </a:rPr>
              <a:t>  - And it came to pass, when the priests came out of the holy place, that </a:t>
            </a:r>
            <a:r>
              <a:rPr lang="en-US" altLang="en-US" u="sng" dirty="0">
                <a:effectLst>
                  <a:outerShdw blurRad="38100" dist="38100" dir="2700000" algn="tl">
                    <a:srgbClr val="000000"/>
                  </a:outerShdw>
                </a:effectLst>
              </a:rPr>
              <a:t>the cloud filled the house of the LORD</a:t>
            </a:r>
            <a:r>
              <a:rPr lang="en-US" altLang="en-US" dirty="0">
                <a:effectLst>
                  <a:outerShdw blurRad="38100" dist="38100" dir="2700000" algn="tl">
                    <a:srgbClr val="000000"/>
                  </a:outerShdw>
                </a:effectLst>
              </a:rPr>
              <a:t>,  11 so that the priests could not continue ministering because of the cloud; for </a:t>
            </a:r>
            <a:r>
              <a:rPr lang="en-US" altLang="en-US" u="sng" dirty="0">
                <a:effectLst>
                  <a:outerShdw blurRad="38100" dist="38100" dir="2700000" algn="tl">
                    <a:srgbClr val="000000"/>
                  </a:outerShdw>
                </a:effectLst>
              </a:rPr>
              <a:t>the glory of the LORD filled the house of the LORD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95007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Where can we find our ultimate fulfillment?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Why not seek the creator and find out from the “owner’s manual?” </a:t>
            </a:r>
          </a:p>
          <a:p>
            <a:r>
              <a:rPr lang="en-US" altLang="en-US" dirty="0">
                <a:effectLst>
                  <a:outerShdw blurRad="38100" dist="38100" dir="2700000" algn="tl">
                    <a:srgbClr val="000000"/>
                  </a:outerShdw>
                </a:effectLst>
              </a:rPr>
              <a:t>God created man with </a:t>
            </a:r>
            <a:r>
              <a:rPr lang="en-US" altLang="en-US" i="1" u="sng" dirty="0">
                <a:effectLst>
                  <a:outerShdw blurRad="38100" dist="38100" dir="2700000" algn="tl">
                    <a:srgbClr val="000000"/>
                  </a:outerShdw>
                </a:effectLst>
              </a:rPr>
              <a:t>a need to seek and find God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(Ecc 3:11; Acts 17:27)</a:t>
            </a:r>
            <a:endParaRPr lang="en-US" altLang="en-US"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Kings 8:27</a:t>
            </a:r>
            <a:r>
              <a:rPr lang="en-US" altLang="en-US" dirty="0">
                <a:effectLst>
                  <a:outerShdw blurRad="38100" dist="38100" dir="2700000" algn="tl">
                    <a:srgbClr val="000000"/>
                  </a:outerShdw>
                </a:effectLst>
              </a:rPr>
              <a:t> - "But will God indeed dwell on the earth? Behold, heaven and </a:t>
            </a:r>
            <a:r>
              <a:rPr lang="en-US" altLang="en-US" u="sng" dirty="0">
                <a:effectLst>
                  <a:outerShdw blurRad="38100" dist="38100" dir="2700000" algn="tl">
                    <a:srgbClr val="000000"/>
                  </a:outerShdw>
                </a:effectLst>
              </a:rPr>
              <a:t>the heaven of heavens cannot contain You</a:t>
            </a:r>
            <a:r>
              <a:rPr lang="en-US" altLang="en-US" dirty="0">
                <a:effectLst>
                  <a:outerShdw blurRad="38100" dist="38100" dir="2700000" algn="tl">
                    <a:srgbClr val="000000"/>
                  </a:outerShdw>
                </a:effectLst>
              </a:rPr>
              <a:t>. How much less this temple which I have built!</a:t>
            </a:r>
          </a:p>
        </p:txBody>
      </p:sp>
    </p:spTree>
    <p:extLst>
      <p:ext uri="{BB962C8B-B14F-4D97-AF65-F5344CB8AC3E}">
        <p14:creationId xmlns:p14="http://schemas.microsoft.com/office/powerpoint/2010/main" val="242469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was </a:t>
            </a:r>
            <a:r>
              <a:rPr lang="en-US" altLang="en-US" i="1" u="sng" dirty="0">
                <a:effectLst>
                  <a:outerShdw blurRad="38100" dist="38100" dir="2700000" algn="tl">
                    <a:srgbClr val="000000"/>
                  </a:outerShdw>
                </a:effectLst>
              </a:rPr>
              <a:t>a very limited manifestation</a:t>
            </a:r>
            <a:r>
              <a:rPr lang="en-US" altLang="en-US" dirty="0">
                <a:effectLst>
                  <a:outerShdw blurRad="38100" dist="38100" dir="2700000" algn="tl">
                    <a:srgbClr val="000000"/>
                  </a:outerShdw>
                </a:effectLst>
              </a:rPr>
              <a:t> of His glory to the priests.</a:t>
            </a:r>
          </a:p>
          <a:p>
            <a:r>
              <a:rPr lang="en-US" altLang="en-US" dirty="0">
                <a:effectLst>
                  <a:outerShdw blurRad="38100" dist="38100" dir="2700000" algn="tl">
                    <a:srgbClr val="000000"/>
                  </a:outerShdw>
                </a:effectLst>
              </a:rPr>
              <a:t>This </a:t>
            </a:r>
            <a:r>
              <a:rPr lang="en-US" altLang="en-US" i="1" u="sng" dirty="0">
                <a:effectLst>
                  <a:outerShdw blurRad="38100" dist="38100" dir="2700000" algn="tl">
                    <a:srgbClr val="000000"/>
                  </a:outerShdw>
                </a:effectLst>
              </a:rPr>
              <a:t>limited glory would depart</a:t>
            </a:r>
            <a:r>
              <a:rPr lang="en-US" altLang="en-US" dirty="0">
                <a:effectLst>
                  <a:outerShdw blurRad="38100" dist="38100" dir="2700000" algn="tl">
                    <a:srgbClr val="000000"/>
                  </a:outerShdw>
                </a:effectLst>
              </a:rPr>
              <a:t> because of the people. </a:t>
            </a:r>
            <a:r>
              <a:rPr lang="en-US" altLang="en-US" b="1" dirty="0">
                <a:effectLst>
                  <a:outerShdw blurRad="38100" dist="38100" dir="2700000" algn="tl">
                    <a:srgbClr val="000000"/>
                  </a:outerShdw>
                </a:effectLst>
              </a:rPr>
              <a:t>(Ezk 10:18; Hos 9:12)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853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Ezekiel 10:18</a:t>
            </a:r>
            <a:r>
              <a:rPr lang="en-US" altLang="en-US" dirty="0">
                <a:effectLst>
                  <a:outerShdw blurRad="38100" dist="38100" dir="2700000" algn="tl">
                    <a:srgbClr val="000000"/>
                  </a:outerShdw>
                </a:effectLst>
              </a:rPr>
              <a:t>  - Then </a:t>
            </a:r>
            <a:r>
              <a:rPr lang="en-US" altLang="en-US" u="sng" dirty="0">
                <a:effectLst>
                  <a:outerShdw blurRad="38100" dist="38100" dir="2700000" algn="tl">
                    <a:srgbClr val="000000"/>
                  </a:outerShdw>
                </a:effectLst>
              </a:rPr>
              <a:t>the glory of the LORD departed</a:t>
            </a:r>
            <a:r>
              <a:rPr lang="en-US" altLang="en-US" dirty="0">
                <a:effectLst>
                  <a:outerShdw blurRad="38100" dist="38100" dir="2700000" algn="tl">
                    <a:srgbClr val="000000"/>
                  </a:outerShdw>
                </a:effectLst>
              </a:rPr>
              <a:t> from the threshold of the temple and stood over the cherubim.</a:t>
            </a:r>
          </a:p>
        </p:txBody>
      </p:sp>
    </p:spTree>
    <p:extLst>
      <p:ext uri="{BB962C8B-B14F-4D97-AF65-F5344CB8AC3E}">
        <p14:creationId xmlns:p14="http://schemas.microsoft.com/office/powerpoint/2010/main" val="65316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Hosea 9:12</a:t>
            </a:r>
            <a:r>
              <a:rPr lang="en-US" altLang="en-US" dirty="0">
                <a:effectLst>
                  <a:outerShdw blurRad="38100" dist="38100" dir="2700000" algn="tl">
                    <a:srgbClr val="000000"/>
                  </a:outerShdw>
                </a:effectLst>
              </a:rPr>
              <a:t>  - Though they bring up their children, Yet I will bereave them to the last man. Yes, woe to them </a:t>
            </a:r>
            <a:r>
              <a:rPr lang="en-US" altLang="en-US" u="sng" dirty="0">
                <a:effectLst>
                  <a:outerShdw blurRad="38100" dist="38100" dir="2700000" algn="tl">
                    <a:srgbClr val="000000"/>
                  </a:outerShdw>
                </a:effectLst>
              </a:rPr>
              <a:t>when I depart from them</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43947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ultimate expression of God’s glory on earth came </a:t>
            </a:r>
            <a:r>
              <a:rPr lang="en-US" altLang="en-US" i="1" u="sng" dirty="0">
                <a:effectLst>
                  <a:outerShdw blurRad="38100" dist="38100" dir="2700000" algn="tl">
                    <a:srgbClr val="000000"/>
                  </a:outerShdw>
                </a:effectLst>
              </a:rPr>
              <a:t>in Jesus</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There was a moment at the transfiguration they saw a glimpse of God’s glory.                </a:t>
            </a:r>
            <a:r>
              <a:rPr lang="en-US" altLang="en-US" b="1" dirty="0">
                <a:effectLst>
                  <a:outerShdw blurRad="38100" dist="38100" dir="2700000" algn="tl">
                    <a:srgbClr val="000000"/>
                  </a:outerShdw>
                </a:effectLst>
              </a:rPr>
              <a:t>(Mt 17:1-3; Lk 9:29; 2 Pt 1:17)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1087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17:1-3</a:t>
            </a:r>
            <a:r>
              <a:rPr lang="en-US" altLang="en-US" dirty="0">
                <a:effectLst>
                  <a:outerShdw blurRad="38100" dist="38100" dir="2700000" algn="tl">
                    <a:srgbClr val="000000"/>
                  </a:outerShdw>
                </a:effectLst>
              </a:rPr>
              <a:t> - Now after six days Jesus took Peter, James, and John his brother, led them up on a high mountain by themselves;  2 and </a:t>
            </a:r>
            <a:r>
              <a:rPr lang="en-US" altLang="en-US" u="sng" dirty="0">
                <a:effectLst>
                  <a:outerShdw blurRad="38100" dist="38100" dir="2700000" algn="tl">
                    <a:srgbClr val="000000"/>
                  </a:outerShdw>
                </a:effectLst>
              </a:rPr>
              <a:t>He was transfigured before them</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His face shone like the sun</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His clothes became as white as the ligh</a:t>
            </a:r>
            <a:r>
              <a:rPr lang="en-US" altLang="en-US" dirty="0">
                <a:effectLst>
                  <a:outerShdw blurRad="38100" dist="38100" dir="2700000" algn="tl">
                    <a:srgbClr val="000000"/>
                  </a:outerShdw>
                </a:effectLst>
              </a:rPr>
              <a:t>t.  3 And behold, Moses and Elijah appeared to them, talking with Him.</a:t>
            </a:r>
          </a:p>
        </p:txBody>
      </p:sp>
    </p:spTree>
    <p:extLst>
      <p:ext uri="{BB962C8B-B14F-4D97-AF65-F5344CB8AC3E}">
        <p14:creationId xmlns:p14="http://schemas.microsoft.com/office/powerpoint/2010/main" val="138215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9:29</a:t>
            </a:r>
            <a:r>
              <a:rPr lang="en-US" altLang="en-US" dirty="0">
                <a:effectLst>
                  <a:outerShdw blurRad="38100" dist="38100" dir="2700000" algn="tl">
                    <a:srgbClr val="000000"/>
                  </a:outerShdw>
                </a:effectLst>
              </a:rPr>
              <a:t>  - As He prayed, the </a:t>
            </a:r>
            <a:r>
              <a:rPr lang="en-US" altLang="en-US" u="sng" dirty="0">
                <a:effectLst>
                  <a:outerShdw blurRad="38100" dist="38100" dir="2700000" algn="tl">
                    <a:srgbClr val="000000"/>
                  </a:outerShdw>
                </a:effectLst>
              </a:rPr>
              <a:t>appearance of His face was altered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His robe became white and glistening</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13649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Peter 1:17</a:t>
            </a:r>
            <a:r>
              <a:rPr lang="en-US" altLang="en-US" dirty="0">
                <a:effectLst>
                  <a:outerShdw blurRad="38100" dist="38100" dir="2700000" algn="tl">
                    <a:srgbClr val="000000"/>
                  </a:outerShdw>
                </a:effectLst>
              </a:rPr>
              <a:t> - For He </a:t>
            </a:r>
            <a:r>
              <a:rPr lang="en-US" altLang="en-US" u="sng" dirty="0">
                <a:effectLst>
                  <a:outerShdw blurRad="38100" dist="38100" dir="2700000" algn="tl">
                    <a:srgbClr val="000000"/>
                  </a:outerShdw>
                </a:effectLst>
              </a:rPr>
              <a:t>received from God </a:t>
            </a:r>
            <a:r>
              <a:rPr lang="en-US" altLang="en-US" dirty="0">
                <a:effectLst>
                  <a:outerShdw blurRad="38100" dist="38100" dir="2700000" algn="tl">
                    <a:srgbClr val="000000"/>
                  </a:outerShdw>
                </a:effectLst>
              </a:rPr>
              <a:t>the Father </a:t>
            </a:r>
            <a:r>
              <a:rPr lang="en-US" altLang="en-US" u="sng" dirty="0">
                <a:effectLst>
                  <a:outerShdw blurRad="38100" dist="38100" dir="2700000" algn="tl">
                    <a:srgbClr val="000000"/>
                  </a:outerShdw>
                </a:effectLst>
              </a:rPr>
              <a:t>honor and glory</a:t>
            </a:r>
            <a:r>
              <a:rPr lang="en-US" altLang="en-US" dirty="0">
                <a:effectLst>
                  <a:outerShdw blurRad="38100" dist="38100" dir="2700000" algn="tl">
                    <a:srgbClr val="000000"/>
                  </a:outerShdw>
                </a:effectLst>
              </a:rPr>
              <a:t> when such a </a:t>
            </a:r>
            <a:r>
              <a:rPr lang="en-US" altLang="en-US" u="sng" dirty="0">
                <a:effectLst>
                  <a:outerShdw blurRad="38100" dist="38100" dir="2700000" algn="tl">
                    <a:srgbClr val="000000"/>
                  </a:outerShdw>
                </a:effectLst>
              </a:rPr>
              <a:t>voice</a:t>
            </a:r>
            <a:r>
              <a:rPr lang="en-US" altLang="en-US" dirty="0">
                <a:effectLst>
                  <a:outerShdw blurRad="38100" dist="38100" dir="2700000" algn="tl">
                    <a:srgbClr val="000000"/>
                  </a:outerShdw>
                </a:effectLst>
              </a:rPr>
              <a:t> came to Him from the Excellent Glory: "This is My beloved Son, in whom I am well pleased."</a:t>
            </a:r>
          </a:p>
        </p:txBody>
      </p:sp>
    </p:spTree>
    <p:extLst>
      <p:ext uri="{BB962C8B-B14F-4D97-AF65-F5344CB8AC3E}">
        <p14:creationId xmlns:p14="http://schemas.microsoft.com/office/powerpoint/2010/main" val="209201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In Jesus the disciples saw </a:t>
            </a:r>
            <a:r>
              <a:rPr lang="en-US" altLang="en-US" i="1" u="sng" dirty="0">
                <a:effectLst>
                  <a:outerShdw blurRad="38100" dist="38100" dir="2700000" algn="tl">
                    <a:srgbClr val="000000"/>
                  </a:outerShdw>
                </a:effectLst>
              </a:rPr>
              <a:t>the character of God</a:t>
            </a:r>
            <a:r>
              <a:rPr lang="en-US" altLang="en-US" dirty="0">
                <a:effectLst>
                  <a:outerShdw blurRad="38100" dist="38100" dir="2700000" algn="tl">
                    <a:srgbClr val="000000"/>
                  </a:outerShdw>
                </a:effectLst>
              </a:rPr>
              <a:t> powerfully displayed. </a:t>
            </a:r>
            <a:r>
              <a:rPr lang="en-US" altLang="en-US" b="1" dirty="0">
                <a:effectLst>
                  <a:outerShdw blurRad="38100" dist="38100" dir="2700000" algn="tl">
                    <a:srgbClr val="000000"/>
                  </a:outerShdw>
                </a:effectLst>
              </a:rPr>
              <a:t>(Jn 1:14, 16)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7499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1:14</a:t>
            </a:r>
            <a:r>
              <a:rPr lang="en-US" altLang="en-US" dirty="0">
                <a:effectLst>
                  <a:outerShdw blurRad="38100" dist="38100" dir="2700000" algn="tl">
                    <a:srgbClr val="000000"/>
                  </a:outerShdw>
                </a:effectLst>
              </a:rPr>
              <a:t>  - And the Word became flesh and dwelt among us, and we beheld His glory, </a:t>
            </a:r>
            <a:r>
              <a:rPr lang="en-US" altLang="en-US" u="sng" dirty="0">
                <a:effectLst>
                  <a:outerShdw blurRad="38100" dist="38100" dir="2700000" algn="tl">
                    <a:srgbClr val="000000"/>
                  </a:outerShdw>
                </a:effectLst>
              </a:rPr>
              <a:t>the glory as of the only begotten of the Father</a:t>
            </a:r>
            <a:r>
              <a:rPr lang="en-US" altLang="en-US" dirty="0">
                <a:effectLst>
                  <a:outerShdw blurRad="38100" dist="38100" dir="2700000" algn="tl">
                    <a:srgbClr val="000000"/>
                  </a:outerShdw>
                </a:effectLst>
              </a:rPr>
              <a:t>, full of grace and truth.</a:t>
            </a:r>
          </a:p>
        </p:txBody>
      </p:sp>
    </p:spTree>
    <p:extLst>
      <p:ext uri="{BB962C8B-B14F-4D97-AF65-F5344CB8AC3E}">
        <p14:creationId xmlns:p14="http://schemas.microsoft.com/office/powerpoint/2010/main" val="251365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Where can we find our ultimate fulfillment?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Ecclesiastes 3:11</a:t>
            </a:r>
            <a:r>
              <a:rPr lang="en-US" altLang="en-US" dirty="0">
                <a:effectLst>
                  <a:outerShdw blurRad="38100" dist="38100" dir="2700000" algn="tl">
                    <a:srgbClr val="000000"/>
                  </a:outerShdw>
                </a:effectLst>
              </a:rPr>
              <a:t>  - He has made everything beautiful in its time. Also He has </a:t>
            </a:r>
            <a:r>
              <a:rPr lang="en-US" altLang="en-US" u="sng" dirty="0">
                <a:effectLst>
                  <a:outerShdw blurRad="38100" dist="38100" dir="2700000" algn="tl">
                    <a:srgbClr val="000000"/>
                  </a:outerShdw>
                </a:effectLst>
              </a:rPr>
              <a:t>put eternity in their hearts</a:t>
            </a:r>
            <a:r>
              <a:rPr lang="en-US" altLang="en-US" dirty="0">
                <a:effectLst>
                  <a:outerShdw blurRad="38100" dist="38100" dir="2700000" algn="tl">
                    <a:srgbClr val="000000"/>
                  </a:outerShdw>
                </a:effectLst>
              </a:rPr>
              <a:t>, except that no one can find out the work that God does from beginning to end.</a:t>
            </a:r>
          </a:p>
        </p:txBody>
      </p:sp>
    </p:spTree>
    <p:extLst>
      <p:ext uri="{BB962C8B-B14F-4D97-AF65-F5344CB8AC3E}">
        <p14:creationId xmlns:p14="http://schemas.microsoft.com/office/powerpoint/2010/main" val="256480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1:16</a:t>
            </a:r>
            <a:r>
              <a:rPr lang="en-US" altLang="en-US" dirty="0">
                <a:effectLst>
                  <a:outerShdw blurRad="38100" dist="38100" dir="2700000" algn="tl">
                    <a:srgbClr val="000000"/>
                  </a:outerShdw>
                </a:effectLst>
              </a:rPr>
              <a:t>  - And of </a:t>
            </a:r>
            <a:r>
              <a:rPr lang="en-US" altLang="en-US" u="sng" dirty="0">
                <a:effectLst>
                  <a:outerShdw blurRad="38100" dist="38100" dir="2700000" algn="tl">
                    <a:srgbClr val="000000"/>
                  </a:outerShdw>
                </a:effectLst>
              </a:rPr>
              <a:t>His fullness</a:t>
            </a:r>
            <a:r>
              <a:rPr lang="en-US" altLang="en-US" dirty="0">
                <a:effectLst>
                  <a:outerShdw blurRad="38100" dist="38100" dir="2700000" algn="tl">
                    <a:srgbClr val="000000"/>
                  </a:outerShdw>
                </a:effectLst>
              </a:rPr>
              <a:t> we have all received, and grace for grace.</a:t>
            </a:r>
          </a:p>
        </p:txBody>
      </p:sp>
    </p:spTree>
    <p:extLst>
      <p:ext uri="{BB962C8B-B14F-4D97-AF65-F5344CB8AC3E}">
        <p14:creationId xmlns:p14="http://schemas.microsoft.com/office/powerpoint/2010/main" val="401204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is the essence of God’s glory. They saw the </a:t>
            </a:r>
            <a:r>
              <a:rPr lang="en-US" altLang="en-US" i="1" u="sng" dirty="0">
                <a:effectLst>
                  <a:outerShdw blurRad="38100" dist="38100" dir="2700000" algn="tl">
                    <a:srgbClr val="000000"/>
                  </a:outerShdw>
                </a:effectLst>
              </a:rPr>
              <a:t>fullness of grace and truth</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God’s glory is seen in His miracles. His </a:t>
            </a:r>
            <a:r>
              <a:rPr lang="en-US" altLang="en-US" i="1" u="sng" dirty="0">
                <a:effectLst>
                  <a:outerShdw blurRad="38100" dist="38100" dir="2700000" algn="tl">
                    <a:srgbClr val="000000"/>
                  </a:outerShdw>
                </a:effectLst>
              </a:rPr>
              <a:t>mercy and power</a:t>
            </a:r>
            <a:r>
              <a:rPr lang="en-US" altLang="en-US" dirty="0">
                <a:effectLst>
                  <a:outerShdw blurRad="38100" dist="38100" dir="2700000" algn="tl">
                    <a:srgbClr val="000000"/>
                  </a:outerShdw>
                </a:effectLst>
              </a:rPr>
              <a:t> is shown in the raising of Lazarus. </a:t>
            </a:r>
            <a:r>
              <a:rPr lang="en-US" altLang="en-US" b="1" dirty="0">
                <a:effectLst>
                  <a:outerShdw blurRad="38100" dist="38100" dir="2700000" algn="tl">
                    <a:srgbClr val="000000"/>
                  </a:outerShdw>
                </a:effectLst>
              </a:rPr>
              <a:t>(Jn 11:4, 33-35, 40)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9302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11:4</a:t>
            </a:r>
            <a:r>
              <a:rPr lang="en-US" altLang="en-US" dirty="0">
                <a:effectLst>
                  <a:outerShdw blurRad="38100" dist="38100" dir="2700000" algn="tl">
                    <a:srgbClr val="000000"/>
                  </a:outerShdw>
                </a:effectLst>
              </a:rPr>
              <a:t>  - When Jesus heard that, He said, "This sickness is not unto death, but for the glory of God, that the Son of God </a:t>
            </a:r>
            <a:r>
              <a:rPr lang="en-US" altLang="en-US" u="sng" dirty="0">
                <a:effectLst>
                  <a:outerShdw blurRad="38100" dist="38100" dir="2700000" algn="tl">
                    <a:srgbClr val="000000"/>
                  </a:outerShdw>
                </a:effectLst>
              </a:rPr>
              <a:t>may be glorified through it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86821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11:33-35</a:t>
            </a:r>
            <a:r>
              <a:rPr lang="en-US" altLang="en-US" dirty="0">
                <a:effectLst>
                  <a:outerShdw blurRad="38100" dist="38100" dir="2700000" algn="tl">
                    <a:srgbClr val="000000"/>
                  </a:outerShdw>
                </a:effectLst>
              </a:rPr>
              <a:t> - Therefore, when Jesus saw her weeping, and the Jews who came with her weeping, He groaned in the spirit and was troubled.  34 And He said, "Where have you laid him?" They said to Him, "Lord, come and see."  35 </a:t>
            </a:r>
            <a:r>
              <a:rPr lang="en-US" altLang="en-US" u="sng" dirty="0">
                <a:effectLst>
                  <a:outerShdw blurRad="38100" dist="38100" dir="2700000" algn="tl">
                    <a:srgbClr val="000000"/>
                  </a:outerShdw>
                </a:effectLst>
              </a:rPr>
              <a:t>Jesus wept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68958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11:40</a:t>
            </a:r>
            <a:r>
              <a:rPr lang="en-US" altLang="en-US" dirty="0">
                <a:effectLst>
                  <a:outerShdw blurRad="38100" dist="38100" dir="2700000" algn="tl">
                    <a:srgbClr val="000000"/>
                  </a:outerShdw>
                </a:effectLst>
              </a:rPr>
              <a:t>  - Jesus said to her, "Did I not say to you that if you would believe </a:t>
            </a:r>
            <a:r>
              <a:rPr lang="en-US" altLang="en-US" u="sng" dirty="0">
                <a:effectLst>
                  <a:outerShdw blurRad="38100" dist="38100" dir="2700000" algn="tl">
                    <a:srgbClr val="000000"/>
                  </a:outerShdw>
                </a:effectLst>
              </a:rPr>
              <a:t>you would see the glory of God</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4484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They saw God’s glory in His </a:t>
            </a:r>
            <a:r>
              <a:rPr lang="en-US" altLang="en-US" u="sng" dirty="0">
                <a:effectLst>
                  <a:outerShdw blurRad="38100" dist="38100" dir="2700000" algn="tl">
                    <a:srgbClr val="000000"/>
                  </a:outerShdw>
                </a:effectLst>
              </a:rPr>
              <a:t>respect for God’s words</a:t>
            </a:r>
            <a:r>
              <a:rPr lang="en-US" altLang="en-US" dirty="0">
                <a:effectLst>
                  <a:outerShdw blurRad="38100" dist="38100" dir="2700000" algn="tl">
                    <a:srgbClr val="000000"/>
                  </a:outerShdw>
                </a:effectLst>
              </a:rPr>
              <a:t>. He taught us </a:t>
            </a:r>
            <a:r>
              <a:rPr lang="en-US" altLang="en-US" i="1" u="sng" dirty="0">
                <a:effectLst>
                  <a:outerShdw blurRad="38100" dist="38100" dir="2700000" algn="tl">
                    <a:srgbClr val="000000"/>
                  </a:outerShdw>
                </a:effectLst>
              </a:rPr>
              <a:t>how to seek                God’s glory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7:16-18; 12:23, 27-28)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701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John 7:16-18</a:t>
            </a:r>
            <a:r>
              <a:rPr lang="en-US" altLang="en-US" sz="3000" dirty="0">
                <a:effectLst>
                  <a:outerShdw blurRad="38100" dist="38100" dir="2700000" algn="tl">
                    <a:srgbClr val="000000"/>
                  </a:outerShdw>
                </a:effectLst>
              </a:rPr>
              <a:t> - Jesus answered them and said, "My doctrine is not Mine, but </a:t>
            </a:r>
            <a:r>
              <a:rPr lang="en-US" altLang="en-US" sz="3000" u="sng" dirty="0">
                <a:effectLst>
                  <a:outerShdw blurRad="38100" dist="38100" dir="2700000" algn="tl">
                    <a:srgbClr val="000000"/>
                  </a:outerShdw>
                </a:effectLst>
              </a:rPr>
              <a:t>His who sent Me</a:t>
            </a:r>
            <a:r>
              <a:rPr lang="en-US" altLang="en-US" sz="3000" dirty="0">
                <a:effectLst>
                  <a:outerShdw blurRad="38100" dist="38100" dir="2700000" algn="tl">
                    <a:srgbClr val="000000"/>
                  </a:outerShdw>
                </a:effectLst>
              </a:rPr>
              <a:t>.  17 "If anyone wants to do His will, he shall know concerning the doctrine, whether </a:t>
            </a:r>
            <a:r>
              <a:rPr lang="en-US" altLang="en-US" sz="3000" u="sng" dirty="0">
                <a:effectLst>
                  <a:outerShdw blurRad="38100" dist="38100" dir="2700000" algn="tl">
                    <a:srgbClr val="000000"/>
                  </a:outerShdw>
                </a:effectLst>
              </a:rPr>
              <a:t>it is from God or whether I speak on My own authority</a:t>
            </a:r>
            <a:r>
              <a:rPr lang="en-US" altLang="en-US" sz="3000" dirty="0">
                <a:effectLst>
                  <a:outerShdw blurRad="38100" dist="38100" dir="2700000" algn="tl">
                    <a:srgbClr val="000000"/>
                  </a:outerShdw>
                </a:effectLst>
              </a:rPr>
              <a:t>.  18 "He who speaks from himself </a:t>
            </a:r>
            <a:r>
              <a:rPr lang="en-US" altLang="en-US" sz="3000" u="sng" dirty="0">
                <a:effectLst>
                  <a:outerShdw blurRad="38100" dist="38100" dir="2700000" algn="tl">
                    <a:srgbClr val="000000"/>
                  </a:outerShdw>
                </a:effectLst>
              </a:rPr>
              <a:t>seeks his own glory</a:t>
            </a:r>
            <a:r>
              <a:rPr lang="en-US" altLang="en-US" sz="3000" dirty="0">
                <a:effectLst>
                  <a:outerShdw blurRad="38100" dist="38100" dir="2700000" algn="tl">
                    <a:srgbClr val="000000"/>
                  </a:outerShdw>
                </a:effectLst>
              </a:rPr>
              <a:t>; but He who </a:t>
            </a:r>
            <a:r>
              <a:rPr lang="en-US" altLang="en-US" sz="3000" u="sng" dirty="0">
                <a:effectLst>
                  <a:outerShdw blurRad="38100" dist="38100" dir="2700000" algn="tl">
                    <a:srgbClr val="000000"/>
                  </a:outerShdw>
                </a:effectLst>
              </a:rPr>
              <a:t>seeks the glory of the One who sent Him</a:t>
            </a:r>
            <a:r>
              <a:rPr lang="en-US" altLang="en-US" sz="3000" dirty="0">
                <a:effectLst>
                  <a:outerShdw blurRad="38100" dist="38100" dir="2700000" algn="tl">
                    <a:srgbClr val="000000"/>
                  </a:outerShdw>
                </a:effectLst>
              </a:rPr>
              <a:t> is true, and no unrighteousness is in Him.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832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12:23</a:t>
            </a:r>
            <a:r>
              <a:rPr lang="en-US" altLang="en-US" dirty="0">
                <a:effectLst>
                  <a:outerShdw blurRad="38100" dist="38100" dir="2700000" algn="tl">
                    <a:srgbClr val="000000"/>
                  </a:outerShdw>
                </a:effectLst>
              </a:rPr>
              <a:t> - But Jesus answered them, saying, "The hour has come that </a:t>
            </a:r>
            <a:r>
              <a:rPr lang="en-US" altLang="en-US" u="sng" dirty="0">
                <a:effectLst>
                  <a:outerShdw blurRad="38100" dist="38100" dir="2700000" algn="tl">
                    <a:srgbClr val="000000"/>
                  </a:outerShdw>
                </a:effectLst>
              </a:rPr>
              <a:t>the Son of Man should be glorified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9966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12:27-28</a:t>
            </a:r>
            <a:r>
              <a:rPr lang="en-US" altLang="en-US" dirty="0">
                <a:effectLst>
                  <a:outerShdw blurRad="38100" dist="38100" dir="2700000" algn="tl">
                    <a:srgbClr val="000000"/>
                  </a:outerShdw>
                </a:effectLst>
              </a:rPr>
              <a:t> - " Now My soul is troubled, and what shall I say? 'Father, save Me from this hour'? But for this purpose I came to this hour.  28 "Father, glorify Your name." Then a voice came from heaven, saying, "</a:t>
            </a:r>
            <a:r>
              <a:rPr lang="en-US" altLang="en-US" u="sng" dirty="0">
                <a:effectLst>
                  <a:outerShdw blurRad="38100" dist="38100" dir="2700000" algn="tl">
                    <a:srgbClr val="000000"/>
                  </a:outerShdw>
                </a:effectLst>
              </a:rPr>
              <a:t>I have both glorified it and will glorify it again</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82482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They saw God’s glory in </a:t>
            </a:r>
            <a:r>
              <a:rPr lang="en-US" altLang="en-US" i="1" u="sng" dirty="0">
                <a:effectLst>
                  <a:outerShdw blurRad="38100" dist="38100" dir="2700000" algn="tl">
                    <a:srgbClr val="000000"/>
                  </a:outerShdw>
                </a:effectLst>
              </a:rPr>
              <a:t>His resurrection from the dead</a:t>
            </a:r>
            <a:r>
              <a:rPr lang="en-US" altLang="en-US" dirty="0">
                <a:effectLst>
                  <a:outerShdw blurRad="38100" dist="38100" dir="2700000" algn="tl">
                    <a:srgbClr val="000000"/>
                  </a:outerShdw>
                </a:effectLst>
              </a:rPr>
              <a:t> and ascension into heaven. </a:t>
            </a:r>
            <a:r>
              <a:rPr lang="en-US" altLang="en-US" b="1" dirty="0">
                <a:effectLst>
                  <a:outerShdw blurRad="38100" dist="38100" dir="2700000" algn="tl">
                    <a:srgbClr val="000000"/>
                  </a:outerShdw>
                </a:effectLst>
              </a:rPr>
              <a:t>(1 Cor 6:14; 15:43)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4675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Where can we find our ultimate fulfillment?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17:27</a:t>
            </a:r>
            <a:r>
              <a:rPr lang="en-US" altLang="en-US" dirty="0">
                <a:effectLst>
                  <a:outerShdw blurRad="38100" dist="38100" dir="2700000" algn="tl">
                    <a:srgbClr val="000000"/>
                  </a:outerShdw>
                </a:effectLst>
              </a:rPr>
              <a:t>  - "so that </a:t>
            </a:r>
            <a:r>
              <a:rPr lang="en-US" altLang="en-US" u="sng" dirty="0">
                <a:effectLst>
                  <a:outerShdw blurRad="38100" dist="38100" dir="2700000" algn="tl">
                    <a:srgbClr val="000000"/>
                  </a:outerShdw>
                </a:effectLst>
              </a:rPr>
              <a:t>they should seek the Lord</a:t>
            </a:r>
            <a:r>
              <a:rPr lang="en-US" altLang="en-US" dirty="0">
                <a:effectLst>
                  <a:outerShdw blurRad="38100" dist="38100" dir="2700000" algn="tl">
                    <a:srgbClr val="000000"/>
                  </a:outerShdw>
                </a:effectLst>
              </a:rPr>
              <a:t>, in the hope that </a:t>
            </a:r>
            <a:r>
              <a:rPr lang="en-US" altLang="en-US" u="sng" dirty="0">
                <a:effectLst>
                  <a:outerShdw blurRad="38100" dist="38100" dir="2700000" algn="tl">
                    <a:srgbClr val="000000"/>
                  </a:outerShdw>
                </a:effectLst>
              </a:rPr>
              <a:t>they might grope for Him</a:t>
            </a:r>
            <a:r>
              <a:rPr lang="en-US" altLang="en-US" dirty="0">
                <a:effectLst>
                  <a:outerShdw blurRad="38100" dist="38100" dir="2700000" algn="tl">
                    <a:srgbClr val="000000"/>
                  </a:outerShdw>
                </a:effectLst>
              </a:rPr>
              <a:t> and find Him, though </a:t>
            </a:r>
            <a:r>
              <a:rPr lang="en-US" altLang="en-US" u="sng" dirty="0">
                <a:effectLst>
                  <a:outerShdw blurRad="38100" dist="38100" dir="2700000" algn="tl">
                    <a:srgbClr val="000000"/>
                  </a:outerShdw>
                </a:effectLst>
              </a:rPr>
              <a:t>He is not far from each one of us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28934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6:14</a:t>
            </a:r>
            <a:r>
              <a:rPr lang="en-US" altLang="en-US" dirty="0">
                <a:effectLst>
                  <a:outerShdw blurRad="38100" dist="38100" dir="2700000" algn="tl">
                    <a:srgbClr val="000000"/>
                  </a:outerShdw>
                </a:effectLst>
              </a:rPr>
              <a:t> - And God both </a:t>
            </a:r>
            <a:r>
              <a:rPr lang="en-US" altLang="en-US" u="sng" dirty="0">
                <a:effectLst>
                  <a:outerShdw blurRad="38100" dist="38100" dir="2700000" algn="tl">
                    <a:srgbClr val="000000"/>
                  </a:outerShdw>
                </a:effectLst>
              </a:rPr>
              <a:t>raised up the Lord</a:t>
            </a:r>
            <a:r>
              <a:rPr lang="en-US" altLang="en-US" dirty="0">
                <a:effectLst>
                  <a:outerShdw blurRad="38100" dist="38100" dir="2700000" algn="tl">
                    <a:srgbClr val="000000"/>
                  </a:outerShdw>
                </a:effectLst>
              </a:rPr>
              <a:t> and will also raise us up </a:t>
            </a:r>
            <a:r>
              <a:rPr lang="en-US" altLang="en-US" u="sng" dirty="0">
                <a:effectLst>
                  <a:outerShdw blurRad="38100" dist="38100" dir="2700000" algn="tl">
                    <a:srgbClr val="000000"/>
                  </a:outerShdw>
                </a:effectLst>
              </a:rPr>
              <a:t>by His power</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03020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15:43</a:t>
            </a:r>
            <a:r>
              <a:rPr lang="en-US" altLang="en-US" dirty="0">
                <a:effectLst>
                  <a:outerShdw blurRad="38100" dist="38100" dir="2700000" algn="tl">
                    <a:srgbClr val="000000"/>
                  </a:outerShdw>
                </a:effectLst>
              </a:rPr>
              <a:t> - It is sown in dishonor, </a:t>
            </a:r>
            <a:r>
              <a:rPr lang="en-US" altLang="en-US" u="sng" dirty="0">
                <a:effectLst>
                  <a:outerShdw blurRad="38100" dist="38100" dir="2700000" algn="tl">
                    <a:srgbClr val="000000"/>
                  </a:outerShdw>
                </a:effectLst>
              </a:rPr>
              <a:t>it is raised in glory</a:t>
            </a:r>
            <a:r>
              <a:rPr lang="en-US" altLang="en-US" dirty="0">
                <a:effectLst>
                  <a:outerShdw blurRad="38100" dist="38100" dir="2700000" algn="tl">
                    <a:srgbClr val="000000"/>
                  </a:outerShdw>
                </a:effectLst>
              </a:rPr>
              <a:t>. It is sown in weakness, </a:t>
            </a:r>
            <a:r>
              <a:rPr lang="en-US" altLang="en-US" u="sng" dirty="0">
                <a:effectLst>
                  <a:outerShdw blurRad="38100" dist="38100" dir="2700000" algn="tl">
                    <a:srgbClr val="000000"/>
                  </a:outerShdw>
                </a:effectLst>
              </a:rPr>
              <a:t>it is raised in power</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50905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All of these things point to the power, perfection and character of God. Jesus               was </a:t>
            </a:r>
            <a:r>
              <a:rPr lang="en-US" altLang="en-US" i="1" u="sng" dirty="0">
                <a:effectLst>
                  <a:outerShdw blurRad="38100" dist="38100" dir="2700000" algn="tl">
                    <a:srgbClr val="000000"/>
                  </a:outerShdw>
                </a:effectLst>
              </a:rPr>
              <a:t>to return to the glory</a:t>
            </a:r>
            <a:r>
              <a:rPr lang="en-US" altLang="en-US" dirty="0">
                <a:effectLst>
                  <a:outerShdw blurRad="38100" dist="38100" dir="2700000" algn="tl">
                    <a:srgbClr val="000000"/>
                  </a:outerShdw>
                </a:effectLst>
              </a:rPr>
              <a:t> He had in heaven. </a:t>
            </a:r>
            <a:r>
              <a:rPr lang="en-US" altLang="en-US" b="1" dirty="0">
                <a:effectLst>
                  <a:outerShdw blurRad="38100" dist="38100" dir="2700000" algn="tl">
                    <a:srgbClr val="000000"/>
                  </a:outerShdw>
                </a:effectLst>
              </a:rPr>
              <a:t>(Jn 17:4-5)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576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is the most powerful manifestation of God’s glory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17:4-5</a:t>
            </a:r>
            <a:r>
              <a:rPr lang="en-US" altLang="en-US" dirty="0">
                <a:effectLst>
                  <a:outerShdw blurRad="38100" dist="38100" dir="2700000" algn="tl">
                    <a:srgbClr val="000000"/>
                  </a:outerShdw>
                </a:effectLst>
              </a:rPr>
              <a:t> - "I have glorified You on the earth. I have finished the work which You have given Me to do.  5 "And now, O Father, </a:t>
            </a:r>
            <a:r>
              <a:rPr lang="en-US" altLang="en-US" u="sng" dirty="0">
                <a:effectLst>
                  <a:outerShdw blurRad="38100" dist="38100" dir="2700000" algn="tl">
                    <a:srgbClr val="000000"/>
                  </a:outerShdw>
                </a:effectLst>
              </a:rPr>
              <a:t>glorify Me together with Yourself</a:t>
            </a:r>
            <a:r>
              <a:rPr lang="en-US" altLang="en-US" dirty="0">
                <a:effectLst>
                  <a:outerShdw blurRad="38100" dist="38100" dir="2700000" algn="tl">
                    <a:srgbClr val="000000"/>
                  </a:outerShdw>
                </a:effectLst>
              </a:rPr>
              <a:t>, with </a:t>
            </a:r>
            <a:r>
              <a:rPr lang="en-US" altLang="en-US" u="sng" dirty="0">
                <a:effectLst>
                  <a:outerShdw blurRad="38100" dist="38100" dir="2700000" algn="tl">
                    <a:srgbClr val="000000"/>
                  </a:outerShdw>
                </a:effectLst>
              </a:rPr>
              <a:t>the glory which I had with You </a:t>
            </a:r>
            <a:r>
              <a:rPr lang="en-US" altLang="en-US" dirty="0">
                <a:effectLst>
                  <a:outerShdw blurRad="38100" dist="38100" dir="2700000" algn="tl">
                    <a:srgbClr val="000000"/>
                  </a:outerShdw>
                </a:effectLst>
              </a:rPr>
              <a:t>before the world was.</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5556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problem of sin is that </a:t>
            </a:r>
            <a:r>
              <a:rPr lang="en-US" altLang="en-US" i="1" u="sng" dirty="0">
                <a:effectLst>
                  <a:outerShdw blurRad="38100" dist="38100" dir="2700000" algn="tl">
                    <a:srgbClr val="000000"/>
                  </a:outerShdw>
                </a:effectLst>
              </a:rPr>
              <a:t>we fall short of God’s glory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3:23)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697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3:23</a:t>
            </a:r>
            <a:r>
              <a:rPr lang="en-US" altLang="en-US" dirty="0">
                <a:effectLst>
                  <a:outerShdw blurRad="38100" dist="38100" dir="2700000" algn="tl">
                    <a:srgbClr val="000000"/>
                  </a:outerShdw>
                </a:effectLst>
              </a:rPr>
              <a:t> - for all have sinned and </a:t>
            </a:r>
            <a:r>
              <a:rPr lang="en-US" altLang="en-US" u="sng" dirty="0">
                <a:effectLst>
                  <a:outerShdw blurRad="38100" dist="38100" dir="2700000" algn="tl">
                    <a:srgbClr val="000000"/>
                  </a:outerShdw>
                </a:effectLst>
              </a:rPr>
              <a:t>fall short of the glory of God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0962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God wishes to </a:t>
            </a:r>
            <a:r>
              <a:rPr lang="en-US" altLang="en-US" i="1" u="sng" dirty="0">
                <a:effectLst>
                  <a:outerShdw blurRad="38100" dist="38100" dir="2700000" algn="tl">
                    <a:srgbClr val="000000"/>
                  </a:outerShdw>
                </a:effectLst>
              </a:rPr>
              <a:t>share His glory with us</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 exceeding greatness of His glory </a:t>
            </a:r>
            <a:r>
              <a:rPr lang="en-US" altLang="en-US" i="1" u="sng" dirty="0">
                <a:effectLst>
                  <a:outerShdw blurRad="38100" dist="38100" dir="2700000" algn="tl">
                    <a:srgbClr val="000000"/>
                  </a:outerShdw>
                </a:effectLst>
              </a:rPr>
              <a:t>cannot be described in words</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Because we have believed that Jesus was raised from the dead, we can fully expect         to be raised from the dead </a:t>
            </a:r>
            <a:r>
              <a:rPr lang="en-US" altLang="en-US" i="1" u="sng" dirty="0">
                <a:effectLst>
                  <a:outerShdw blurRad="38100" dist="38100" dir="2700000" algn="tl">
                    <a:srgbClr val="000000"/>
                  </a:outerShdw>
                </a:effectLst>
              </a:rPr>
              <a:t>to the glory of God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Pt 1:20-21; 2 Cor 4:13-14, 17-18)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1233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1:20-21</a:t>
            </a:r>
            <a:r>
              <a:rPr lang="en-US" altLang="en-US" dirty="0">
                <a:effectLst>
                  <a:outerShdw blurRad="38100" dist="38100" dir="2700000" algn="tl">
                    <a:srgbClr val="000000"/>
                  </a:outerShdw>
                </a:effectLst>
              </a:rPr>
              <a:t> - He indeed was foreordained before the foundation of the world, but was manifest in these last times for you  21 who through Him believe in God, who raised Him from the dead and </a:t>
            </a:r>
            <a:r>
              <a:rPr lang="en-US" altLang="en-US" u="sng" dirty="0">
                <a:effectLst>
                  <a:outerShdw blurRad="38100" dist="38100" dir="2700000" algn="tl">
                    <a:srgbClr val="000000"/>
                  </a:outerShdw>
                </a:effectLst>
              </a:rPr>
              <a:t>gave Him glory</a:t>
            </a:r>
            <a:r>
              <a:rPr lang="en-US" altLang="en-US" dirty="0">
                <a:effectLst>
                  <a:outerShdw blurRad="38100" dist="38100" dir="2700000" algn="tl">
                    <a:srgbClr val="000000"/>
                  </a:outerShdw>
                </a:effectLst>
              </a:rPr>
              <a:t>, so that </a:t>
            </a:r>
            <a:r>
              <a:rPr lang="en-US" altLang="en-US" u="sng" dirty="0">
                <a:effectLst>
                  <a:outerShdw blurRad="38100" dist="38100" dir="2700000" algn="tl">
                    <a:srgbClr val="000000"/>
                  </a:outerShdw>
                </a:effectLst>
              </a:rPr>
              <a:t>your faith and hope are in God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3227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4:13-14</a:t>
            </a:r>
            <a:r>
              <a:rPr lang="en-US" altLang="en-US" dirty="0">
                <a:effectLst>
                  <a:outerShdw blurRad="38100" dist="38100" dir="2700000" algn="tl">
                    <a:srgbClr val="000000"/>
                  </a:outerShdw>
                </a:effectLst>
              </a:rPr>
              <a:t>  - And since we have the same spirit of faith, according to what is written, "I believed and therefore I spoke," we also believe and therefore speak,  14 knowing that He who raised up the Lord Jesus </a:t>
            </a:r>
            <a:r>
              <a:rPr lang="en-US" altLang="en-US" u="sng" dirty="0">
                <a:effectLst>
                  <a:outerShdw blurRad="38100" dist="38100" dir="2700000" algn="tl">
                    <a:srgbClr val="000000"/>
                  </a:outerShdw>
                </a:effectLst>
              </a:rPr>
              <a:t>will also raise us up with Jesus</a:t>
            </a:r>
            <a:r>
              <a:rPr lang="en-US" altLang="en-US" dirty="0">
                <a:effectLst>
                  <a:outerShdw blurRad="38100" dist="38100" dir="2700000" algn="tl">
                    <a:srgbClr val="000000"/>
                  </a:outerShdw>
                </a:effectLst>
              </a:rPr>
              <a:t>, and will </a:t>
            </a:r>
            <a:r>
              <a:rPr lang="en-US" altLang="en-US" u="sng" dirty="0">
                <a:effectLst>
                  <a:outerShdw blurRad="38100" dist="38100" dir="2700000" algn="tl">
                    <a:srgbClr val="000000"/>
                  </a:outerShdw>
                </a:effectLst>
              </a:rPr>
              <a:t>present us with you</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60322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4:17-18</a:t>
            </a:r>
            <a:r>
              <a:rPr lang="en-US" altLang="en-US" dirty="0">
                <a:effectLst>
                  <a:outerShdw blurRad="38100" dist="38100" dir="2700000" algn="tl">
                    <a:srgbClr val="000000"/>
                  </a:outerShdw>
                </a:effectLst>
              </a:rPr>
              <a:t> - For our </a:t>
            </a:r>
            <a:r>
              <a:rPr lang="en-US" altLang="en-US" u="sng" dirty="0">
                <a:effectLst>
                  <a:outerShdw blurRad="38100" dist="38100" dir="2700000" algn="tl">
                    <a:srgbClr val="000000"/>
                  </a:outerShdw>
                </a:effectLst>
              </a:rPr>
              <a:t>light affliction</a:t>
            </a:r>
            <a:r>
              <a:rPr lang="en-US" altLang="en-US" dirty="0">
                <a:effectLst>
                  <a:outerShdw blurRad="38100" dist="38100" dir="2700000" algn="tl">
                    <a:srgbClr val="000000"/>
                  </a:outerShdw>
                </a:effectLst>
              </a:rPr>
              <a:t>, which </a:t>
            </a:r>
            <a:r>
              <a:rPr lang="en-US" altLang="en-US" u="sng" dirty="0">
                <a:effectLst>
                  <a:outerShdw blurRad="38100" dist="38100" dir="2700000" algn="tl">
                    <a:srgbClr val="000000"/>
                  </a:outerShdw>
                </a:effectLst>
              </a:rPr>
              <a:t>is but for a moment</a:t>
            </a:r>
            <a:r>
              <a:rPr lang="en-US" altLang="en-US" dirty="0">
                <a:effectLst>
                  <a:outerShdw blurRad="38100" dist="38100" dir="2700000" algn="tl">
                    <a:srgbClr val="000000"/>
                  </a:outerShdw>
                </a:effectLst>
              </a:rPr>
              <a:t>, is working for us </a:t>
            </a:r>
            <a:r>
              <a:rPr lang="en-US" altLang="en-US" u="sng" dirty="0">
                <a:effectLst>
                  <a:outerShdw blurRad="38100" dist="38100" dir="2700000" algn="tl">
                    <a:srgbClr val="000000"/>
                  </a:outerShdw>
                </a:effectLst>
              </a:rPr>
              <a:t>a far more exceeding and eternal weight of glory</a:t>
            </a:r>
            <a:r>
              <a:rPr lang="en-US" altLang="en-US" dirty="0">
                <a:effectLst>
                  <a:outerShdw blurRad="38100" dist="38100" dir="2700000" algn="tl">
                    <a:srgbClr val="000000"/>
                  </a:outerShdw>
                </a:effectLst>
              </a:rPr>
              <a:t>,  18 while we do not look at the things which are seen, but at the things which are not seen. For the things which are seen are temporary, but </a:t>
            </a:r>
            <a:r>
              <a:rPr lang="en-US" altLang="en-US" u="sng" dirty="0">
                <a:effectLst>
                  <a:outerShdw blurRad="38100" dist="38100" dir="2700000" algn="tl">
                    <a:srgbClr val="000000"/>
                  </a:outerShdw>
                </a:effectLst>
              </a:rPr>
              <a:t>the things which are not seen are eternal</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09011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Where can we find our ultimate fulfillment?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Here is where men must make a crucial choice – to </a:t>
            </a:r>
            <a:r>
              <a:rPr lang="en-US" altLang="en-US" i="1" u="sng" dirty="0">
                <a:effectLst>
                  <a:outerShdw blurRad="38100" dist="38100" dir="2700000" algn="tl">
                    <a:srgbClr val="000000"/>
                  </a:outerShdw>
                </a:effectLst>
              </a:rPr>
              <a:t>seek God or not</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When man honesty seeks God, he will find Him. </a:t>
            </a:r>
            <a:r>
              <a:rPr lang="en-US" altLang="en-US" u="sng" dirty="0">
                <a:effectLst>
                  <a:outerShdw blurRad="38100" dist="38100" dir="2700000" algn="tl">
                    <a:srgbClr val="000000"/>
                  </a:outerShdw>
                </a:effectLst>
              </a:rPr>
              <a:t>What will he then find</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God has chosen to be found only by a </a:t>
            </a:r>
            <a:r>
              <a:rPr lang="en-US" altLang="en-US" u="sng" dirty="0">
                <a:effectLst>
                  <a:outerShdw blurRad="38100" dist="38100" dir="2700000" algn="tl">
                    <a:srgbClr val="000000"/>
                  </a:outerShdw>
                </a:effectLst>
              </a:rPr>
              <a:t>certain kind of heart</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(Mt 5:8, 1 Chron 28:9)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9058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In the resurrection of Christ we come to know that </a:t>
            </a:r>
            <a:r>
              <a:rPr lang="en-US" altLang="en-US" i="1" u="sng" dirty="0">
                <a:effectLst>
                  <a:outerShdw blurRad="38100" dist="38100" dir="2700000" algn="tl">
                    <a:srgbClr val="000000"/>
                  </a:outerShdw>
                </a:effectLst>
              </a:rPr>
              <a:t>this life is temporary</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We not only are to be raised from the dead, we are </a:t>
            </a:r>
            <a:r>
              <a:rPr lang="en-US" altLang="en-US" i="1" u="sng" dirty="0">
                <a:effectLst>
                  <a:outerShdw blurRad="38100" dist="38100" dir="2700000" algn="tl">
                    <a:srgbClr val="000000"/>
                  </a:outerShdw>
                </a:effectLst>
              </a:rPr>
              <a:t>to partake in God’s glory</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If we could truly commit to look at “the things that are unseen” our lives will                drastically change! We can </a:t>
            </a:r>
            <a:r>
              <a:rPr lang="en-US" altLang="en-US" u="sng" dirty="0">
                <a:effectLst>
                  <a:outerShdw blurRad="38100" dist="38100" dir="2700000" algn="tl">
                    <a:srgbClr val="000000"/>
                  </a:outerShdw>
                </a:effectLst>
              </a:rPr>
              <a:t>develop a desire for God that changes us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19565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heart of our evangelism is </a:t>
            </a:r>
            <a:r>
              <a:rPr lang="en-US" altLang="en-US" i="1" u="sng" dirty="0">
                <a:effectLst>
                  <a:outerShdw blurRad="38100" dist="38100" dir="2700000" algn="tl">
                    <a:srgbClr val="000000"/>
                  </a:outerShdw>
                </a:effectLst>
              </a:rPr>
              <a:t>helping others to see God’s glory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Cor 4:4-6)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4135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4:4-6</a:t>
            </a:r>
            <a:r>
              <a:rPr lang="en-US" altLang="en-US" dirty="0">
                <a:effectLst>
                  <a:outerShdw blurRad="38100" dist="38100" dir="2700000" algn="tl">
                    <a:srgbClr val="000000"/>
                  </a:outerShdw>
                </a:effectLst>
              </a:rPr>
              <a:t> - whose minds the god of this age has blinded, who do not believe, lest </a:t>
            </a:r>
            <a:r>
              <a:rPr lang="en-US" altLang="en-US" u="sng" dirty="0">
                <a:effectLst>
                  <a:outerShdw blurRad="38100" dist="38100" dir="2700000" algn="tl">
                    <a:srgbClr val="000000"/>
                  </a:outerShdw>
                </a:effectLst>
              </a:rPr>
              <a:t>the light of the gospel of the glory of Christ</a:t>
            </a:r>
            <a:r>
              <a:rPr lang="en-US" altLang="en-US" dirty="0">
                <a:effectLst>
                  <a:outerShdw blurRad="38100" dist="38100" dir="2700000" algn="tl">
                    <a:srgbClr val="000000"/>
                  </a:outerShdw>
                </a:effectLst>
              </a:rPr>
              <a:t>, who is the image of God, </a:t>
            </a:r>
            <a:r>
              <a:rPr lang="en-US" altLang="en-US" u="sng" dirty="0">
                <a:effectLst>
                  <a:outerShdw blurRad="38100" dist="38100" dir="2700000" algn="tl">
                    <a:srgbClr val="000000"/>
                  </a:outerShdw>
                </a:effectLst>
              </a:rPr>
              <a:t>should shine on them</a:t>
            </a:r>
            <a:r>
              <a:rPr lang="en-US" altLang="en-US" dirty="0">
                <a:effectLst>
                  <a:outerShdw blurRad="38100" dist="38100" dir="2700000" algn="tl">
                    <a:srgbClr val="000000"/>
                  </a:outerShdw>
                </a:effectLst>
              </a:rPr>
              <a:t>.  5 For we do not preach ourselves, but Christ Jesus the Lord, and ourselves your bondservants for Jesus' sake.  </a:t>
            </a:r>
          </a:p>
        </p:txBody>
      </p:sp>
    </p:spTree>
    <p:extLst>
      <p:ext uri="{BB962C8B-B14F-4D97-AF65-F5344CB8AC3E}">
        <p14:creationId xmlns:p14="http://schemas.microsoft.com/office/powerpoint/2010/main" val="229023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6 For it is the God who commanded light to shine out of darkness, who has shone in our hearts </a:t>
            </a:r>
            <a:r>
              <a:rPr lang="en-US" altLang="en-US" u="sng" dirty="0">
                <a:effectLst>
                  <a:outerShdw blurRad="38100" dist="38100" dir="2700000" algn="tl">
                    <a:srgbClr val="000000"/>
                  </a:outerShdw>
                </a:effectLst>
              </a:rPr>
              <a:t>to give the light of the knowledge of the glory of God in the face of Jesus Christ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73927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can have assurance of glory because of </a:t>
            </a:r>
            <a:r>
              <a:rPr lang="en-US" altLang="en-US" i="1" u="sng" dirty="0">
                <a:effectLst>
                  <a:outerShdw blurRad="38100" dist="38100" dir="2700000" algn="tl">
                    <a:srgbClr val="000000"/>
                  </a:outerShdw>
                </a:effectLst>
              </a:rPr>
              <a:t>the conditional promises of God</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Trusting God’s promises draws us to God and to be like God. </a:t>
            </a:r>
            <a:r>
              <a:rPr lang="en-US" altLang="en-US" b="1" dirty="0">
                <a:effectLst>
                  <a:outerShdw blurRad="38100" dist="38100" dir="2700000" algn="tl">
                    <a:srgbClr val="000000"/>
                  </a:outerShdw>
                </a:effectLst>
              </a:rPr>
              <a:t>(2 Pt 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6453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Peter 1:4</a:t>
            </a:r>
            <a:r>
              <a:rPr lang="en-US" altLang="en-US" dirty="0">
                <a:effectLst>
                  <a:outerShdw blurRad="38100" dist="38100" dir="2700000" algn="tl">
                    <a:srgbClr val="000000"/>
                  </a:outerShdw>
                </a:effectLst>
              </a:rPr>
              <a:t> - by which have been given to us </a:t>
            </a:r>
            <a:r>
              <a:rPr lang="en-US" altLang="en-US" u="sng" dirty="0">
                <a:effectLst>
                  <a:outerShdw blurRad="38100" dist="38100" dir="2700000" algn="tl">
                    <a:srgbClr val="000000"/>
                  </a:outerShdw>
                </a:effectLst>
              </a:rPr>
              <a:t>exceedingly great and precious promises</a:t>
            </a:r>
            <a:r>
              <a:rPr lang="en-US" altLang="en-US" dirty="0">
                <a:effectLst>
                  <a:outerShdw blurRad="38100" dist="38100" dir="2700000" algn="tl">
                    <a:srgbClr val="000000"/>
                  </a:outerShdw>
                </a:effectLst>
              </a:rPr>
              <a:t>, that through these </a:t>
            </a:r>
            <a:r>
              <a:rPr lang="en-US" altLang="en-US" u="sng" dirty="0">
                <a:effectLst>
                  <a:outerShdw blurRad="38100" dist="38100" dir="2700000" algn="tl">
                    <a:srgbClr val="000000"/>
                  </a:outerShdw>
                </a:effectLst>
              </a:rPr>
              <a:t>you may be partakers of the divine nature</a:t>
            </a:r>
            <a:r>
              <a:rPr lang="en-US" altLang="en-US" dirty="0">
                <a:effectLst>
                  <a:outerShdw blurRad="38100" dist="38100" dir="2700000" algn="tl">
                    <a:srgbClr val="000000"/>
                  </a:outerShdw>
                </a:effectLst>
              </a:rPr>
              <a:t>, having escaped the corruption that is in the world through lust.</a:t>
            </a:r>
          </a:p>
        </p:txBody>
      </p:sp>
    </p:spTree>
    <p:extLst>
      <p:ext uri="{BB962C8B-B14F-4D97-AF65-F5344CB8AC3E}">
        <p14:creationId xmlns:p14="http://schemas.microsoft.com/office/powerpoint/2010/main" val="187629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revels that He is </a:t>
            </a:r>
            <a:r>
              <a:rPr lang="en-US" altLang="en-US" i="1" u="sng" dirty="0">
                <a:effectLst>
                  <a:outerShdw blurRad="38100" dist="38100" dir="2700000" algn="tl">
                    <a:srgbClr val="000000"/>
                  </a:outerShdw>
                </a:effectLst>
              </a:rPr>
              <a:t>pleased to provide abundantly</a:t>
            </a:r>
            <a:r>
              <a:rPr lang="en-US" altLang="en-US" dirty="0">
                <a:effectLst>
                  <a:outerShdw blurRad="38100" dist="38100" dir="2700000" algn="tl">
                    <a:srgbClr val="000000"/>
                  </a:outerShdw>
                </a:effectLst>
              </a:rPr>
              <a:t> to those who trust Him.</a:t>
            </a:r>
          </a:p>
          <a:p>
            <a:r>
              <a:rPr lang="en-US" altLang="en-US" dirty="0">
                <a:effectLst>
                  <a:outerShdw blurRad="38100" dist="38100" dir="2700000" algn="tl">
                    <a:srgbClr val="000000"/>
                  </a:outerShdw>
                </a:effectLst>
              </a:rPr>
              <a:t>I serve a God </a:t>
            </a:r>
            <a:r>
              <a:rPr lang="en-US" altLang="en-US" u="sng" dirty="0">
                <a:effectLst>
                  <a:outerShdw blurRad="38100" dist="38100" dir="2700000" algn="tl">
                    <a:srgbClr val="000000"/>
                  </a:outerShdw>
                </a:effectLst>
              </a:rPr>
              <a:t>who cannot lie</a:t>
            </a:r>
            <a:r>
              <a:rPr lang="en-US" altLang="en-US" dirty="0">
                <a:effectLst>
                  <a:outerShdw blurRad="38100" dist="38100" dir="2700000" algn="tl">
                    <a:srgbClr val="000000"/>
                  </a:outerShdw>
                </a:effectLst>
              </a:rPr>
              <a:t>! To have a promise of God </a:t>
            </a:r>
            <a:r>
              <a:rPr lang="en-US" altLang="en-US" u="sng" dirty="0">
                <a:effectLst>
                  <a:outerShdw blurRad="38100" dist="38100" dir="2700000" algn="tl">
                    <a:srgbClr val="000000"/>
                  </a:outerShdw>
                </a:effectLst>
              </a:rPr>
              <a:t>is the surest thing we               can ever have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(Titus 1:2; Rom 8:15-17)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5371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Titus 1:2</a:t>
            </a:r>
            <a:r>
              <a:rPr lang="en-US" altLang="en-US" dirty="0">
                <a:effectLst>
                  <a:outerShdw blurRad="38100" dist="38100" dir="2700000" algn="tl">
                    <a:srgbClr val="000000"/>
                  </a:outerShdw>
                </a:effectLst>
              </a:rPr>
              <a:t> - in hope of eternal life which God, </a:t>
            </a:r>
            <a:r>
              <a:rPr lang="en-US" altLang="en-US" u="sng" dirty="0">
                <a:effectLst>
                  <a:outerShdw blurRad="38100" dist="38100" dir="2700000" algn="tl">
                    <a:srgbClr val="000000"/>
                  </a:outerShdw>
                </a:effectLst>
              </a:rPr>
              <a:t>who cannot lie</a:t>
            </a:r>
            <a:r>
              <a:rPr lang="en-US" altLang="en-US" dirty="0">
                <a:effectLst>
                  <a:outerShdw blurRad="38100" dist="38100" dir="2700000" algn="tl">
                    <a:srgbClr val="000000"/>
                  </a:outerShdw>
                </a:effectLst>
              </a:rPr>
              <a:t>, promised before time began,</a:t>
            </a:r>
          </a:p>
        </p:txBody>
      </p:sp>
    </p:spTree>
    <p:extLst>
      <p:ext uri="{BB962C8B-B14F-4D97-AF65-F5344CB8AC3E}">
        <p14:creationId xmlns:p14="http://schemas.microsoft.com/office/powerpoint/2010/main" val="76120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8:15-17</a:t>
            </a:r>
            <a:r>
              <a:rPr lang="en-US" altLang="en-US" dirty="0">
                <a:effectLst>
                  <a:outerShdw blurRad="38100" dist="38100" dir="2700000" algn="tl">
                    <a:srgbClr val="000000"/>
                  </a:outerShdw>
                </a:effectLst>
              </a:rPr>
              <a:t> - For you did not receive the spirit of bondage again to fear, but you received the Spirit of adoption by whom we cry out, "Abba, Father."  16 The Spirit </a:t>
            </a:r>
            <a:r>
              <a:rPr lang="en-US" altLang="en-US" u="sng" dirty="0">
                <a:effectLst>
                  <a:outerShdw blurRad="38100" dist="38100" dir="2700000" algn="tl">
                    <a:srgbClr val="000000"/>
                  </a:outerShdw>
                </a:effectLst>
              </a:rPr>
              <a:t>Himself bears witness with our spirit</a:t>
            </a:r>
            <a:r>
              <a:rPr lang="en-US" altLang="en-US" dirty="0">
                <a:effectLst>
                  <a:outerShdw blurRad="38100" dist="38100" dir="2700000" algn="tl">
                    <a:srgbClr val="000000"/>
                  </a:outerShdw>
                </a:effectLst>
              </a:rPr>
              <a:t> that we are children of God,  17 and if children, then heirs -- heirs of God and joint heirs with Christ, if indeed we suffer with Him, </a:t>
            </a:r>
            <a:r>
              <a:rPr lang="en-US" altLang="en-US" u="sng" dirty="0">
                <a:effectLst>
                  <a:outerShdw blurRad="38100" dist="38100" dir="2700000" algn="tl">
                    <a:srgbClr val="000000"/>
                  </a:outerShdw>
                </a:effectLst>
              </a:rPr>
              <a:t>that we may also be glorified together</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75280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plainly lays out the path for the redeemed. </a:t>
            </a:r>
            <a:r>
              <a:rPr lang="en-US" altLang="en-US" b="1" dirty="0">
                <a:effectLst>
                  <a:outerShdw blurRad="38100" dist="38100" dir="2700000" algn="tl">
                    <a:srgbClr val="000000"/>
                  </a:outerShdw>
                </a:effectLst>
              </a:rPr>
              <a:t>(Rom 8:29-31)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0625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Where can we find our ultimate fulfillment?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5:8</a:t>
            </a:r>
            <a:r>
              <a:rPr lang="en-US" altLang="en-US" dirty="0">
                <a:effectLst>
                  <a:outerShdw blurRad="38100" dist="38100" dir="2700000" algn="tl">
                    <a:srgbClr val="000000"/>
                  </a:outerShdw>
                </a:effectLst>
              </a:rPr>
              <a:t> - Blessed are the </a:t>
            </a:r>
            <a:r>
              <a:rPr lang="en-US" altLang="en-US" u="sng" dirty="0">
                <a:effectLst>
                  <a:outerShdw blurRad="38100" dist="38100" dir="2700000" algn="tl">
                    <a:srgbClr val="000000"/>
                  </a:outerShdw>
                </a:effectLst>
              </a:rPr>
              <a:t>pure in heart</a:t>
            </a:r>
            <a:r>
              <a:rPr lang="en-US" altLang="en-US" dirty="0">
                <a:effectLst>
                  <a:outerShdw blurRad="38100" dist="38100" dir="2700000" algn="tl">
                    <a:srgbClr val="000000"/>
                  </a:outerShdw>
                </a:effectLst>
              </a:rPr>
              <a:t>, For they shall see God.</a:t>
            </a:r>
          </a:p>
        </p:txBody>
      </p:sp>
    </p:spTree>
    <p:extLst>
      <p:ext uri="{BB962C8B-B14F-4D97-AF65-F5344CB8AC3E}">
        <p14:creationId xmlns:p14="http://schemas.microsoft.com/office/powerpoint/2010/main" val="344403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8:28-31</a:t>
            </a:r>
            <a:r>
              <a:rPr lang="en-US" altLang="en-US" dirty="0">
                <a:effectLst>
                  <a:outerShdw blurRad="38100" dist="38100" dir="2700000" algn="tl">
                    <a:srgbClr val="000000"/>
                  </a:outerShdw>
                </a:effectLst>
              </a:rPr>
              <a:t> - And we know that all things work together for good to those who love God, to those who are the called according to His purpose.  29 For whom He foreknew, He also predestined to be conformed to the image of His Son, that He might be the firstborn among many brethren.  </a:t>
            </a:r>
          </a:p>
        </p:txBody>
      </p:sp>
    </p:spTree>
    <p:extLst>
      <p:ext uri="{BB962C8B-B14F-4D97-AF65-F5344CB8AC3E}">
        <p14:creationId xmlns:p14="http://schemas.microsoft.com/office/powerpoint/2010/main" val="312490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30 Moreover whom He predestined, these He also called; whom He called, these He also justified; and whom He justified, these </a:t>
            </a:r>
            <a:r>
              <a:rPr lang="en-US" altLang="en-US" u="sng" dirty="0">
                <a:effectLst>
                  <a:outerShdw blurRad="38100" dist="38100" dir="2700000" algn="tl">
                    <a:srgbClr val="000000"/>
                  </a:outerShdw>
                </a:effectLst>
              </a:rPr>
              <a:t>He also glorified</a:t>
            </a:r>
            <a:r>
              <a:rPr lang="en-US" altLang="en-US" dirty="0">
                <a:effectLst>
                  <a:outerShdw blurRad="38100" dist="38100" dir="2700000" algn="tl">
                    <a:srgbClr val="000000"/>
                  </a:outerShdw>
                </a:effectLst>
              </a:rPr>
              <a:t>.  31 What then shall we say to these things? </a:t>
            </a:r>
            <a:r>
              <a:rPr lang="en-US" altLang="en-US" u="sng" dirty="0">
                <a:effectLst>
                  <a:outerShdw blurRad="38100" dist="38100" dir="2700000" algn="tl">
                    <a:srgbClr val="000000"/>
                  </a:outerShdw>
                </a:effectLst>
              </a:rPr>
              <a:t>If God is for us, who can be against us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44052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hope of the glory of God </a:t>
            </a:r>
            <a:r>
              <a:rPr lang="en-US" altLang="en-US" i="1" u="sng" dirty="0">
                <a:effectLst>
                  <a:outerShdw blurRad="38100" dist="38100" dir="2700000" algn="tl">
                    <a:srgbClr val="000000"/>
                  </a:outerShdw>
                </a:effectLst>
              </a:rPr>
              <a:t>transforms us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(Col 1:27; 3:1-4)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5043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Colossians 1:27</a:t>
            </a:r>
            <a:r>
              <a:rPr lang="en-US" altLang="en-US" dirty="0">
                <a:effectLst>
                  <a:outerShdw blurRad="38100" dist="38100" dir="2700000" algn="tl">
                    <a:srgbClr val="000000"/>
                  </a:outerShdw>
                </a:effectLst>
              </a:rPr>
              <a:t> - To them God willed to make known what are the riches of the glory of this mystery among the Gentiles: which is </a:t>
            </a:r>
            <a:r>
              <a:rPr lang="en-US" altLang="en-US" u="sng" dirty="0">
                <a:effectLst>
                  <a:outerShdw blurRad="38100" dist="38100" dir="2700000" algn="tl">
                    <a:srgbClr val="000000"/>
                  </a:outerShdw>
                </a:effectLst>
              </a:rPr>
              <a:t>Christ in you, the hope of glory</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09229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Colossians 3:1-4</a:t>
            </a:r>
            <a:r>
              <a:rPr lang="en-US" altLang="en-US" dirty="0">
                <a:effectLst>
                  <a:outerShdw blurRad="38100" dist="38100" dir="2700000" algn="tl">
                    <a:srgbClr val="000000"/>
                  </a:outerShdw>
                </a:effectLst>
              </a:rPr>
              <a:t> - If then you were raised with Christ, seek those things which are above, where Christ is, sitting at the right hand of God.  2 </a:t>
            </a:r>
            <a:r>
              <a:rPr lang="en-US" altLang="en-US" u="sng" dirty="0">
                <a:effectLst>
                  <a:outerShdw blurRad="38100" dist="38100" dir="2700000" algn="tl">
                    <a:srgbClr val="000000"/>
                  </a:outerShdw>
                </a:effectLst>
              </a:rPr>
              <a:t>Set your mind on things above</a:t>
            </a:r>
            <a:r>
              <a:rPr lang="en-US" altLang="en-US" dirty="0">
                <a:effectLst>
                  <a:outerShdw blurRad="38100" dist="38100" dir="2700000" algn="tl">
                    <a:srgbClr val="000000"/>
                  </a:outerShdw>
                </a:effectLst>
              </a:rPr>
              <a:t>, not on things on the earth.  3 For you died, and your life is hidden with Christ in God.  4 When Christ who is our life appears, then you also </a:t>
            </a:r>
            <a:r>
              <a:rPr lang="en-US" altLang="en-US" u="sng" dirty="0">
                <a:effectLst>
                  <a:outerShdw blurRad="38100" dist="38100" dir="2700000" algn="tl">
                    <a:srgbClr val="000000"/>
                  </a:outerShdw>
                </a:effectLst>
              </a:rPr>
              <a:t>will appear with Him in glory</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7015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It draws us to His word and to </a:t>
            </a:r>
            <a:r>
              <a:rPr lang="en-US" altLang="en-US" i="1" u="sng" dirty="0">
                <a:effectLst>
                  <a:outerShdw blurRad="38100" dist="38100" dir="2700000" algn="tl">
                    <a:srgbClr val="000000"/>
                  </a:outerShdw>
                </a:effectLst>
              </a:rPr>
              <a:t>His daily care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(Phil 4:19)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5656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Philippians 4:19</a:t>
            </a:r>
            <a:r>
              <a:rPr lang="en-US" altLang="en-US" dirty="0">
                <a:effectLst>
                  <a:outerShdw blurRad="38100" dist="38100" dir="2700000" algn="tl">
                    <a:srgbClr val="000000"/>
                  </a:outerShdw>
                </a:effectLst>
              </a:rPr>
              <a:t>  - And my God shall supply all your need according </a:t>
            </a:r>
            <a:r>
              <a:rPr lang="en-US" altLang="en-US" u="sng" dirty="0">
                <a:effectLst>
                  <a:outerShdw blurRad="38100" dist="38100" dir="2700000" algn="tl">
                    <a:srgbClr val="000000"/>
                  </a:outerShdw>
                </a:effectLst>
              </a:rPr>
              <a:t>to His riches in glory by Christ Jesus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508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we really need is seen </a:t>
            </a:r>
            <a:r>
              <a:rPr lang="en-US" altLang="en-US" i="1" u="sng" dirty="0">
                <a:effectLst>
                  <a:outerShdw blurRad="38100" dist="38100" dir="2700000" algn="tl">
                    <a:srgbClr val="000000"/>
                  </a:outerShdw>
                </a:effectLst>
              </a:rPr>
              <a:t>in contrast</a:t>
            </a:r>
            <a:r>
              <a:rPr lang="en-US" altLang="en-US" dirty="0">
                <a:effectLst>
                  <a:outerShdw blurRad="38100" dist="38100" dir="2700000" algn="tl">
                    <a:srgbClr val="000000"/>
                  </a:outerShdw>
                </a:effectLst>
              </a:rPr>
              <a:t> to the past worldly pursuits. </a:t>
            </a:r>
          </a:p>
          <a:p>
            <a:r>
              <a:rPr lang="en-US" altLang="en-US" dirty="0">
                <a:effectLst>
                  <a:outerShdw blurRad="38100" dist="38100" dir="2700000" algn="tl">
                    <a:srgbClr val="000000"/>
                  </a:outerShdw>
                </a:effectLst>
              </a:rPr>
              <a:t>We </a:t>
            </a:r>
            <a:r>
              <a:rPr lang="en-US" altLang="en-US" i="1" u="sng" dirty="0">
                <a:effectLst>
                  <a:outerShdw blurRad="38100" dist="38100" dir="2700000" algn="tl">
                    <a:srgbClr val="000000"/>
                  </a:outerShdw>
                </a:effectLst>
              </a:rPr>
              <a:t>look very differently</a:t>
            </a:r>
            <a:r>
              <a:rPr lang="en-US" altLang="en-US" dirty="0">
                <a:effectLst>
                  <a:outerShdw blurRad="38100" dist="38100" dir="2700000" algn="tl">
                    <a:srgbClr val="000000"/>
                  </a:outerShdw>
                </a:effectLst>
              </a:rPr>
              <a:t> at the wrongs suffered in this life. </a:t>
            </a:r>
            <a:r>
              <a:rPr lang="en-US" altLang="en-US" b="1" dirty="0">
                <a:effectLst>
                  <a:outerShdw blurRad="38100" dist="38100" dir="2700000" algn="tl">
                    <a:srgbClr val="000000"/>
                  </a:outerShdw>
                </a:effectLst>
              </a:rPr>
              <a:t>(1 Pt 4:13-14)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8098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4:13-14</a:t>
            </a:r>
            <a:r>
              <a:rPr lang="en-US" altLang="en-US" dirty="0">
                <a:effectLst>
                  <a:outerShdw blurRad="38100" dist="38100" dir="2700000" algn="tl">
                    <a:srgbClr val="000000"/>
                  </a:outerShdw>
                </a:effectLst>
              </a:rPr>
              <a:t>  - but rejoice to the extent that you partake of Christ's sufferings, that </a:t>
            </a:r>
            <a:r>
              <a:rPr lang="en-US" altLang="en-US" u="sng" dirty="0">
                <a:effectLst>
                  <a:outerShdw blurRad="38100" dist="38100" dir="2700000" algn="tl">
                    <a:srgbClr val="000000"/>
                  </a:outerShdw>
                </a:effectLst>
              </a:rPr>
              <a:t>when His glory is revealed</a:t>
            </a:r>
            <a:r>
              <a:rPr lang="en-US" altLang="en-US" dirty="0">
                <a:effectLst>
                  <a:outerShdw blurRad="38100" dist="38100" dir="2700000" algn="tl">
                    <a:srgbClr val="000000"/>
                  </a:outerShdw>
                </a:effectLst>
              </a:rPr>
              <a:t>, you may also </a:t>
            </a:r>
            <a:r>
              <a:rPr lang="en-US" altLang="en-US" u="sng" dirty="0">
                <a:effectLst>
                  <a:outerShdw blurRad="38100" dist="38100" dir="2700000" algn="tl">
                    <a:srgbClr val="000000"/>
                  </a:outerShdw>
                </a:effectLst>
              </a:rPr>
              <a:t>be glad with exceeding joy</a:t>
            </a:r>
            <a:r>
              <a:rPr lang="en-US" altLang="en-US" dirty="0">
                <a:effectLst>
                  <a:outerShdw blurRad="38100" dist="38100" dir="2700000" algn="tl">
                    <a:srgbClr val="000000"/>
                  </a:outerShdw>
                </a:effectLst>
              </a:rPr>
              <a:t>.  14 If you are reproached for the name of Christ, blessed are you, for </a:t>
            </a:r>
            <a:r>
              <a:rPr lang="en-US" altLang="en-US" u="sng" dirty="0">
                <a:effectLst>
                  <a:outerShdw blurRad="38100" dist="38100" dir="2700000" algn="tl">
                    <a:srgbClr val="000000"/>
                  </a:outerShdw>
                </a:effectLst>
              </a:rPr>
              <a:t>the Spirit of glory and of God rests upon you</a:t>
            </a:r>
            <a:r>
              <a:rPr lang="en-US" altLang="en-US" dirty="0">
                <a:effectLst>
                  <a:outerShdw blurRad="38100" dist="38100" dir="2700000" algn="tl">
                    <a:srgbClr val="000000"/>
                  </a:outerShdw>
                </a:effectLst>
              </a:rPr>
              <a:t>. On their part He is blasphemed, but on your part He is glorified.</a:t>
            </a:r>
          </a:p>
        </p:txBody>
      </p:sp>
    </p:spTree>
    <p:extLst>
      <p:ext uri="{BB962C8B-B14F-4D97-AF65-F5344CB8AC3E}">
        <p14:creationId xmlns:p14="http://schemas.microsoft.com/office/powerpoint/2010/main" val="228460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we see what we have been given by God’s grace then </a:t>
            </a:r>
            <a:r>
              <a:rPr lang="en-US" altLang="en-US" u="sng" dirty="0">
                <a:effectLst>
                  <a:outerShdw blurRad="38100" dist="38100" dir="2700000" algn="tl">
                    <a:srgbClr val="000000"/>
                  </a:outerShdw>
                </a:effectLst>
              </a:rPr>
              <a:t>the things we lose seems very small</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We learn to work with our brethren.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(Rom 15:7; Jn 17:20-23)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2701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Where can we find our ultimate fulfillment?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Chronicles 28:9</a:t>
            </a:r>
            <a:r>
              <a:rPr lang="en-US" altLang="en-US" dirty="0">
                <a:effectLst>
                  <a:outerShdw blurRad="38100" dist="38100" dir="2700000" algn="tl">
                    <a:srgbClr val="000000"/>
                  </a:outerShdw>
                </a:effectLst>
              </a:rPr>
              <a:t> - " As for you, my son Solomon, know the God of your father, and serve Him with </a:t>
            </a:r>
            <a:r>
              <a:rPr lang="en-US" altLang="en-US" u="sng" dirty="0">
                <a:effectLst>
                  <a:outerShdw blurRad="38100" dist="38100" dir="2700000" algn="tl">
                    <a:srgbClr val="000000"/>
                  </a:outerShdw>
                </a:effectLst>
              </a:rPr>
              <a:t>a loyal heart</a:t>
            </a:r>
            <a:r>
              <a:rPr lang="en-US" altLang="en-US" dirty="0">
                <a:effectLst>
                  <a:outerShdw blurRad="38100" dist="38100" dir="2700000" algn="tl">
                    <a:srgbClr val="000000"/>
                  </a:outerShdw>
                </a:effectLst>
              </a:rPr>
              <a:t> and with </a:t>
            </a:r>
            <a:r>
              <a:rPr lang="en-US" altLang="en-US" u="sng" dirty="0">
                <a:effectLst>
                  <a:outerShdw blurRad="38100" dist="38100" dir="2700000" algn="tl">
                    <a:srgbClr val="000000"/>
                  </a:outerShdw>
                </a:effectLst>
              </a:rPr>
              <a:t>a willing mind</a:t>
            </a:r>
            <a:r>
              <a:rPr lang="en-US" altLang="en-US" dirty="0">
                <a:effectLst>
                  <a:outerShdw blurRad="38100" dist="38100" dir="2700000" algn="tl">
                    <a:srgbClr val="000000"/>
                  </a:outerShdw>
                </a:effectLst>
              </a:rPr>
              <a:t>; for the LORD searches all hearts and understands </a:t>
            </a:r>
            <a:r>
              <a:rPr lang="en-US" altLang="en-US" u="sng" dirty="0">
                <a:effectLst>
                  <a:outerShdw blurRad="38100" dist="38100" dir="2700000" algn="tl">
                    <a:srgbClr val="000000"/>
                  </a:outerShdw>
                </a:effectLst>
              </a:rPr>
              <a:t>all the intent of the thoughts</a:t>
            </a:r>
            <a:r>
              <a:rPr lang="en-US" altLang="en-US" dirty="0">
                <a:effectLst>
                  <a:outerShdw blurRad="38100" dist="38100" dir="2700000" algn="tl">
                    <a:srgbClr val="000000"/>
                  </a:outerShdw>
                </a:effectLst>
              </a:rPr>
              <a:t>. If you </a:t>
            </a:r>
            <a:r>
              <a:rPr lang="en-US" altLang="en-US" u="sng" dirty="0">
                <a:effectLst>
                  <a:outerShdw blurRad="38100" dist="38100" dir="2700000" algn="tl">
                    <a:srgbClr val="000000"/>
                  </a:outerShdw>
                </a:effectLst>
              </a:rPr>
              <a:t>seek Him</a:t>
            </a:r>
            <a:r>
              <a:rPr lang="en-US" altLang="en-US" dirty="0">
                <a:effectLst>
                  <a:outerShdw blurRad="38100" dist="38100" dir="2700000" algn="tl">
                    <a:srgbClr val="000000"/>
                  </a:outerShdw>
                </a:effectLst>
              </a:rPr>
              <a:t>, He </a:t>
            </a:r>
            <a:r>
              <a:rPr lang="en-US" altLang="en-US" u="sng" dirty="0">
                <a:effectLst>
                  <a:outerShdw blurRad="38100" dist="38100" dir="2700000" algn="tl">
                    <a:srgbClr val="000000"/>
                  </a:outerShdw>
                </a:effectLst>
              </a:rPr>
              <a:t>will be found by you</a:t>
            </a:r>
            <a:r>
              <a:rPr lang="en-US" altLang="en-US" dirty="0">
                <a:effectLst>
                  <a:outerShdw blurRad="38100" dist="38100" dir="2700000" algn="tl">
                    <a:srgbClr val="000000"/>
                  </a:outerShdw>
                </a:effectLst>
              </a:rPr>
              <a:t>; but if you forsake Him, He will cast you off forever.</a:t>
            </a:r>
          </a:p>
        </p:txBody>
      </p:sp>
    </p:spTree>
    <p:extLst>
      <p:ext uri="{BB962C8B-B14F-4D97-AF65-F5344CB8AC3E}">
        <p14:creationId xmlns:p14="http://schemas.microsoft.com/office/powerpoint/2010/main" val="8877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17:20-23</a:t>
            </a:r>
            <a:r>
              <a:rPr lang="en-US" altLang="en-US" dirty="0">
                <a:effectLst>
                  <a:outerShdw blurRad="38100" dist="38100" dir="2700000" algn="tl">
                    <a:srgbClr val="000000"/>
                  </a:outerShdw>
                </a:effectLst>
              </a:rPr>
              <a:t>  - " I do not pray for these alone, but also for those who will believe in Me through their word;  21 "</a:t>
            </a:r>
            <a:r>
              <a:rPr lang="en-US" altLang="en-US" u="sng" dirty="0">
                <a:effectLst>
                  <a:outerShdw blurRad="38100" dist="38100" dir="2700000" algn="tl">
                    <a:srgbClr val="000000"/>
                  </a:outerShdw>
                </a:effectLst>
              </a:rPr>
              <a:t>that they all may be one</a:t>
            </a:r>
            <a:r>
              <a:rPr lang="en-US" altLang="en-US" dirty="0">
                <a:effectLst>
                  <a:outerShdw blurRad="38100" dist="38100" dir="2700000" algn="tl">
                    <a:srgbClr val="000000"/>
                  </a:outerShdw>
                </a:effectLst>
              </a:rPr>
              <a:t>, as You, Father, are in Me, and I in You; that they also may be one in Us, that the world may believe that You sent Me</a:t>
            </a:r>
          </a:p>
        </p:txBody>
      </p:sp>
    </p:spTree>
    <p:extLst>
      <p:ext uri="{BB962C8B-B14F-4D97-AF65-F5344CB8AC3E}">
        <p14:creationId xmlns:p14="http://schemas.microsoft.com/office/powerpoint/2010/main" val="371366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22 "And </a:t>
            </a:r>
            <a:r>
              <a:rPr lang="en-US" altLang="en-US" u="sng" dirty="0">
                <a:effectLst>
                  <a:outerShdw blurRad="38100" dist="38100" dir="2700000" algn="tl">
                    <a:srgbClr val="000000"/>
                  </a:outerShdw>
                </a:effectLst>
              </a:rPr>
              <a:t>the glory</a:t>
            </a:r>
            <a:r>
              <a:rPr lang="en-US" altLang="en-US" dirty="0">
                <a:effectLst>
                  <a:outerShdw blurRad="38100" dist="38100" dir="2700000" algn="tl">
                    <a:srgbClr val="000000"/>
                  </a:outerShdw>
                </a:effectLst>
              </a:rPr>
              <a:t> which You gave Me </a:t>
            </a:r>
            <a:r>
              <a:rPr lang="en-US" altLang="en-US" u="sng" dirty="0">
                <a:effectLst>
                  <a:outerShdw blurRad="38100" dist="38100" dir="2700000" algn="tl">
                    <a:srgbClr val="000000"/>
                  </a:outerShdw>
                </a:effectLst>
              </a:rPr>
              <a:t>I have given them</a:t>
            </a:r>
            <a:r>
              <a:rPr lang="en-US" altLang="en-US" dirty="0">
                <a:effectLst>
                  <a:outerShdw blurRad="38100" dist="38100" dir="2700000" algn="tl">
                    <a:srgbClr val="000000"/>
                  </a:outerShdw>
                </a:effectLst>
              </a:rPr>
              <a:t>, that</a:t>
            </a:r>
            <a:r>
              <a:rPr lang="en-US" altLang="en-US" u="sng" dirty="0">
                <a:effectLst>
                  <a:outerShdw blurRad="38100" dist="38100" dir="2700000" algn="tl">
                    <a:srgbClr val="000000"/>
                  </a:outerShdw>
                </a:effectLst>
              </a:rPr>
              <a:t> they may be one just as We are one</a:t>
            </a:r>
            <a:r>
              <a:rPr lang="en-US" altLang="en-US" dirty="0">
                <a:effectLst>
                  <a:outerShdw blurRad="38100" dist="38100" dir="2700000" algn="tl">
                    <a:srgbClr val="000000"/>
                  </a:outerShdw>
                </a:effectLst>
              </a:rPr>
              <a:t>:  23 "I in them, and You in Me; that they may be made perfect in one, and that the world may know that You have sent Me, and have loved them as You have loved Me.</a:t>
            </a:r>
          </a:p>
        </p:txBody>
      </p:sp>
    </p:spTree>
    <p:extLst>
      <p:ext uri="{BB962C8B-B14F-4D97-AF65-F5344CB8AC3E}">
        <p14:creationId xmlns:p14="http://schemas.microsoft.com/office/powerpoint/2010/main" val="241988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hope of the glory of God is to be the focus of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15:7</a:t>
            </a:r>
            <a:r>
              <a:rPr lang="en-US" altLang="en-US" dirty="0">
                <a:effectLst>
                  <a:outerShdw blurRad="38100" dist="38100" dir="2700000" algn="tl">
                    <a:srgbClr val="000000"/>
                  </a:outerShdw>
                </a:effectLst>
              </a:rPr>
              <a:t> - Therefore receive one another, just as Christ also received us, </a:t>
            </a:r>
            <a:r>
              <a:rPr lang="en-US" altLang="en-US" u="sng" dirty="0">
                <a:effectLst>
                  <a:outerShdw blurRad="38100" dist="38100" dir="2700000" algn="tl">
                    <a:srgbClr val="000000"/>
                  </a:outerShdw>
                </a:effectLst>
              </a:rPr>
              <a:t>to the glory of God</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0487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wanted to be with His Father </a:t>
            </a:r>
            <a:r>
              <a:rPr lang="en-US" altLang="en-US" i="1" u="sng" dirty="0">
                <a:effectLst>
                  <a:outerShdw blurRad="38100" dist="38100" dir="2700000" algn="tl">
                    <a:srgbClr val="000000"/>
                  </a:outerShdw>
                </a:effectLst>
              </a:rPr>
              <a:t>in all of His glory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17:5)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6478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17:5</a:t>
            </a:r>
            <a:r>
              <a:rPr lang="en-US" altLang="en-US" dirty="0">
                <a:effectLst>
                  <a:outerShdw blurRad="38100" dist="38100" dir="2700000" algn="tl">
                    <a:srgbClr val="000000"/>
                  </a:outerShdw>
                </a:effectLst>
              </a:rPr>
              <a:t>  - "And now, O Father, glorify Me together with Yourself, with </a:t>
            </a:r>
            <a:r>
              <a:rPr lang="en-US" altLang="en-US" u="sng" dirty="0">
                <a:effectLst>
                  <a:outerShdw blurRad="38100" dist="38100" dir="2700000" algn="tl">
                    <a:srgbClr val="000000"/>
                  </a:outerShdw>
                </a:effectLst>
              </a:rPr>
              <a:t>the glory which I had with You before the world was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75209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have already seen how we can cry “Abba, father.”</a:t>
            </a:r>
          </a:p>
          <a:p>
            <a:r>
              <a:rPr lang="en-US" altLang="en-US" dirty="0">
                <a:effectLst>
                  <a:outerShdw blurRad="38100" dist="38100" dir="2700000" algn="tl">
                    <a:srgbClr val="000000"/>
                  </a:outerShdw>
                </a:effectLst>
              </a:rPr>
              <a:t>Jesus wants us to be thinking about the character of God as revealed in Jesus to                the point that </a:t>
            </a:r>
            <a:r>
              <a:rPr lang="en-US" altLang="en-US" i="1" u="sng" dirty="0">
                <a:effectLst>
                  <a:outerShdw blurRad="38100" dist="38100" dir="2700000" algn="tl">
                    <a:srgbClr val="000000"/>
                  </a:outerShdw>
                </a:effectLst>
              </a:rPr>
              <a:t>we dearly want to see Him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17:22-24; 1 Pt 1:7-9)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0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17:22-24</a:t>
            </a:r>
            <a:r>
              <a:rPr lang="en-US" altLang="en-US" dirty="0">
                <a:effectLst>
                  <a:outerShdw blurRad="38100" dist="38100" dir="2700000" algn="tl">
                    <a:srgbClr val="000000"/>
                  </a:outerShdw>
                </a:effectLst>
              </a:rPr>
              <a:t>  - "And </a:t>
            </a:r>
            <a:r>
              <a:rPr lang="en-US" altLang="en-US" u="sng" dirty="0">
                <a:effectLst>
                  <a:outerShdw blurRad="38100" dist="38100" dir="2700000" algn="tl">
                    <a:srgbClr val="000000"/>
                  </a:outerShdw>
                </a:effectLst>
              </a:rPr>
              <a:t>the glory which You gave Me</a:t>
            </a:r>
            <a:r>
              <a:rPr lang="en-US" altLang="en-US" dirty="0">
                <a:effectLst>
                  <a:outerShdw blurRad="38100" dist="38100" dir="2700000" algn="tl">
                    <a:srgbClr val="000000"/>
                  </a:outerShdw>
                </a:effectLst>
              </a:rPr>
              <a:t> I have given them, that they may be one just as We are one:  23 "I in them, and You in Me; that they may be made perfect in one, and that the world may know that You have sent Me, and have loved them as You have loved Me.  </a:t>
            </a:r>
          </a:p>
        </p:txBody>
      </p:sp>
    </p:spTree>
    <p:extLst>
      <p:ext uri="{BB962C8B-B14F-4D97-AF65-F5344CB8AC3E}">
        <p14:creationId xmlns:p14="http://schemas.microsoft.com/office/powerpoint/2010/main" val="114522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24 "Father, I desire that they also whom You gave Me may be with Me where I am, that </a:t>
            </a:r>
            <a:r>
              <a:rPr lang="en-US" altLang="en-US" u="sng" dirty="0">
                <a:effectLst>
                  <a:outerShdw blurRad="38100" dist="38100" dir="2700000" algn="tl">
                    <a:srgbClr val="000000"/>
                  </a:outerShdw>
                </a:effectLst>
              </a:rPr>
              <a:t>they may behold My glory which You have given Me</a:t>
            </a:r>
            <a:r>
              <a:rPr lang="en-US" altLang="en-US" dirty="0">
                <a:effectLst>
                  <a:outerShdw blurRad="38100" dist="38100" dir="2700000" algn="tl">
                    <a:srgbClr val="000000"/>
                  </a:outerShdw>
                </a:effectLst>
              </a:rPr>
              <a:t>; for You loved Me before the foundation of the world.</a:t>
            </a:r>
          </a:p>
        </p:txBody>
      </p:sp>
    </p:spTree>
    <p:extLst>
      <p:ext uri="{BB962C8B-B14F-4D97-AF65-F5344CB8AC3E}">
        <p14:creationId xmlns:p14="http://schemas.microsoft.com/office/powerpoint/2010/main" val="282946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1 Peter 1:7-9</a:t>
            </a:r>
            <a:r>
              <a:rPr lang="en-US" altLang="en-US" sz="3000" dirty="0">
                <a:effectLst>
                  <a:outerShdw blurRad="38100" dist="38100" dir="2700000" algn="tl">
                    <a:srgbClr val="000000"/>
                  </a:outerShdw>
                </a:effectLst>
              </a:rPr>
              <a:t>  - that the genuineness of your faith, being much more precious than gold that perishes, though it is tested by fire, may be </a:t>
            </a:r>
            <a:r>
              <a:rPr lang="en-US" altLang="en-US" sz="3000" u="sng" dirty="0">
                <a:effectLst>
                  <a:outerShdw blurRad="38100" dist="38100" dir="2700000" algn="tl">
                    <a:srgbClr val="000000"/>
                  </a:outerShdw>
                </a:effectLst>
              </a:rPr>
              <a:t>found to praise, honor, and glory at the revelation of Jesus Christ</a:t>
            </a:r>
            <a:r>
              <a:rPr lang="en-US" altLang="en-US" sz="3000" dirty="0">
                <a:effectLst>
                  <a:outerShdw blurRad="38100" dist="38100" dir="2700000" algn="tl">
                    <a:srgbClr val="000000"/>
                  </a:outerShdw>
                </a:effectLst>
              </a:rPr>
              <a:t>,  8 whom having not seen you love. Though now </a:t>
            </a:r>
            <a:r>
              <a:rPr lang="en-US" altLang="en-US" sz="3000" u="sng" dirty="0">
                <a:effectLst>
                  <a:outerShdw blurRad="38100" dist="38100" dir="2700000" algn="tl">
                    <a:srgbClr val="000000"/>
                  </a:outerShdw>
                </a:effectLst>
              </a:rPr>
              <a:t>you do not see Him</a:t>
            </a:r>
            <a:r>
              <a:rPr lang="en-US" altLang="en-US" sz="3000" dirty="0">
                <a:effectLst>
                  <a:outerShdw blurRad="38100" dist="38100" dir="2700000" algn="tl">
                    <a:srgbClr val="000000"/>
                  </a:outerShdw>
                </a:effectLst>
              </a:rPr>
              <a:t>, yet believing, </a:t>
            </a:r>
            <a:r>
              <a:rPr lang="en-US" altLang="en-US" sz="3000" u="sng" dirty="0">
                <a:effectLst>
                  <a:outerShdw blurRad="38100" dist="38100" dir="2700000" algn="tl">
                    <a:srgbClr val="000000"/>
                  </a:outerShdw>
                </a:effectLst>
              </a:rPr>
              <a:t>you rejoice with joy inexpressible and full of glory</a:t>
            </a:r>
            <a:r>
              <a:rPr lang="en-US" altLang="en-US" sz="3000" dirty="0">
                <a:effectLst>
                  <a:outerShdw blurRad="38100" dist="38100" dir="2700000" algn="tl">
                    <a:srgbClr val="000000"/>
                  </a:outerShdw>
                </a:effectLst>
              </a:rPr>
              <a:t>,  9 receiving the end of your faith -- </a:t>
            </a:r>
            <a:r>
              <a:rPr lang="en-US" altLang="en-US" sz="3000" u="sng" dirty="0">
                <a:effectLst>
                  <a:outerShdw blurRad="38100" dist="38100" dir="2700000" algn="tl">
                    <a:srgbClr val="000000"/>
                  </a:outerShdw>
                </a:effectLst>
              </a:rPr>
              <a:t>the salvation of your souls</a:t>
            </a:r>
            <a:r>
              <a:rPr lang="en-US" altLang="en-US" sz="3000" dirty="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8134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will heaven be like?</a:t>
            </a:r>
          </a:p>
          <a:p>
            <a:r>
              <a:rPr lang="en-US" altLang="en-US" dirty="0">
                <a:effectLst>
                  <a:outerShdw blurRad="38100" dist="38100" dir="2700000" algn="tl">
                    <a:srgbClr val="000000"/>
                  </a:outerShdw>
                </a:effectLst>
              </a:rPr>
              <a:t>God will wipe away all tears. His comfort is perfect.</a:t>
            </a:r>
          </a:p>
          <a:p>
            <a:r>
              <a:rPr lang="en-US" altLang="en-US" dirty="0">
                <a:effectLst>
                  <a:outerShdw blurRad="38100" dist="38100" dir="2700000" algn="tl">
                    <a:srgbClr val="000000"/>
                  </a:outerShdw>
                </a:effectLst>
              </a:rPr>
              <a:t>Our existence will </a:t>
            </a:r>
            <a:r>
              <a:rPr lang="en-US" altLang="en-US" i="1" u="sng" dirty="0">
                <a:effectLst>
                  <a:outerShdw blurRad="38100" dist="38100" dir="2700000" algn="tl">
                    <a:srgbClr val="000000"/>
                  </a:outerShdw>
                </a:effectLst>
              </a:rPr>
              <a:t>illuminated by “the glory of God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(Rev 21:10-11, 22-24)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2321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Where can we find our ultimate fulfillment?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first step to finding the glory of God is to </a:t>
            </a:r>
            <a:r>
              <a:rPr lang="en-US" altLang="en-US" i="1" u="sng" dirty="0">
                <a:effectLst>
                  <a:outerShdw blurRad="38100" dist="38100" dir="2700000" algn="tl">
                    <a:srgbClr val="000000"/>
                  </a:outerShdw>
                </a:effectLst>
              </a:rPr>
              <a:t>empty yourself and seek</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What is the glory of God?</a:t>
            </a:r>
          </a:p>
        </p:txBody>
      </p:sp>
    </p:spTree>
    <p:extLst>
      <p:ext uri="{BB962C8B-B14F-4D97-AF65-F5344CB8AC3E}">
        <p14:creationId xmlns:p14="http://schemas.microsoft.com/office/powerpoint/2010/main" val="242103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21:10-11</a:t>
            </a:r>
            <a:r>
              <a:rPr lang="en-US" altLang="en-US" dirty="0">
                <a:effectLst>
                  <a:outerShdw blurRad="38100" dist="38100" dir="2700000" algn="tl">
                    <a:srgbClr val="000000"/>
                  </a:outerShdw>
                </a:effectLst>
              </a:rPr>
              <a:t> - And he carried me away in the Spirit to a great and high mountain, and showed me the great city, the holy Jerusalem, descending out of heaven from God,  11 </a:t>
            </a:r>
            <a:r>
              <a:rPr lang="en-US" altLang="en-US" u="sng" dirty="0">
                <a:effectLst>
                  <a:outerShdw blurRad="38100" dist="38100" dir="2700000" algn="tl">
                    <a:srgbClr val="000000"/>
                  </a:outerShdw>
                </a:effectLst>
              </a:rPr>
              <a:t>having the glory of God</a:t>
            </a:r>
            <a:r>
              <a:rPr lang="en-US" altLang="en-US" dirty="0">
                <a:effectLst>
                  <a:outerShdw blurRad="38100" dist="38100" dir="2700000" algn="tl">
                    <a:srgbClr val="000000"/>
                  </a:outerShdw>
                </a:effectLst>
              </a:rPr>
              <a:t>. Her light was like a most precious stone, like a jasper stone, clear as crystal.</a:t>
            </a:r>
          </a:p>
        </p:txBody>
      </p:sp>
    </p:spTree>
    <p:extLst>
      <p:ext uri="{BB962C8B-B14F-4D97-AF65-F5344CB8AC3E}">
        <p14:creationId xmlns:p14="http://schemas.microsoft.com/office/powerpoint/2010/main" val="298028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21:22-24</a:t>
            </a:r>
            <a:r>
              <a:rPr lang="en-US" altLang="en-US" dirty="0">
                <a:effectLst>
                  <a:outerShdw blurRad="38100" dist="38100" dir="2700000" algn="tl">
                    <a:srgbClr val="000000"/>
                  </a:outerShdw>
                </a:effectLst>
              </a:rPr>
              <a:t> - But I saw no temple in it, for the Lord God Almighty and the Lamb are its temple.  23 The city had no need of the sun or of the moon to shine in it, </a:t>
            </a:r>
            <a:r>
              <a:rPr lang="en-US" altLang="en-US" u="sng" dirty="0">
                <a:effectLst>
                  <a:outerShdw blurRad="38100" dist="38100" dir="2700000" algn="tl">
                    <a:srgbClr val="000000"/>
                  </a:outerShdw>
                </a:effectLst>
              </a:rPr>
              <a:t>for the glory of God illuminated it</a:t>
            </a:r>
            <a:r>
              <a:rPr lang="en-US" altLang="en-US" dirty="0">
                <a:effectLst>
                  <a:outerShdw blurRad="38100" dist="38100" dir="2700000" algn="tl">
                    <a:srgbClr val="000000"/>
                  </a:outerShdw>
                </a:effectLst>
              </a:rPr>
              <a:t>. The Lamb is its light.  24 And the nations of those who are saved shall walk in its light, and the kings of the earth bring their glory and honor into it.</a:t>
            </a:r>
          </a:p>
        </p:txBody>
      </p:sp>
    </p:spTree>
    <p:extLst>
      <p:ext uri="{BB962C8B-B14F-4D97-AF65-F5344CB8AC3E}">
        <p14:creationId xmlns:p14="http://schemas.microsoft.com/office/powerpoint/2010/main" val="233942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Don’t you want to find the ultimate purpose of God?</a:t>
            </a:r>
          </a:p>
          <a:p>
            <a:r>
              <a:rPr lang="en-US" altLang="en-US" dirty="0">
                <a:effectLst>
                  <a:outerShdw blurRad="38100" dist="38100" dir="2700000" algn="tl">
                    <a:srgbClr val="000000"/>
                  </a:outerShdw>
                </a:effectLst>
              </a:rPr>
              <a:t>Nothing in this life can compare to the glory that awaits us. </a:t>
            </a:r>
            <a:r>
              <a:rPr lang="en-US" altLang="en-US" b="1" dirty="0">
                <a:effectLst>
                  <a:outerShdw blurRad="38100" dist="38100" dir="2700000" algn="tl">
                    <a:srgbClr val="000000"/>
                  </a:outerShdw>
                </a:effectLst>
              </a:rPr>
              <a:t>(Rom 8:18)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3437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Jesus yearns for us to share this glory with Him</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8:18</a:t>
            </a:r>
            <a:r>
              <a:rPr lang="en-US" altLang="en-US" dirty="0">
                <a:effectLst>
                  <a:outerShdw blurRad="38100" dist="38100" dir="2700000" algn="tl">
                    <a:srgbClr val="000000"/>
                  </a:outerShdw>
                </a:effectLst>
              </a:rPr>
              <a:t> - For I consider that the sufferings of this present time are not worthy </a:t>
            </a:r>
            <a:r>
              <a:rPr lang="en-US" altLang="en-US" u="sng" dirty="0">
                <a:effectLst>
                  <a:outerShdw blurRad="38100" dist="38100" dir="2700000" algn="tl">
                    <a:srgbClr val="000000"/>
                  </a:outerShdw>
                </a:effectLst>
              </a:rPr>
              <a:t>to be compared with the glory which shall be revealed in us</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9137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Where can we find our ultimate fulfillment?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Glory</a:t>
            </a:r>
            <a:r>
              <a:rPr lang="en-US" altLang="en-US" dirty="0">
                <a:effectLst>
                  <a:outerShdw blurRad="38100" dist="38100" dir="2700000" algn="tl">
                    <a:srgbClr val="000000"/>
                  </a:outerShdw>
                </a:effectLst>
              </a:rPr>
              <a:t> - (1) as a manifestation of light radiance, brightness, splendor (AC 22.11); (2) as a manifestation of God's excellent power glory, majesty (RO 9.23); (3) as an excellent reputation honor, glory, praise (JN 5.44); (4) as a state characterized by honor, power, and remarkable appearance glory, splendor (LU 24.26)….</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5098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6800</TotalTime>
  <Words>4509</Words>
  <Application>Microsoft Office PowerPoint</Application>
  <PresentationFormat>On-screen Show (4:3)</PresentationFormat>
  <Paragraphs>270</Paragraphs>
  <Slides>83</Slides>
  <Notes>83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83</vt:i4>
      </vt:variant>
    </vt:vector>
  </HeadingPairs>
  <TitlesOfParts>
    <vt:vector size="85" baseType="lpstr">
      <vt:lpstr>Arial</vt:lpstr>
      <vt:lpstr>Default Design</vt:lpstr>
      <vt:lpstr>Finding Fulfillment in the Glory of God </vt:lpstr>
      <vt:lpstr>Where can we find our ultimate fulfillment?</vt:lpstr>
      <vt:lpstr>Where can we find our ultimate fulfillment?</vt:lpstr>
      <vt:lpstr>Where can we find our ultimate fulfillment?</vt:lpstr>
      <vt:lpstr>Where can we find our ultimate fulfillment?</vt:lpstr>
      <vt:lpstr>Where can we find our ultimate fulfillment?</vt:lpstr>
      <vt:lpstr>Where can we find our ultimate fulfillment?</vt:lpstr>
      <vt:lpstr>Where can we find our ultimate fulfillment?</vt:lpstr>
      <vt:lpstr>Where can we find our ultimate fulfillment?</vt:lpstr>
      <vt:lpstr>Men react differently to the glory of God</vt:lpstr>
      <vt:lpstr>Men react differently to the glory of God</vt:lpstr>
      <vt:lpstr>Men react differently to the glory of God</vt:lpstr>
      <vt:lpstr>Men react differently to the glory of God</vt:lpstr>
      <vt:lpstr>Men react differently to the glory of God</vt:lpstr>
      <vt:lpstr>Men react differently to the glory of God</vt:lpstr>
      <vt:lpstr>Men react differently to the glory of God</vt:lpstr>
      <vt:lpstr>Men react differently to the glory of God</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Jesus is the most powerful manifestation of God’s glory</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The hope of the glory of God is to be the focus of our lives</vt:lpstr>
      <vt:lpstr>Jesus yearns for us to share this glory with Him</vt:lpstr>
      <vt:lpstr>Jesus yearns for us to share this glory with Him</vt:lpstr>
      <vt:lpstr>Jesus yearns for us to share this glory with Him</vt:lpstr>
      <vt:lpstr>Jesus yearns for us to share this glory with Him</vt:lpstr>
      <vt:lpstr>Jesus yearns for us to share this glory with Him</vt:lpstr>
      <vt:lpstr>Jesus yearns for us to share this glory with Him</vt:lpstr>
      <vt:lpstr>Jesus yearns for us to share this glory with Him</vt:lpstr>
      <vt:lpstr>Jesus yearns for us to share this glory with Him</vt:lpstr>
      <vt:lpstr>Jesus yearns for us to share this glory with Him</vt:lpstr>
      <vt:lpstr>Jesus yearns for us to share this glory with Him</vt:lpstr>
      <vt:lpstr>Jesus yearns for us to share this glory with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Projector</cp:lastModifiedBy>
  <cp:revision>140</cp:revision>
  <dcterms:created xsi:type="dcterms:W3CDTF">2011-01-22T21:17:58Z</dcterms:created>
  <dcterms:modified xsi:type="dcterms:W3CDTF">2019-12-15T17:41:39Z</dcterms:modified>
</cp:coreProperties>
</file>