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4"/>
  </p:notesMasterIdLst>
  <p:sldIdLst>
    <p:sldId id="256" r:id="rId2"/>
    <p:sldId id="1737" r:id="rId3"/>
    <p:sldId id="1844" r:id="rId4"/>
    <p:sldId id="1845" r:id="rId5"/>
    <p:sldId id="1846" r:id="rId6"/>
    <p:sldId id="1847" r:id="rId7"/>
    <p:sldId id="1848" r:id="rId8"/>
    <p:sldId id="1849" r:id="rId9"/>
    <p:sldId id="1850" r:id="rId10"/>
    <p:sldId id="1851" r:id="rId11"/>
    <p:sldId id="1748" r:id="rId12"/>
    <p:sldId id="1823" r:id="rId13"/>
    <p:sldId id="1824" r:id="rId14"/>
    <p:sldId id="1825" r:id="rId15"/>
    <p:sldId id="1826" r:id="rId16"/>
    <p:sldId id="1827" r:id="rId17"/>
    <p:sldId id="1828" r:id="rId18"/>
    <p:sldId id="1829" r:id="rId19"/>
    <p:sldId id="1830" r:id="rId20"/>
    <p:sldId id="1831" r:id="rId21"/>
    <p:sldId id="1832" r:id="rId22"/>
    <p:sldId id="1834" r:id="rId23"/>
    <p:sldId id="1835" r:id="rId24"/>
    <p:sldId id="1836" r:id="rId25"/>
    <p:sldId id="1837" r:id="rId26"/>
    <p:sldId id="1838" r:id="rId27"/>
    <p:sldId id="1839" r:id="rId28"/>
    <p:sldId id="1840" r:id="rId29"/>
    <p:sldId id="1841" r:id="rId30"/>
    <p:sldId id="1842" r:id="rId31"/>
    <p:sldId id="1843" r:id="rId32"/>
    <p:sldId id="1681" r:id="rId33"/>
    <p:sldId id="1783" r:id="rId34"/>
    <p:sldId id="1784" r:id="rId35"/>
    <p:sldId id="1785" r:id="rId36"/>
    <p:sldId id="1786" r:id="rId37"/>
    <p:sldId id="1787" r:id="rId38"/>
    <p:sldId id="1788" r:id="rId39"/>
    <p:sldId id="1789" r:id="rId40"/>
    <p:sldId id="1790" r:id="rId41"/>
    <p:sldId id="1791" r:id="rId42"/>
    <p:sldId id="1792" r:id="rId43"/>
    <p:sldId id="1793" r:id="rId44"/>
    <p:sldId id="1794" r:id="rId45"/>
    <p:sldId id="1795" r:id="rId46"/>
    <p:sldId id="1796" r:id="rId47"/>
    <p:sldId id="1797" r:id="rId48"/>
    <p:sldId id="1798" r:id="rId49"/>
    <p:sldId id="1799" r:id="rId50"/>
    <p:sldId id="1800" r:id="rId51"/>
    <p:sldId id="1801" r:id="rId52"/>
    <p:sldId id="1802" r:id="rId53"/>
    <p:sldId id="1803" r:id="rId54"/>
    <p:sldId id="1804" r:id="rId55"/>
    <p:sldId id="1805" r:id="rId56"/>
    <p:sldId id="1806" r:id="rId57"/>
    <p:sldId id="1807" r:id="rId58"/>
    <p:sldId id="1808" r:id="rId59"/>
    <p:sldId id="1809" r:id="rId60"/>
    <p:sldId id="1810" r:id="rId61"/>
    <p:sldId id="1811" r:id="rId62"/>
    <p:sldId id="1812" r:id="rId63"/>
    <p:sldId id="1813" r:id="rId64"/>
    <p:sldId id="1814" r:id="rId65"/>
    <p:sldId id="1815" r:id="rId66"/>
    <p:sldId id="1816" r:id="rId67"/>
    <p:sldId id="1817" r:id="rId68"/>
    <p:sldId id="1818" r:id="rId69"/>
    <p:sldId id="1819" r:id="rId70"/>
    <p:sldId id="1820" r:id="rId71"/>
    <p:sldId id="1821" r:id="rId72"/>
    <p:sldId id="1822" r:id="rId7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FF00"/>
    <a:srgbClr val="A50021"/>
    <a:srgbClr val="003300"/>
    <a:srgbClr val="660066"/>
    <a:srgbClr val="5B0A01"/>
    <a:srgbClr val="43193F"/>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75" autoAdjust="0"/>
    <p:restoredTop sz="86491" autoAdjust="0"/>
  </p:normalViewPr>
  <p:slideViewPr>
    <p:cSldViewPr>
      <p:cViewPr varScale="1">
        <p:scale>
          <a:sx n="86" d="100"/>
          <a:sy n="86" d="100"/>
        </p:scale>
        <p:origin x="1406" y="62"/>
      </p:cViewPr>
      <p:guideLst>
        <p:guide orient="horz" pos="2160"/>
        <p:guide pos="2880"/>
      </p:guideLst>
    </p:cSldViewPr>
  </p:slideViewPr>
  <p:outlineViewPr>
    <p:cViewPr>
      <p:scale>
        <a:sx n="33" d="100"/>
        <a:sy n="33" d="100"/>
      </p:scale>
      <p:origin x="0" y="29838"/>
    </p:cViewPr>
  </p:outlineViewPr>
  <p:notesTextViewPr>
    <p:cViewPr>
      <p:scale>
        <a:sx n="100" d="100"/>
        <a:sy n="100" d="100"/>
      </p:scale>
      <p:origin x="0" y="0"/>
    </p:cViewPr>
  </p:notesTextViewPr>
  <p:sorterViewPr>
    <p:cViewPr>
      <p:scale>
        <a:sx n="66" d="100"/>
        <a:sy n="66" d="100"/>
      </p:scale>
      <p:origin x="0" y="504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E2A4246-FEC8-4CA3-8B43-B17F7ECCB684}" type="slidenum">
              <a:rPr lang="en-US"/>
              <a:pPr>
                <a:defRPr/>
              </a:pPr>
              <a:t>‹#›</a:t>
            </a:fld>
            <a:endParaRPr lang="en-US"/>
          </a:p>
        </p:txBody>
      </p:sp>
    </p:spTree>
    <p:extLst>
      <p:ext uri="{BB962C8B-B14F-4D97-AF65-F5344CB8AC3E}">
        <p14:creationId xmlns:p14="http://schemas.microsoft.com/office/powerpoint/2010/main" val="27037245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a:ln/>
        </p:spPr>
      </p:sp>
      <p:sp>
        <p:nvSpPr>
          <p:cNvPr id="15362"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363"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44C85ED7-A3B1-4DC2-BB48-736A1A8264F1}" type="slidenum">
              <a:rPr lang="en-US" altLang="en-US" smtClean="0"/>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10</a:t>
            </a:fld>
            <a:endParaRPr lang="en-US" altLang="en-US"/>
          </a:p>
        </p:txBody>
      </p:sp>
    </p:spTree>
    <p:extLst>
      <p:ext uri="{BB962C8B-B14F-4D97-AF65-F5344CB8AC3E}">
        <p14:creationId xmlns:p14="http://schemas.microsoft.com/office/powerpoint/2010/main" val="16885795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11</a:t>
            </a:fld>
            <a:endParaRPr lang="en-US" altLang="en-US"/>
          </a:p>
        </p:txBody>
      </p:sp>
    </p:spTree>
    <p:extLst>
      <p:ext uri="{BB962C8B-B14F-4D97-AF65-F5344CB8AC3E}">
        <p14:creationId xmlns:p14="http://schemas.microsoft.com/office/powerpoint/2010/main" val="19832450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12</a:t>
            </a:fld>
            <a:endParaRPr lang="en-US" altLang="en-US"/>
          </a:p>
        </p:txBody>
      </p:sp>
    </p:spTree>
    <p:extLst>
      <p:ext uri="{BB962C8B-B14F-4D97-AF65-F5344CB8AC3E}">
        <p14:creationId xmlns:p14="http://schemas.microsoft.com/office/powerpoint/2010/main" val="3403361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13</a:t>
            </a:fld>
            <a:endParaRPr lang="en-US" altLang="en-US"/>
          </a:p>
        </p:txBody>
      </p:sp>
    </p:spTree>
    <p:extLst>
      <p:ext uri="{BB962C8B-B14F-4D97-AF65-F5344CB8AC3E}">
        <p14:creationId xmlns:p14="http://schemas.microsoft.com/office/powerpoint/2010/main" val="9472244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14</a:t>
            </a:fld>
            <a:endParaRPr lang="en-US" altLang="en-US"/>
          </a:p>
        </p:txBody>
      </p:sp>
    </p:spTree>
    <p:extLst>
      <p:ext uri="{BB962C8B-B14F-4D97-AF65-F5344CB8AC3E}">
        <p14:creationId xmlns:p14="http://schemas.microsoft.com/office/powerpoint/2010/main" val="1981423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15</a:t>
            </a:fld>
            <a:endParaRPr lang="en-US" altLang="en-US"/>
          </a:p>
        </p:txBody>
      </p:sp>
    </p:spTree>
    <p:extLst>
      <p:ext uri="{BB962C8B-B14F-4D97-AF65-F5344CB8AC3E}">
        <p14:creationId xmlns:p14="http://schemas.microsoft.com/office/powerpoint/2010/main" val="40074148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16</a:t>
            </a:fld>
            <a:endParaRPr lang="en-US" altLang="en-US"/>
          </a:p>
        </p:txBody>
      </p:sp>
    </p:spTree>
    <p:extLst>
      <p:ext uri="{BB962C8B-B14F-4D97-AF65-F5344CB8AC3E}">
        <p14:creationId xmlns:p14="http://schemas.microsoft.com/office/powerpoint/2010/main" val="17445544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17</a:t>
            </a:fld>
            <a:endParaRPr lang="en-US" altLang="en-US"/>
          </a:p>
        </p:txBody>
      </p:sp>
    </p:spTree>
    <p:extLst>
      <p:ext uri="{BB962C8B-B14F-4D97-AF65-F5344CB8AC3E}">
        <p14:creationId xmlns:p14="http://schemas.microsoft.com/office/powerpoint/2010/main" val="10154893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18</a:t>
            </a:fld>
            <a:endParaRPr lang="en-US" altLang="en-US"/>
          </a:p>
        </p:txBody>
      </p:sp>
    </p:spTree>
    <p:extLst>
      <p:ext uri="{BB962C8B-B14F-4D97-AF65-F5344CB8AC3E}">
        <p14:creationId xmlns:p14="http://schemas.microsoft.com/office/powerpoint/2010/main" val="17326268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19</a:t>
            </a:fld>
            <a:endParaRPr lang="en-US" altLang="en-US"/>
          </a:p>
        </p:txBody>
      </p:sp>
    </p:spTree>
    <p:extLst>
      <p:ext uri="{BB962C8B-B14F-4D97-AF65-F5344CB8AC3E}">
        <p14:creationId xmlns:p14="http://schemas.microsoft.com/office/powerpoint/2010/main" val="1632412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a:t>
            </a:fld>
            <a:endParaRPr lang="en-US" altLang="en-US"/>
          </a:p>
        </p:txBody>
      </p:sp>
    </p:spTree>
    <p:extLst>
      <p:ext uri="{BB962C8B-B14F-4D97-AF65-F5344CB8AC3E}">
        <p14:creationId xmlns:p14="http://schemas.microsoft.com/office/powerpoint/2010/main" val="10565934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20</a:t>
            </a:fld>
            <a:endParaRPr lang="en-US" altLang="en-US"/>
          </a:p>
        </p:txBody>
      </p:sp>
    </p:spTree>
    <p:extLst>
      <p:ext uri="{BB962C8B-B14F-4D97-AF65-F5344CB8AC3E}">
        <p14:creationId xmlns:p14="http://schemas.microsoft.com/office/powerpoint/2010/main" val="21657607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21</a:t>
            </a:fld>
            <a:endParaRPr lang="en-US" altLang="en-US"/>
          </a:p>
        </p:txBody>
      </p:sp>
    </p:spTree>
    <p:extLst>
      <p:ext uri="{BB962C8B-B14F-4D97-AF65-F5344CB8AC3E}">
        <p14:creationId xmlns:p14="http://schemas.microsoft.com/office/powerpoint/2010/main" val="28612392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22</a:t>
            </a:fld>
            <a:endParaRPr lang="en-US" altLang="en-US"/>
          </a:p>
        </p:txBody>
      </p:sp>
    </p:spTree>
    <p:extLst>
      <p:ext uri="{BB962C8B-B14F-4D97-AF65-F5344CB8AC3E}">
        <p14:creationId xmlns:p14="http://schemas.microsoft.com/office/powerpoint/2010/main" val="2542411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23</a:t>
            </a:fld>
            <a:endParaRPr lang="en-US" altLang="en-US"/>
          </a:p>
        </p:txBody>
      </p:sp>
    </p:spTree>
    <p:extLst>
      <p:ext uri="{BB962C8B-B14F-4D97-AF65-F5344CB8AC3E}">
        <p14:creationId xmlns:p14="http://schemas.microsoft.com/office/powerpoint/2010/main" val="14465983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24</a:t>
            </a:fld>
            <a:endParaRPr lang="en-US" altLang="en-US"/>
          </a:p>
        </p:txBody>
      </p:sp>
    </p:spTree>
    <p:extLst>
      <p:ext uri="{BB962C8B-B14F-4D97-AF65-F5344CB8AC3E}">
        <p14:creationId xmlns:p14="http://schemas.microsoft.com/office/powerpoint/2010/main" val="5657944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25</a:t>
            </a:fld>
            <a:endParaRPr lang="en-US" altLang="en-US"/>
          </a:p>
        </p:txBody>
      </p:sp>
    </p:spTree>
    <p:extLst>
      <p:ext uri="{BB962C8B-B14F-4D97-AF65-F5344CB8AC3E}">
        <p14:creationId xmlns:p14="http://schemas.microsoft.com/office/powerpoint/2010/main" val="8378451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26</a:t>
            </a:fld>
            <a:endParaRPr lang="en-US" altLang="en-US"/>
          </a:p>
        </p:txBody>
      </p:sp>
    </p:spTree>
    <p:extLst>
      <p:ext uri="{BB962C8B-B14F-4D97-AF65-F5344CB8AC3E}">
        <p14:creationId xmlns:p14="http://schemas.microsoft.com/office/powerpoint/2010/main" val="36588900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27</a:t>
            </a:fld>
            <a:endParaRPr lang="en-US" altLang="en-US"/>
          </a:p>
        </p:txBody>
      </p:sp>
    </p:spTree>
    <p:extLst>
      <p:ext uri="{BB962C8B-B14F-4D97-AF65-F5344CB8AC3E}">
        <p14:creationId xmlns:p14="http://schemas.microsoft.com/office/powerpoint/2010/main" val="25694620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28</a:t>
            </a:fld>
            <a:endParaRPr lang="en-US" altLang="en-US"/>
          </a:p>
        </p:txBody>
      </p:sp>
    </p:spTree>
    <p:extLst>
      <p:ext uri="{BB962C8B-B14F-4D97-AF65-F5344CB8AC3E}">
        <p14:creationId xmlns:p14="http://schemas.microsoft.com/office/powerpoint/2010/main" val="7838060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29</a:t>
            </a:fld>
            <a:endParaRPr lang="en-US" altLang="en-US"/>
          </a:p>
        </p:txBody>
      </p:sp>
    </p:spTree>
    <p:extLst>
      <p:ext uri="{BB962C8B-B14F-4D97-AF65-F5344CB8AC3E}">
        <p14:creationId xmlns:p14="http://schemas.microsoft.com/office/powerpoint/2010/main" val="3866116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a:t>
            </a:fld>
            <a:endParaRPr lang="en-US" altLang="en-US"/>
          </a:p>
        </p:txBody>
      </p:sp>
    </p:spTree>
    <p:extLst>
      <p:ext uri="{BB962C8B-B14F-4D97-AF65-F5344CB8AC3E}">
        <p14:creationId xmlns:p14="http://schemas.microsoft.com/office/powerpoint/2010/main" val="3069616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30</a:t>
            </a:fld>
            <a:endParaRPr lang="en-US" altLang="en-US"/>
          </a:p>
        </p:txBody>
      </p:sp>
    </p:spTree>
    <p:extLst>
      <p:ext uri="{BB962C8B-B14F-4D97-AF65-F5344CB8AC3E}">
        <p14:creationId xmlns:p14="http://schemas.microsoft.com/office/powerpoint/2010/main" val="38327889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31</a:t>
            </a:fld>
            <a:endParaRPr lang="en-US" altLang="en-US"/>
          </a:p>
        </p:txBody>
      </p:sp>
    </p:spTree>
    <p:extLst>
      <p:ext uri="{BB962C8B-B14F-4D97-AF65-F5344CB8AC3E}">
        <p14:creationId xmlns:p14="http://schemas.microsoft.com/office/powerpoint/2010/main" val="40200735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32</a:t>
            </a:fld>
            <a:endParaRPr lang="en-US" altLang="en-US"/>
          </a:p>
        </p:txBody>
      </p:sp>
    </p:spTree>
    <p:extLst>
      <p:ext uri="{BB962C8B-B14F-4D97-AF65-F5344CB8AC3E}">
        <p14:creationId xmlns:p14="http://schemas.microsoft.com/office/powerpoint/2010/main" val="17233640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33</a:t>
            </a:fld>
            <a:endParaRPr lang="en-US" altLang="en-US"/>
          </a:p>
        </p:txBody>
      </p:sp>
    </p:spTree>
    <p:extLst>
      <p:ext uri="{BB962C8B-B14F-4D97-AF65-F5344CB8AC3E}">
        <p14:creationId xmlns:p14="http://schemas.microsoft.com/office/powerpoint/2010/main" val="9723220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34</a:t>
            </a:fld>
            <a:endParaRPr lang="en-US" altLang="en-US"/>
          </a:p>
        </p:txBody>
      </p:sp>
    </p:spTree>
    <p:extLst>
      <p:ext uri="{BB962C8B-B14F-4D97-AF65-F5344CB8AC3E}">
        <p14:creationId xmlns:p14="http://schemas.microsoft.com/office/powerpoint/2010/main" val="175174245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35</a:t>
            </a:fld>
            <a:endParaRPr lang="en-US" altLang="en-US"/>
          </a:p>
        </p:txBody>
      </p:sp>
    </p:spTree>
    <p:extLst>
      <p:ext uri="{BB962C8B-B14F-4D97-AF65-F5344CB8AC3E}">
        <p14:creationId xmlns:p14="http://schemas.microsoft.com/office/powerpoint/2010/main" val="246137316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36</a:t>
            </a:fld>
            <a:endParaRPr lang="en-US" altLang="en-US"/>
          </a:p>
        </p:txBody>
      </p:sp>
    </p:spTree>
    <p:extLst>
      <p:ext uri="{BB962C8B-B14F-4D97-AF65-F5344CB8AC3E}">
        <p14:creationId xmlns:p14="http://schemas.microsoft.com/office/powerpoint/2010/main" val="196067753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37</a:t>
            </a:fld>
            <a:endParaRPr lang="en-US" altLang="en-US"/>
          </a:p>
        </p:txBody>
      </p:sp>
    </p:spTree>
    <p:extLst>
      <p:ext uri="{BB962C8B-B14F-4D97-AF65-F5344CB8AC3E}">
        <p14:creationId xmlns:p14="http://schemas.microsoft.com/office/powerpoint/2010/main" val="132324584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38</a:t>
            </a:fld>
            <a:endParaRPr lang="en-US" altLang="en-US"/>
          </a:p>
        </p:txBody>
      </p:sp>
    </p:spTree>
    <p:extLst>
      <p:ext uri="{BB962C8B-B14F-4D97-AF65-F5344CB8AC3E}">
        <p14:creationId xmlns:p14="http://schemas.microsoft.com/office/powerpoint/2010/main" val="62907073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39</a:t>
            </a:fld>
            <a:endParaRPr lang="en-US" altLang="en-US"/>
          </a:p>
        </p:txBody>
      </p:sp>
    </p:spTree>
    <p:extLst>
      <p:ext uri="{BB962C8B-B14F-4D97-AF65-F5344CB8AC3E}">
        <p14:creationId xmlns:p14="http://schemas.microsoft.com/office/powerpoint/2010/main" val="3378900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a:t>
            </a:fld>
            <a:endParaRPr lang="en-US" altLang="en-US"/>
          </a:p>
        </p:txBody>
      </p:sp>
    </p:spTree>
    <p:extLst>
      <p:ext uri="{BB962C8B-B14F-4D97-AF65-F5344CB8AC3E}">
        <p14:creationId xmlns:p14="http://schemas.microsoft.com/office/powerpoint/2010/main" val="19887413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40</a:t>
            </a:fld>
            <a:endParaRPr lang="en-US" altLang="en-US"/>
          </a:p>
        </p:txBody>
      </p:sp>
    </p:spTree>
    <p:extLst>
      <p:ext uri="{BB962C8B-B14F-4D97-AF65-F5344CB8AC3E}">
        <p14:creationId xmlns:p14="http://schemas.microsoft.com/office/powerpoint/2010/main" val="65614956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41</a:t>
            </a:fld>
            <a:endParaRPr lang="en-US" altLang="en-US"/>
          </a:p>
        </p:txBody>
      </p:sp>
    </p:spTree>
    <p:extLst>
      <p:ext uri="{BB962C8B-B14F-4D97-AF65-F5344CB8AC3E}">
        <p14:creationId xmlns:p14="http://schemas.microsoft.com/office/powerpoint/2010/main" val="312274985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42</a:t>
            </a:fld>
            <a:endParaRPr lang="en-US" altLang="en-US"/>
          </a:p>
        </p:txBody>
      </p:sp>
    </p:spTree>
    <p:extLst>
      <p:ext uri="{BB962C8B-B14F-4D97-AF65-F5344CB8AC3E}">
        <p14:creationId xmlns:p14="http://schemas.microsoft.com/office/powerpoint/2010/main" val="108073077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43</a:t>
            </a:fld>
            <a:endParaRPr lang="en-US" altLang="en-US"/>
          </a:p>
        </p:txBody>
      </p:sp>
    </p:spTree>
    <p:extLst>
      <p:ext uri="{BB962C8B-B14F-4D97-AF65-F5344CB8AC3E}">
        <p14:creationId xmlns:p14="http://schemas.microsoft.com/office/powerpoint/2010/main" val="151857867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44</a:t>
            </a:fld>
            <a:endParaRPr lang="en-US" altLang="en-US"/>
          </a:p>
        </p:txBody>
      </p:sp>
    </p:spTree>
    <p:extLst>
      <p:ext uri="{BB962C8B-B14F-4D97-AF65-F5344CB8AC3E}">
        <p14:creationId xmlns:p14="http://schemas.microsoft.com/office/powerpoint/2010/main" val="193728406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45</a:t>
            </a:fld>
            <a:endParaRPr lang="en-US" altLang="en-US"/>
          </a:p>
        </p:txBody>
      </p:sp>
    </p:spTree>
    <p:extLst>
      <p:ext uri="{BB962C8B-B14F-4D97-AF65-F5344CB8AC3E}">
        <p14:creationId xmlns:p14="http://schemas.microsoft.com/office/powerpoint/2010/main" val="399609419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46</a:t>
            </a:fld>
            <a:endParaRPr lang="en-US" altLang="en-US"/>
          </a:p>
        </p:txBody>
      </p:sp>
    </p:spTree>
    <p:extLst>
      <p:ext uri="{BB962C8B-B14F-4D97-AF65-F5344CB8AC3E}">
        <p14:creationId xmlns:p14="http://schemas.microsoft.com/office/powerpoint/2010/main" val="105418226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47</a:t>
            </a:fld>
            <a:endParaRPr lang="en-US" altLang="en-US"/>
          </a:p>
        </p:txBody>
      </p:sp>
    </p:spTree>
    <p:extLst>
      <p:ext uri="{BB962C8B-B14F-4D97-AF65-F5344CB8AC3E}">
        <p14:creationId xmlns:p14="http://schemas.microsoft.com/office/powerpoint/2010/main" val="265767099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48</a:t>
            </a:fld>
            <a:endParaRPr lang="en-US" altLang="en-US"/>
          </a:p>
        </p:txBody>
      </p:sp>
    </p:spTree>
    <p:extLst>
      <p:ext uri="{BB962C8B-B14F-4D97-AF65-F5344CB8AC3E}">
        <p14:creationId xmlns:p14="http://schemas.microsoft.com/office/powerpoint/2010/main" val="184647463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49</a:t>
            </a:fld>
            <a:endParaRPr lang="en-US" altLang="en-US"/>
          </a:p>
        </p:txBody>
      </p:sp>
    </p:spTree>
    <p:extLst>
      <p:ext uri="{BB962C8B-B14F-4D97-AF65-F5344CB8AC3E}">
        <p14:creationId xmlns:p14="http://schemas.microsoft.com/office/powerpoint/2010/main" val="16889310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a:t>
            </a:fld>
            <a:endParaRPr lang="en-US" altLang="en-US"/>
          </a:p>
        </p:txBody>
      </p:sp>
    </p:spTree>
    <p:extLst>
      <p:ext uri="{BB962C8B-B14F-4D97-AF65-F5344CB8AC3E}">
        <p14:creationId xmlns:p14="http://schemas.microsoft.com/office/powerpoint/2010/main" val="31607847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50</a:t>
            </a:fld>
            <a:endParaRPr lang="en-US" altLang="en-US"/>
          </a:p>
        </p:txBody>
      </p:sp>
    </p:spTree>
    <p:extLst>
      <p:ext uri="{BB962C8B-B14F-4D97-AF65-F5344CB8AC3E}">
        <p14:creationId xmlns:p14="http://schemas.microsoft.com/office/powerpoint/2010/main" val="174770319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51</a:t>
            </a:fld>
            <a:endParaRPr lang="en-US" altLang="en-US"/>
          </a:p>
        </p:txBody>
      </p:sp>
    </p:spTree>
    <p:extLst>
      <p:ext uri="{BB962C8B-B14F-4D97-AF65-F5344CB8AC3E}">
        <p14:creationId xmlns:p14="http://schemas.microsoft.com/office/powerpoint/2010/main" val="141460766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52</a:t>
            </a:fld>
            <a:endParaRPr lang="en-US" altLang="en-US"/>
          </a:p>
        </p:txBody>
      </p:sp>
    </p:spTree>
    <p:extLst>
      <p:ext uri="{BB962C8B-B14F-4D97-AF65-F5344CB8AC3E}">
        <p14:creationId xmlns:p14="http://schemas.microsoft.com/office/powerpoint/2010/main" val="4215675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53</a:t>
            </a:fld>
            <a:endParaRPr lang="en-US" altLang="en-US"/>
          </a:p>
        </p:txBody>
      </p:sp>
    </p:spTree>
    <p:extLst>
      <p:ext uri="{BB962C8B-B14F-4D97-AF65-F5344CB8AC3E}">
        <p14:creationId xmlns:p14="http://schemas.microsoft.com/office/powerpoint/2010/main" val="25115085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54</a:t>
            </a:fld>
            <a:endParaRPr lang="en-US" altLang="en-US"/>
          </a:p>
        </p:txBody>
      </p:sp>
    </p:spTree>
    <p:extLst>
      <p:ext uri="{BB962C8B-B14F-4D97-AF65-F5344CB8AC3E}">
        <p14:creationId xmlns:p14="http://schemas.microsoft.com/office/powerpoint/2010/main" val="159919466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55</a:t>
            </a:fld>
            <a:endParaRPr lang="en-US" altLang="en-US"/>
          </a:p>
        </p:txBody>
      </p:sp>
    </p:spTree>
    <p:extLst>
      <p:ext uri="{BB962C8B-B14F-4D97-AF65-F5344CB8AC3E}">
        <p14:creationId xmlns:p14="http://schemas.microsoft.com/office/powerpoint/2010/main" val="225000861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56</a:t>
            </a:fld>
            <a:endParaRPr lang="en-US" altLang="en-US"/>
          </a:p>
        </p:txBody>
      </p:sp>
    </p:spTree>
    <p:extLst>
      <p:ext uri="{BB962C8B-B14F-4D97-AF65-F5344CB8AC3E}">
        <p14:creationId xmlns:p14="http://schemas.microsoft.com/office/powerpoint/2010/main" val="350807987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57</a:t>
            </a:fld>
            <a:endParaRPr lang="en-US" altLang="en-US"/>
          </a:p>
        </p:txBody>
      </p:sp>
    </p:spTree>
    <p:extLst>
      <p:ext uri="{BB962C8B-B14F-4D97-AF65-F5344CB8AC3E}">
        <p14:creationId xmlns:p14="http://schemas.microsoft.com/office/powerpoint/2010/main" val="106816657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58</a:t>
            </a:fld>
            <a:endParaRPr lang="en-US" altLang="en-US"/>
          </a:p>
        </p:txBody>
      </p:sp>
    </p:spTree>
    <p:extLst>
      <p:ext uri="{BB962C8B-B14F-4D97-AF65-F5344CB8AC3E}">
        <p14:creationId xmlns:p14="http://schemas.microsoft.com/office/powerpoint/2010/main" val="260304006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59</a:t>
            </a:fld>
            <a:endParaRPr lang="en-US" altLang="en-US"/>
          </a:p>
        </p:txBody>
      </p:sp>
    </p:spTree>
    <p:extLst>
      <p:ext uri="{BB962C8B-B14F-4D97-AF65-F5344CB8AC3E}">
        <p14:creationId xmlns:p14="http://schemas.microsoft.com/office/powerpoint/2010/main" val="3492938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a:t>
            </a:fld>
            <a:endParaRPr lang="en-US" altLang="en-US"/>
          </a:p>
        </p:txBody>
      </p:sp>
    </p:spTree>
    <p:extLst>
      <p:ext uri="{BB962C8B-B14F-4D97-AF65-F5344CB8AC3E}">
        <p14:creationId xmlns:p14="http://schemas.microsoft.com/office/powerpoint/2010/main" val="217086792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60</a:t>
            </a:fld>
            <a:endParaRPr lang="en-US" altLang="en-US"/>
          </a:p>
        </p:txBody>
      </p:sp>
    </p:spTree>
    <p:extLst>
      <p:ext uri="{BB962C8B-B14F-4D97-AF65-F5344CB8AC3E}">
        <p14:creationId xmlns:p14="http://schemas.microsoft.com/office/powerpoint/2010/main" val="320580459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61</a:t>
            </a:fld>
            <a:endParaRPr lang="en-US" altLang="en-US"/>
          </a:p>
        </p:txBody>
      </p:sp>
    </p:spTree>
    <p:extLst>
      <p:ext uri="{BB962C8B-B14F-4D97-AF65-F5344CB8AC3E}">
        <p14:creationId xmlns:p14="http://schemas.microsoft.com/office/powerpoint/2010/main" val="764443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62</a:t>
            </a:fld>
            <a:endParaRPr lang="en-US" altLang="en-US"/>
          </a:p>
        </p:txBody>
      </p:sp>
    </p:spTree>
    <p:extLst>
      <p:ext uri="{BB962C8B-B14F-4D97-AF65-F5344CB8AC3E}">
        <p14:creationId xmlns:p14="http://schemas.microsoft.com/office/powerpoint/2010/main" val="193194850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63</a:t>
            </a:fld>
            <a:endParaRPr lang="en-US" altLang="en-US"/>
          </a:p>
        </p:txBody>
      </p:sp>
    </p:spTree>
    <p:extLst>
      <p:ext uri="{BB962C8B-B14F-4D97-AF65-F5344CB8AC3E}">
        <p14:creationId xmlns:p14="http://schemas.microsoft.com/office/powerpoint/2010/main" val="28809401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64</a:t>
            </a:fld>
            <a:endParaRPr lang="en-US" altLang="en-US"/>
          </a:p>
        </p:txBody>
      </p:sp>
    </p:spTree>
    <p:extLst>
      <p:ext uri="{BB962C8B-B14F-4D97-AF65-F5344CB8AC3E}">
        <p14:creationId xmlns:p14="http://schemas.microsoft.com/office/powerpoint/2010/main" val="176249202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65</a:t>
            </a:fld>
            <a:endParaRPr lang="en-US" altLang="en-US"/>
          </a:p>
        </p:txBody>
      </p:sp>
    </p:spTree>
    <p:extLst>
      <p:ext uri="{BB962C8B-B14F-4D97-AF65-F5344CB8AC3E}">
        <p14:creationId xmlns:p14="http://schemas.microsoft.com/office/powerpoint/2010/main" val="299622228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66</a:t>
            </a:fld>
            <a:endParaRPr lang="en-US" altLang="en-US"/>
          </a:p>
        </p:txBody>
      </p:sp>
    </p:spTree>
    <p:extLst>
      <p:ext uri="{BB962C8B-B14F-4D97-AF65-F5344CB8AC3E}">
        <p14:creationId xmlns:p14="http://schemas.microsoft.com/office/powerpoint/2010/main" val="2129826152"/>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67</a:t>
            </a:fld>
            <a:endParaRPr lang="en-US" altLang="en-US"/>
          </a:p>
        </p:txBody>
      </p:sp>
    </p:spTree>
    <p:extLst>
      <p:ext uri="{BB962C8B-B14F-4D97-AF65-F5344CB8AC3E}">
        <p14:creationId xmlns:p14="http://schemas.microsoft.com/office/powerpoint/2010/main" val="78027726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68</a:t>
            </a:fld>
            <a:endParaRPr lang="en-US" altLang="en-US"/>
          </a:p>
        </p:txBody>
      </p:sp>
    </p:spTree>
    <p:extLst>
      <p:ext uri="{BB962C8B-B14F-4D97-AF65-F5344CB8AC3E}">
        <p14:creationId xmlns:p14="http://schemas.microsoft.com/office/powerpoint/2010/main" val="59557567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69</a:t>
            </a:fld>
            <a:endParaRPr lang="en-US" altLang="en-US"/>
          </a:p>
        </p:txBody>
      </p:sp>
    </p:spTree>
    <p:extLst>
      <p:ext uri="{BB962C8B-B14F-4D97-AF65-F5344CB8AC3E}">
        <p14:creationId xmlns:p14="http://schemas.microsoft.com/office/powerpoint/2010/main" val="71374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7</a:t>
            </a:fld>
            <a:endParaRPr lang="en-US" altLang="en-US"/>
          </a:p>
        </p:txBody>
      </p:sp>
    </p:spTree>
    <p:extLst>
      <p:ext uri="{BB962C8B-B14F-4D97-AF65-F5344CB8AC3E}">
        <p14:creationId xmlns:p14="http://schemas.microsoft.com/office/powerpoint/2010/main" val="4143073966"/>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70</a:t>
            </a:fld>
            <a:endParaRPr lang="en-US" altLang="en-US"/>
          </a:p>
        </p:txBody>
      </p:sp>
    </p:spTree>
    <p:extLst>
      <p:ext uri="{BB962C8B-B14F-4D97-AF65-F5344CB8AC3E}">
        <p14:creationId xmlns:p14="http://schemas.microsoft.com/office/powerpoint/2010/main" val="3431463486"/>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71</a:t>
            </a:fld>
            <a:endParaRPr lang="en-US" altLang="en-US"/>
          </a:p>
        </p:txBody>
      </p:sp>
    </p:spTree>
    <p:extLst>
      <p:ext uri="{BB962C8B-B14F-4D97-AF65-F5344CB8AC3E}">
        <p14:creationId xmlns:p14="http://schemas.microsoft.com/office/powerpoint/2010/main" val="3919587034"/>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72</a:t>
            </a:fld>
            <a:endParaRPr lang="en-US" altLang="en-US"/>
          </a:p>
        </p:txBody>
      </p:sp>
    </p:spTree>
    <p:extLst>
      <p:ext uri="{BB962C8B-B14F-4D97-AF65-F5344CB8AC3E}">
        <p14:creationId xmlns:p14="http://schemas.microsoft.com/office/powerpoint/2010/main" val="23367838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8</a:t>
            </a:fld>
            <a:endParaRPr lang="en-US" altLang="en-US"/>
          </a:p>
        </p:txBody>
      </p:sp>
    </p:spTree>
    <p:extLst>
      <p:ext uri="{BB962C8B-B14F-4D97-AF65-F5344CB8AC3E}">
        <p14:creationId xmlns:p14="http://schemas.microsoft.com/office/powerpoint/2010/main" val="24801914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9</a:t>
            </a:fld>
            <a:endParaRPr lang="en-US" altLang="en-US"/>
          </a:p>
        </p:txBody>
      </p:sp>
    </p:spTree>
    <p:extLst>
      <p:ext uri="{BB962C8B-B14F-4D97-AF65-F5344CB8AC3E}">
        <p14:creationId xmlns:p14="http://schemas.microsoft.com/office/powerpoint/2010/main" val="3276814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AA1244-A470-41F3-A70B-7E01B76EF31A}" type="slidenum">
              <a:rPr lang="en-US"/>
              <a:pPr>
                <a:defRPr/>
              </a:pPr>
              <a:t>‹#›</a:t>
            </a:fld>
            <a:endParaRPr lang="en-US"/>
          </a:p>
        </p:txBody>
      </p:sp>
    </p:spTree>
    <p:extLst>
      <p:ext uri="{BB962C8B-B14F-4D97-AF65-F5344CB8AC3E}">
        <p14:creationId xmlns:p14="http://schemas.microsoft.com/office/powerpoint/2010/main" val="3843590718"/>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CDB6FD-A518-447D-B417-EEE0E509FAB1}" type="slidenum">
              <a:rPr lang="en-US"/>
              <a:pPr>
                <a:defRPr/>
              </a:pPr>
              <a:t>‹#›</a:t>
            </a:fld>
            <a:endParaRPr lang="en-US"/>
          </a:p>
        </p:txBody>
      </p:sp>
    </p:spTree>
    <p:extLst>
      <p:ext uri="{BB962C8B-B14F-4D97-AF65-F5344CB8AC3E}">
        <p14:creationId xmlns:p14="http://schemas.microsoft.com/office/powerpoint/2010/main" val="1328824510"/>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0BFF41-C4FB-46ED-8942-A62BCED9B29B}" type="slidenum">
              <a:rPr lang="en-US"/>
              <a:pPr>
                <a:defRPr/>
              </a:pPr>
              <a:t>‹#›</a:t>
            </a:fld>
            <a:endParaRPr lang="en-US"/>
          </a:p>
        </p:txBody>
      </p:sp>
    </p:spTree>
    <p:extLst>
      <p:ext uri="{BB962C8B-B14F-4D97-AF65-F5344CB8AC3E}">
        <p14:creationId xmlns:p14="http://schemas.microsoft.com/office/powerpoint/2010/main" val="2950833542"/>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7AC51E-70D9-463A-BEC1-C7DAB7A56880}" type="slidenum">
              <a:rPr lang="en-US"/>
              <a:pPr>
                <a:defRPr/>
              </a:pPr>
              <a:t>‹#›</a:t>
            </a:fld>
            <a:endParaRPr lang="en-US"/>
          </a:p>
        </p:txBody>
      </p:sp>
    </p:spTree>
    <p:extLst>
      <p:ext uri="{BB962C8B-B14F-4D97-AF65-F5344CB8AC3E}">
        <p14:creationId xmlns:p14="http://schemas.microsoft.com/office/powerpoint/2010/main" val="489309300"/>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D70CF3-1FE5-4658-83F2-D09BEF0BEAFF}" type="slidenum">
              <a:rPr lang="en-US"/>
              <a:pPr>
                <a:defRPr/>
              </a:pPr>
              <a:t>‹#›</a:t>
            </a:fld>
            <a:endParaRPr lang="en-US"/>
          </a:p>
        </p:txBody>
      </p:sp>
    </p:spTree>
    <p:extLst>
      <p:ext uri="{BB962C8B-B14F-4D97-AF65-F5344CB8AC3E}">
        <p14:creationId xmlns:p14="http://schemas.microsoft.com/office/powerpoint/2010/main" val="2893804837"/>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C3AB973-E4A0-4637-AE91-73B04B2C79E5}" type="slidenum">
              <a:rPr lang="en-US"/>
              <a:pPr>
                <a:defRPr/>
              </a:pPr>
              <a:t>‹#›</a:t>
            </a:fld>
            <a:endParaRPr lang="en-US"/>
          </a:p>
        </p:txBody>
      </p:sp>
    </p:spTree>
    <p:extLst>
      <p:ext uri="{BB962C8B-B14F-4D97-AF65-F5344CB8AC3E}">
        <p14:creationId xmlns:p14="http://schemas.microsoft.com/office/powerpoint/2010/main" val="2777396269"/>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4AC0487-C50C-4CD4-B15C-203AF899F147}" type="slidenum">
              <a:rPr lang="en-US"/>
              <a:pPr>
                <a:defRPr/>
              </a:pPr>
              <a:t>‹#›</a:t>
            </a:fld>
            <a:endParaRPr lang="en-US"/>
          </a:p>
        </p:txBody>
      </p:sp>
    </p:spTree>
    <p:extLst>
      <p:ext uri="{BB962C8B-B14F-4D97-AF65-F5344CB8AC3E}">
        <p14:creationId xmlns:p14="http://schemas.microsoft.com/office/powerpoint/2010/main" val="2604585791"/>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68EBD43-0B92-4F62-A918-5812C82C788A}" type="slidenum">
              <a:rPr lang="en-US"/>
              <a:pPr>
                <a:defRPr/>
              </a:pPr>
              <a:t>‹#›</a:t>
            </a:fld>
            <a:endParaRPr lang="en-US"/>
          </a:p>
        </p:txBody>
      </p:sp>
    </p:spTree>
    <p:extLst>
      <p:ext uri="{BB962C8B-B14F-4D97-AF65-F5344CB8AC3E}">
        <p14:creationId xmlns:p14="http://schemas.microsoft.com/office/powerpoint/2010/main" val="2437153567"/>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305963F-6C30-453B-BFAC-2E6683060862}" type="slidenum">
              <a:rPr lang="en-US"/>
              <a:pPr>
                <a:defRPr/>
              </a:pPr>
              <a:t>‹#›</a:t>
            </a:fld>
            <a:endParaRPr lang="en-US"/>
          </a:p>
        </p:txBody>
      </p:sp>
    </p:spTree>
    <p:extLst>
      <p:ext uri="{BB962C8B-B14F-4D97-AF65-F5344CB8AC3E}">
        <p14:creationId xmlns:p14="http://schemas.microsoft.com/office/powerpoint/2010/main" val="2061804473"/>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8E3354-8B17-4D7B-96D6-FB9EF6D4F6B7}" type="slidenum">
              <a:rPr lang="en-US"/>
              <a:pPr>
                <a:defRPr/>
              </a:pPr>
              <a:t>‹#›</a:t>
            </a:fld>
            <a:endParaRPr lang="en-US"/>
          </a:p>
        </p:txBody>
      </p:sp>
    </p:spTree>
    <p:extLst>
      <p:ext uri="{BB962C8B-B14F-4D97-AF65-F5344CB8AC3E}">
        <p14:creationId xmlns:p14="http://schemas.microsoft.com/office/powerpoint/2010/main" val="1107831794"/>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B69EBC-9BF7-4CF4-968F-3EF0823E75BE}" type="slidenum">
              <a:rPr lang="en-US"/>
              <a:pPr>
                <a:defRPr/>
              </a:pPr>
              <a:t>‹#›</a:t>
            </a:fld>
            <a:endParaRPr lang="en-US"/>
          </a:p>
        </p:txBody>
      </p:sp>
    </p:spTree>
    <p:extLst>
      <p:ext uri="{BB962C8B-B14F-4D97-AF65-F5344CB8AC3E}">
        <p14:creationId xmlns:p14="http://schemas.microsoft.com/office/powerpoint/2010/main" val="573042649"/>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80CACC0-6442-491E-92AD-AC4CD77D387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pull dir="rd"/>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altLang="en-US" sz="4000" b="1" u="sng" dirty="0">
                <a:effectLst>
                  <a:outerShdw blurRad="38100" dist="38100" dir="2700000" algn="tl">
                    <a:srgbClr val="000000"/>
                  </a:outerShdw>
                </a:effectLst>
              </a:rPr>
              <a:t>Building a Godly Man</a:t>
            </a:r>
            <a:br>
              <a:rPr lang="en-US" altLang="en-US" sz="4000" b="1" u="sng" dirty="0">
                <a:effectLst>
                  <a:outerShdw blurRad="38100" dist="38100" dir="2700000" algn="tl">
                    <a:srgbClr val="000000"/>
                  </a:outerShdw>
                </a:effectLst>
              </a:rPr>
            </a:br>
            <a:br>
              <a:rPr lang="en-US" altLang="en-US" sz="4000" b="1" i="1" u="sng" dirty="0">
                <a:effectLst>
                  <a:outerShdw blurRad="38100" dist="38100" dir="2700000" algn="tl">
                    <a:srgbClr val="000000"/>
                  </a:outerShdw>
                </a:effectLst>
              </a:rPr>
            </a:br>
            <a:r>
              <a:rPr lang="en-US" altLang="en-US" sz="4000" b="1" i="1" u="sng" dirty="0">
                <a:effectLst>
                  <a:outerShdw blurRad="38100" dist="38100" dir="2700000" algn="tl">
                    <a:srgbClr val="000000"/>
                  </a:outerShdw>
                </a:effectLst>
              </a:rPr>
              <a:t>Lesson 4 – How Wives Can Build up Their Husbands </a:t>
            </a:r>
          </a:p>
        </p:txBody>
      </p:sp>
      <p:sp>
        <p:nvSpPr>
          <p:cNvPr id="14338" name="Rectangle 3"/>
          <p:cNvSpPr>
            <a:spLocks noGrp="1" noChangeArrowheads="1"/>
          </p:cNvSpPr>
          <p:nvPr>
            <p:ph type="subTitle" idx="1"/>
          </p:nvPr>
        </p:nvSpPr>
        <p:spPr/>
        <p:txBody>
          <a:bodyPr/>
          <a:lstStyle/>
          <a:p>
            <a:pPr eaLnBrk="1" hangingPunct="1"/>
            <a:endParaRPr lang="en-US" altLang="en-US" dirty="0"/>
          </a:p>
        </p:txBody>
      </p:sp>
    </p:spTree>
  </p:cSld>
  <p:clrMapOvr>
    <a:masterClrMapping/>
  </p:clrMapOvr>
  <p:transition>
    <p:pull dir="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God’s wisdom does not come from within but from God Himself</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Our “instincts,” even done is goodwill, will cause us </a:t>
            </a:r>
            <a:r>
              <a:rPr lang="en-US" altLang="en-US" i="1" u="sng" dirty="0">
                <a:effectLst>
                  <a:outerShdw blurRad="38100" dist="38100" dir="2700000" algn="tl">
                    <a:srgbClr val="000000"/>
                  </a:outerShdw>
                </a:effectLst>
              </a:rPr>
              <a:t>to give our mates what we need</a:t>
            </a:r>
            <a:r>
              <a:rPr lang="en-US" altLang="en-US" dirty="0">
                <a:effectLst>
                  <a:outerShdw blurRad="38100" dist="38100" dir="2700000" algn="tl">
                    <a:srgbClr val="000000"/>
                  </a:outerShdw>
                </a:effectLst>
              </a:rPr>
              <a:t>! That is done as a result of </a:t>
            </a:r>
            <a:r>
              <a:rPr lang="en-US" altLang="en-US" i="1" u="sng" dirty="0">
                <a:effectLst>
                  <a:outerShdw blurRad="38100" dist="38100" dir="2700000" algn="tl">
                    <a:srgbClr val="000000"/>
                  </a:outerShdw>
                </a:effectLst>
              </a:rPr>
              <a:t>a lack of wisdom</a:t>
            </a:r>
            <a:r>
              <a:rPr lang="en-US" altLang="en-US" dirty="0">
                <a:effectLst>
                  <a:outerShdw blurRad="38100" dist="38100" dir="2700000" algn="tl">
                    <a:srgbClr val="000000"/>
                  </a:outerShdw>
                </a:effectLst>
              </a:rPr>
              <a:t>.</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9946751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Wives must diligently learn what respect means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God instructs wives to </a:t>
            </a:r>
            <a:r>
              <a:rPr lang="en-US" altLang="en-US" i="1" u="sng" dirty="0">
                <a:effectLst>
                  <a:outerShdw blurRad="38100" dist="38100" dir="2700000" algn="tl">
                    <a:srgbClr val="000000"/>
                  </a:outerShdw>
                </a:effectLst>
              </a:rPr>
              <a:t>unconditionally respect their husbands</a:t>
            </a:r>
            <a:r>
              <a:rPr lang="en-US" altLang="en-US" dirty="0">
                <a:effectLst>
                  <a:outerShdw blurRad="38100" dist="38100" dir="2700000" algn="tl">
                    <a:srgbClr val="000000"/>
                  </a:outerShdw>
                </a:effectLst>
              </a:rPr>
              <a:t>!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(Eph 5:33; 1 Pt 3:1-2 NASV)</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62148903"/>
      </p:ext>
    </p:extLst>
  </p:cSld>
  <p:clrMapOvr>
    <a:masterClrMapping/>
  </p:clrMapOvr>
  <p:transition>
    <p:pull dir="rd"/>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Wives must diligently learn what respect means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Ephesians 5:33</a:t>
            </a:r>
            <a:r>
              <a:rPr lang="en-US" altLang="en-US" dirty="0">
                <a:effectLst>
                  <a:outerShdw blurRad="38100" dist="38100" dir="2700000" algn="tl">
                    <a:srgbClr val="000000"/>
                  </a:outerShdw>
                </a:effectLst>
              </a:rPr>
              <a:t> -  Nevertheless let each one of you in particular so love his own wife as himself, and let </a:t>
            </a:r>
            <a:r>
              <a:rPr lang="en-US" altLang="en-US" u="sng" dirty="0">
                <a:effectLst>
                  <a:outerShdw blurRad="38100" dist="38100" dir="2700000" algn="tl">
                    <a:srgbClr val="000000"/>
                  </a:outerShdw>
                </a:effectLst>
              </a:rPr>
              <a:t>the wife see that she respects her husband</a:t>
            </a:r>
          </a:p>
        </p:txBody>
      </p:sp>
    </p:spTree>
    <p:extLst>
      <p:ext uri="{BB962C8B-B14F-4D97-AF65-F5344CB8AC3E}">
        <p14:creationId xmlns:p14="http://schemas.microsoft.com/office/powerpoint/2010/main" val="848754692"/>
      </p:ext>
    </p:extLst>
  </p:cSld>
  <p:clrMapOvr>
    <a:masterClrMapping/>
  </p:clrMapOvr>
  <p:transition>
    <p:pull dir="rd"/>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Wives must diligently learn what respect means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Peter 3:1-2</a:t>
            </a:r>
            <a:r>
              <a:rPr lang="en-US" altLang="en-US" dirty="0">
                <a:effectLst>
                  <a:outerShdw blurRad="38100" dist="38100" dir="2700000" algn="tl">
                    <a:srgbClr val="000000"/>
                  </a:outerShdw>
                </a:effectLst>
              </a:rPr>
              <a:t> - In the same way, you wives, be submissive to your own husbands so that even if any of them are </a:t>
            </a:r>
            <a:r>
              <a:rPr lang="en-US" altLang="en-US" u="sng" dirty="0">
                <a:effectLst>
                  <a:outerShdw blurRad="38100" dist="38100" dir="2700000" algn="tl">
                    <a:srgbClr val="000000"/>
                  </a:outerShdw>
                </a:effectLst>
              </a:rPr>
              <a:t>disobedient to the word</a:t>
            </a:r>
            <a:r>
              <a:rPr lang="en-US" altLang="en-US" dirty="0">
                <a:effectLst>
                  <a:outerShdw blurRad="38100" dist="38100" dir="2700000" algn="tl">
                    <a:srgbClr val="000000"/>
                  </a:outerShdw>
                </a:effectLst>
              </a:rPr>
              <a:t>, they may be won without a word by the behavior of their wives,  2 as they observe </a:t>
            </a:r>
            <a:r>
              <a:rPr lang="en-US" altLang="en-US" u="sng" dirty="0">
                <a:effectLst>
                  <a:outerShdw blurRad="38100" dist="38100" dir="2700000" algn="tl">
                    <a:srgbClr val="000000"/>
                  </a:outerShdw>
                </a:effectLst>
              </a:rPr>
              <a:t>your chaste and respectful behavior</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2149683501"/>
      </p:ext>
    </p:extLst>
  </p:cSld>
  <p:clrMapOvr>
    <a:masterClrMapping/>
  </p:clrMapOvr>
  <p:transition>
    <p:pull dir="rd"/>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Wives must diligently learn what respect means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This is similar to </a:t>
            </a:r>
            <a:r>
              <a:rPr lang="en-US" altLang="en-US" i="1" u="sng" dirty="0">
                <a:effectLst>
                  <a:outerShdw blurRad="38100" dist="38100" dir="2700000" algn="tl">
                    <a:srgbClr val="000000"/>
                  </a:outerShdw>
                </a:effectLst>
              </a:rPr>
              <a:t>the unconditional love of God</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(Rom 5:8)</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38678164"/>
      </p:ext>
    </p:extLst>
  </p:cSld>
  <p:clrMapOvr>
    <a:masterClrMapping/>
  </p:clrMapOvr>
  <p:transition>
    <p:pull dir="rd"/>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Wives must diligently learn what respect means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Romans 5:8</a:t>
            </a:r>
            <a:r>
              <a:rPr lang="en-US" altLang="en-US" dirty="0">
                <a:effectLst>
                  <a:outerShdw blurRad="38100" dist="38100" dir="2700000" algn="tl">
                    <a:srgbClr val="000000"/>
                  </a:outerShdw>
                </a:effectLst>
              </a:rPr>
              <a:t> - But God demonstrates His own love toward us, in that </a:t>
            </a:r>
            <a:r>
              <a:rPr lang="en-US" altLang="en-US" u="sng" dirty="0">
                <a:effectLst>
                  <a:outerShdw blurRad="38100" dist="38100" dir="2700000" algn="tl">
                    <a:srgbClr val="000000"/>
                  </a:outerShdw>
                </a:effectLst>
              </a:rPr>
              <a:t>while we were still sinners</a:t>
            </a:r>
            <a:r>
              <a:rPr lang="en-US" altLang="en-US" dirty="0">
                <a:effectLst>
                  <a:outerShdw blurRad="38100" dist="38100" dir="2700000" algn="tl">
                    <a:srgbClr val="000000"/>
                  </a:outerShdw>
                </a:effectLst>
              </a:rPr>
              <a:t>, Christ died for us.</a:t>
            </a:r>
          </a:p>
        </p:txBody>
      </p:sp>
    </p:spTree>
    <p:extLst>
      <p:ext uri="{BB962C8B-B14F-4D97-AF65-F5344CB8AC3E}">
        <p14:creationId xmlns:p14="http://schemas.microsoft.com/office/powerpoint/2010/main" val="1491042636"/>
      </p:ext>
    </p:extLst>
  </p:cSld>
  <p:clrMapOvr>
    <a:masterClrMapping/>
  </p:clrMapOvr>
  <p:transition>
    <p:pull dir="rd"/>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Wives must diligently learn what respect means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It is easy to acknowledge this truth about respect but </a:t>
            </a:r>
            <a:r>
              <a:rPr lang="en-US" altLang="en-US" i="1" u="sng" dirty="0">
                <a:effectLst>
                  <a:outerShdw blurRad="38100" dist="38100" dir="2700000" algn="tl">
                    <a:srgbClr val="000000"/>
                  </a:outerShdw>
                </a:effectLst>
              </a:rPr>
              <a:t>what does respect mean</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There are </a:t>
            </a:r>
            <a:r>
              <a:rPr lang="en-US" altLang="en-US" i="1" u="sng" dirty="0">
                <a:effectLst>
                  <a:outerShdw blurRad="38100" dist="38100" dir="2700000" algn="tl">
                    <a:srgbClr val="000000"/>
                  </a:outerShdw>
                </a:effectLst>
              </a:rPr>
              <a:t>no circumstances</a:t>
            </a:r>
            <a:r>
              <a:rPr lang="en-US" altLang="en-US" dirty="0">
                <a:effectLst>
                  <a:outerShdw blurRad="38100" dist="38100" dir="2700000" algn="tl">
                    <a:srgbClr val="000000"/>
                  </a:outerShdw>
                </a:effectLst>
              </a:rPr>
              <a:t> where a wife should have no respect for her mate!</a:t>
            </a:r>
          </a:p>
          <a:p>
            <a:r>
              <a:rPr lang="en-US" altLang="en-US" i="1" u="sng" dirty="0">
                <a:effectLst>
                  <a:outerShdw blurRad="38100" dist="38100" dir="2700000" algn="tl">
                    <a:srgbClr val="000000"/>
                  </a:outerShdw>
                </a:effectLst>
              </a:rPr>
              <a:t>What does it mean</a:t>
            </a:r>
            <a:r>
              <a:rPr lang="en-US" altLang="en-US" dirty="0">
                <a:effectLst>
                  <a:outerShdw blurRad="38100" dist="38100" dir="2700000" algn="tl">
                    <a:srgbClr val="000000"/>
                  </a:outerShdw>
                </a:effectLst>
              </a:rPr>
              <a:t> for a wife to respect her husband? </a:t>
            </a:r>
          </a:p>
        </p:txBody>
      </p:sp>
    </p:spTree>
    <p:extLst>
      <p:ext uri="{BB962C8B-B14F-4D97-AF65-F5344CB8AC3E}">
        <p14:creationId xmlns:p14="http://schemas.microsoft.com/office/powerpoint/2010/main" val="4099705781"/>
      </p:ext>
    </p:extLst>
  </p:cSld>
  <p:clrMapOvr>
    <a:masterClrMapping/>
  </p:clrMapOvr>
  <p:transition>
    <p:pull dir="rd"/>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Wives must diligently learn what respect means</a:t>
            </a:r>
          </a:p>
        </p:txBody>
      </p:sp>
      <p:sp>
        <p:nvSpPr>
          <p:cNvPr id="7171" name="Rectangle 3"/>
          <p:cNvSpPr>
            <a:spLocks noGrp="1" noChangeArrowheads="1"/>
          </p:cNvSpPr>
          <p:nvPr>
            <p:ph type="body" idx="1"/>
          </p:nvPr>
        </p:nvSpPr>
        <p:spPr/>
        <p:txBody>
          <a:bodyPr/>
          <a:lstStyle/>
          <a:p>
            <a:r>
              <a:rPr lang="en-US" altLang="en-US" sz="3000" b="1" u="sng" dirty="0">
                <a:effectLst>
                  <a:outerShdw blurRad="38100" dist="38100" dir="2700000" algn="tl">
                    <a:srgbClr val="000000"/>
                  </a:outerShdw>
                </a:effectLst>
              </a:rPr>
              <a:t>Respect</a:t>
            </a:r>
            <a:r>
              <a:rPr lang="en-US" altLang="en-US" sz="3000" dirty="0">
                <a:effectLst>
                  <a:outerShdw blurRad="38100" dist="38100" dir="2700000" algn="tl">
                    <a:srgbClr val="000000"/>
                  </a:outerShdw>
                </a:effectLst>
              </a:rPr>
              <a:t> - (a) absolutely be frightened, be alarmed, be afraid (MT 10.31… (2) reverence, have respect for, fear; (a) toward God (LU 1.50); (b) toward a person (EP 5.33) – </a:t>
            </a:r>
            <a:r>
              <a:rPr lang="en-US" altLang="en-US" sz="3000" b="1" dirty="0">
                <a:effectLst>
                  <a:outerShdw blurRad="38100" dist="38100" dir="2700000" algn="tl">
                    <a:srgbClr val="000000"/>
                  </a:outerShdw>
                </a:effectLst>
              </a:rPr>
              <a:t>Friberg Lexicon</a:t>
            </a:r>
          </a:p>
          <a:p>
            <a:r>
              <a:rPr lang="en-US" altLang="en-US" sz="3000" dirty="0">
                <a:effectLst>
                  <a:outerShdw blurRad="38100" dist="38100" dir="2700000" algn="tl">
                    <a:srgbClr val="000000"/>
                  </a:outerShdw>
                </a:effectLst>
              </a:rPr>
              <a:t>3. to reverence, venerate, to treat with deference or reverential obedience:  Mark 6:20; Eph. 5:33; used of his devout worshippers, Luke 1:50; 18:2, 4; Acts 10:2, 22, 35… - </a:t>
            </a:r>
            <a:r>
              <a:rPr lang="en-US" altLang="en-US" sz="3000" b="1" dirty="0">
                <a:effectLst>
                  <a:outerShdw blurRad="38100" dist="38100" dir="2700000" algn="tl">
                    <a:srgbClr val="000000"/>
                  </a:outerShdw>
                </a:effectLst>
              </a:rPr>
              <a:t>Thayer’s Lexicon</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79228686"/>
      </p:ext>
    </p:extLst>
  </p:cSld>
  <p:clrMapOvr>
    <a:masterClrMapping/>
  </p:clrMapOvr>
  <p:transition>
    <p:pull dir="rd"/>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Wives must diligently learn what respect means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Respect is </a:t>
            </a:r>
            <a:r>
              <a:rPr lang="en-US" altLang="en-US" i="1" u="sng" dirty="0">
                <a:effectLst>
                  <a:outerShdw blurRad="38100" dist="38100" dir="2700000" algn="tl">
                    <a:srgbClr val="000000"/>
                  </a:outerShdw>
                </a:effectLst>
              </a:rPr>
              <a:t>not dishonesty or flattery</a:t>
            </a:r>
            <a:r>
              <a:rPr lang="en-US" altLang="en-US" dirty="0">
                <a:effectLst>
                  <a:outerShdw blurRad="38100" dist="38100" dir="2700000" algn="tl">
                    <a:srgbClr val="000000"/>
                  </a:outerShdw>
                </a:effectLst>
              </a:rPr>
              <a:t>. One should never esteem that which is                condemned by God.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(Psa 12:2-3; Prov 26:28; Jude 16)</a:t>
            </a:r>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67235795"/>
      </p:ext>
    </p:extLst>
  </p:cSld>
  <p:clrMapOvr>
    <a:masterClrMapping/>
  </p:clrMapOvr>
  <p:transition>
    <p:pull dir="rd"/>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Wives must diligently learn what respect means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Psalm 12:2-3</a:t>
            </a:r>
            <a:r>
              <a:rPr lang="en-US" altLang="en-US" dirty="0">
                <a:effectLst>
                  <a:outerShdw blurRad="38100" dist="38100" dir="2700000" algn="tl">
                    <a:srgbClr val="000000"/>
                  </a:outerShdw>
                </a:effectLst>
              </a:rPr>
              <a:t> - They speak idly everyone with his neighbor; With </a:t>
            </a:r>
            <a:r>
              <a:rPr lang="en-US" altLang="en-US" u="sng" dirty="0">
                <a:effectLst>
                  <a:outerShdw blurRad="38100" dist="38100" dir="2700000" algn="tl">
                    <a:srgbClr val="000000"/>
                  </a:outerShdw>
                </a:effectLst>
              </a:rPr>
              <a:t>flattering lips</a:t>
            </a:r>
            <a:r>
              <a:rPr lang="en-US" altLang="en-US" dirty="0">
                <a:effectLst>
                  <a:outerShdw blurRad="38100" dist="38100" dir="2700000" algn="tl">
                    <a:srgbClr val="000000"/>
                  </a:outerShdw>
                </a:effectLst>
              </a:rPr>
              <a:t> and a </a:t>
            </a:r>
            <a:r>
              <a:rPr lang="en-US" altLang="en-US" u="sng" dirty="0">
                <a:effectLst>
                  <a:outerShdw blurRad="38100" dist="38100" dir="2700000" algn="tl">
                    <a:srgbClr val="000000"/>
                  </a:outerShdw>
                </a:effectLst>
              </a:rPr>
              <a:t>double heart</a:t>
            </a:r>
            <a:r>
              <a:rPr lang="en-US" altLang="en-US" dirty="0">
                <a:effectLst>
                  <a:outerShdw blurRad="38100" dist="38100" dir="2700000" algn="tl">
                    <a:srgbClr val="000000"/>
                  </a:outerShdw>
                </a:effectLst>
              </a:rPr>
              <a:t> they speak.  3 May the LORD cut off all flattering lips, And the tongue that speaks proud things,</a:t>
            </a:r>
          </a:p>
        </p:txBody>
      </p:sp>
    </p:spTree>
    <p:extLst>
      <p:ext uri="{BB962C8B-B14F-4D97-AF65-F5344CB8AC3E}">
        <p14:creationId xmlns:p14="http://schemas.microsoft.com/office/powerpoint/2010/main" val="3723981396"/>
      </p:ext>
    </p:extLst>
  </p:cSld>
  <p:clrMapOvr>
    <a:masterClrMapping/>
  </p:clrMapOvr>
  <p:transition>
    <p:pull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God’s wisdom does not come from within but from God Himself</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A common mistake we make is to </a:t>
            </a:r>
            <a:r>
              <a:rPr lang="en-US" altLang="en-US" i="1" u="sng" dirty="0">
                <a:effectLst>
                  <a:outerShdw blurRad="38100" dist="38100" dir="2700000" algn="tl">
                    <a:srgbClr val="000000"/>
                  </a:outerShdw>
                </a:effectLst>
              </a:rPr>
              <a:t>rely own our own wisdom or “instincts</a:t>
            </a:r>
            <a:r>
              <a:rPr lang="en-US" altLang="en-US" dirty="0">
                <a:effectLst>
                  <a:outerShdw blurRad="38100" dist="38100" dir="2700000" algn="tl">
                    <a:srgbClr val="000000"/>
                  </a:outerShdw>
                </a:effectLst>
              </a:rPr>
              <a:t>.”   </a:t>
            </a:r>
          </a:p>
          <a:p>
            <a:r>
              <a:rPr lang="en-US" altLang="en-US" dirty="0">
                <a:effectLst>
                  <a:outerShdw blurRad="38100" dist="38100" dir="2700000" algn="tl">
                    <a:srgbClr val="000000"/>
                  </a:outerShdw>
                </a:effectLst>
              </a:rPr>
              <a:t>How many times have we been </a:t>
            </a:r>
            <a:r>
              <a:rPr lang="en-US" altLang="en-US" i="1" u="sng" dirty="0">
                <a:effectLst>
                  <a:outerShdw blurRad="38100" dist="38100" dir="2700000" algn="tl">
                    <a:srgbClr val="000000"/>
                  </a:outerShdw>
                </a:effectLst>
              </a:rPr>
              <a:t>committed to a “pattern of failure”</a:t>
            </a:r>
            <a:r>
              <a:rPr lang="en-US" altLang="en-US" dirty="0">
                <a:effectLst>
                  <a:outerShdw blurRad="38100" dist="38100" dir="2700000" algn="tl">
                    <a:srgbClr val="000000"/>
                  </a:outerShdw>
                </a:effectLst>
              </a:rPr>
              <a:t> because of                  stubbornness or pride?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(Jer 10:23-24; Prov 16:1-2; Ps 37:23-25)</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6078127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Wives must diligently learn what respect means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Proverbs 26:28</a:t>
            </a:r>
            <a:r>
              <a:rPr lang="en-US" altLang="en-US" dirty="0">
                <a:effectLst>
                  <a:outerShdw blurRad="38100" dist="38100" dir="2700000" algn="tl">
                    <a:srgbClr val="000000"/>
                  </a:outerShdw>
                </a:effectLst>
              </a:rPr>
              <a:t>  - A </a:t>
            </a:r>
            <a:r>
              <a:rPr lang="en-US" altLang="en-US" u="sng" dirty="0">
                <a:effectLst>
                  <a:outerShdw blurRad="38100" dist="38100" dir="2700000" algn="tl">
                    <a:srgbClr val="000000"/>
                  </a:outerShdw>
                </a:effectLst>
              </a:rPr>
              <a:t>lying tongue</a:t>
            </a:r>
            <a:r>
              <a:rPr lang="en-US" altLang="en-US" dirty="0">
                <a:effectLst>
                  <a:outerShdw blurRad="38100" dist="38100" dir="2700000" algn="tl">
                    <a:srgbClr val="000000"/>
                  </a:outerShdw>
                </a:effectLst>
              </a:rPr>
              <a:t> hates those who are crushed by it, And a </a:t>
            </a:r>
            <a:r>
              <a:rPr lang="en-US" altLang="en-US" u="sng" dirty="0">
                <a:effectLst>
                  <a:outerShdw blurRad="38100" dist="38100" dir="2700000" algn="tl">
                    <a:srgbClr val="000000"/>
                  </a:outerShdw>
                </a:effectLst>
              </a:rPr>
              <a:t>flattering mouth</a:t>
            </a:r>
            <a:r>
              <a:rPr lang="en-US" altLang="en-US" dirty="0">
                <a:effectLst>
                  <a:outerShdw blurRad="38100" dist="38100" dir="2700000" algn="tl">
                    <a:srgbClr val="000000"/>
                  </a:outerShdw>
                </a:effectLst>
              </a:rPr>
              <a:t> works ruin.</a:t>
            </a:r>
          </a:p>
        </p:txBody>
      </p:sp>
    </p:spTree>
    <p:extLst>
      <p:ext uri="{BB962C8B-B14F-4D97-AF65-F5344CB8AC3E}">
        <p14:creationId xmlns:p14="http://schemas.microsoft.com/office/powerpoint/2010/main" val="2689693437"/>
      </p:ext>
    </p:extLst>
  </p:cSld>
  <p:clrMapOvr>
    <a:masterClrMapping/>
  </p:clrMapOvr>
  <p:transition>
    <p:pull dir="rd"/>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Wives must diligently learn what respect means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Jude 16</a:t>
            </a:r>
            <a:r>
              <a:rPr lang="en-US" altLang="en-US" dirty="0">
                <a:effectLst>
                  <a:outerShdw blurRad="38100" dist="38100" dir="2700000" algn="tl">
                    <a:srgbClr val="000000"/>
                  </a:outerShdw>
                </a:effectLst>
              </a:rPr>
              <a:t>  - These are grumblers, complainers, walking according to their own lusts; and they mouth great swelling words, </a:t>
            </a:r>
            <a:r>
              <a:rPr lang="en-US" altLang="en-US" u="sng" dirty="0">
                <a:effectLst>
                  <a:outerShdw blurRad="38100" dist="38100" dir="2700000" algn="tl">
                    <a:srgbClr val="000000"/>
                  </a:outerShdw>
                </a:effectLst>
              </a:rPr>
              <a:t>flattering people to gain advantage</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1811121209"/>
      </p:ext>
    </p:extLst>
  </p:cSld>
  <p:clrMapOvr>
    <a:masterClrMapping/>
  </p:clrMapOvr>
  <p:transition>
    <p:pull dir="rd"/>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Wives must diligently learn what respect means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We can draw similar lessons from </a:t>
            </a:r>
            <a:r>
              <a:rPr lang="en-US" altLang="en-US" i="1" u="sng" dirty="0">
                <a:effectLst>
                  <a:outerShdw blurRad="38100" dist="38100" dir="2700000" algn="tl">
                    <a:srgbClr val="000000"/>
                  </a:outerShdw>
                </a:effectLst>
              </a:rPr>
              <a:t>our attitudes and actions towards our rulers</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(Acts 23:2-5; 2 Pt 2:10-11; 1 Tim 2:1-2)</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08763332"/>
      </p:ext>
    </p:extLst>
  </p:cSld>
  <p:clrMapOvr>
    <a:masterClrMapping/>
  </p:clrMapOvr>
  <p:transition>
    <p:pull dir="rd"/>
  </p:transition>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Wives must diligently learn what respect means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Acts 23:2-5</a:t>
            </a:r>
            <a:r>
              <a:rPr lang="en-US" altLang="en-US" dirty="0">
                <a:effectLst>
                  <a:outerShdw blurRad="38100" dist="38100" dir="2700000" algn="tl">
                    <a:srgbClr val="000000"/>
                  </a:outerShdw>
                </a:effectLst>
              </a:rPr>
              <a:t> - And the high priest Ananias commanded those who stood by him to strike him on the mouth.  3 Then Paul said to him, "God will strike you, you whitewashed wall! For you sit to judge me according to the law, and do you command me to be struck contrary to the law?"</a:t>
            </a:r>
          </a:p>
        </p:txBody>
      </p:sp>
    </p:spTree>
    <p:extLst>
      <p:ext uri="{BB962C8B-B14F-4D97-AF65-F5344CB8AC3E}">
        <p14:creationId xmlns:p14="http://schemas.microsoft.com/office/powerpoint/2010/main" val="3675397439"/>
      </p:ext>
    </p:extLst>
  </p:cSld>
  <p:clrMapOvr>
    <a:masterClrMapping/>
  </p:clrMapOvr>
  <p:transition>
    <p:pull dir="rd"/>
  </p:transition>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Wives must diligently learn what respect means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4 And those who stood by said, "Do you revile God's high priest?"  5 Then Paul said, "</a:t>
            </a:r>
            <a:r>
              <a:rPr lang="en-US" altLang="en-US" u="sng" dirty="0">
                <a:effectLst>
                  <a:outerShdw blurRad="38100" dist="38100" dir="2700000" algn="tl">
                    <a:srgbClr val="000000"/>
                  </a:outerShdw>
                </a:effectLst>
              </a:rPr>
              <a:t>I did not know, brethren, that he was the high priest</a:t>
            </a:r>
            <a:r>
              <a:rPr lang="en-US" altLang="en-US" dirty="0">
                <a:effectLst>
                  <a:outerShdw blurRad="38100" dist="38100" dir="2700000" algn="tl">
                    <a:srgbClr val="000000"/>
                  </a:outerShdw>
                </a:effectLst>
              </a:rPr>
              <a:t>; for it is written, </a:t>
            </a:r>
            <a:r>
              <a:rPr lang="en-US" altLang="en-US" u="sng" dirty="0">
                <a:effectLst>
                  <a:outerShdw blurRad="38100" dist="38100" dir="2700000" algn="tl">
                    <a:srgbClr val="000000"/>
                  </a:outerShdw>
                </a:effectLst>
              </a:rPr>
              <a:t>'You shall not speak evil of a ruler of your people</a:t>
            </a:r>
            <a:r>
              <a:rPr lang="en-US" altLang="en-US" dirty="0">
                <a:effectLst>
                  <a:outerShdw blurRad="38100" dist="38100" dir="2700000" algn="tl">
                    <a:srgbClr val="000000"/>
                  </a:outerShdw>
                </a:effectLst>
              </a:rPr>
              <a:t>.' "</a:t>
            </a:r>
          </a:p>
        </p:txBody>
      </p:sp>
    </p:spTree>
    <p:extLst>
      <p:ext uri="{BB962C8B-B14F-4D97-AF65-F5344CB8AC3E}">
        <p14:creationId xmlns:p14="http://schemas.microsoft.com/office/powerpoint/2010/main" val="610036463"/>
      </p:ext>
    </p:extLst>
  </p:cSld>
  <p:clrMapOvr>
    <a:masterClrMapping/>
  </p:clrMapOvr>
  <p:transition>
    <p:pull dir="rd"/>
  </p:transition>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Wives must diligently learn what respect means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2 Peter 2:10-11</a:t>
            </a:r>
            <a:r>
              <a:rPr lang="en-US" altLang="en-US" dirty="0">
                <a:effectLst>
                  <a:outerShdw blurRad="38100" dist="38100" dir="2700000" algn="tl">
                    <a:srgbClr val="000000"/>
                  </a:outerShdw>
                </a:effectLst>
              </a:rPr>
              <a:t> - and especially those who walk according to the flesh in the lust of uncleanness and </a:t>
            </a:r>
            <a:r>
              <a:rPr lang="en-US" altLang="en-US" u="sng" dirty="0">
                <a:effectLst>
                  <a:outerShdw blurRad="38100" dist="38100" dir="2700000" algn="tl">
                    <a:srgbClr val="000000"/>
                  </a:outerShdw>
                </a:effectLst>
              </a:rPr>
              <a:t>despise authority</a:t>
            </a:r>
            <a:r>
              <a:rPr lang="en-US" altLang="en-US" dirty="0">
                <a:effectLst>
                  <a:outerShdw blurRad="38100" dist="38100" dir="2700000" algn="tl">
                    <a:srgbClr val="000000"/>
                  </a:outerShdw>
                </a:effectLst>
              </a:rPr>
              <a:t>. They are presumptuous, self-willed. They are </a:t>
            </a:r>
            <a:r>
              <a:rPr lang="en-US" altLang="en-US" u="sng" dirty="0">
                <a:effectLst>
                  <a:outerShdw blurRad="38100" dist="38100" dir="2700000" algn="tl">
                    <a:srgbClr val="000000"/>
                  </a:outerShdw>
                </a:effectLst>
              </a:rPr>
              <a:t>not afraid to speak evil of dignita</a:t>
            </a:r>
            <a:r>
              <a:rPr lang="en-US" altLang="en-US" dirty="0">
                <a:effectLst>
                  <a:outerShdw blurRad="38100" dist="38100" dir="2700000" algn="tl">
                    <a:srgbClr val="000000"/>
                  </a:outerShdw>
                </a:effectLst>
              </a:rPr>
              <a:t>ries,  11 whereas angels, who are greater in power and might, </a:t>
            </a:r>
            <a:r>
              <a:rPr lang="en-US" altLang="en-US" i="1" u="sng" dirty="0">
                <a:effectLst>
                  <a:outerShdw blurRad="38100" dist="38100" dir="2700000" algn="tl">
                    <a:srgbClr val="000000"/>
                  </a:outerShdw>
                </a:effectLst>
              </a:rPr>
              <a:t>do not bring a reviling accusation against</a:t>
            </a:r>
            <a:r>
              <a:rPr lang="en-US" altLang="en-US" dirty="0">
                <a:effectLst>
                  <a:outerShdw blurRad="38100" dist="38100" dir="2700000" algn="tl">
                    <a:srgbClr val="000000"/>
                  </a:outerShdw>
                </a:effectLst>
              </a:rPr>
              <a:t> them before the Lord.</a:t>
            </a:r>
          </a:p>
        </p:txBody>
      </p:sp>
    </p:spTree>
    <p:extLst>
      <p:ext uri="{BB962C8B-B14F-4D97-AF65-F5344CB8AC3E}">
        <p14:creationId xmlns:p14="http://schemas.microsoft.com/office/powerpoint/2010/main" val="3075844338"/>
      </p:ext>
    </p:extLst>
  </p:cSld>
  <p:clrMapOvr>
    <a:masterClrMapping/>
  </p:clrMapOvr>
  <p:transition>
    <p:pull dir="rd"/>
  </p:transition>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Wives must diligently learn what respect means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Timothy 2:1-2</a:t>
            </a:r>
            <a:r>
              <a:rPr lang="en-US" altLang="en-US" dirty="0">
                <a:effectLst>
                  <a:outerShdw blurRad="38100" dist="38100" dir="2700000" algn="tl">
                    <a:srgbClr val="000000"/>
                  </a:outerShdw>
                </a:effectLst>
              </a:rPr>
              <a:t> - Therefore I exhort first of all that </a:t>
            </a:r>
            <a:r>
              <a:rPr lang="en-US" altLang="en-US" u="sng" dirty="0">
                <a:effectLst>
                  <a:outerShdw blurRad="38100" dist="38100" dir="2700000" algn="tl">
                    <a:srgbClr val="000000"/>
                  </a:outerShdw>
                </a:effectLst>
              </a:rPr>
              <a:t>supplications, prayers, intercessions, and giving of thanks</a:t>
            </a:r>
            <a:r>
              <a:rPr lang="en-US" altLang="en-US" dirty="0">
                <a:effectLst>
                  <a:outerShdw blurRad="38100" dist="38100" dir="2700000" algn="tl">
                    <a:srgbClr val="000000"/>
                  </a:outerShdw>
                </a:effectLst>
              </a:rPr>
              <a:t> be made for all men,  2 for kings and </a:t>
            </a:r>
            <a:r>
              <a:rPr lang="en-US" altLang="en-US" u="sng" dirty="0">
                <a:effectLst>
                  <a:outerShdw blurRad="38100" dist="38100" dir="2700000" algn="tl">
                    <a:srgbClr val="000000"/>
                  </a:outerShdw>
                </a:effectLst>
              </a:rPr>
              <a:t>all who are in authority</a:t>
            </a:r>
            <a:r>
              <a:rPr lang="en-US" altLang="en-US" dirty="0">
                <a:effectLst>
                  <a:outerShdw blurRad="38100" dist="38100" dir="2700000" algn="tl">
                    <a:srgbClr val="000000"/>
                  </a:outerShdw>
                </a:effectLst>
              </a:rPr>
              <a:t>, that we may lead a quiet and peaceable life in all godliness and reverence.</a:t>
            </a:r>
          </a:p>
        </p:txBody>
      </p:sp>
    </p:spTree>
    <p:extLst>
      <p:ext uri="{BB962C8B-B14F-4D97-AF65-F5344CB8AC3E}">
        <p14:creationId xmlns:p14="http://schemas.microsoft.com/office/powerpoint/2010/main" val="3077574153"/>
      </p:ext>
    </p:extLst>
  </p:cSld>
  <p:clrMapOvr>
    <a:masterClrMapping/>
  </p:clrMapOvr>
  <p:transition>
    <p:pull dir="rd"/>
  </p:transition>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Wives must diligently learn what respect means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We should show </a:t>
            </a:r>
            <a:r>
              <a:rPr lang="en-US" altLang="en-US" i="1" u="sng" dirty="0">
                <a:effectLst>
                  <a:outerShdw blurRad="38100" dist="38100" dir="2700000" algn="tl">
                    <a:srgbClr val="000000"/>
                  </a:outerShdw>
                </a:effectLst>
              </a:rPr>
              <a:t>respect for rulers and the place that they have</a:t>
            </a:r>
            <a:r>
              <a:rPr lang="en-US" altLang="en-US" dirty="0">
                <a:effectLst>
                  <a:outerShdw blurRad="38100" dist="38100" dir="2700000" algn="tl">
                    <a:srgbClr val="000000"/>
                  </a:outerShdw>
                </a:effectLst>
              </a:rPr>
              <a:t> because of God’s will. (Ex. How should a child act towards a difficult police officer?)</a:t>
            </a:r>
          </a:p>
          <a:p>
            <a:r>
              <a:rPr lang="en-US" altLang="en-US" dirty="0">
                <a:effectLst>
                  <a:outerShdw blurRad="38100" dist="38100" dir="2700000" algn="tl">
                    <a:srgbClr val="000000"/>
                  </a:outerShdw>
                </a:effectLst>
              </a:rPr>
              <a:t>Respect first comes from a reverence towards God that then shows proper                </a:t>
            </a:r>
            <a:r>
              <a:rPr lang="en-US" altLang="en-US" i="1" u="sng" dirty="0">
                <a:effectLst>
                  <a:outerShdw blurRad="38100" dist="38100" dir="2700000" algn="tl">
                    <a:srgbClr val="000000"/>
                  </a:outerShdw>
                </a:effectLst>
              </a:rPr>
              <a:t>honor and obedience</a:t>
            </a:r>
            <a:r>
              <a:rPr lang="en-US" altLang="en-US" dirty="0">
                <a:effectLst>
                  <a:outerShdw blurRad="38100" dist="38100" dir="2700000" algn="tl">
                    <a:srgbClr val="000000"/>
                  </a:outerShdw>
                </a:effectLst>
              </a:rPr>
              <a:t> towards those God has placed in authority. </a:t>
            </a:r>
          </a:p>
        </p:txBody>
      </p:sp>
    </p:spTree>
    <p:extLst>
      <p:ext uri="{BB962C8B-B14F-4D97-AF65-F5344CB8AC3E}">
        <p14:creationId xmlns:p14="http://schemas.microsoft.com/office/powerpoint/2010/main" val="3351815053"/>
      </p:ext>
    </p:extLst>
  </p:cSld>
  <p:clrMapOvr>
    <a:masterClrMapping/>
  </p:clrMapOvr>
  <p:transition>
    <p:pull dir="rd"/>
  </p:transition>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Wives must diligently learn what respect means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It is hard for a wife to </a:t>
            </a:r>
            <a:r>
              <a:rPr lang="en-US" altLang="en-US" i="1" u="sng" dirty="0">
                <a:effectLst>
                  <a:outerShdw blurRad="38100" dist="38100" dir="2700000" algn="tl">
                    <a:srgbClr val="000000"/>
                  </a:outerShdw>
                </a:effectLst>
              </a:rPr>
              <a:t>understand her husband’s need for respec</a:t>
            </a:r>
            <a:r>
              <a:rPr lang="en-US" altLang="en-US" dirty="0">
                <a:effectLst>
                  <a:outerShdw blurRad="38100" dist="38100" dir="2700000" algn="tl">
                    <a:srgbClr val="000000"/>
                  </a:outerShdw>
                </a:effectLst>
              </a:rPr>
              <a:t>t or to know                the components of how to show respect. She needs teaching! </a:t>
            </a:r>
            <a:r>
              <a:rPr lang="en-US" altLang="en-US" b="1" dirty="0">
                <a:effectLst>
                  <a:outerShdw blurRad="38100" dist="38100" dir="2700000" algn="tl">
                    <a:srgbClr val="000000"/>
                  </a:outerShdw>
                </a:effectLst>
              </a:rPr>
              <a:t>(Prov 19:14)</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57263479"/>
      </p:ext>
    </p:extLst>
  </p:cSld>
  <p:clrMapOvr>
    <a:masterClrMapping/>
  </p:clrMapOvr>
  <p:transition>
    <p:pull dir="rd"/>
  </p:transition>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Wives must diligently learn what respect means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Proverbs 19:14</a:t>
            </a:r>
            <a:r>
              <a:rPr lang="en-US" altLang="en-US" dirty="0">
                <a:effectLst>
                  <a:outerShdw blurRad="38100" dist="38100" dir="2700000" algn="tl">
                    <a:srgbClr val="000000"/>
                  </a:outerShdw>
                </a:effectLst>
              </a:rPr>
              <a:t> - Houses and riches are an inheritance from fathers, But </a:t>
            </a:r>
            <a:r>
              <a:rPr lang="en-US" altLang="en-US" u="sng" dirty="0">
                <a:effectLst>
                  <a:outerShdw blurRad="38100" dist="38100" dir="2700000" algn="tl">
                    <a:srgbClr val="000000"/>
                  </a:outerShdw>
                </a:effectLst>
              </a:rPr>
              <a:t>a prudent wife is from the LORD</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926700205"/>
      </p:ext>
    </p:extLst>
  </p:cSld>
  <p:clrMapOvr>
    <a:masterClrMapping/>
  </p:clrMapOvr>
  <p:transition>
    <p:pull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God’s wisdom does not come from within but from God Himself</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Jeremiah 10:23-24</a:t>
            </a:r>
            <a:r>
              <a:rPr lang="en-US" altLang="en-US" dirty="0">
                <a:effectLst>
                  <a:outerShdw blurRad="38100" dist="38100" dir="2700000" algn="tl">
                    <a:srgbClr val="000000"/>
                  </a:outerShdw>
                </a:effectLst>
              </a:rPr>
              <a:t>  - O LORD, I know </a:t>
            </a:r>
            <a:r>
              <a:rPr lang="en-US" altLang="en-US" u="sng" dirty="0">
                <a:effectLst>
                  <a:outerShdw blurRad="38100" dist="38100" dir="2700000" algn="tl">
                    <a:srgbClr val="000000"/>
                  </a:outerShdw>
                </a:effectLst>
              </a:rPr>
              <a:t>the way of man is not in himself</a:t>
            </a:r>
            <a:r>
              <a:rPr lang="en-US" altLang="en-US" dirty="0">
                <a:effectLst>
                  <a:outerShdw blurRad="38100" dist="38100" dir="2700000" algn="tl">
                    <a:srgbClr val="000000"/>
                  </a:outerShdw>
                </a:effectLst>
              </a:rPr>
              <a:t>; It is </a:t>
            </a:r>
            <a:r>
              <a:rPr lang="en-US" altLang="en-US" u="sng" dirty="0">
                <a:effectLst>
                  <a:outerShdw blurRad="38100" dist="38100" dir="2700000" algn="tl">
                    <a:srgbClr val="000000"/>
                  </a:outerShdw>
                </a:effectLst>
              </a:rPr>
              <a:t>not in man who walks to direct his own steps</a:t>
            </a:r>
            <a:r>
              <a:rPr lang="en-US" altLang="en-US" dirty="0">
                <a:effectLst>
                  <a:outerShdw blurRad="38100" dist="38100" dir="2700000" algn="tl">
                    <a:srgbClr val="000000"/>
                  </a:outerShdw>
                </a:effectLst>
              </a:rPr>
              <a:t>.  24 O LORD, </a:t>
            </a:r>
            <a:r>
              <a:rPr lang="en-US" altLang="en-US" u="sng" dirty="0">
                <a:effectLst>
                  <a:outerShdw blurRad="38100" dist="38100" dir="2700000" algn="tl">
                    <a:srgbClr val="000000"/>
                  </a:outerShdw>
                </a:effectLst>
              </a:rPr>
              <a:t>correct me, but with justice</a:t>
            </a:r>
            <a:r>
              <a:rPr lang="en-US" altLang="en-US" dirty="0">
                <a:effectLst>
                  <a:outerShdw blurRad="38100" dist="38100" dir="2700000" algn="tl">
                    <a:srgbClr val="000000"/>
                  </a:outerShdw>
                </a:effectLst>
              </a:rPr>
              <a:t>; Not in Your anger, lest You bring me to nothing.</a:t>
            </a:r>
          </a:p>
        </p:txBody>
      </p:sp>
    </p:spTree>
    <p:extLst>
      <p:ext uri="{BB962C8B-B14F-4D97-AF65-F5344CB8AC3E}">
        <p14:creationId xmlns:p14="http://schemas.microsoft.com/office/powerpoint/2010/main" val="10637704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Wives must diligently learn what respect means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It is assumed in scripture that each mate </a:t>
            </a:r>
            <a:r>
              <a:rPr lang="en-US" altLang="en-US" i="1" u="sng" dirty="0">
                <a:effectLst>
                  <a:outerShdw blurRad="38100" dist="38100" dir="2700000" algn="tl">
                    <a:srgbClr val="000000"/>
                  </a:outerShdw>
                </a:effectLst>
              </a:rPr>
              <a:t>has goodwill towards the other</a:t>
            </a:r>
            <a:r>
              <a:rPr lang="en-US" altLang="en-US" dirty="0">
                <a:effectLst>
                  <a:outerShdw blurRad="38100" dist="38100" dir="2700000" algn="tl">
                    <a:srgbClr val="000000"/>
                  </a:outerShdw>
                </a:effectLst>
              </a:rPr>
              <a:t>! This                should be acknowledged and built upon. </a:t>
            </a:r>
            <a:r>
              <a:rPr lang="en-US" altLang="en-US" b="1" dirty="0">
                <a:effectLst>
                  <a:outerShdw blurRad="38100" dist="38100" dir="2700000" algn="tl">
                    <a:srgbClr val="000000"/>
                  </a:outerShdw>
                </a:effectLst>
              </a:rPr>
              <a:t>(1 Cor 7:33-34)</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75899267"/>
      </p:ext>
    </p:extLst>
  </p:cSld>
  <p:clrMapOvr>
    <a:masterClrMapping/>
  </p:clrMapOvr>
  <p:transition>
    <p:pull dir="rd"/>
  </p:transition>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Wives must diligently learn what respect means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Corinthians 7:33-34</a:t>
            </a:r>
            <a:r>
              <a:rPr lang="en-US" altLang="en-US" dirty="0">
                <a:effectLst>
                  <a:outerShdw blurRad="38100" dist="38100" dir="2700000" algn="tl">
                    <a:srgbClr val="000000"/>
                  </a:outerShdw>
                </a:effectLst>
              </a:rPr>
              <a:t>  - But he who is married cares about the things of the world -- </a:t>
            </a:r>
            <a:r>
              <a:rPr lang="en-US" altLang="en-US" u="sng" dirty="0">
                <a:effectLst>
                  <a:outerShdw blurRad="38100" dist="38100" dir="2700000" algn="tl">
                    <a:srgbClr val="000000"/>
                  </a:outerShdw>
                </a:effectLst>
              </a:rPr>
              <a:t>how he may please his wife</a:t>
            </a:r>
            <a:r>
              <a:rPr lang="en-US" altLang="en-US" dirty="0">
                <a:effectLst>
                  <a:outerShdw blurRad="38100" dist="38100" dir="2700000" algn="tl">
                    <a:srgbClr val="000000"/>
                  </a:outerShdw>
                </a:effectLst>
              </a:rPr>
              <a:t>.  34 There is a difference between a wife and a virgin. The unmarried woman cares about the things of the Lord, that she may be holy both in body and in spirit. But she who is married cares about the things of the world -- </a:t>
            </a:r>
            <a:r>
              <a:rPr lang="en-US" altLang="en-US" u="sng" dirty="0">
                <a:effectLst>
                  <a:outerShdw blurRad="38100" dist="38100" dir="2700000" algn="tl">
                    <a:srgbClr val="000000"/>
                  </a:outerShdw>
                </a:effectLst>
              </a:rPr>
              <a:t>how she may please her husband</a:t>
            </a:r>
            <a:r>
              <a:rPr lang="en-US" altLang="en-US" dirty="0">
                <a:effectLst>
                  <a:outerShdw blurRad="38100" dist="38100" dir="2700000" algn="tl">
                    <a:srgbClr val="000000"/>
                  </a:outerShdw>
                </a:effectLst>
              </a:rPr>
              <a:t>.</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47649440"/>
      </p:ext>
    </p:extLst>
  </p:cSld>
  <p:clrMapOvr>
    <a:masterClrMapping/>
  </p:clrMapOvr>
  <p:transition>
    <p:pull dir="rd"/>
  </p:transition>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Consider the basic components of showing respect to the husband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(These six points are from the book “Love and Respect” by Emerson Eggeriches)</a:t>
            </a:r>
          </a:p>
          <a:p>
            <a:r>
              <a:rPr lang="en-US" altLang="en-US" dirty="0">
                <a:effectLst>
                  <a:outerShdw blurRad="38100" dist="38100" dir="2700000" algn="tl">
                    <a:srgbClr val="000000"/>
                  </a:outerShdw>
                </a:effectLst>
              </a:rPr>
              <a:t>1. Appreciate his desire </a:t>
            </a:r>
            <a:r>
              <a:rPr lang="en-US" altLang="en-US" i="1" u="sng" dirty="0">
                <a:effectLst>
                  <a:outerShdw blurRad="38100" dist="38100" dir="2700000" algn="tl">
                    <a:srgbClr val="000000"/>
                  </a:outerShdw>
                </a:effectLst>
              </a:rPr>
              <a:t>to work and to achieve</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God has designed man to lead! Consider the creation of man and woman.</a:t>
            </a:r>
          </a:p>
          <a:p>
            <a:r>
              <a:rPr lang="en-US" altLang="en-US" dirty="0">
                <a:effectLst>
                  <a:outerShdw blurRad="38100" dist="38100" dir="2700000" algn="tl">
                    <a:srgbClr val="000000"/>
                  </a:outerShdw>
                </a:effectLst>
              </a:rPr>
              <a:t>God gave man work in paradise!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(Gen 2:15, 19-20)</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8922301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Consider the basic components of showing respect to the husband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Genesis 2:15</a:t>
            </a:r>
            <a:r>
              <a:rPr lang="en-US" altLang="en-US" dirty="0">
                <a:effectLst>
                  <a:outerShdw blurRad="38100" dist="38100" dir="2700000" algn="tl">
                    <a:srgbClr val="000000"/>
                  </a:outerShdw>
                </a:effectLst>
              </a:rPr>
              <a:t>  - Then the LORD God took the man and put him in the garden of Eden </a:t>
            </a:r>
            <a:r>
              <a:rPr lang="en-US" altLang="en-US" u="sng" dirty="0">
                <a:effectLst>
                  <a:outerShdw blurRad="38100" dist="38100" dir="2700000" algn="tl">
                    <a:srgbClr val="000000"/>
                  </a:outerShdw>
                </a:effectLst>
              </a:rPr>
              <a:t>to tend and keep it</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182554743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Consider the basic components of showing respect to the husband</a:t>
            </a:r>
          </a:p>
        </p:txBody>
      </p:sp>
      <p:sp>
        <p:nvSpPr>
          <p:cNvPr id="7171" name="Rectangle 3"/>
          <p:cNvSpPr>
            <a:spLocks noGrp="1" noChangeArrowheads="1"/>
          </p:cNvSpPr>
          <p:nvPr>
            <p:ph type="body" idx="1"/>
          </p:nvPr>
        </p:nvSpPr>
        <p:spPr/>
        <p:txBody>
          <a:bodyPr/>
          <a:lstStyle/>
          <a:p>
            <a:r>
              <a:rPr lang="en-US" altLang="en-US" sz="3000" b="1" u="sng" dirty="0">
                <a:effectLst>
                  <a:outerShdw blurRad="38100" dist="38100" dir="2700000" algn="tl">
                    <a:srgbClr val="000000"/>
                  </a:outerShdw>
                </a:effectLst>
              </a:rPr>
              <a:t>Genesis 2:19-20</a:t>
            </a:r>
            <a:r>
              <a:rPr lang="en-US" altLang="en-US" sz="3000" dirty="0">
                <a:effectLst>
                  <a:outerShdw blurRad="38100" dist="38100" dir="2700000" algn="tl">
                    <a:srgbClr val="000000"/>
                  </a:outerShdw>
                </a:effectLst>
              </a:rPr>
              <a:t>  - Out of the ground the LORD God formed every beast of the field and every bird of the air, and brought them to Adam </a:t>
            </a:r>
            <a:r>
              <a:rPr lang="en-US" altLang="en-US" sz="3000" u="sng" dirty="0">
                <a:effectLst>
                  <a:outerShdw blurRad="38100" dist="38100" dir="2700000" algn="tl">
                    <a:srgbClr val="000000"/>
                  </a:outerShdw>
                </a:effectLst>
              </a:rPr>
              <a:t>to see what he would call them</a:t>
            </a:r>
            <a:r>
              <a:rPr lang="en-US" altLang="en-US" sz="3000" dirty="0">
                <a:effectLst>
                  <a:outerShdw blurRad="38100" dist="38100" dir="2700000" algn="tl">
                    <a:srgbClr val="000000"/>
                  </a:outerShdw>
                </a:effectLst>
              </a:rPr>
              <a:t>. And whatever Adam called each living creature, that was its name.  20 So Adam gave names to all cattle, to the birds of the air, and to every beast of the field. But for Adam there was </a:t>
            </a:r>
            <a:r>
              <a:rPr lang="en-US" altLang="en-US" sz="3000" u="sng" dirty="0">
                <a:effectLst>
                  <a:outerShdw blurRad="38100" dist="38100" dir="2700000" algn="tl">
                    <a:srgbClr val="000000"/>
                  </a:outerShdw>
                </a:effectLst>
              </a:rPr>
              <a:t>not found a helper comparable to him</a:t>
            </a:r>
            <a:r>
              <a:rPr lang="en-US" altLang="en-US" sz="3000" dirty="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6817320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Consider the basic components of showing respect to the husband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Woman was </a:t>
            </a:r>
            <a:r>
              <a:rPr lang="en-US" altLang="en-US" i="1" u="sng" dirty="0">
                <a:effectLst>
                  <a:outerShdw blurRad="38100" dist="38100" dir="2700000" algn="tl">
                    <a:srgbClr val="000000"/>
                  </a:outerShdw>
                </a:effectLst>
              </a:rPr>
              <a:t>to be a “helper</a:t>
            </a:r>
            <a:r>
              <a:rPr lang="en-US" altLang="en-US" dirty="0">
                <a:effectLst>
                  <a:outerShdw blurRad="38100" dist="38100" dir="2700000" algn="tl">
                    <a:srgbClr val="000000"/>
                  </a:outerShdw>
                </a:effectLst>
              </a:rPr>
              <a:t>” in Adam’s quest to work. In the Hebrew it means:                “a help answering to him” or “one who answers.” </a:t>
            </a:r>
            <a:r>
              <a:rPr lang="en-US" altLang="en-US" b="1" dirty="0">
                <a:effectLst>
                  <a:outerShdw blurRad="38100" dist="38100" dir="2700000" algn="tl">
                    <a:srgbClr val="000000"/>
                  </a:outerShdw>
                </a:effectLst>
              </a:rPr>
              <a:t>(Gen 2:18; 1 Cor 11:9)</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9025240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Consider the basic components of showing respect to the husband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Genesis 2:18</a:t>
            </a:r>
            <a:r>
              <a:rPr lang="en-US" altLang="en-US" dirty="0">
                <a:effectLst>
                  <a:outerShdw blurRad="38100" dist="38100" dir="2700000" algn="tl">
                    <a:srgbClr val="000000"/>
                  </a:outerShdw>
                </a:effectLst>
              </a:rPr>
              <a:t> - And the LORD God said, "It is not good that man should be alone; I will make him </a:t>
            </a:r>
            <a:r>
              <a:rPr lang="en-US" altLang="en-US" i="1" u="sng" dirty="0">
                <a:effectLst>
                  <a:outerShdw blurRad="38100" dist="38100" dir="2700000" algn="tl">
                    <a:srgbClr val="000000"/>
                  </a:outerShdw>
                </a:effectLst>
              </a:rPr>
              <a:t>a helper</a:t>
            </a:r>
            <a:r>
              <a:rPr lang="en-US" altLang="en-US" dirty="0">
                <a:effectLst>
                  <a:outerShdw blurRad="38100" dist="38100" dir="2700000" algn="tl">
                    <a:srgbClr val="000000"/>
                  </a:outerShdw>
                </a:effectLst>
              </a:rPr>
              <a:t> comparable to him."</a:t>
            </a:r>
          </a:p>
        </p:txBody>
      </p:sp>
    </p:spTree>
    <p:extLst>
      <p:ext uri="{BB962C8B-B14F-4D97-AF65-F5344CB8AC3E}">
        <p14:creationId xmlns:p14="http://schemas.microsoft.com/office/powerpoint/2010/main" val="169386887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Consider the basic components of showing respect to the husband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Corinthians 11:9</a:t>
            </a:r>
            <a:r>
              <a:rPr lang="en-US" altLang="en-US" dirty="0">
                <a:effectLst>
                  <a:outerShdw blurRad="38100" dist="38100" dir="2700000" algn="tl">
                    <a:srgbClr val="000000"/>
                  </a:outerShdw>
                </a:effectLst>
              </a:rPr>
              <a:t> - Nor was man created for the woman, but </a:t>
            </a:r>
            <a:r>
              <a:rPr lang="en-US" altLang="en-US" u="sng" dirty="0">
                <a:effectLst>
                  <a:outerShdw blurRad="38100" dist="38100" dir="2700000" algn="tl">
                    <a:srgbClr val="000000"/>
                  </a:outerShdw>
                </a:effectLst>
              </a:rPr>
              <a:t>woman for the man</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421566834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Consider the basic components of showing respect to the husband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A man finds </a:t>
            </a:r>
            <a:r>
              <a:rPr lang="en-US" altLang="en-US" i="1" u="sng" dirty="0">
                <a:effectLst>
                  <a:outerShdw blurRad="38100" dist="38100" dir="2700000" algn="tl">
                    <a:srgbClr val="000000"/>
                  </a:outerShdw>
                </a:effectLst>
              </a:rPr>
              <a:t>significant fulfillment in work</a:t>
            </a:r>
            <a:r>
              <a:rPr lang="en-US" altLang="en-US" dirty="0">
                <a:effectLst>
                  <a:outerShdw blurRad="38100" dist="38100" dir="2700000" algn="tl">
                    <a:srgbClr val="000000"/>
                  </a:outerShdw>
                </a:effectLst>
              </a:rPr>
              <a:t>. By design God has placed within man a desire to accomplish and achieve.</a:t>
            </a:r>
          </a:p>
          <a:p>
            <a:r>
              <a:rPr lang="en-US" altLang="en-US" i="1" u="sng" dirty="0">
                <a:effectLst>
                  <a:outerShdw blurRad="38100" dist="38100" dir="2700000" algn="tl">
                    <a:srgbClr val="000000"/>
                  </a:outerShdw>
                </a:effectLst>
              </a:rPr>
              <a:t>Listen and encourage</a:t>
            </a:r>
            <a:r>
              <a:rPr lang="en-US" altLang="en-US" dirty="0">
                <a:effectLst>
                  <a:outerShdw blurRad="38100" dist="38100" dir="2700000" algn="tl">
                    <a:srgbClr val="000000"/>
                  </a:outerShdw>
                </a:effectLst>
              </a:rPr>
              <a:t> the husband in his work. Often express thanks.</a:t>
            </a:r>
          </a:p>
          <a:p>
            <a:r>
              <a:rPr lang="en-US" altLang="en-US" dirty="0">
                <a:effectLst>
                  <a:outerShdw blurRad="38100" dist="38100" dir="2700000" algn="tl">
                    <a:srgbClr val="000000"/>
                  </a:outerShdw>
                </a:effectLst>
              </a:rPr>
              <a:t>Support him and ask for his guidance. Do not </a:t>
            </a:r>
            <a:r>
              <a:rPr lang="en-US" altLang="en-US" i="1" u="sng" dirty="0">
                <a:effectLst>
                  <a:outerShdw blurRad="38100" dist="38100" dir="2700000" algn="tl">
                    <a:srgbClr val="000000"/>
                  </a:outerShdw>
                </a:effectLst>
              </a:rPr>
              <a:t>look down on honorable work</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139251929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Consider the basic components of showing respect to the husband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2. Appreciate his desire </a:t>
            </a:r>
            <a:r>
              <a:rPr lang="en-US" altLang="en-US" i="1" u="sng" dirty="0">
                <a:effectLst>
                  <a:outerShdw blurRad="38100" dist="38100" dir="2700000" algn="tl">
                    <a:srgbClr val="000000"/>
                  </a:outerShdw>
                </a:effectLst>
              </a:rPr>
              <a:t>to protect and to provide</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A man seeks to protect his family by </a:t>
            </a:r>
            <a:r>
              <a:rPr lang="en-US" altLang="en-US" i="1" u="sng" dirty="0">
                <a:effectLst>
                  <a:outerShdw blurRad="38100" dist="38100" dir="2700000" algn="tl">
                    <a:srgbClr val="000000"/>
                  </a:outerShdw>
                </a:effectLst>
              </a:rPr>
              <a:t>providing physical things and by shielding                the family from harm</a:t>
            </a:r>
            <a:r>
              <a:rPr lang="en-US" altLang="en-US" dirty="0">
                <a:effectLst>
                  <a:outerShdw blurRad="38100" dist="38100" dir="2700000" algn="tl">
                    <a:srgbClr val="000000"/>
                  </a:outerShdw>
                </a:effectLst>
              </a:rPr>
              <a:t>. The man is at heart a warrior. </a:t>
            </a:r>
            <a:r>
              <a:rPr lang="en-US" altLang="en-US" b="1" dirty="0">
                <a:effectLst>
                  <a:outerShdw blurRad="38100" dist="38100" dir="2700000" algn="tl">
                    <a:srgbClr val="000000"/>
                  </a:outerShdw>
                </a:effectLst>
              </a:rPr>
              <a:t>(1 Tim 6:12; 2 Tim 4:7)</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6262808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God’s wisdom does not come from within but from God Himself</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Proverbs 16:1-2</a:t>
            </a:r>
            <a:r>
              <a:rPr lang="en-US" altLang="en-US" dirty="0">
                <a:effectLst>
                  <a:outerShdw blurRad="38100" dist="38100" dir="2700000" algn="tl">
                    <a:srgbClr val="000000"/>
                  </a:outerShdw>
                </a:effectLst>
              </a:rPr>
              <a:t> - The preparations of the heart belong to man, But </a:t>
            </a:r>
            <a:r>
              <a:rPr lang="en-US" altLang="en-US" u="sng" dirty="0">
                <a:effectLst>
                  <a:outerShdw blurRad="38100" dist="38100" dir="2700000" algn="tl">
                    <a:srgbClr val="000000"/>
                  </a:outerShdw>
                </a:effectLst>
              </a:rPr>
              <a:t>the answer of the tongue is from the LORD</a:t>
            </a:r>
            <a:r>
              <a:rPr lang="en-US" altLang="en-US" dirty="0">
                <a:effectLst>
                  <a:outerShdw blurRad="38100" dist="38100" dir="2700000" algn="tl">
                    <a:srgbClr val="000000"/>
                  </a:outerShdw>
                </a:effectLst>
              </a:rPr>
              <a:t>.  2 All the ways of a man </a:t>
            </a:r>
            <a:r>
              <a:rPr lang="en-US" altLang="en-US" u="sng" dirty="0">
                <a:effectLst>
                  <a:outerShdw blurRad="38100" dist="38100" dir="2700000" algn="tl">
                    <a:srgbClr val="000000"/>
                  </a:outerShdw>
                </a:effectLst>
              </a:rPr>
              <a:t>are pure in his own eyes</a:t>
            </a:r>
            <a:r>
              <a:rPr lang="en-US" altLang="en-US" dirty="0">
                <a:effectLst>
                  <a:outerShdw blurRad="38100" dist="38100" dir="2700000" algn="tl">
                    <a:srgbClr val="000000"/>
                  </a:outerShdw>
                </a:effectLst>
              </a:rPr>
              <a:t>, But </a:t>
            </a:r>
            <a:r>
              <a:rPr lang="en-US" altLang="en-US" u="sng" dirty="0">
                <a:effectLst>
                  <a:outerShdw blurRad="38100" dist="38100" dir="2700000" algn="tl">
                    <a:srgbClr val="000000"/>
                  </a:outerShdw>
                </a:effectLst>
              </a:rPr>
              <a:t>the LORD weighs the spirits</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75206769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Consider the basic components of showing respect to the husband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Timothy 6:12</a:t>
            </a:r>
            <a:r>
              <a:rPr lang="en-US" altLang="en-US" dirty="0">
                <a:effectLst>
                  <a:outerShdw blurRad="38100" dist="38100" dir="2700000" algn="tl">
                    <a:srgbClr val="000000"/>
                  </a:outerShdw>
                </a:effectLst>
              </a:rPr>
              <a:t> - </a:t>
            </a:r>
            <a:r>
              <a:rPr lang="en-US" altLang="en-US" u="sng" dirty="0">
                <a:effectLst>
                  <a:outerShdw blurRad="38100" dist="38100" dir="2700000" algn="tl">
                    <a:srgbClr val="000000"/>
                  </a:outerShdw>
                </a:effectLst>
              </a:rPr>
              <a:t>Fight the good fight</a:t>
            </a:r>
            <a:r>
              <a:rPr lang="en-US" altLang="en-US" dirty="0">
                <a:effectLst>
                  <a:outerShdw blurRad="38100" dist="38100" dir="2700000" algn="tl">
                    <a:srgbClr val="000000"/>
                  </a:outerShdw>
                </a:effectLst>
              </a:rPr>
              <a:t> of faith, lay hold on eternal life, to which you were also called and have confessed the good confession in the presence of many witnesses.</a:t>
            </a:r>
          </a:p>
        </p:txBody>
      </p:sp>
    </p:spTree>
    <p:extLst>
      <p:ext uri="{BB962C8B-B14F-4D97-AF65-F5344CB8AC3E}">
        <p14:creationId xmlns:p14="http://schemas.microsoft.com/office/powerpoint/2010/main" val="133171207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Consider the basic components of showing respect to the husband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2 Timothy 4:7</a:t>
            </a:r>
            <a:r>
              <a:rPr lang="en-US" altLang="en-US" dirty="0">
                <a:effectLst>
                  <a:outerShdw blurRad="38100" dist="38100" dir="2700000" algn="tl">
                    <a:srgbClr val="000000"/>
                  </a:outerShdw>
                </a:effectLst>
              </a:rPr>
              <a:t>  - I have </a:t>
            </a:r>
            <a:r>
              <a:rPr lang="en-US" altLang="en-US" u="sng" dirty="0">
                <a:effectLst>
                  <a:outerShdw blurRad="38100" dist="38100" dir="2700000" algn="tl">
                    <a:srgbClr val="000000"/>
                  </a:outerShdw>
                </a:effectLst>
              </a:rPr>
              <a:t>fought the good fight</a:t>
            </a:r>
            <a:r>
              <a:rPr lang="en-US" altLang="en-US" dirty="0">
                <a:effectLst>
                  <a:outerShdw blurRad="38100" dist="38100" dir="2700000" algn="tl">
                    <a:srgbClr val="000000"/>
                  </a:outerShdw>
                </a:effectLst>
              </a:rPr>
              <a:t>, I have finished the race, I have kept the faith.</a:t>
            </a:r>
          </a:p>
        </p:txBody>
      </p:sp>
    </p:spTree>
    <p:extLst>
      <p:ext uri="{BB962C8B-B14F-4D97-AF65-F5344CB8AC3E}">
        <p14:creationId xmlns:p14="http://schemas.microsoft.com/office/powerpoint/2010/main" val="129099103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Consider the basic components of showing respect to the husband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When the family suffers from need the husband </a:t>
            </a:r>
            <a:r>
              <a:rPr lang="en-US" altLang="en-US" i="1" u="sng" dirty="0">
                <a:effectLst>
                  <a:outerShdw blurRad="38100" dist="38100" dir="2700000" algn="tl">
                    <a:srgbClr val="000000"/>
                  </a:outerShdw>
                </a:effectLst>
              </a:rPr>
              <a:t>is greatly burdened</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(Eph 4:28)</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8258493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Consider the basic components of showing respect to the husband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Ephesians 4:28</a:t>
            </a:r>
            <a:r>
              <a:rPr lang="en-US" altLang="en-US" dirty="0">
                <a:effectLst>
                  <a:outerShdw blurRad="38100" dist="38100" dir="2700000" algn="tl">
                    <a:srgbClr val="000000"/>
                  </a:outerShdw>
                </a:effectLst>
              </a:rPr>
              <a:t>  - Let him who stole steal no longer, but rather let him labor, </a:t>
            </a:r>
            <a:r>
              <a:rPr lang="en-US" altLang="en-US" u="sng" dirty="0">
                <a:effectLst>
                  <a:outerShdw blurRad="38100" dist="38100" dir="2700000" algn="tl">
                    <a:srgbClr val="000000"/>
                  </a:outerShdw>
                </a:effectLst>
              </a:rPr>
              <a:t>working with his hands what is good</a:t>
            </a:r>
            <a:r>
              <a:rPr lang="en-US" altLang="en-US" dirty="0">
                <a:effectLst>
                  <a:outerShdw blurRad="38100" dist="38100" dir="2700000" algn="tl">
                    <a:srgbClr val="000000"/>
                  </a:outerShdw>
                </a:effectLst>
              </a:rPr>
              <a:t>, that he may have something to give him who has need.</a:t>
            </a:r>
          </a:p>
        </p:txBody>
      </p:sp>
    </p:spTree>
    <p:extLst>
      <p:ext uri="{BB962C8B-B14F-4D97-AF65-F5344CB8AC3E}">
        <p14:creationId xmlns:p14="http://schemas.microsoft.com/office/powerpoint/2010/main" val="348897998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Consider the basic components of showing respect to the husband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 husband gladly will </a:t>
            </a:r>
            <a:r>
              <a:rPr lang="en-US" altLang="en-US" i="1" u="sng" dirty="0">
                <a:effectLst>
                  <a:outerShdw blurRad="38100" dist="38100" dir="2700000" algn="tl">
                    <a:srgbClr val="000000"/>
                  </a:outerShdw>
                </a:effectLst>
              </a:rPr>
              <a:t>put himself in danger to protect his family</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How </a:t>
            </a:r>
            <a:r>
              <a:rPr lang="en-US" altLang="en-US" i="1" u="sng" dirty="0">
                <a:effectLst>
                  <a:outerShdw blurRad="38100" dist="38100" dir="2700000" algn="tl">
                    <a:srgbClr val="000000"/>
                  </a:outerShdw>
                </a:effectLst>
              </a:rPr>
              <a:t>a man thinks and reacts</a:t>
            </a:r>
            <a:r>
              <a:rPr lang="en-US" altLang="en-US" dirty="0">
                <a:effectLst>
                  <a:outerShdw blurRad="38100" dist="38100" dir="2700000" algn="tl">
                    <a:srgbClr val="000000"/>
                  </a:outerShdw>
                </a:effectLst>
              </a:rPr>
              <a:t> often will puzzle the wife. A strong and seemingly harsh stand may be the right thing to do under certain circumstances.</a:t>
            </a:r>
          </a:p>
          <a:p>
            <a:r>
              <a:rPr lang="en-US" altLang="en-US" dirty="0">
                <a:effectLst>
                  <a:outerShdw blurRad="38100" dist="38100" dir="2700000" algn="tl">
                    <a:srgbClr val="000000"/>
                  </a:outerShdw>
                </a:effectLst>
              </a:rPr>
              <a:t>A man may </a:t>
            </a:r>
            <a:r>
              <a:rPr lang="en-US" altLang="en-US" i="1" u="sng" dirty="0">
                <a:effectLst>
                  <a:outerShdw blurRad="38100" dist="38100" dir="2700000" algn="tl">
                    <a:srgbClr val="000000"/>
                  </a:outerShdw>
                </a:effectLst>
              </a:rPr>
              <a:t>lack wisdom</a:t>
            </a:r>
            <a:r>
              <a:rPr lang="en-US" altLang="en-US" dirty="0">
                <a:effectLst>
                  <a:outerShdw blurRad="38100" dist="38100" dir="2700000" algn="tl">
                    <a:srgbClr val="000000"/>
                  </a:outerShdw>
                </a:effectLst>
              </a:rPr>
              <a:t> and fight the wrong battles however sincere!  </a:t>
            </a:r>
          </a:p>
        </p:txBody>
      </p:sp>
    </p:spTree>
    <p:extLst>
      <p:ext uri="{BB962C8B-B14F-4D97-AF65-F5344CB8AC3E}">
        <p14:creationId xmlns:p14="http://schemas.microsoft.com/office/powerpoint/2010/main" val="210830471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Consider the basic components of showing respect to the husband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When a man forsakes this </a:t>
            </a:r>
            <a:r>
              <a:rPr lang="en-US" altLang="en-US" i="1" u="sng" dirty="0">
                <a:effectLst>
                  <a:outerShdw blurRad="38100" dist="38100" dir="2700000" algn="tl">
                    <a:srgbClr val="000000"/>
                  </a:outerShdw>
                </a:effectLst>
              </a:rPr>
              <a:t>he does not respect himself</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(Heb 12:7; 1 Tim 5:8)</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7088071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Consider the basic components of showing respect to the husband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Hebrews 12:7</a:t>
            </a:r>
            <a:r>
              <a:rPr lang="en-US" altLang="en-US" dirty="0">
                <a:effectLst>
                  <a:outerShdw blurRad="38100" dist="38100" dir="2700000" algn="tl">
                    <a:srgbClr val="000000"/>
                  </a:outerShdw>
                </a:effectLst>
              </a:rPr>
              <a:t> - If you endure chastening, God deals with you as with sons; for what son is there </a:t>
            </a:r>
            <a:r>
              <a:rPr lang="en-US" altLang="en-US" u="sng" dirty="0">
                <a:effectLst>
                  <a:outerShdw blurRad="38100" dist="38100" dir="2700000" algn="tl">
                    <a:srgbClr val="000000"/>
                  </a:outerShdw>
                </a:effectLst>
              </a:rPr>
              <a:t>whom a father does not chasten</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68144625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Consider the basic components of showing respect to the husband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Timothy 5:8</a:t>
            </a:r>
            <a:r>
              <a:rPr lang="en-US" altLang="en-US" dirty="0">
                <a:effectLst>
                  <a:outerShdw blurRad="38100" dist="38100" dir="2700000" algn="tl">
                    <a:srgbClr val="000000"/>
                  </a:outerShdw>
                </a:effectLst>
              </a:rPr>
              <a:t> - But if anyone </a:t>
            </a:r>
            <a:r>
              <a:rPr lang="en-US" altLang="en-US" u="sng" dirty="0">
                <a:effectLst>
                  <a:outerShdw blurRad="38100" dist="38100" dir="2700000" algn="tl">
                    <a:srgbClr val="000000"/>
                  </a:outerShdw>
                </a:effectLst>
              </a:rPr>
              <a:t>does not provide for his own</a:t>
            </a:r>
            <a:r>
              <a:rPr lang="en-US" altLang="en-US" dirty="0">
                <a:effectLst>
                  <a:outerShdw blurRad="38100" dist="38100" dir="2700000" algn="tl">
                    <a:srgbClr val="000000"/>
                  </a:outerShdw>
                </a:effectLst>
              </a:rPr>
              <a:t>, and especially for those of his household, he has denied the faith and is worse than an unbeliever.</a:t>
            </a:r>
          </a:p>
        </p:txBody>
      </p:sp>
    </p:spTree>
    <p:extLst>
      <p:ext uri="{BB962C8B-B14F-4D97-AF65-F5344CB8AC3E}">
        <p14:creationId xmlns:p14="http://schemas.microsoft.com/office/powerpoint/2010/main" val="323288944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Consider the basic components of showing respect to the husband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3. Appreciate his desire </a:t>
            </a:r>
            <a:r>
              <a:rPr lang="en-US" altLang="en-US" i="1" u="sng" dirty="0">
                <a:effectLst>
                  <a:outerShdw blurRad="38100" dist="38100" dir="2700000" algn="tl">
                    <a:srgbClr val="000000"/>
                  </a:outerShdw>
                </a:effectLst>
              </a:rPr>
              <a:t>to serve and to lead</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God has placed the husband in a position of leadership. </a:t>
            </a:r>
            <a:r>
              <a:rPr lang="en-US" altLang="en-US" b="1" dirty="0">
                <a:effectLst>
                  <a:outerShdw blurRad="38100" dist="38100" dir="2700000" algn="tl">
                    <a:srgbClr val="000000"/>
                  </a:outerShdw>
                </a:effectLst>
              </a:rPr>
              <a:t>(Eph 5:22-24)</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2291412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Consider the basic components of showing respect to the husband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Ephesians 5:22-24</a:t>
            </a:r>
            <a:r>
              <a:rPr lang="en-US" altLang="en-US" dirty="0">
                <a:effectLst>
                  <a:outerShdw blurRad="38100" dist="38100" dir="2700000" algn="tl">
                    <a:srgbClr val="000000"/>
                  </a:outerShdw>
                </a:effectLst>
              </a:rPr>
              <a:t>  - Wives, submit to your own husbands, as to the Lord.  23 For </a:t>
            </a:r>
            <a:r>
              <a:rPr lang="en-US" altLang="en-US" u="sng" dirty="0">
                <a:effectLst>
                  <a:outerShdw blurRad="38100" dist="38100" dir="2700000" algn="tl">
                    <a:srgbClr val="000000"/>
                  </a:outerShdw>
                </a:effectLst>
              </a:rPr>
              <a:t>the husband is head of the wife</a:t>
            </a:r>
            <a:r>
              <a:rPr lang="en-US" altLang="en-US" dirty="0">
                <a:effectLst>
                  <a:outerShdw blurRad="38100" dist="38100" dir="2700000" algn="tl">
                    <a:srgbClr val="000000"/>
                  </a:outerShdw>
                </a:effectLst>
              </a:rPr>
              <a:t>, as also Christ is head of the church; and He is the Savior of the body.  24 Therefore, just as the church is subject to Christ, so let </a:t>
            </a:r>
            <a:r>
              <a:rPr lang="en-US" altLang="en-US" u="sng" dirty="0">
                <a:effectLst>
                  <a:outerShdw blurRad="38100" dist="38100" dir="2700000" algn="tl">
                    <a:srgbClr val="000000"/>
                  </a:outerShdw>
                </a:effectLst>
              </a:rPr>
              <a:t>the wives be to their own husbands in everything</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168848217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God’s wisdom does not come from within but from God Himself</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Psalm 37:23-25</a:t>
            </a:r>
            <a:r>
              <a:rPr lang="en-US" altLang="en-US" dirty="0">
                <a:effectLst>
                  <a:outerShdw blurRad="38100" dist="38100" dir="2700000" algn="tl">
                    <a:srgbClr val="000000"/>
                  </a:outerShdw>
                </a:effectLst>
              </a:rPr>
              <a:t>  - The steps of a good man </a:t>
            </a:r>
            <a:r>
              <a:rPr lang="en-US" altLang="en-US" u="sng" dirty="0">
                <a:effectLst>
                  <a:outerShdw blurRad="38100" dist="38100" dir="2700000" algn="tl">
                    <a:srgbClr val="000000"/>
                  </a:outerShdw>
                </a:effectLst>
              </a:rPr>
              <a:t>are ordered by the LORD</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He delights in his way</a:t>
            </a:r>
            <a:r>
              <a:rPr lang="en-US" altLang="en-US" dirty="0">
                <a:effectLst>
                  <a:outerShdw blurRad="38100" dist="38100" dir="2700000" algn="tl">
                    <a:srgbClr val="000000"/>
                  </a:outerShdw>
                </a:effectLst>
              </a:rPr>
              <a:t>.  24 Though he fall, he shall not be utterly cast down; For the LORD upholds him with His hand.  25 I have been young, and now am old; Yet </a:t>
            </a:r>
            <a:r>
              <a:rPr lang="en-US" altLang="en-US" u="sng" dirty="0">
                <a:effectLst>
                  <a:outerShdw blurRad="38100" dist="38100" dir="2700000" algn="tl">
                    <a:srgbClr val="000000"/>
                  </a:outerShdw>
                </a:effectLst>
              </a:rPr>
              <a:t>I have not seen the righteous forsaken</a:t>
            </a:r>
            <a:r>
              <a:rPr lang="en-US" altLang="en-US" dirty="0">
                <a:effectLst>
                  <a:outerShdw blurRad="38100" dist="38100" dir="2700000" algn="tl">
                    <a:srgbClr val="000000"/>
                  </a:outerShdw>
                </a:effectLst>
              </a:rPr>
              <a:t>, Nor his descendants begging bread.</a:t>
            </a:r>
          </a:p>
        </p:txBody>
      </p:sp>
    </p:spTree>
    <p:extLst>
      <p:ext uri="{BB962C8B-B14F-4D97-AF65-F5344CB8AC3E}">
        <p14:creationId xmlns:p14="http://schemas.microsoft.com/office/powerpoint/2010/main" val="350497496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Consider the basic components of showing respect to the husband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Submit</a:t>
            </a:r>
            <a:r>
              <a:rPr lang="en-US" altLang="en-US" dirty="0">
                <a:effectLst>
                  <a:outerShdw blurRad="38100" dist="38100" dir="2700000" algn="tl">
                    <a:srgbClr val="000000"/>
                  </a:outerShdw>
                </a:effectLst>
              </a:rPr>
              <a:t> - (1) active subject, bring under firm control, subordinate (RO 8.20b); (2) … (a) .. compulsion have to submit (LU 10.17, 20); (b) … voluntary submission be submissive, obey, subject oneself (LU 2.51; EP 5.21)</a:t>
            </a:r>
          </a:p>
        </p:txBody>
      </p:sp>
    </p:spTree>
    <p:extLst>
      <p:ext uri="{BB962C8B-B14F-4D97-AF65-F5344CB8AC3E}">
        <p14:creationId xmlns:p14="http://schemas.microsoft.com/office/powerpoint/2010/main" val="123261133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Consider the basic components of showing respect to the husband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 wife will </a:t>
            </a:r>
            <a:r>
              <a:rPr lang="en-US" altLang="en-US" i="1" u="sng" dirty="0">
                <a:effectLst>
                  <a:outerShdw blurRad="38100" dist="38100" dir="2700000" algn="tl">
                    <a:srgbClr val="000000"/>
                  </a:outerShdw>
                </a:effectLst>
              </a:rPr>
              <a:t>build up her husband</a:t>
            </a:r>
            <a:r>
              <a:rPr lang="en-US" altLang="en-US" dirty="0">
                <a:effectLst>
                  <a:outerShdw blurRad="38100" dist="38100" dir="2700000" algn="tl">
                    <a:srgbClr val="000000"/>
                  </a:outerShdw>
                </a:effectLst>
              </a:rPr>
              <a:t> by submission! </a:t>
            </a:r>
            <a:r>
              <a:rPr lang="en-US" altLang="en-US" b="1" dirty="0">
                <a:effectLst>
                  <a:outerShdw blurRad="38100" dist="38100" dir="2700000" algn="tl">
                    <a:srgbClr val="000000"/>
                  </a:outerShdw>
                </a:effectLst>
              </a:rPr>
              <a:t>(1 Pt 3:1-2, 4)</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1008364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Consider the basic components of showing respect to the husband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Peter 3:1-2</a:t>
            </a:r>
            <a:r>
              <a:rPr lang="en-US" altLang="en-US" dirty="0">
                <a:effectLst>
                  <a:outerShdw blurRad="38100" dist="38100" dir="2700000" algn="tl">
                    <a:srgbClr val="000000"/>
                  </a:outerShdw>
                </a:effectLst>
              </a:rPr>
              <a:t> - Wives, likewise, </a:t>
            </a:r>
            <a:r>
              <a:rPr lang="en-US" altLang="en-US" u="sng" dirty="0">
                <a:effectLst>
                  <a:outerShdw blurRad="38100" dist="38100" dir="2700000" algn="tl">
                    <a:srgbClr val="000000"/>
                  </a:outerShdw>
                </a:effectLst>
              </a:rPr>
              <a:t>be submissive to your own husbands</a:t>
            </a:r>
            <a:r>
              <a:rPr lang="en-US" altLang="en-US" dirty="0">
                <a:effectLst>
                  <a:outerShdw blurRad="38100" dist="38100" dir="2700000" algn="tl">
                    <a:srgbClr val="000000"/>
                  </a:outerShdw>
                </a:effectLst>
              </a:rPr>
              <a:t>, that even if some do not obey the word, they, without a word, </a:t>
            </a:r>
            <a:r>
              <a:rPr lang="en-US" altLang="en-US" u="sng" dirty="0">
                <a:effectLst>
                  <a:outerShdw blurRad="38100" dist="38100" dir="2700000" algn="tl">
                    <a:srgbClr val="000000"/>
                  </a:outerShdw>
                </a:effectLst>
              </a:rPr>
              <a:t>may be won by the conduct of their wives</a:t>
            </a:r>
            <a:r>
              <a:rPr lang="en-US" altLang="en-US" dirty="0">
                <a:effectLst>
                  <a:outerShdw blurRad="38100" dist="38100" dir="2700000" algn="tl">
                    <a:srgbClr val="000000"/>
                  </a:outerShdw>
                </a:effectLst>
              </a:rPr>
              <a:t>,  2 when they observe your chaste conduct accompanied by fear.</a:t>
            </a:r>
          </a:p>
        </p:txBody>
      </p:sp>
    </p:spTree>
    <p:extLst>
      <p:ext uri="{BB962C8B-B14F-4D97-AF65-F5344CB8AC3E}">
        <p14:creationId xmlns:p14="http://schemas.microsoft.com/office/powerpoint/2010/main" val="88049878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Consider the basic components of showing respect to the husband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Peter 3:4</a:t>
            </a:r>
            <a:r>
              <a:rPr lang="en-US" altLang="en-US" dirty="0">
                <a:effectLst>
                  <a:outerShdw blurRad="38100" dist="38100" dir="2700000" algn="tl">
                    <a:srgbClr val="000000"/>
                  </a:outerShdw>
                </a:effectLst>
              </a:rPr>
              <a:t> - rather let it be the hidden person of the heart, with the incorruptible </a:t>
            </a:r>
            <a:r>
              <a:rPr lang="en-US" altLang="en-US" u="sng" dirty="0">
                <a:effectLst>
                  <a:outerShdw blurRad="38100" dist="38100" dir="2700000" algn="tl">
                    <a:srgbClr val="000000"/>
                  </a:outerShdw>
                </a:effectLst>
              </a:rPr>
              <a:t>beauty of a gentle and quiet spirit</a:t>
            </a:r>
            <a:r>
              <a:rPr lang="en-US" altLang="en-US" dirty="0">
                <a:effectLst>
                  <a:outerShdw blurRad="38100" dist="38100" dir="2700000" algn="tl">
                    <a:srgbClr val="000000"/>
                  </a:outerShdw>
                </a:effectLst>
              </a:rPr>
              <a:t>, which is very precious in the sight of God.</a:t>
            </a:r>
          </a:p>
        </p:txBody>
      </p:sp>
    </p:spTree>
    <p:extLst>
      <p:ext uri="{BB962C8B-B14F-4D97-AF65-F5344CB8AC3E}">
        <p14:creationId xmlns:p14="http://schemas.microsoft.com/office/powerpoint/2010/main" val="303332726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Consider the basic components of showing respect to the husband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As a godly husband I am humbled by </a:t>
            </a:r>
            <a:r>
              <a:rPr lang="en-US" altLang="en-US" i="1" u="sng" dirty="0">
                <a:effectLst>
                  <a:outerShdw blurRad="38100" dist="38100" dir="2700000" algn="tl">
                    <a:srgbClr val="000000"/>
                  </a:outerShdw>
                </a:effectLst>
              </a:rPr>
              <a:t>the great risk my wife took in placing herself under me</a:t>
            </a:r>
            <a:r>
              <a:rPr lang="en-US" altLang="en-US" dirty="0">
                <a:effectLst>
                  <a:outerShdw blurRad="38100" dist="38100" dir="2700000" algn="tl">
                    <a:srgbClr val="000000"/>
                  </a:outerShdw>
                </a:effectLst>
              </a:rPr>
              <a:t>. I will want to listen to her and put her first!</a:t>
            </a:r>
          </a:p>
          <a:p>
            <a:r>
              <a:rPr lang="en-US" altLang="en-US" dirty="0">
                <a:effectLst>
                  <a:outerShdw blurRad="38100" dist="38100" dir="2700000" algn="tl">
                    <a:srgbClr val="000000"/>
                  </a:outerShdw>
                </a:effectLst>
              </a:rPr>
              <a:t>What risk does a Christian woman take marrying a non-Christian? Paul would                never even consider marrying anyone but a Christian! </a:t>
            </a:r>
            <a:r>
              <a:rPr lang="en-US" altLang="en-US" b="1" dirty="0">
                <a:effectLst>
                  <a:outerShdw blurRad="38100" dist="38100" dir="2700000" algn="tl">
                    <a:srgbClr val="000000"/>
                  </a:outerShdw>
                </a:effectLst>
              </a:rPr>
              <a:t>(1 Cor 9:5)</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9331829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Consider the basic components of showing respect to the husband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Corinthians 9:5</a:t>
            </a:r>
            <a:r>
              <a:rPr lang="en-US" altLang="en-US" dirty="0">
                <a:effectLst>
                  <a:outerShdw blurRad="38100" dist="38100" dir="2700000" algn="tl">
                    <a:srgbClr val="000000"/>
                  </a:outerShdw>
                </a:effectLst>
              </a:rPr>
              <a:t>  - Do we have no right </a:t>
            </a:r>
            <a:r>
              <a:rPr lang="en-US" altLang="en-US" u="sng" dirty="0">
                <a:effectLst>
                  <a:outerShdw blurRad="38100" dist="38100" dir="2700000" algn="tl">
                    <a:srgbClr val="000000"/>
                  </a:outerShdw>
                </a:effectLst>
              </a:rPr>
              <a:t>to take along a believing wife</a:t>
            </a:r>
            <a:r>
              <a:rPr lang="en-US" altLang="en-US" dirty="0">
                <a:effectLst>
                  <a:outerShdw blurRad="38100" dist="38100" dir="2700000" algn="tl">
                    <a:srgbClr val="000000"/>
                  </a:outerShdw>
                </a:effectLst>
              </a:rPr>
              <a:t>, as do also the other apostles, the brothers of the Lord, and Cephas?</a:t>
            </a:r>
          </a:p>
        </p:txBody>
      </p:sp>
    </p:spTree>
    <p:extLst>
      <p:ext uri="{BB962C8B-B14F-4D97-AF65-F5344CB8AC3E}">
        <p14:creationId xmlns:p14="http://schemas.microsoft.com/office/powerpoint/2010/main" val="63859892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Consider the basic components of showing respect to the husband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Show respect </a:t>
            </a:r>
            <a:r>
              <a:rPr lang="en-US" altLang="en-US" i="1" u="sng" dirty="0">
                <a:effectLst>
                  <a:outerShdw blurRad="38100" dist="38100" dir="2700000" algn="tl">
                    <a:srgbClr val="000000"/>
                  </a:outerShdw>
                </a:effectLst>
              </a:rPr>
              <a:t>by complement and encouragement</a:t>
            </a:r>
            <a:r>
              <a:rPr lang="en-US" altLang="en-US" dirty="0">
                <a:effectLst>
                  <a:outerShdw blurRad="38100" dist="38100" dir="2700000" algn="tl">
                    <a:srgbClr val="000000"/>
                  </a:outerShdw>
                </a:effectLst>
              </a:rPr>
              <a:t>. A man can stand the turmoil of the world if he is respected at home. (Ex. Salesman waiting to see husband.)</a:t>
            </a:r>
          </a:p>
        </p:txBody>
      </p:sp>
    </p:spTree>
    <p:extLst>
      <p:ext uri="{BB962C8B-B14F-4D97-AF65-F5344CB8AC3E}">
        <p14:creationId xmlns:p14="http://schemas.microsoft.com/office/powerpoint/2010/main" val="158735872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Consider the basic components of showing respect to the husband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4. Appreciate his </a:t>
            </a:r>
            <a:r>
              <a:rPr lang="en-US" altLang="en-US" i="1" u="sng" dirty="0">
                <a:effectLst>
                  <a:outerShdw blurRad="38100" dist="38100" dir="2700000" algn="tl">
                    <a:srgbClr val="000000"/>
                  </a:outerShdw>
                </a:effectLst>
              </a:rPr>
              <a:t>desire to analyze and to council</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Consider </a:t>
            </a:r>
            <a:r>
              <a:rPr lang="en-US" altLang="en-US" i="1" u="sng" dirty="0">
                <a:effectLst>
                  <a:outerShdw blurRad="38100" dist="38100" dir="2700000" algn="tl">
                    <a:srgbClr val="000000"/>
                  </a:outerShdw>
                </a:effectLst>
              </a:rPr>
              <a:t>the responsibility and wisdom </a:t>
            </a:r>
            <a:r>
              <a:rPr lang="en-US" altLang="en-US" dirty="0">
                <a:effectLst>
                  <a:outerShdw blurRad="38100" dist="38100" dir="2700000" algn="tl">
                    <a:srgbClr val="000000"/>
                  </a:outerShdw>
                </a:effectLst>
              </a:rPr>
              <a:t>that is needed to lead. </a:t>
            </a:r>
            <a:r>
              <a:rPr lang="en-US" altLang="en-US" b="1" dirty="0">
                <a:effectLst>
                  <a:outerShdw blurRad="38100" dist="38100" dir="2700000" algn="tl">
                    <a:srgbClr val="000000"/>
                  </a:outerShdw>
                </a:effectLst>
              </a:rPr>
              <a:t>(Eph 5:23-29)</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8695721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Consider the basic components of showing respect to the husband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Ephesians 5:23-29</a:t>
            </a:r>
            <a:r>
              <a:rPr lang="en-US" altLang="en-US" dirty="0">
                <a:effectLst>
                  <a:outerShdw blurRad="38100" dist="38100" dir="2700000" algn="tl">
                    <a:srgbClr val="000000"/>
                  </a:outerShdw>
                </a:effectLst>
              </a:rPr>
              <a:t> - For the husband is head of the wife, </a:t>
            </a:r>
            <a:r>
              <a:rPr lang="en-US" altLang="en-US" u="sng" dirty="0">
                <a:effectLst>
                  <a:outerShdw blurRad="38100" dist="38100" dir="2700000" algn="tl">
                    <a:srgbClr val="000000"/>
                  </a:outerShdw>
                </a:effectLst>
              </a:rPr>
              <a:t>as also Christ is head of the church</a:t>
            </a:r>
            <a:r>
              <a:rPr lang="en-US" altLang="en-US" dirty="0">
                <a:effectLst>
                  <a:outerShdw blurRad="38100" dist="38100" dir="2700000" algn="tl">
                    <a:srgbClr val="000000"/>
                  </a:outerShdw>
                </a:effectLst>
              </a:rPr>
              <a:t>; and He is the Savior of the body.  24 Therefore, just as the church is subject to Christ, so let the wives be to their own husbands in everything.  25 Husbands, love your wives, </a:t>
            </a:r>
            <a:r>
              <a:rPr lang="en-US" altLang="en-US" u="sng" dirty="0">
                <a:effectLst>
                  <a:outerShdw blurRad="38100" dist="38100" dir="2700000" algn="tl">
                    <a:srgbClr val="000000"/>
                  </a:outerShdw>
                </a:effectLst>
              </a:rPr>
              <a:t>just as Christ also loved the church and gave Himself for her</a:t>
            </a:r>
            <a:r>
              <a:rPr lang="en-US" altLang="en-US" dirty="0">
                <a:effectLst>
                  <a:outerShdw blurRad="38100" dist="38100" dir="2700000" algn="tl">
                    <a:srgbClr val="000000"/>
                  </a:outerShdw>
                </a:effectLst>
              </a:rPr>
              <a:t>,  </a:t>
            </a:r>
          </a:p>
        </p:txBody>
      </p:sp>
    </p:spTree>
    <p:extLst>
      <p:ext uri="{BB962C8B-B14F-4D97-AF65-F5344CB8AC3E}">
        <p14:creationId xmlns:p14="http://schemas.microsoft.com/office/powerpoint/2010/main" val="283547226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Consider the basic components of showing respect to the husband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26 that </a:t>
            </a:r>
            <a:r>
              <a:rPr lang="en-US" altLang="en-US" u="sng" dirty="0">
                <a:effectLst>
                  <a:outerShdw blurRad="38100" dist="38100" dir="2700000" algn="tl">
                    <a:srgbClr val="000000"/>
                  </a:outerShdw>
                </a:effectLst>
              </a:rPr>
              <a:t>He might sanctify and cleanse her with the washing of water by the word</a:t>
            </a:r>
            <a:r>
              <a:rPr lang="en-US" altLang="en-US" dirty="0">
                <a:effectLst>
                  <a:outerShdw blurRad="38100" dist="38100" dir="2700000" algn="tl">
                    <a:srgbClr val="000000"/>
                  </a:outerShdw>
                </a:effectLst>
              </a:rPr>
              <a:t>,  27 that He might present her to Himself a glorious church, not having spot or wrinkle or any such thing, but that </a:t>
            </a:r>
            <a:r>
              <a:rPr lang="en-US" altLang="en-US" u="sng" dirty="0">
                <a:effectLst>
                  <a:outerShdw blurRad="38100" dist="38100" dir="2700000" algn="tl">
                    <a:srgbClr val="000000"/>
                  </a:outerShdw>
                </a:effectLst>
              </a:rPr>
              <a:t>she should be holy and without blemish</a:t>
            </a:r>
            <a:r>
              <a:rPr lang="en-US" altLang="en-US" dirty="0">
                <a:effectLst>
                  <a:outerShdw blurRad="38100" dist="38100" dir="2700000" algn="tl">
                    <a:srgbClr val="000000"/>
                  </a:outerShdw>
                </a:effectLst>
              </a:rPr>
              <a:t>.  28 So </a:t>
            </a:r>
            <a:r>
              <a:rPr lang="en-US" altLang="en-US" u="sng" dirty="0">
                <a:effectLst>
                  <a:outerShdw blurRad="38100" dist="38100" dir="2700000" algn="tl">
                    <a:srgbClr val="000000"/>
                  </a:outerShdw>
                </a:effectLst>
              </a:rPr>
              <a:t>husbands ought to love their own wives as their own bodies</a:t>
            </a:r>
            <a:r>
              <a:rPr lang="en-US" altLang="en-US" dirty="0">
                <a:effectLst>
                  <a:outerShdw blurRad="38100" dist="38100" dir="2700000" algn="tl">
                    <a:srgbClr val="000000"/>
                  </a:outerShdw>
                </a:effectLst>
              </a:rPr>
              <a:t>; he who loves his wife loves himself.  </a:t>
            </a:r>
          </a:p>
        </p:txBody>
      </p:sp>
    </p:spTree>
    <p:extLst>
      <p:ext uri="{BB962C8B-B14F-4D97-AF65-F5344CB8AC3E}">
        <p14:creationId xmlns:p14="http://schemas.microsoft.com/office/powerpoint/2010/main" val="101629874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God’s wisdom does not come from within but from God Himself</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 wisdom of God is powerful and understandable! Why do </a:t>
            </a:r>
            <a:r>
              <a:rPr lang="en-US" altLang="en-US" u="sng" dirty="0">
                <a:effectLst>
                  <a:outerShdw blurRad="38100" dist="38100" dir="2700000" algn="tl">
                    <a:srgbClr val="000000"/>
                  </a:outerShdw>
                </a:effectLst>
              </a:rPr>
              <a:t>more not find and               heed it</a:t>
            </a:r>
            <a:r>
              <a:rPr lang="en-US" altLang="en-US" dirty="0">
                <a:effectLst>
                  <a:outerShdw blurRad="38100" dist="38100" dir="2700000" algn="tl">
                    <a:srgbClr val="000000"/>
                  </a:outerShdw>
                </a:effectLst>
              </a:rPr>
              <a:t>? Do we really trust God?</a:t>
            </a:r>
          </a:p>
          <a:p>
            <a:r>
              <a:rPr lang="en-US" altLang="en-US" dirty="0">
                <a:effectLst>
                  <a:outerShdw blurRad="38100" dist="38100" dir="2700000" algn="tl">
                    <a:srgbClr val="000000"/>
                  </a:outerShdw>
                </a:effectLst>
              </a:rPr>
              <a:t>The advice of the world is </a:t>
            </a:r>
            <a:r>
              <a:rPr lang="en-US" altLang="en-US" u="sng" dirty="0">
                <a:effectLst>
                  <a:outerShdw blurRad="38100" dist="38100" dir="2700000" algn="tl">
                    <a:srgbClr val="000000"/>
                  </a:outerShdw>
                </a:effectLst>
              </a:rPr>
              <a:t>why there are major issues in men today</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(Jn 14:27)</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6815353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Consider the basic components of showing respect to the husband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29 For no one ever hated his own flesh, but </a:t>
            </a:r>
            <a:r>
              <a:rPr lang="en-US" altLang="en-US" u="sng" dirty="0">
                <a:effectLst>
                  <a:outerShdw blurRad="38100" dist="38100" dir="2700000" algn="tl">
                    <a:srgbClr val="000000"/>
                  </a:outerShdw>
                </a:effectLst>
              </a:rPr>
              <a:t>nourishes and cherishes it</a:t>
            </a:r>
            <a:r>
              <a:rPr lang="en-US" altLang="en-US" dirty="0">
                <a:effectLst>
                  <a:outerShdw blurRad="38100" dist="38100" dir="2700000" algn="tl">
                    <a:srgbClr val="000000"/>
                  </a:outerShdw>
                </a:effectLst>
              </a:rPr>
              <a:t>, just as the Lord does the church.</a:t>
            </a:r>
          </a:p>
        </p:txBody>
      </p:sp>
    </p:spTree>
    <p:extLst>
      <p:ext uri="{BB962C8B-B14F-4D97-AF65-F5344CB8AC3E}">
        <p14:creationId xmlns:p14="http://schemas.microsoft.com/office/powerpoint/2010/main" val="85243337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Consider the basic components of showing respect to the husband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 husband must know </a:t>
            </a:r>
            <a:r>
              <a:rPr lang="en-US" altLang="en-US" i="1" u="sng" dirty="0">
                <a:effectLst>
                  <a:outerShdw blurRad="38100" dist="38100" dir="2700000" algn="tl">
                    <a:srgbClr val="000000"/>
                  </a:outerShdw>
                </a:effectLst>
              </a:rPr>
              <a:t>where to take the family and how to get there</a:t>
            </a:r>
            <a:r>
              <a:rPr lang="en-US" altLang="en-US" dirty="0">
                <a:effectLst>
                  <a:outerShdw blurRad="38100" dist="38100" dir="2700000" algn="tl">
                    <a:srgbClr val="000000"/>
                  </a:outerShdw>
                </a:effectLst>
              </a:rPr>
              <a:t>! A wise       husband will also know when he does not know and where to get advice!</a:t>
            </a:r>
          </a:p>
          <a:p>
            <a:r>
              <a:rPr lang="en-US" altLang="en-US" dirty="0">
                <a:effectLst>
                  <a:outerShdw blurRad="38100" dist="38100" dir="2700000" algn="tl">
                    <a:srgbClr val="000000"/>
                  </a:outerShdw>
                </a:effectLst>
              </a:rPr>
              <a:t>A man finds respect in </a:t>
            </a:r>
            <a:r>
              <a:rPr lang="en-US" altLang="en-US" i="1" u="sng" dirty="0">
                <a:effectLst>
                  <a:outerShdw blurRad="38100" dist="38100" dir="2700000" algn="tl">
                    <a:srgbClr val="000000"/>
                  </a:outerShdw>
                </a:effectLst>
              </a:rPr>
              <a:t>knowing how to “fix things</a:t>
            </a:r>
            <a:r>
              <a:rPr lang="en-US" altLang="en-US" dirty="0">
                <a:effectLst>
                  <a:outerShdw blurRad="38100" dist="38100" dir="2700000" algn="tl">
                    <a:srgbClr val="000000"/>
                  </a:outerShdw>
                </a:effectLst>
              </a:rPr>
              <a:t>.” He naturally will want to express his thoughts and show how to do it right!</a:t>
            </a:r>
          </a:p>
        </p:txBody>
      </p:sp>
    </p:spTree>
    <p:extLst>
      <p:ext uri="{BB962C8B-B14F-4D97-AF65-F5344CB8AC3E}">
        <p14:creationId xmlns:p14="http://schemas.microsoft.com/office/powerpoint/2010/main" val="24033104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Consider the basic components of showing respect to the husband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“Recognize his problem-solving approach as his male brand of empathy!” – from Love and Respect</a:t>
            </a:r>
          </a:p>
          <a:p>
            <a:r>
              <a:rPr lang="en-US" altLang="en-US" dirty="0">
                <a:effectLst>
                  <a:outerShdw blurRad="38100" dist="38100" dir="2700000" algn="tl">
                    <a:srgbClr val="000000"/>
                  </a:outerShdw>
                </a:effectLst>
              </a:rPr>
              <a:t>How does a wise wife </a:t>
            </a:r>
            <a:r>
              <a:rPr lang="en-US" altLang="en-US" i="1" u="sng" dirty="0">
                <a:effectLst>
                  <a:outerShdw blurRad="38100" dist="38100" dir="2700000" algn="tl">
                    <a:srgbClr val="000000"/>
                  </a:outerShdw>
                </a:effectLst>
              </a:rPr>
              <a:t>disagree while showing respect</a:t>
            </a:r>
            <a:r>
              <a:rPr lang="en-US" altLang="en-US" dirty="0">
                <a:effectLst>
                  <a:outerShdw blurRad="38100" dist="38100" dir="2700000" algn="tl">
                    <a:srgbClr val="000000"/>
                  </a:outerShdw>
                </a:effectLst>
              </a:rPr>
              <a:t>?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(Prov21:9; 25:24; 1 Sam 25:28-32)</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4282223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Consider the basic components of showing respect to the husband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Proverbs 21:9</a:t>
            </a:r>
            <a:r>
              <a:rPr lang="en-US" altLang="en-US" dirty="0">
                <a:effectLst>
                  <a:outerShdw blurRad="38100" dist="38100" dir="2700000" algn="tl">
                    <a:srgbClr val="000000"/>
                  </a:outerShdw>
                </a:effectLst>
              </a:rPr>
              <a:t> - Better to dwell in a corner of a housetop, Than in a house shared with </a:t>
            </a:r>
            <a:r>
              <a:rPr lang="en-US" altLang="en-US" u="sng" dirty="0">
                <a:effectLst>
                  <a:outerShdw blurRad="38100" dist="38100" dir="2700000" algn="tl">
                    <a:srgbClr val="000000"/>
                  </a:outerShdw>
                </a:effectLst>
              </a:rPr>
              <a:t>a contentious woman</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179164401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Consider the basic components of showing respect to the husband</a:t>
            </a:r>
          </a:p>
        </p:txBody>
      </p:sp>
      <p:sp>
        <p:nvSpPr>
          <p:cNvPr id="7171" name="Rectangle 3"/>
          <p:cNvSpPr>
            <a:spLocks noGrp="1" noChangeArrowheads="1"/>
          </p:cNvSpPr>
          <p:nvPr>
            <p:ph type="body" idx="1"/>
          </p:nvPr>
        </p:nvSpPr>
        <p:spPr/>
        <p:txBody>
          <a:bodyPr/>
          <a:lstStyle/>
          <a:p>
            <a:r>
              <a:rPr lang="en-US" altLang="en-US" sz="3000" b="1" u="sng" dirty="0">
                <a:effectLst>
                  <a:outerShdw blurRad="38100" dist="38100" dir="2700000" algn="tl">
                    <a:srgbClr val="000000"/>
                  </a:outerShdw>
                </a:effectLst>
              </a:rPr>
              <a:t>1 Samuel 25:28-32</a:t>
            </a:r>
            <a:r>
              <a:rPr lang="en-US" altLang="en-US" sz="3000" dirty="0">
                <a:effectLst>
                  <a:outerShdw blurRad="38100" dist="38100" dir="2700000" algn="tl">
                    <a:srgbClr val="000000"/>
                  </a:outerShdw>
                </a:effectLst>
              </a:rPr>
              <a:t> - "Please forgive the trespass of your maidservant. For the LORD will certainly make for my lord an enduring house, because </a:t>
            </a:r>
            <a:r>
              <a:rPr lang="en-US" altLang="en-US" sz="3000" u="sng" dirty="0">
                <a:effectLst>
                  <a:outerShdw blurRad="38100" dist="38100" dir="2700000" algn="tl">
                    <a:srgbClr val="000000"/>
                  </a:outerShdw>
                </a:effectLst>
              </a:rPr>
              <a:t>my lord fights the battles of the LORD</a:t>
            </a:r>
            <a:r>
              <a:rPr lang="en-US" altLang="en-US" sz="3000" dirty="0">
                <a:effectLst>
                  <a:outerShdw blurRad="38100" dist="38100" dir="2700000" algn="tl">
                    <a:srgbClr val="000000"/>
                  </a:outerShdw>
                </a:effectLst>
              </a:rPr>
              <a:t>, and evil is not found in you throughout your days.  29 "Yet a man has risen to pursue you and seek your life, but the life of my lord shall be bound in the bundle of the living with the LORD your God; </a:t>
            </a:r>
          </a:p>
        </p:txBody>
      </p:sp>
    </p:spTree>
    <p:extLst>
      <p:ext uri="{BB962C8B-B14F-4D97-AF65-F5344CB8AC3E}">
        <p14:creationId xmlns:p14="http://schemas.microsoft.com/office/powerpoint/2010/main" val="97711950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Consider the basic components of showing respect to the husband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and the lives of your enemies He shall sling out, as from the pocket of a sling.  30 "And it shall come to pass, when </a:t>
            </a:r>
            <a:r>
              <a:rPr lang="en-US" altLang="en-US" u="sng" dirty="0">
                <a:effectLst>
                  <a:outerShdw blurRad="38100" dist="38100" dir="2700000" algn="tl">
                    <a:srgbClr val="000000"/>
                  </a:outerShdw>
                </a:effectLst>
              </a:rPr>
              <a:t>the LORD has done for my lord</a:t>
            </a:r>
            <a:r>
              <a:rPr lang="en-US" altLang="en-US" dirty="0">
                <a:effectLst>
                  <a:outerShdw blurRad="38100" dist="38100" dir="2700000" algn="tl">
                    <a:srgbClr val="000000"/>
                  </a:outerShdw>
                </a:effectLst>
              </a:rPr>
              <a:t> according to all the good that He has spoken concerning you, and has appointed you ruler over Israel,  </a:t>
            </a:r>
          </a:p>
        </p:txBody>
      </p:sp>
    </p:spTree>
    <p:extLst>
      <p:ext uri="{BB962C8B-B14F-4D97-AF65-F5344CB8AC3E}">
        <p14:creationId xmlns:p14="http://schemas.microsoft.com/office/powerpoint/2010/main" val="104814810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Consider the basic components of showing respect to the husband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31 "that this will be no grief to you, nor offense of heart to my lord, either that you have shed blood without cause, or that my lord has avenged himself. But when the LORD has dealt well with my lord, then remember your maidservant."  32 Then David said to Abigail: "</a:t>
            </a:r>
            <a:r>
              <a:rPr lang="en-US" altLang="en-US" u="sng" dirty="0">
                <a:effectLst>
                  <a:outerShdw blurRad="38100" dist="38100" dir="2700000" algn="tl">
                    <a:srgbClr val="000000"/>
                  </a:outerShdw>
                </a:effectLst>
              </a:rPr>
              <a:t>Blessed is the LORD God of Israel, who sent you this day to meet me</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282785114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Consider the basic components of showing respect to the husband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5. Appreciate his desire </a:t>
            </a:r>
            <a:r>
              <a:rPr lang="en-US" altLang="en-US" i="1" u="sng" dirty="0">
                <a:effectLst>
                  <a:outerShdw blurRad="38100" dist="38100" dir="2700000" algn="tl">
                    <a:srgbClr val="000000"/>
                  </a:outerShdw>
                </a:effectLst>
              </a:rPr>
              <a:t>for sexual intimacy</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Here is where men and women </a:t>
            </a:r>
            <a:r>
              <a:rPr lang="en-US" altLang="en-US" i="1" u="sng" dirty="0">
                <a:effectLst>
                  <a:outerShdw blurRad="38100" dist="38100" dir="2700000" algn="tl">
                    <a:srgbClr val="000000"/>
                  </a:outerShdw>
                </a:effectLst>
              </a:rPr>
              <a:t>differ greatly</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(1 Cor 7:3-5)</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1569397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Consider the basic components of showing respect to the husband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Corinthians 7:3-5</a:t>
            </a:r>
            <a:r>
              <a:rPr lang="en-US" altLang="en-US" dirty="0">
                <a:effectLst>
                  <a:outerShdw blurRad="38100" dist="38100" dir="2700000" algn="tl">
                    <a:srgbClr val="000000"/>
                  </a:outerShdw>
                </a:effectLst>
              </a:rPr>
              <a:t>  - Let the husband render to his wife the affection due her, and likewise also </a:t>
            </a:r>
            <a:r>
              <a:rPr lang="en-US" altLang="en-US" u="sng" dirty="0">
                <a:effectLst>
                  <a:outerShdw blurRad="38100" dist="38100" dir="2700000" algn="tl">
                    <a:srgbClr val="000000"/>
                  </a:outerShdw>
                </a:effectLst>
              </a:rPr>
              <a:t>the wife to her husband</a:t>
            </a:r>
            <a:r>
              <a:rPr lang="en-US" altLang="en-US" dirty="0">
                <a:effectLst>
                  <a:outerShdw blurRad="38100" dist="38100" dir="2700000" algn="tl">
                    <a:srgbClr val="000000"/>
                  </a:outerShdw>
                </a:effectLst>
              </a:rPr>
              <a:t>.  4 The wife does not have authority over her own body, but the husband does. And likewise the husband does not have authority over his own body, but the wife does</a:t>
            </a:r>
          </a:p>
        </p:txBody>
      </p:sp>
    </p:spTree>
    <p:extLst>
      <p:ext uri="{BB962C8B-B14F-4D97-AF65-F5344CB8AC3E}">
        <p14:creationId xmlns:p14="http://schemas.microsoft.com/office/powerpoint/2010/main" val="360269549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Consider the basic components of showing respect to the husband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5 Do not </a:t>
            </a:r>
            <a:r>
              <a:rPr lang="en-US" altLang="en-US" u="sng" dirty="0">
                <a:effectLst>
                  <a:outerShdw blurRad="38100" dist="38100" dir="2700000" algn="tl">
                    <a:srgbClr val="000000"/>
                  </a:outerShdw>
                </a:effectLst>
              </a:rPr>
              <a:t>deprive one another except with consent</a:t>
            </a:r>
            <a:r>
              <a:rPr lang="en-US" altLang="en-US" dirty="0">
                <a:effectLst>
                  <a:outerShdw blurRad="38100" dist="38100" dir="2700000" algn="tl">
                    <a:srgbClr val="000000"/>
                  </a:outerShdw>
                </a:effectLst>
              </a:rPr>
              <a:t> for a time, that you may give yourselves to fasting and prayer; and come together again so that Satan does not tempt you because of your lack of self-control.</a:t>
            </a:r>
          </a:p>
        </p:txBody>
      </p:sp>
    </p:spTree>
    <p:extLst>
      <p:ext uri="{BB962C8B-B14F-4D97-AF65-F5344CB8AC3E}">
        <p14:creationId xmlns:p14="http://schemas.microsoft.com/office/powerpoint/2010/main" val="234384491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God’s wisdom does not come from within but from God Himself</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John 14:27</a:t>
            </a:r>
            <a:r>
              <a:rPr lang="en-US" altLang="en-US" dirty="0">
                <a:effectLst>
                  <a:outerShdw blurRad="38100" dist="38100" dir="2700000" algn="tl">
                    <a:srgbClr val="000000"/>
                  </a:outerShdw>
                </a:effectLst>
              </a:rPr>
              <a:t>  - "Peace I leave with you, My peace I give to you; not </a:t>
            </a:r>
            <a:r>
              <a:rPr lang="en-US" altLang="en-US" u="sng" dirty="0">
                <a:effectLst>
                  <a:outerShdw blurRad="38100" dist="38100" dir="2700000" algn="tl">
                    <a:srgbClr val="000000"/>
                  </a:outerShdw>
                </a:effectLst>
              </a:rPr>
              <a:t>as the world gives do I give to you</a:t>
            </a:r>
            <a:r>
              <a:rPr lang="en-US" altLang="en-US" dirty="0">
                <a:effectLst>
                  <a:outerShdw blurRad="38100" dist="38100" dir="2700000" algn="tl">
                    <a:srgbClr val="000000"/>
                  </a:outerShdw>
                </a:effectLst>
              </a:rPr>
              <a:t>. Let not your heart be troubled, neither let it be afraid.</a:t>
            </a:r>
          </a:p>
        </p:txBody>
      </p:sp>
    </p:spTree>
    <p:extLst>
      <p:ext uri="{BB962C8B-B14F-4D97-AF65-F5344CB8AC3E}">
        <p14:creationId xmlns:p14="http://schemas.microsoft.com/office/powerpoint/2010/main" val="112332069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Consider the basic components of showing respect to the husband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If a man fails to have his wife feel that she is loved then this becomes very difficult for her. A wise man </a:t>
            </a:r>
            <a:r>
              <a:rPr lang="en-US" altLang="en-US" i="1" u="sng" dirty="0">
                <a:effectLst>
                  <a:outerShdw blurRad="38100" dist="38100" dir="2700000" algn="tl">
                    <a:srgbClr val="000000"/>
                  </a:outerShdw>
                </a:effectLst>
              </a:rPr>
              <a:t>needs to understand his wife</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(1 Pt 3:7)</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8840256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Consider the basic components of showing respect to the husband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Peter 3:7</a:t>
            </a:r>
            <a:r>
              <a:rPr lang="en-US" altLang="en-US" dirty="0">
                <a:effectLst>
                  <a:outerShdw blurRad="38100" dist="38100" dir="2700000" algn="tl">
                    <a:srgbClr val="000000"/>
                  </a:outerShdw>
                </a:effectLst>
              </a:rPr>
              <a:t> - Husbands, likewise, </a:t>
            </a:r>
            <a:r>
              <a:rPr lang="en-US" altLang="en-US" u="sng" dirty="0">
                <a:effectLst>
                  <a:outerShdw blurRad="38100" dist="38100" dir="2700000" algn="tl">
                    <a:srgbClr val="000000"/>
                  </a:outerShdw>
                </a:effectLst>
              </a:rPr>
              <a:t>dwell with them with understanding</a:t>
            </a:r>
            <a:r>
              <a:rPr lang="en-US" altLang="en-US" dirty="0">
                <a:effectLst>
                  <a:outerShdw blurRad="38100" dist="38100" dir="2700000" algn="tl">
                    <a:srgbClr val="000000"/>
                  </a:outerShdw>
                </a:effectLst>
              </a:rPr>
              <a:t>, giving honor to the wife, as to the weaker vessel, and as being heirs together of the grace of life, that your prayers may not be hindered.</a:t>
            </a:r>
          </a:p>
        </p:txBody>
      </p:sp>
    </p:spTree>
    <p:extLst>
      <p:ext uri="{BB962C8B-B14F-4D97-AF65-F5344CB8AC3E}">
        <p14:creationId xmlns:p14="http://schemas.microsoft.com/office/powerpoint/2010/main" val="174908984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Consider the basic components of showing respect to the husband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A woman may herself place a lower priority on this and then conclude that the                husband does as well. </a:t>
            </a:r>
            <a:r>
              <a:rPr lang="en-US" altLang="en-US" i="1" u="sng" dirty="0">
                <a:effectLst>
                  <a:outerShdw blurRad="38100" dist="38100" dir="2700000" algn="tl">
                    <a:srgbClr val="000000"/>
                  </a:outerShdw>
                </a:effectLst>
              </a:rPr>
              <a:t>That is a great mistake</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Please do not let your marriage become </a:t>
            </a:r>
            <a:r>
              <a:rPr lang="en-US" altLang="en-US" i="1" u="sng" dirty="0">
                <a:effectLst>
                  <a:outerShdw blurRad="38100" dist="38100" dir="2700000" algn="tl">
                    <a:srgbClr val="000000"/>
                  </a:outerShdw>
                </a:effectLst>
              </a:rPr>
              <a:t>“a house-keeping relationship!</a:t>
            </a:r>
            <a:r>
              <a:rPr lang="en-US" altLang="en-US" dirty="0">
                <a:effectLst>
                  <a:outerShdw blurRad="38100" dist="38100" dir="2700000" algn="tl">
                    <a:srgbClr val="000000"/>
                  </a:outerShdw>
                </a:effectLst>
              </a:rPr>
              <a:t>”</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8266355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God’s wisdom does not come from within but from God Himself</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God’s wisdom has shown us the differences between men and women. </a:t>
            </a:r>
          </a:p>
          <a:p>
            <a:r>
              <a:rPr lang="en-US" altLang="en-US" dirty="0">
                <a:effectLst>
                  <a:outerShdw blurRad="38100" dist="38100" dir="2700000" algn="tl">
                    <a:srgbClr val="000000"/>
                  </a:outerShdw>
                </a:effectLst>
              </a:rPr>
              <a:t>The “unisex” movement and its advice is toxic and </a:t>
            </a:r>
            <a:r>
              <a:rPr lang="en-US" altLang="en-US" i="1" u="sng" dirty="0">
                <a:effectLst>
                  <a:outerShdw blurRad="38100" dist="38100" dir="2700000" algn="tl">
                    <a:srgbClr val="000000"/>
                  </a:outerShdw>
                </a:effectLst>
              </a:rPr>
              <a:t>is certain to destroy men</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God has shown us that the basic needs of men and women are different! </a:t>
            </a:r>
            <a:r>
              <a:rPr lang="en-US" altLang="en-US" b="1" dirty="0">
                <a:effectLst>
                  <a:outerShdw blurRad="38100" dist="38100" dir="2700000" algn="tl">
                    <a:srgbClr val="000000"/>
                  </a:outerShdw>
                </a:effectLst>
              </a:rPr>
              <a:t>(Eph 5:33)</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3111547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God’s wisdom does not come from within but from God Himself</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Ephesians 5:33</a:t>
            </a:r>
            <a:r>
              <a:rPr lang="en-US" altLang="en-US" dirty="0">
                <a:effectLst>
                  <a:outerShdw blurRad="38100" dist="38100" dir="2700000" algn="tl">
                    <a:srgbClr val="000000"/>
                  </a:outerShdw>
                </a:effectLst>
              </a:rPr>
              <a:t> - Nevertheless let each one of you in particular </a:t>
            </a:r>
            <a:r>
              <a:rPr lang="en-US" altLang="en-US" u="sng" dirty="0">
                <a:effectLst>
                  <a:outerShdw blurRad="38100" dist="38100" dir="2700000" algn="tl">
                    <a:srgbClr val="000000"/>
                  </a:outerShdw>
                </a:effectLst>
              </a:rPr>
              <a:t>so love his own wife as himself</a:t>
            </a:r>
            <a:r>
              <a:rPr lang="en-US" altLang="en-US" dirty="0">
                <a:effectLst>
                  <a:outerShdw blurRad="38100" dist="38100" dir="2700000" algn="tl">
                    <a:srgbClr val="000000"/>
                  </a:outerShdw>
                </a:effectLst>
              </a:rPr>
              <a:t>, and let </a:t>
            </a:r>
            <a:r>
              <a:rPr lang="en-US" altLang="en-US" u="sng" dirty="0">
                <a:effectLst>
                  <a:outerShdw blurRad="38100" dist="38100" dir="2700000" algn="tl">
                    <a:srgbClr val="000000"/>
                  </a:outerShdw>
                </a:effectLst>
              </a:rPr>
              <a:t>the wife see that she respects her husband</a:t>
            </a:r>
            <a:r>
              <a:rPr lang="en-US" altLang="en-US" dirty="0">
                <a:effectLst>
                  <a:outerShdw blurRad="38100" dist="38100" dir="2700000" algn="tl">
                    <a:srgbClr val="000000"/>
                  </a:outerShdw>
                </a:effectLst>
              </a:rPr>
              <a:t>.  </a:t>
            </a:r>
          </a:p>
        </p:txBody>
      </p:sp>
    </p:spTree>
    <p:extLst>
      <p:ext uri="{BB962C8B-B14F-4D97-AF65-F5344CB8AC3E}">
        <p14:creationId xmlns:p14="http://schemas.microsoft.com/office/powerpoint/2010/main" val="380199053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11918</TotalTime>
  <Words>3771</Words>
  <Application>Microsoft Office PowerPoint</Application>
  <PresentationFormat>On-screen Show (4:3)</PresentationFormat>
  <Paragraphs>239</Paragraphs>
  <Slides>72</Slides>
  <Notes>72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72</vt:i4>
      </vt:variant>
    </vt:vector>
  </HeadingPairs>
  <TitlesOfParts>
    <vt:vector size="74" baseType="lpstr">
      <vt:lpstr>Arial</vt:lpstr>
      <vt:lpstr>Default Design</vt:lpstr>
      <vt:lpstr>Building a Godly Man  Lesson 4 – How Wives Can Build up Their Husbands </vt:lpstr>
      <vt:lpstr>God’s wisdom does not come from within but from God Himself</vt:lpstr>
      <vt:lpstr>God’s wisdom does not come from within but from God Himself</vt:lpstr>
      <vt:lpstr>God’s wisdom does not come from within but from God Himself</vt:lpstr>
      <vt:lpstr>God’s wisdom does not come from within but from God Himself</vt:lpstr>
      <vt:lpstr>God’s wisdom does not come from within but from God Himself</vt:lpstr>
      <vt:lpstr>God’s wisdom does not come from within but from God Himself</vt:lpstr>
      <vt:lpstr>God’s wisdom does not come from within but from God Himself</vt:lpstr>
      <vt:lpstr>God’s wisdom does not come from within but from God Himself</vt:lpstr>
      <vt:lpstr>God’s wisdom does not come from within but from God Himself</vt:lpstr>
      <vt:lpstr>Wives must diligently learn what respect means</vt:lpstr>
      <vt:lpstr>Wives must diligently learn what respect means</vt:lpstr>
      <vt:lpstr>Wives must diligently learn what respect means</vt:lpstr>
      <vt:lpstr>Wives must diligently learn what respect means</vt:lpstr>
      <vt:lpstr>Wives must diligently learn what respect means</vt:lpstr>
      <vt:lpstr>Wives must diligently learn what respect means</vt:lpstr>
      <vt:lpstr>Wives must diligently learn what respect means</vt:lpstr>
      <vt:lpstr>Wives must diligently learn what respect means</vt:lpstr>
      <vt:lpstr>Wives must diligently learn what respect means</vt:lpstr>
      <vt:lpstr>Wives must diligently learn what respect means</vt:lpstr>
      <vt:lpstr>Wives must diligently learn what respect means</vt:lpstr>
      <vt:lpstr>Wives must diligently learn what respect means</vt:lpstr>
      <vt:lpstr>Wives must diligently learn what respect means</vt:lpstr>
      <vt:lpstr>Wives must diligently learn what respect means</vt:lpstr>
      <vt:lpstr>Wives must diligently learn what respect means</vt:lpstr>
      <vt:lpstr>Wives must diligently learn what respect means</vt:lpstr>
      <vt:lpstr>Wives must diligently learn what respect means</vt:lpstr>
      <vt:lpstr>Wives must diligently learn what respect means</vt:lpstr>
      <vt:lpstr>Wives must diligently learn what respect means</vt:lpstr>
      <vt:lpstr>Wives must diligently learn what respect means</vt:lpstr>
      <vt:lpstr>Wives must diligently learn what respect means</vt:lpstr>
      <vt:lpstr>Consider the basic components of showing respect to the husband</vt:lpstr>
      <vt:lpstr>Consider the basic components of showing respect to the husband</vt:lpstr>
      <vt:lpstr>Consider the basic components of showing respect to the husband</vt:lpstr>
      <vt:lpstr>Consider the basic components of showing respect to the husband</vt:lpstr>
      <vt:lpstr>Consider the basic components of showing respect to the husband</vt:lpstr>
      <vt:lpstr>Consider the basic components of showing respect to the husband</vt:lpstr>
      <vt:lpstr>Consider the basic components of showing respect to the husband</vt:lpstr>
      <vt:lpstr>Consider the basic components of showing respect to the husband</vt:lpstr>
      <vt:lpstr>Consider the basic components of showing respect to the husband</vt:lpstr>
      <vt:lpstr>Consider the basic components of showing respect to the husband</vt:lpstr>
      <vt:lpstr>Consider the basic components of showing respect to the husband</vt:lpstr>
      <vt:lpstr>Consider the basic components of showing respect to the husband</vt:lpstr>
      <vt:lpstr>Consider the basic components of showing respect to the husband</vt:lpstr>
      <vt:lpstr>Consider the basic components of showing respect to the husband</vt:lpstr>
      <vt:lpstr>Consider the basic components of showing respect to the husband</vt:lpstr>
      <vt:lpstr>Consider the basic components of showing respect to the husband</vt:lpstr>
      <vt:lpstr>Consider the basic components of showing respect to the husband</vt:lpstr>
      <vt:lpstr>Consider the basic components of showing respect to the husband</vt:lpstr>
      <vt:lpstr>Consider the basic components of showing respect to the husband</vt:lpstr>
      <vt:lpstr>Consider the basic components of showing respect to the husband</vt:lpstr>
      <vt:lpstr>Consider the basic components of showing respect to the husband</vt:lpstr>
      <vt:lpstr>Consider the basic components of showing respect to the husband</vt:lpstr>
      <vt:lpstr>Consider the basic components of showing respect to the husband</vt:lpstr>
      <vt:lpstr>Consider the basic components of showing respect to the husband</vt:lpstr>
      <vt:lpstr>Consider the basic components of showing respect to the husband</vt:lpstr>
      <vt:lpstr>Consider the basic components of showing respect to the husband</vt:lpstr>
      <vt:lpstr>Consider the basic components of showing respect to the husband</vt:lpstr>
      <vt:lpstr>Consider the basic components of showing respect to the husband</vt:lpstr>
      <vt:lpstr>Consider the basic components of showing respect to the husband</vt:lpstr>
      <vt:lpstr>Consider the basic components of showing respect to the husband</vt:lpstr>
      <vt:lpstr>Consider the basic components of showing respect to the husband</vt:lpstr>
      <vt:lpstr>Consider the basic components of showing respect to the husband</vt:lpstr>
      <vt:lpstr>Consider the basic components of showing respect to the husband</vt:lpstr>
      <vt:lpstr>Consider the basic components of showing respect to the husband</vt:lpstr>
      <vt:lpstr>Consider the basic components of showing respect to the husband</vt:lpstr>
      <vt:lpstr>Consider the basic components of showing respect to the husband</vt:lpstr>
      <vt:lpstr>Consider the basic components of showing respect to the husband</vt:lpstr>
      <vt:lpstr>Consider the basic components of showing respect to the husband</vt:lpstr>
      <vt:lpstr>Consider the basic components of showing respect to the husband</vt:lpstr>
      <vt:lpstr>Consider the basic components of showing respect to the husband</vt:lpstr>
      <vt:lpstr>Consider the basic components of showing respect to the husband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Larry Rouse</dc:creator>
  <cp:lastModifiedBy>13347</cp:lastModifiedBy>
  <cp:revision>181</cp:revision>
  <dcterms:created xsi:type="dcterms:W3CDTF">2011-01-22T21:17:58Z</dcterms:created>
  <dcterms:modified xsi:type="dcterms:W3CDTF">2019-12-01T14:51:26Z</dcterms:modified>
</cp:coreProperties>
</file>