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1621" r:id="rId3"/>
    <p:sldId id="1681" r:id="rId4"/>
    <p:sldId id="1682" r:id="rId5"/>
    <p:sldId id="1683" r:id="rId6"/>
    <p:sldId id="1684" r:id="rId7"/>
    <p:sldId id="1685" r:id="rId8"/>
    <p:sldId id="1686" r:id="rId9"/>
    <p:sldId id="1687" r:id="rId10"/>
    <p:sldId id="1615" r:id="rId11"/>
    <p:sldId id="1688" r:id="rId12"/>
    <p:sldId id="1689" r:id="rId13"/>
    <p:sldId id="1690" r:id="rId14"/>
    <p:sldId id="1691" r:id="rId15"/>
    <p:sldId id="1692" r:id="rId16"/>
    <p:sldId id="1693" r:id="rId17"/>
    <p:sldId id="1694" r:id="rId18"/>
    <p:sldId id="1695" r:id="rId19"/>
    <p:sldId id="1696" r:id="rId20"/>
    <p:sldId id="1697" r:id="rId21"/>
    <p:sldId id="1698" r:id="rId22"/>
    <p:sldId id="1699" r:id="rId23"/>
    <p:sldId id="1700" r:id="rId24"/>
    <p:sldId id="1701" r:id="rId25"/>
    <p:sldId id="1702" r:id="rId26"/>
    <p:sldId id="1703" r:id="rId27"/>
    <p:sldId id="1704" r:id="rId28"/>
    <p:sldId id="1705" r:id="rId29"/>
    <p:sldId id="1670" r:id="rId30"/>
    <p:sldId id="1678" r:id="rId31"/>
    <p:sldId id="1576" r:id="rId32"/>
    <p:sldId id="1679"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5" autoAdjust="0"/>
    <p:restoredTop sz="86491" autoAdjust="0"/>
  </p:normalViewPr>
  <p:slideViewPr>
    <p:cSldViewPr>
      <p:cViewPr varScale="1">
        <p:scale>
          <a:sx n="86" d="100"/>
          <a:sy n="86" d="100"/>
        </p:scale>
        <p:origin x="1406" y="48"/>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618253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1625486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215297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675554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3692091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2248429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2844431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780698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05147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4059247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1045484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2110444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2271423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942920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2897785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3572741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1438180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0950530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2843916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3191349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3662884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418355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747958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422792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408460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Lesson 2 - The Character and Fruits of the Deceiver (Hypocrite)</a:t>
            </a: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must build both within and without an imagined view of himself. </a:t>
            </a:r>
            <a:r>
              <a:rPr lang="en-US" altLang="en-US" b="1" dirty="0">
                <a:effectLst>
                  <a:outerShdw blurRad="38100" dist="38100" dir="2700000" algn="tl">
                    <a:srgbClr val="000000"/>
                  </a:outerShdw>
                </a:effectLst>
              </a:rPr>
              <a:t>(Ps 36:1-4)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22192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36:1-4</a:t>
            </a:r>
            <a:r>
              <a:rPr lang="en-US" altLang="en-US" dirty="0">
                <a:effectLst>
                  <a:outerShdw blurRad="38100" dist="38100" dir="2700000" algn="tl">
                    <a:srgbClr val="000000"/>
                  </a:outerShdw>
                </a:effectLst>
              </a:rPr>
              <a:t> - An oracle within my heart concerning the transgression of the wicked: There is no fear of God before his eyes.  2 For he flatters himself in his own eyes, When he finds out his iniquity and when he hates.  3 The words of his mouth are wickedness and deceit; He has ceased to be wise and to do good.  </a:t>
            </a:r>
          </a:p>
        </p:txBody>
      </p:sp>
    </p:spTree>
    <p:extLst>
      <p:ext uri="{BB962C8B-B14F-4D97-AF65-F5344CB8AC3E}">
        <p14:creationId xmlns:p14="http://schemas.microsoft.com/office/powerpoint/2010/main" val="945704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4 He devises wickedness on his bed; He sets himself in a way that is not good; He does not abhor evil.</a:t>
            </a:r>
          </a:p>
        </p:txBody>
      </p:sp>
    </p:spTree>
    <p:extLst>
      <p:ext uri="{BB962C8B-B14F-4D97-AF65-F5344CB8AC3E}">
        <p14:creationId xmlns:p14="http://schemas.microsoft.com/office/powerpoint/2010/main" val="41921043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describes the classic narcissist. There are other factors that feed deception.</a:t>
            </a:r>
          </a:p>
        </p:txBody>
      </p:sp>
    </p:spTree>
    <p:extLst>
      <p:ext uri="{BB962C8B-B14F-4D97-AF65-F5344CB8AC3E}">
        <p14:creationId xmlns:p14="http://schemas.microsoft.com/office/powerpoint/2010/main" val="29919466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Signs and symptoms of narcissistic personality disorder: 1. Grandiose sense of self-importance. 2. Lives in a fantasy world that supports their delusions of grandeur. 3. Needs constant praise and admiration. 4. Sense of entitlement. 5. Exploits others without guilt or shame. 6. Frequently demeans, intimidates, bullies, or belittles others.</a:t>
            </a:r>
          </a:p>
        </p:txBody>
      </p:sp>
    </p:spTree>
    <p:extLst>
      <p:ext uri="{BB962C8B-B14F-4D97-AF65-F5344CB8AC3E}">
        <p14:creationId xmlns:p14="http://schemas.microsoft.com/office/powerpoint/2010/main" val="9922270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describes this one as having no fear of God and thus is given to deceit.</a:t>
            </a:r>
          </a:p>
          <a:p>
            <a:r>
              <a:rPr lang="en-US" altLang="en-US" dirty="0">
                <a:effectLst>
                  <a:outerShdw blurRad="38100" dist="38100" dir="2700000" algn="tl">
                    <a:srgbClr val="000000"/>
                  </a:outerShdw>
                </a:effectLst>
              </a:rPr>
              <a:t>This man will not see himself and will hate those who try to point out his faults.</a:t>
            </a:r>
          </a:p>
          <a:p>
            <a:r>
              <a:rPr lang="en-US" altLang="en-US" dirty="0">
                <a:effectLst>
                  <a:outerShdw blurRad="38100" dist="38100" dir="2700000" algn="tl">
                    <a:srgbClr val="000000"/>
                  </a:outerShdw>
                </a:effectLst>
              </a:rPr>
              <a:t>He is quick to hatred and bitterness but seeks to conceal it. </a:t>
            </a:r>
            <a:r>
              <a:rPr lang="en-US" altLang="en-US" b="1" dirty="0">
                <a:effectLst>
                  <a:outerShdw blurRad="38100" dist="38100" dir="2700000" algn="tl">
                    <a:srgbClr val="000000"/>
                  </a:outerShdw>
                </a:effectLst>
              </a:rPr>
              <a:t>(Prov 26:20-28)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86828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26:20-28</a:t>
            </a:r>
            <a:r>
              <a:rPr lang="en-US" altLang="en-US" dirty="0">
                <a:effectLst>
                  <a:outerShdw blurRad="38100" dist="38100" dir="2700000" algn="tl">
                    <a:srgbClr val="000000"/>
                  </a:outerShdw>
                </a:effectLst>
              </a:rPr>
              <a:t> - Where there is no wood, the fire goes out; And where there is no talebearer, strife ceases.  21 As charcoal is to burning coals, and wood to fire, So is a contentious man to kindle strife.  22 The words of a talebearer are like tasty trifles, And they go down into the inmost body.  </a:t>
            </a:r>
          </a:p>
        </p:txBody>
      </p:sp>
    </p:spTree>
    <p:extLst>
      <p:ext uri="{BB962C8B-B14F-4D97-AF65-F5344CB8AC3E}">
        <p14:creationId xmlns:p14="http://schemas.microsoft.com/office/powerpoint/2010/main" val="11545351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23 Fervent lips with a wicked heart Are like earthenware covered with silver dross.  24 He who hates, disguises it with his lips, And lays up deceit within himself;  25 When he speaks kindly, do not believe him, For there are seven abominations in his heart;  26 Though his hatred is covered by deceit, His wickedness will be revealed before the assembly. </a:t>
            </a:r>
          </a:p>
        </p:txBody>
      </p:sp>
    </p:spTree>
    <p:extLst>
      <p:ext uri="{BB962C8B-B14F-4D97-AF65-F5344CB8AC3E}">
        <p14:creationId xmlns:p14="http://schemas.microsoft.com/office/powerpoint/2010/main" val="3735550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27 Whoever digs a pit will fall into it, And he who rolls a stone will have it roll back on him.  28 A lying tongue hates those who are crushed by it, And a flattering mouth works ruin.</a:t>
            </a:r>
          </a:p>
        </p:txBody>
      </p:sp>
    </p:spTree>
    <p:extLst>
      <p:ext uri="{BB962C8B-B14F-4D97-AF65-F5344CB8AC3E}">
        <p14:creationId xmlns:p14="http://schemas.microsoft.com/office/powerpoint/2010/main" val="25823219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said they appear as a sheep but inwardly are ravenous wolfs. </a:t>
            </a:r>
            <a:r>
              <a:rPr lang="en-US" altLang="en-US" b="1" dirty="0">
                <a:effectLst>
                  <a:outerShdw blurRad="38100" dist="38100" dir="2700000" algn="tl">
                    <a:srgbClr val="000000"/>
                  </a:outerShdw>
                </a:effectLst>
              </a:rPr>
              <a:t>(Mt 7:15)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59068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Lord expects each of us to learn how to identify a deceiver.</a:t>
            </a:r>
          </a:p>
          <a:p>
            <a:r>
              <a:rPr lang="en-US" altLang="en-US" dirty="0">
                <a:effectLst>
                  <a:outerShdw blurRad="38100" dist="38100" dir="2700000" algn="tl">
                    <a:srgbClr val="000000"/>
                  </a:outerShdw>
                </a:effectLst>
              </a:rPr>
              <a:t>It is folly to think that when the Lord says “beware” that it has no application to us.         </a:t>
            </a:r>
            <a:r>
              <a:rPr lang="en-US" altLang="en-US" b="1" dirty="0">
                <a:effectLst>
                  <a:outerShdw blurRad="38100" dist="38100" dir="2700000" algn="tl">
                    <a:srgbClr val="000000"/>
                  </a:outerShdw>
                </a:effectLst>
              </a:rPr>
              <a:t>(Mt 7:15-20)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2451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7:15</a:t>
            </a:r>
            <a:r>
              <a:rPr lang="en-US" altLang="en-US" dirty="0">
                <a:effectLst>
                  <a:outerShdw blurRad="38100" dist="38100" dir="2700000" algn="tl">
                    <a:srgbClr val="000000"/>
                  </a:outerShdw>
                </a:effectLst>
              </a:rPr>
              <a:t> - " Beware of false prophets, who come to you in sheep's clothing, but inwardly they are ravenous wolves.</a:t>
            </a:r>
          </a:p>
        </p:txBody>
      </p:sp>
    </p:spTree>
    <p:extLst>
      <p:ext uri="{BB962C8B-B14F-4D97-AF65-F5344CB8AC3E}">
        <p14:creationId xmlns:p14="http://schemas.microsoft.com/office/powerpoint/2010/main" val="28122142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Ravenous - (1) vicious, ravenous, destructive, like a wild animal (MT 7.15); (2) violently greedy (LU 18.11); </a:t>
            </a:r>
            <a:r>
              <a:rPr lang="en-US" altLang="en-US" dirty="0" err="1">
                <a:effectLst>
                  <a:outerShdw blurRad="38100" dist="38100" dir="2700000" algn="tl">
                    <a:srgbClr val="000000"/>
                  </a:outerShdw>
                </a:effectLst>
              </a:rPr>
              <a:t>substantivally</a:t>
            </a:r>
            <a:r>
              <a:rPr lang="en-US" altLang="en-US" dirty="0">
                <a:effectLst>
                  <a:outerShdw blurRad="38100" dist="38100" dir="2700000" algn="tl">
                    <a:srgbClr val="000000"/>
                  </a:outerShdw>
                </a:effectLst>
              </a:rPr>
              <a:t> robber, swindler (1C 6.10)</a:t>
            </a:r>
          </a:p>
        </p:txBody>
      </p:sp>
    </p:spTree>
    <p:extLst>
      <p:ext uri="{BB962C8B-B14F-4D97-AF65-F5344CB8AC3E}">
        <p14:creationId xmlns:p14="http://schemas.microsoft.com/office/powerpoint/2010/main" val="26647092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you become a threat to this one he will discard you in a moment! Those that                come under his influence will come to “live in the land of throw-away people.</a:t>
            </a:r>
          </a:p>
          <a:p>
            <a:r>
              <a:rPr lang="en-US" altLang="en-US" dirty="0">
                <a:effectLst>
                  <a:outerShdw blurRad="38100" dist="38100" dir="2700000" algn="tl">
                    <a:srgbClr val="000000"/>
                  </a:outerShdw>
                </a:effectLst>
              </a:rPr>
              <a:t>He is quick to spot unstable people and move to meet their “needs.” </a:t>
            </a:r>
            <a:r>
              <a:rPr lang="en-US" altLang="en-US" b="1" dirty="0">
                <a:effectLst>
                  <a:outerShdw blurRad="38100" dist="38100" dir="2700000" algn="tl">
                    <a:srgbClr val="000000"/>
                  </a:outerShdw>
                </a:effectLst>
              </a:rPr>
              <a:t>(Jude 16-19)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5555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Jude 16-19</a:t>
            </a:r>
            <a:r>
              <a:rPr lang="en-US" altLang="en-US" dirty="0">
                <a:effectLst>
                  <a:outerShdw blurRad="38100" dist="38100" dir="2700000" algn="tl">
                    <a:srgbClr val="000000"/>
                  </a:outerShdw>
                </a:effectLst>
              </a:rPr>
              <a:t>  - These are grumblers, complainers, walking according to their own lusts; and they mouth great swelling words, flattering people to gain advantage.  17 But you, beloved, remember the words which were spoken before by the apostles of our Lord Jesus Christ:</a:t>
            </a:r>
          </a:p>
        </p:txBody>
      </p:sp>
    </p:spTree>
    <p:extLst>
      <p:ext uri="{BB962C8B-B14F-4D97-AF65-F5344CB8AC3E}">
        <p14:creationId xmlns:p14="http://schemas.microsoft.com/office/powerpoint/2010/main" val="68106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18 how they told you that there would be mockers in the last time who would walk according to their own ungodly lusts.  19 These are sensual persons, who cause divisions, not having the Spirit.</a:t>
            </a:r>
          </a:p>
        </p:txBody>
      </p:sp>
    </p:spTree>
    <p:extLst>
      <p:ext uri="{BB962C8B-B14F-4D97-AF65-F5344CB8AC3E}">
        <p14:creationId xmlns:p14="http://schemas.microsoft.com/office/powerpoint/2010/main" val="37843681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Absalom is a classic example of this character.  </a:t>
            </a:r>
            <a:r>
              <a:rPr lang="en-US" altLang="en-US" b="1" dirty="0">
                <a:effectLst>
                  <a:outerShdw blurRad="38100" dist="38100" dir="2700000" algn="tl">
                    <a:srgbClr val="000000"/>
                  </a:outerShdw>
                </a:effectLst>
              </a:rPr>
              <a:t>(2 Sam 15:1-5)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67536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2 Samuel 15:1-5</a:t>
            </a:r>
            <a:r>
              <a:rPr lang="en-US" altLang="en-US" sz="3000" dirty="0">
                <a:effectLst>
                  <a:outerShdw blurRad="38100" dist="38100" dir="2700000" algn="tl">
                    <a:srgbClr val="000000"/>
                  </a:outerShdw>
                </a:effectLst>
              </a:rPr>
              <a:t> - After this it happened that Absalom provided himself with chariots and horses, and fifty men to run before him.  2 Now Absalom would rise early and stand beside the way to the gate. So it was, whenever anyone who had a lawsuit came to the king for a decision, that Absalom would call to him and say, "What city are you from?" And he would say, "Your servant is from such and such a tribe of Israel."</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78190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3 Then Absalom would say to him, "Look, your case is good and right; but there is no deputy of the king to hear you."  4 Moreover Absalom would say, "Oh, that I were made judge in the land, and everyone who has any suit or cause would come to me; then I would give him justice."  5 And so it was, whenever anyone came near to bow down to him, that he would put out his hand and take him and kiss 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490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character of the hypocritical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Needy people are very vulnerable to flattery and attention. The deceiver will try                to draw them away from other relationships by creating “wedges.”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658176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hypocritical deceiver views and treats others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He will make judgements of others based on their potential “usefulness” to them.</a:t>
            </a:r>
          </a:p>
          <a:p>
            <a:r>
              <a:rPr lang="en-US" altLang="en-US" dirty="0">
                <a:effectLst>
                  <a:outerShdw blurRad="38100" dist="38100" dir="2700000" algn="tl">
                    <a:srgbClr val="000000"/>
                  </a:outerShdw>
                </a:effectLst>
              </a:rPr>
              <a:t>	1. If you have experience and an ability to discern you likely will be a threat. He </a:t>
            </a:r>
          </a:p>
          <a:p>
            <a:r>
              <a:rPr lang="en-US" altLang="en-US" dirty="0">
                <a:effectLst>
                  <a:outerShdw blurRad="38100" dist="38100" dir="2700000" algn="tl">
                    <a:srgbClr val="000000"/>
                  </a:outerShdw>
                </a:effectLst>
              </a:rPr>
              <a:t>               (they) will work hard to destroy your reputation.</a:t>
            </a:r>
          </a:p>
          <a:p>
            <a:r>
              <a:rPr lang="en-US" altLang="en-US" dirty="0">
                <a:effectLst>
                  <a:outerShdw blurRad="38100" dist="38100" dir="2700000" algn="tl">
                    <a:srgbClr val="000000"/>
                  </a:outerShdw>
                </a:effectLst>
              </a:rPr>
              <a:t>	2. If you are unstable or inexperienced he will try to draw you closer by speaking </a:t>
            </a:r>
          </a:p>
          <a:p>
            <a:r>
              <a:rPr lang="en-US" altLang="en-US" dirty="0">
                <a:effectLst>
                  <a:outerShdw blurRad="38100" dist="38100" dir="2700000" algn="tl">
                    <a:srgbClr val="000000"/>
                  </a:outerShdw>
                </a:effectLst>
              </a:rPr>
              <a:t>               to you based upon your perceived needs or interest. (Jer 9:3-4, 8-9)</a:t>
            </a:r>
          </a:p>
          <a:p>
            <a:r>
              <a:rPr lang="en-US" altLang="en-US" dirty="0">
                <a:effectLst>
                  <a:outerShdw blurRad="38100" dist="38100" dir="2700000" algn="tl">
                    <a:srgbClr val="000000"/>
                  </a:outerShdw>
                </a:effectLst>
              </a:rPr>
              <a:t>Jeremiah 9:3-4   3 "And like their bow they have bent their tongues for lies. They are not valiant for the truth on the earth. For they proceed from evil to evil, And they do not know Me," says the LORD.  4 "Everyone take heed to his neighbor, And do not trust any brother; For every brother will utterly supplant, And every neighbor will walk with slanderers.</a:t>
            </a:r>
          </a:p>
          <a:p>
            <a:r>
              <a:rPr lang="en-US" altLang="en-US" dirty="0">
                <a:effectLst>
                  <a:outerShdw blurRad="38100" dist="38100" dir="2700000" algn="tl">
                    <a:srgbClr val="000000"/>
                  </a:outerShdw>
                </a:effectLst>
              </a:rPr>
              <a:t>Jeremiah 9:8-9   8 Their tongue is an arrow shot out; It speaks deceit; One speaks peaceably to his neighbor with his mouth, But in his heart he lies in wait.  9 Shall I not punish them for these things?" says the LORD. "Shall I not avenge Myself on such a nation as this?"</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3. This is why he publicly speaks in “code.” He wants to pacify the discerner </a:t>
            </a:r>
          </a:p>
          <a:p>
            <a:r>
              <a:rPr lang="en-US" altLang="en-US" dirty="0">
                <a:effectLst>
                  <a:outerShdw blurRad="38100" dist="38100" dir="2700000" algn="tl">
                    <a:srgbClr val="000000"/>
                  </a:outerShdw>
                </a:effectLst>
              </a:rPr>
              <a:t>               while seeking a private opportunity to draw in the unstable. (2 Pt 2:1-3)</a:t>
            </a:r>
          </a:p>
          <a:p>
            <a:r>
              <a:rPr lang="en-US" altLang="en-US" dirty="0">
                <a:effectLst>
                  <a:outerShdw blurRad="38100" dist="38100" dir="2700000" algn="tl">
                    <a:srgbClr val="000000"/>
                  </a:outerShdw>
                </a:effectLst>
              </a:rPr>
              <a:t>2 Peter 2:1-3 - But there were also false prophets among the people, even as there will be false teachers among you, who will secretly bring in destructive heresies, even denying the Lord who bought them, and bring on themselves swift destruction.  2 And many will follow their destructive ways, because of whom the way of truth will be blasphemed.  3 By covetousness they will exploit you with deceptive words; for a long time their judgment has not been idle, and their destruction does not slumber.</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B. He will try to bind (ensnare) one emotionally to him. (2 Pt 2:18-19)</a:t>
            </a:r>
          </a:p>
          <a:p>
            <a:r>
              <a:rPr lang="en-US" altLang="en-US" dirty="0">
                <a:effectLst>
                  <a:outerShdw blurRad="38100" dist="38100" dir="2700000" algn="tl">
                    <a:srgbClr val="000000"/>
                  </a:outerShdw>
                </a:effectLst>
              </a:rPr>
              <a:t>2 Peter 2:18-19   18 For when they speak great swelling words of emptiness, they allure through the lusts of the flesh, through lewdness, the ones who have actually escaped from those who live in error.  19 While they promise them liberty, they themselves are slaves of corruption; for by whom a person is overcome, by him also he is brought into bondage.</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1. Watch how he deals with emotional issues. He views issues as a way to inflame </a:t>
            </a:r>
          </a:p>
          <a:p>
            <a:r>
              <a:rPr lang="en-US" altLang="en-US" dirty="0">
                <a:effectLst>
                  <a:outerShdw blurRad="38100" dist="38100" dir="2700000" algn="tl">
                    <a:srgbClr val="000000"/>
                  </a:outerShdw>
                </a:effectLst>
              </a:rPr>
              <a:t>                and separate brethren (wedges) while the faithful seek to solve problems.</a:t>
            </a:r>
          </a:p>
          <a:p>
            <a:r>
              <a:rPr lang="en-US" altLang="en-US" dirty="0">
                <a:effectLst>
                  <a:outerShdw blurRad="38100" dist="38100" dir="2700000" algn="tl">
                    <a:srgbClr val="000000"/>
                  </a:outerShdw>
                </a:effectLst>
              </a:rPr>
              <a:t>	2. He is quick to read the minds of others and demonize them. There is an old </a:t>
            </a:r>
          </a:p>
          <a:p>
            <a:r>
              <a:rPr lang="en-US" altLang="en-US" dirty="0">
                <a:effectLst>
                  <a:outerShdw blurRad="38100" dist="38100" dir="2700000" algn="tl">
                    <a:srgbClr val="000000"/>
                  </a:outerShdw>
                </a:effectLst>
              </a:rPr>
              <a:t>               saying among politicians: “A crisis is a terrible thing to waste.”</a:t>
            </a:r>
          </a:p>
          <a:p>
            <a:r>
              <a:rPr lang="en-US" altLang="en-US" dirty="0">
                <a:effectLst>
                  <a:outerShdw blurRad="38100" dist="38100" dir="2700000" algn="tl">
                    <a:srgbClr val="000000"/>
                  </a:outerShdw>
                </a:effectLst>
              </a:rPr>
              <a:t>	3. Consider how one handles issues: the term “church of Christ,” “legalism,” how </a:t>
            </a:r>
          </a:p>
          <a:p>
            <a:r>
              <a:rPr lang="en-US" altLang="en-US" dirty="0">
                <a:effectLst>
                  <a:outerShdw blurRad="38100" dist="38100" dir="2700000" algn="tl">
                    <a:srgbClr val="000000"/>
                  </a:outerShdw>
                </a:effectLst>
              </a:rPr>
              <a:t>               we conduct assemblies, restoration history, CENI and “worship.”</a:t>
            </a:r>
          </a:p>
          <a:p>
            <a:r>
              <a:rPr lang="en-US" altLang="en-US" dirty="0">
                <a:effectLst>
                  <a:outerShdw blurRad="38100" dist="38100" dir="2700000" algn="tl">
                    <a:srgbClr val="000000"/>
                  </a:outerShdw>
                </a:effectLst>
              </a:rPr>
              <a:t>4. They make sweeping, emotional generalizations of which they cannot know as       </a:t>
            </a:r>
          </a:p>
          <a:p>
            <a:r>
              <a:rPr lang="en-US" altLang="en-US" dirty="0">
                <a:effectLst>
                  <a:outerShdw blurRad="38100" dist="38100" dir="2700000" algn="tl">
                    <a:srgbClr val="000000"/>
                  </a:outerShdw>
                </a:effectLst>
              </a:rPr>
              <a:t>     true. They are quick to believe a falsehood and slander others. (Jude 9)</a:t>
            </a:r>
          </a:p>
          <a:p>
            <a:r>
              <a:rPr lang="en-US" altLang="en-US" dirty="0">
                <a:effectLst>
                  <a:outerShdw blurRad="38100" dist="38100" dir="2700000" algn="tl">
                    <a:srgbClr val="000000"/>
                  </a:outerShdw>
                </a:effectLst>
              </a:rPr>
              <a:t>Jude 9   9 Yet Michael the archangel, in contending with the devil, when he disputed about the body of Moses, dared not bring against him a reviling accusation, but said, "The Lord rebuke you!"</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5. In the end they plant an irrational bitterness that cuts off those who love them. </a:t>
            </a:r>
          </a:p>
          <a:p>
            <a:r>
              <a:rPr lang="en-US" altLang="en-US" dirty="0">
                <a:effectLst>
                  <a:outerShdw blurRad="38100" dist="38100" dir="2700000" algn="tl">
                    <a:srgbClr val="000000"/>
                  </a:outerShdw>
                </a:effectLst>
              </a:rPr>
              <a:t>               (Gal 4:16-17)</a:t>
            </a:r>
          </a:p>
          <a:p>
            <a:r>
              <a:rPr lang="en-US" altLang="en-US" dirty="0">
                <a:effectLst>
                  <a:outerShdw blurRad="38100" dist="38100" dir="2700000" algn="tl">
                    <a:srgbClr val="000000"/>
                  </a:outerShdw>
                </a:effectLst>
              </a:rPr>
              <a:t>Galatians 4:16-17   16 Have I therefore become your enemy because I tell you the truth?  17 They zealously court you, but for no good; yes, they want to exclude you, that you may be zealous for them.</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00792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animEffect transition="in" filter="fade">
                                      <p:cBhvr>
                                        <p:cTn id="63" dur="1000"/>
                                        <p:tgtEl>
                                          <p:spTgt spid="7171">
                                            <p:txEl>
                                              <p:pRg st="9" end="9"/>
                                            </p:txEl>
                                          </p:spTgt>
                                        </p:tgtEl>
                                      </p:cBhvr>
                                    </p:animEffect>
                                    <p:anim calcmode="lin" valueType="num">
                                      <p:cBhvr>
                                        <p:cTn id="64"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0" end="10"/>
                                            </p:txEl>
                                          </p:spTgt>
                                        </p:tgtEl>
                                        <p:attrNameLst>
                                          <p:attrName>style.visibility</p:attrName>
                                        </p:attrNameLst>
                                      </p:cBhvr>
                                      <p:to>
                                        <p:strVal val="visible"/>
                                      </p:to>
                                    </p:set>
                                    <p:animEffect transition="in" filter="fade">
                                      <p:cBhvr>
                                        <p:cTn id="70" dur="1000"/>
                                        <p:tgtEl>
                                          <p:spTgt spid="7171">
                                            <p:txEl>
                                              <p:pRg st="10" end="10"/>
                                            </p:txEl>
                                          </p:spTgt>
                                        </p:tgtEl>
                                      </p:cBhvr>
                                    </p:animEffect>
                                    <p:anim calcmode="lin" valueType="num">
                                      <p:cBhvr>
                                        <p:cTn id="71"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2" end="12"/>
                                            </p:txEl>
                                          </p:spTgt>
                                        </p:tgtEl>
                                        <p:attrNameLst>
                                          <p:attrName>style.visibility</p:attrName>
                                        </p:attrNameLst>
                                      </p:cBhvr>
                                      <p:to>
                                        <p:strVal val="visible"/>
                                      </p:to>
                                    </p:set>
                                    <p:animEffect transition="in" filter="fade">
                                      <p:cBhvr>
                                        <p:cTn id="77" dur="1000"/>
                                        <p:tgtEl>
                                          <p:spTgt spid="7171">
                                            <p:txEl>
                                              <p:pRg st="12" end="12"/>
                                            </p:txEl>
                                          </p:spTgt>
                                        </p:tgtEl>
                                      </p:cBhvr>
                                    </p:animEffect>
                                    <p:anim calcmode="lin" valueType="num">
                                      <p:cBhvr>
                                        <p:cTn id="78"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3" end="13"/>
                                            </p:txEl>
                                          </p:spTgt>
                                        </p:tgtEl>
                                        <p:attrNameLst>
                                          <p:attrName>style.visibility</p:attrName>
                                        </p:attrNameLst>
                                      </p:cBhvr>
                                      <p:to>
                                        <p:strVal val="visible"/>
                                      </p:to>
                                    </p:set>
                                    <p:animEffect transition="in" filter="fade">
                                      <p:cBhvr>
                                        <p:cTn id="84" dur="1000"/>
                                        <p:tgtEl>
                                          <p:spTgt spid="7171">
                                            <p:txEl>
                                              <p:pRg st="13" end="13"/>
                                            </p:txEl>
                                          </p:spTgt>
                                        </p:tgtEl>
                                      </p:cBhvr>
                                    </p:animEffect>
                                    <p:anim calcmode="lin" valueType="num">
                                      <p:cBhvr>
                                        <p:cTn id="85"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5" end="15"/>
                                            </p:txEl>
                                          </p:spTgt>
                                        </p:tgtEl>
                                        <p:attrNameLst>
                                          <p:attrName>style.visibility</p:attrName>
                                        </p:attrNameLst>
                                      </p:cBhvr>
                                      <p:to>
                                        <p:strVal val="visible"/>
                                      </p:to>
                                    </p:set>
                                    <p:animEffect transition="in" filter="fade">
                                      <p:cBhvr>
                                        <p:cTn id="91" dur="1000"/>
                                        <p:tgtEl>
                                          <p:spTgt spid="7171">
                                            <p:txEl>
                                              <p:pRg st="15" end="15"/>
                                            </p:txEl>
                                          </p:spTgt>
                                        </p:tgtEl>
                                      </p:cBhvr>
                                    </p:animEffect>
                                    <p:anim calcmode="lin" valueType="num">
                                      <p:cBhvr>
                                        <p:cTn id="92"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6" end="16"/>
                                            </p:txEl>
                                          </p:spTgt>
                                        </p:tgtEl>
                                        <p:attrNameLst>
                                          <p:attrName>style.visibility</p:attrName>
                                        </p:attrNameLst>
                                      </p:cBhvr>
                                      <p:to>
                                        <p:strVal val="visible"/>
                                      </p:to>
                                    </p:set>
                                    <p:animEffect transition="in" filter="fade">
                                      <p:cBhvr>
                                        <p:cTn id="98" dur="1000"/>
                                        <p:tgtEl>
                                          <p:spTgt spid="7171">
                                            <p:txEl>
                                              <p:pRg st="16" end="16"/>
                                            </p:txEl>
                                          </p:spTgt>
                                        </p:tgtEl>
                                      </p:cBhvr>
                                    </p:animEffect>
                                    <p:anim calcmode="lin" valueType="num">
                                      <p:cBhvr>
                                        <p:cTn id="99"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7" end="17"/>
                                            </p:txEl>
                                          </p:spTgt>
                                        </p:tgtEl>
                                        <p:attrNameLst>
                                          <p:attrName>style.visibility</p:attrName>
                                        </p:attrNameLst>
                                      </p:cBhvr>
                                      <p:to>
                                        <p:strVal val="visible"/>
                                      </p:to>
                                    </p:set>
                                    <p:animEffect transition="in" filter="fade">
                                      <p:cBhvr>
                                        <p:cTn id="105" dur="1000"/>
                                        <p:tgtEl>
                                          <p:spTgt spid="7171">
                                            <p:txEl>
                                              <p:pRg st="17" end="17"/>
                                            </p:txEl>
                                          </p:spTgt>
                                        </p:tgtEl>
                                      </p:cBhvr>
                                    </p:animEffect>
                                    <p:anim calcmode="lin" valueType="num">
                                      <p:cBhvr>
                                        <p:cTn id="106"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8" end="18"/>
                                            </p:txEl>
                                          </p:spTgt>
                                        </p:tgtEl>
                                        <p:attrNameLst>
                                          <p:attrName>style.visibility</p:attrName>
                                        </p:attrNameLst>
                                      </p:cBhvr>
                                      <p:to>
                                        <p:strVal val="visible"/>
                                      </p:to>
                                    </p:set>
                                    <p:animEffect transition="in" filter="fade">
                                      <p:cBhvr>
                                        <p:cTn id="112" dur="1000"/>
                                        <p:tgtEl>
                                          <p:spTgt spid="7171">
                                            <p:txEl>
                                              <p:pRg st="18" end="18"/>
                                            </p:txEl>
                                          </p:spTgt>
                                        </p:tgtEl>
                                      </p:cBhvr>
                                    </p:animEffect>
                                    <p:anim calcmode="lin" valueType="num">
                                      <p:cBhvr>
                                        <p:cTn id="113"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9" end="19"/>
                                            </p:txEl>
                                          </p:spTgt>
                                        </p:tgtEl>
                                        <p:attrNameLst>
                                          <p:attrName>style.visibility</p:attrName>
                                        </p:attrNameLst>
                                      </p:cBhvr>
                                      <p:to>
                                        <p:strVal val="visible"/>
                                      </p:to>
                                    </p:set>
                                    <p:animEffect transition="in" filter="fade">
                                      <p:cBhvr>
                                        <p:cTn id="119" dur="1000"/>
                                        <p:tgtEl>
                                          <p:spTgt spid="7171">
                                            <p:txEl>
                                              <p:pRg st="19" end="19"/>
                                            </p:txEl>
                                          </p:spTgt>
                                        </p:tgtEl>
                                      </p:cBhvr>
                                    </p:animEffect>
                                    <p:anim calcmode="lin" valueType="num">
                                      <p:cBhvr>
                                        <p:cTn id="120"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0" end="20"/>
                                            </p:txEl>
                                          </p:spTgt>
                                        </p:tgtEl>
                                        <p:attrNameLst>
                                          <p:attrName>style.visibility</p:attrName>
                                        </p:attrNameLst>
                                      </p:cBhvr>
                                      <p:to>
                                        <p:strVal val="visible"/>
                                      </p:to>
                                    </p:set>
                                    <p:animEffect transition="in" filter="fade">
                                      <p:cBhvr>
                                        <p:cTn id="126" dur="1000"/>
                                        <p:tgtEl>
                                          <p:spTgt spid="7171">
                                            <p:txEl>
                                              <p:pRg st="20" end="20"/>
                                            </p:txEl>
                                          </p:spTgt>
                                        </p:tgtEl>
                                      </p:cBhvr>
                                    </p:animEffect>
                                    <p:anim calcmode="lin" valueType="num">
                                      <p:cBhvr>
                                        <p:cTn id="127"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1" end="21"/>
                                            </p:txEl>
                                          </p:spTgt>
                                        </p:tgtEl>
                                        <p:attrNameLst>
                                          <p:attrName>style.visibility</p:attrName>
                                        </p:attrNameLst>
                                      </p:cBhvr>
                                      <p:to>
                                        <p:strVal val="visible"/>
                                      </p:to>
                                    </p:set>
                                    <p:animEffect transition="in" filter="fade">
                                      <p:cBhvr>
                                        <p:cTn id="133" dur="1000"/>
                                        <p:tgtEl>
                                          <p:spTgt spid="7171">
                                            <p:txEl>
                                              <p:pRg st="21" end="21"/>
                                            </p:txEl>
                                          </p:spTgt>
                                        </p:tgtEl>
                                      </p:cBhvr>
                                    </p:animEffect>
                                    <p:anim calcmode="lin" valueType="num">
                                      <p:cBhvr>
                                        <p:cTn id="134"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2" end="22"/>
                                            </p:txEl>
                                          </p:spTgt>
                                        </p:tgtEl>
                                        <p:attrNameLst>
                                          <p:attrName>style.visibility</p:attrName>
                                        </p:attrNameLst>
                                      </p:cBhvr>
                                      <p:to>
                                        <p:strVal val="visible"/>
                                      </p:to>
                                    </p:set>
                                    <p:animEffect transition="in" filter="fade">
                                      <p:cBhvr>
                                        <p:cTn id="140" dur="1000"/>
                                        <p:tgtEl>
                                          <p:spTgt spid="7171">
                                            <p:txEl>
                                              <p:pRg st="22" end="22"/>
                                            </p:txEl>
                                          </p:spTgt>
                                        </p:tgtEl>
                                      </p:cBhvr>
                                    </p:animEffect>
                                    <p:anim calcmode="lin" valueType="num">
                                      <p:cBhvr>
                                        <p:cTn id="141"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3" end="23"/>
                                            </p:txEl>
                                          </p:spTgt>
                                        </p:tgtEl>
                                        <p:attrNameLst>
                                          <p:attrName>style.visibility</p:attrName>
                                        </p:attrNameLst>
                                      </p:cBhvr>
                                      <p:to>
                                        <p:strVal val="visible"/>
                                      </p:to>
                                    </p:set>
                                    <p:animEffect transition="in" filter="fade">
                                      <p:cBhvr>
                                        <p:cTn id="147" dur="1000"/>
                                        <p:tgtEl>
                                          <p:spTgt spid="7171">
                                            <p:txEl>
                                              <p:pRg st="23" end="23"/>
                                            </p:txEl>
                                          </p:spTgt>
                                        </p:tgtEl>
                                      </p:cBhvr>
                                    </p:animEffect>
                                    <p:anim calcmode="lin" valueType="num">
                                      <p:cBhvr>
                                        <p:cTn id="148"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5" end="25"/>
                                            </p:txEl>
                                          </p:spTgt>
                                        </p:tgtEl>
                                        <p:attrNameLst>
                                          <p:attrName>style.visibility</p:attrName>
                                        </p:attrNameLst>
                                      </p:cBhvr>
                                      <p:to>
                                        <p:strVal val="visible"/>
                                      </p:to>
                                    </p:set>
                                    <p:animEffect transition="in" filter="fade">
                                      <p:cBhvr>
                                        <p:cTn id="154" dur="1000"/>
                                        <p:tgtEl>
                                          <p:spTgt spid="7171">
                                            <p:txEl>
                                              <p:pRg st="25" end="25"/>
                                            </p:txEl>
                                          </p:spTgt>
                                        </p:tgtEl>
                                      </p:cBhvr>
                                    </p:animEffect>
                                    <p:anim calcmode="lin" valueType="num">
                                      <p:cBhvr>
                                        <p:cTn id="155"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6" end="26"/>
                                            </p:txEl>
                                          </p:spTgt>
                                        </p:tgtEl>
                                        <p:attrNameLst>
                                          <p:attrName>style.visibility</p:attrName>
                                        </p:attrNameLst>
                                      </p:cBhvr>
                                      <p:to>
                                        <p:strVal val="visible"/>
                                      </p:to>
                                    </p:set>
                                    <p:animEffect transition="in" filter="fade">
                                      <p:cBhvr>
                                        <p:cTn id="161" dur="1000"/>
                                        <p:tgtEl>
                                          <p:spTgt spid="7171">
                                            <p:txEl>
                                              <p:pRg st="26" end="26"/>
                                            </p:txEl>
                                          </p:spTgt>
                                        </p:tgtEl>
                                      </p:cBhvr>
                                    </p:animEffect>
                                    <p:anim calcmode="lin" valueType="num">
                                      <p:cBhvr>
                                        <p:cTn id="162"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7" end="27"/>
                                            </p:txEl>
                                          </p:spTgt>
                                        </p:tgtEl>
                                        <p:attrNameLst>
                                          <p:attrName>style.visibility</p:attrName>
                                        </p:attrNameLst>
                                      </p:cBhvr>
                                      <p:to>
                                        <p:strVal val="visible"/>
                                      </p:to>
                                    </p:set>
                                    <p:animEffect transition="in" filter="fade">
                                      <p:cBhvr>
                                        <p:cTn id="168" dur="1000"/>
                                        <p:tgtEl>
                                          <p:spTgt spid="7171">
                                            <p:txEl>
                                              <p:pRg st="27" end="27"/>
                                            </p:txEl>
                                          </p:spTgt>
                                        </p:tgtEl>
                                      </p:cBhvr>
                                    </p:animEffect>
                                    <p:anim calcmode="lin" valueType="num">
                                      <p:cBhvr>
                                        <p:cTn id="169"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Matthew 7:15-18</a:t>
            </a:r>
            <a:r>
              <a:rPr lang="en-US" altLang="en-US" sz="3000" dirty="0">
                <a:effectLst>
                  <a:outerShdw blurRad="38100" dist="38100" dir="2700000" algn="tl">
                    <a:srgbClr val="000000"/>
                  </a:outerShdw>
                </a:effectLst>
              </a:rPr>
              <a:t>  - " Beware of false prophets, who come to you in sheep's clothing, but inwardly they are ravenous wolves.  16 "You will know them by their fruits. Do men gather grapes from </a:t>
            </a:r>
            <a:r>
              <a:rPr lang="en-US" altLang="en-US" sz="3000" dirty="0" err="1">
                <a:effectLst>
                  <a:outerShdw blurRad="38100" dist="38100" dir="2700000" algn="tl">
                    <a:srgbClr val="000000"/>
                  </a:outerShdw>
                </a:effectLst>
              </a:rPr>
              <a:t>thornbushes</a:t>
            </a:r>
            <a:r>
              <a:rPr lang="en-US" altLang="en-US" sz="3000" dirty="0">
                <a:effectLst>
                  <a:outerShdw blurRad="38100" dist="38100" dir="2700000" algn="tl">
                    <a:srgbClr val="000000"/>
                  </a:outerShdw>
                </a:effectLst>
              </a:rPr>
              <a:t> or figs from thistles?  17 "Even so, every good tree bears good fruit, but a bad tree bears bad fruit.  18 "A good tree cannot bear bad fruit, nor can a bad tree bear good fruit.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84917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men have difficulty hearing God’s word?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Kings 18:11-12</a:t>
            </a:r>
            <a:r>
              <a:rPr lang="en-US" altLang="en-US" dirty="0">
                <a:effectLst>
                  <a:outerShdw blurRad="38100" dist="38100" dir="2700000" algn="tl">
                    <a:srgbClr val="000000"/>
                  </a:outerShdw>
                </a:effectLst>
              </a:rPr>
              <a:t> - Then the king of Assyria carried Israel away captive to Assyria, ….  12 because they did not obey the voice of the LORD their God, but transgressed His covenant and all that Moses the servant of the LORD had commanded; and </a:t>
            </a:r>
            <a:r>
              <a:rPr lang="en-US" altLang="en-US" i="1" u="sng" dirty="0">
                <a:effectLst>
                  <a:outerShdw blurRad="38100" dist="38100" dir="2700000" algn="tl">
                    <a:srgbClr val="000000"/>
                  </a:outerShdw>
                </a:effectLst>
              </a:rPr>
              <a:t>they would neither hear nor do them</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05331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to “break the code” of a deceiver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Seek to have key words and phrases defined. </a:t>
            </a:r>
          </a:p>
          <a:p>
            <a:r>
              <a:rPr lang="en-US" altLang="en-US" dirty="0">
                <a:effectLst>
                  <a:outerShdw blurRad="38100" dist="38100" dir="2700000" algn="tl">
                    <a:srgbClr val="000000"/>
                  </a:outerShdw>
                </a:effectLst>
              </a:rPr>
              <a:t>Ask the speaker to clarify. Unfortunately a dishonest person will rarely cooperate. You may be called a name or laughed at.</a:t>
            </a:r>
          </a:p>
          <a:p>
            <a:r>
              <a:rPr lang="en-US" altLang="en-US" dirty="0">
                <a:effectLst>
                  <a:outerShdw blurRad="38100" dist="38100" dir="2700000" algn="tl">
                    <a:srgbClr val="000000"/>
                  </a:outerShdw>
                </a:effectLst>
              </a:rPr>
              <a:t>It may take an enormous effort to finally get the truth out if the teacher is willing to be questioned. (Ex. Ed Bragwell taped discussion 45 years ago)</a:t>
            </a:r>
          </a:p>
          <a:p>
            <a:r>
              <a:rPr lang="en-US" altLang="en-US" dirty="0">
                <a:effectLst>
                  <a:outerShdw blurRad="38100" dist="38100" dir="2700000" algn="tl">
                    <a:srgbClr val="000000"/>
                  </a:outerShdw>
                </a:effectLst>
              </a:rPr>
              <a:t>	3. These teachers often “put handles on their words!”  Depending on who talks to </a:t>
            </a:r>
          </a:p>
          <a:p>
            <a:r>
              <a:rPr lang="en-US" altLang="en-US" dirty="0">
                <a:effectLst>
                  <a:outerShdw blurRad="38100" dist="38100" dir="2700000" algn="tl">
                    <a:srgbClr val="000000"/>
                  </a:outerShdw>
                </a:effectLst>
              </a:rPr>
              <a:t>                them will change what these words mean. (Ex. Depends on what “is” means) </a:t>
            </a:r>
          </a:p>
          <a:p>
            <a:r>
              <a:rPr lang="en-US" altLang="en-US" dirty="0">
                <a:effectLst>
                  <a:outerShdw blurRad="38100" dist="38100" dir="2700000" algn="tl">
                    <a:srgbClr val="000000"/>
                  </a:outerShdw>
                </a:effectLst>
              </a:rPr>
              <a:t>	4. Men who love God’s word will try to “speak as the oracles of God.” They </a:t>
            </a:r>
          </a:p>
          <a:p>
            <a:r>
              <a:rPr lang="en-US" altLang="en-US" dirty="0">
                <a:effectLst>
                  <a:outerShdw blurRad="38100" dist="38100" dir="2700000" algn="tl">
                    <a:srgbClr val="000000"/>
                  </a:outerShdw>
                </a:effectLst>
              </a:rPr>
              <a:t>               prefer to use Bible words that can be defined! (1 Pt 4:11; Jn 8:28-29)</a:t>
            </a:r>
          </a:p>
          <a:p>
            <a:r>
              <a:rPr lang="en-US" altLang="en-US" dirty="0">
                <a:effectLst>
                  <a:outerShdw blurRad="38100" dist="38100" dir="2700000" algn="tl">
                    <a:srgbClr val="000000"/>
                  </a:outerShdw>
                </a:effectLst>
              </a:rPr>
              <a:t>1 Peter 4:11 -  11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altLang="en-US" dirty="0">
                <a:effectLst>
                  <a:outerShdw blurRad="38100" dist="38100" dir="2700000" algn="tl">
                    <a:srgbClr val="000000"/>
                  </a:outerShdw>
                </a:effectLst>
              </a:rPr>
              <a:t>John 8:28-29 -  28 Then Jesus said to them, "When you lift up the Son of Man, then you will know that I am He, and that I do nothing of Myself; but as My Father taught Me, I speak these things.  29 "And He who sent Me is with Me. The Father has not left Me alone, for I always do those things that please Him."</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B. Research unusual words or phrases. Often these terms are used by popular teachers </a:t>
            </a:r>
          </a:p>
          <a:p>
            <a:r>
              <a:rPr lang="en-US" altLang="en-US" dirty="0">
                <a:effectLst>
                  <a:outerShdw blurRad="38100" dist="38100" dir="2700000" algn="tl">
                    <a:srgbClr val="000000"/>
                  </a:outerShdw>
                </a:effectLst>
              </a:rPr>
              <a:t>       and in popular books.</a:t>
            </a:r>
          </a:p>
          <a:p>
            <a:r>
              <a:rPr lang="en-US" altLang="en-US" dirty="0">
                <a:effectLst>
                  <a:outerShdw blurRad="38100" dist="38100" dir="2700000" algn="tl">
                    <a:srgbClr val="000000"/>
                  </a:outerShdw>
                </a:effectLst>
              </a:rPr>
              <a:t>   C. See how these words are used by the teacher’s disciples and friends.</a:t>
            </a:r>
          </a:p>
          <a:p>
            <a:r>
              <a:rPr lang="en-US" altLang="en-US" dirty="0">
                <a:effectLst>
                  <a:outerShdw blurRad="38100" dist="38100" dir="2700000" algn="tl">
                    <a:srgbClr val="000000"/>
                  </a:outerShdw>
                </a:effectLst>
              </a:rPr>
              <a:t>	1. Often the less-experienced disciples of the teacher will plainly reveal what the </a:t>
            </a:r>
          </a:p>
          <a:p>
            <a:r>
              <a:rPr lang="en-US" altLang="en-US" dirty="0">
                <a:effectLst>
                  <a:outerShdw blurRad="38100" dist="38100" dir="2700000" algn="tl">
                    <a:srgbClr val="000000"/>
                  </a:outerShdw>
                </a:effectLst>
              </a:rPr>
              <a:t>               code means! (Facebook discussions can be very useful) </a:t>
            </a:r>
          </a:p>
          <a:p>
            <a:r>
              <a:rPr lang="en-US" altLang="en-US" dirty="0">
                <a:effectLst>
                  <a:outerShdw blurRad="38100" dist="38100" dir="2700000" algn="tl">
                    <a:srgbClr val="000000"/>
                  </a:outerShdw>
                </a:effectLst>
              </a:rPr>
              <a:t>	2. Some have not learned to be as deceptive as their teacher.</a:t>
            </a:r>
          </a:p>
          <a:p>
            <a:r>
              <a:rPr lang="en-US" altLang="en-US" dirty="0">
                <a:effectLst>
                  <a:outerShdw blurRad="38100" dist="38100" dir="2700000" algn="tl">
                    <a:srgbClr val="000000"/>
                  </a:outerShdw>
                </a:effectLst>
              </a:rPr>
              <a:t>   D. Class Discussion: Let us seek to break the code in an example paragraph. Take a </a:t>
            </a:r>
          </a:p>
          <a:p>
            <a:r>
              <a:rPr lang="en-US" altLang="en-US" dirty="0">
                <a:effectLst>
                  <a:outerShdw blurRad="38100" dist="38100" dir="2700000" algn="tl">
                    <a:srgbClr val="000000"/>
                  </a:outerShdw>
                </a:effectLst>
              </a:rPr>
              <a:t>        moment and underline or circle key phrases or words to be defined.</a:t>
            </a:r>
          </a:p>
          <a:p>
            <a:r>
              <a:rPr lang="en-US" altLang="en-US" dirty="0">
                <a:effectLst>
                  <a:outerShdw blurRad="38100" dist="38100" dir="2700000" algn="tl">
                    <a:srgbClr val="000000"/>
                  </a:outerShdw>
                </a:effectLst>
              </a:rPr>
              <a:t>“I believe we should go back to the Bible – free of any shackles of doctrinal issues of churches of Christ – and just read it as a story (which is what it is). Not seeking to find justification or argumentation over some preconceived notion about righteousness, holiness, patterns, etc. But, reading it as a Christological document (see the Art of Reading Scripture), I think we will be greatly enriched and many of our rigid rules will become more nuanced and refreshed. We may even drop some rules; and we may actually add some depth of commitment to the call to discipleship. As we do that, and as we begin to glean the true intent of this story and reinvestigate the real meaning of various contexts that have dominated us – in our issues – we will have done ourselves a great favor. We will not be propositional Baconians – nor will we be relativist </a:t>
            </a:r>
            <a:r>
              <a:rPr lang="en-US" altLang="en-US" dirty="0" err="1">
                <a:effectLst>
                  <a:outerShdw blurRad="38100" dist="38100" dir="2700000" algn="tl">
                    <a:srgbClr val="000000"/>
                  </a:outerShdw>
                </a:effectLst>
              </a:rPr>
              <a:t>postmoderns</a:t>
            </a:r>
            <a:r>
              <a:rPr lang="en-US" altLang="en-US" dirty="0">
                <a:effectLst>
                  <a:outerShdw blurRad="38100" dist="38100" dir="2700000" algn="tl">
                    <a:srgbClr val="000000"/>
                  </a:outerShdw>
                </a:effectLst>
              </a:rPr>
              <a:t> (though, to one degree or another, we will miss some points and probably lean in one or both of those directions at different times in specific instances). But, we will be Bible storytellers.” </a:t>
            </a:r>
          </a:p>
          <a:p>
            <a:r>
              <a:rPr lang="en-US" altLang="en-US" dirty="0">
                <a:effectLst>
                  <a:outerShdw blurRad="38100" dist="38100" dir="2700000" algn="tl">
                    <a:srgbClr val="000000"/>
                  </a:outerShdw>
                </a:effectLst>
              </a:rPr>
              <a:t>	1. What words or phrases need defining?</a:t>
            </a:r>
          </a:p>
          <a:p>
            <a:r>
              <a:rPr lang="en-US" altLang="en-US" dirty="0">
                <a:effectLst>
                  <a:outerShdw blurRad="38100" dist="38100" dir="2700000" algn="tl">
                    <a:srgbClr val="000000"/>
                  </a:outerShdw>
                </a:effectLst>
              </a:rPr>
              <a:t>	2. What prejudicial language is used? Who is it used toward?</a:t>
            </a:r>
          </a:p>
          <a:p>
            <a:r>
              <a:rPr lang="en-US" altLang="en-US" dirty="0">
                <a:effectLst>
                  <a:outerShdw blurRad="38100" dist="38100" dir="2700000" algn="tl">
                    <a:srgbClr val="000000"/>
                  </a:outerShdw>
                </a:effectLst>
              </a:rPr>
              <a:t>	3. Is there sufficient specificity to understand any specific problems he wished to </a:t>
            </a:r>
          </a:p>
          <a:p>
            <a:r>
              <a:rPr lang="en-US" altLang="en-US" dirty="0">
                <a:effectLst>
                  <a:outerShdw blurRad="38100" dist="38100" dir="2700000" algn="tl">
                    <a:srgbClr val="000000"/>
                  </a:outerShdw>
                </a:effectLst>
              </a:rPr>
              <a:t>                solve?</a:t>
            </a:r>
          </a:p>
          <a:p>
            <a:r>
              <a:rPr lang="en-US" altLang="en-US" dirty="0">
                <a:effectLst>
                  <a:outerShdw blurRad="38100" dist="38100" dir="2700000" algn="tl">
                    <a:srgbClr val="000000"/>
                  </a:outerShdw>
                </a:effectLst>
              </a:rPr>
              <a:t>	4. What other terms (not in this paragraph) have you heard in controversies that </a:t>
            </a:r>
          </a:p>
          <a:p>
            <a:r>
              <a:rPr lang="en-US" altLang="en-US" dirty="0">
                <a:effectLst>
                  <a:outerShdw blurRad="38100" dist="38100" dir="2700000" algn="tl">
                    <a:srgbClr val="000000"/>
                  </a:outerShdw>
                </a:effectLst>
              </a:rPr>
              <a:t>                are not well defined? Let’s make a list and discuss possible meanings. </a:t>
            </a:r>
          </a:p>
          <a:p>
            <a:r>
              <a:rPr lang="en-US" altLang="en-US" dirty="0">
                <a:effectLst>
                  <a:outerShdw blurRad="38100" dist="38100" dir="2700000" algn="tl">
                    <a:srgbClr val="000000"/>
                  </a:outerShdw>
                </a:effectLst>
              </a:rPr>
              <a:t>(Legalist, Biblicist, Biblicism, propositional Baconian, </a:t>
            </a:r>
            <a:r>
              <a:rPr lang="en-US" altLang="en-US" dirty="0" err="1">
                <a:effectLst>
                  <a:outerShdw blurRad="38100" dist="38100" dir="2700000" algn="tl">
                    <a:srgbClr val="000000"/>
                  </a:outerShdw>
                </a:effectLst>
              </a:rPr>
              <a:t>patterism</a:t>
            </a:r>
            <a:r>
              <a:rPr lang="en-US" altLang="en-US" dirty="0">
                <a:effectLst>
                  <a:outerShdw blurRad="38100" dist="38100" dir="2700000" algn="tl">
                    <a:srgbClr val="000000"/>
                  </a:outerShdw>
                </a:effectLst>
              </a:rPr>
              <a:t>, opposition to CENI)</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982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Effect transition="in" filter="fade">
                                      <p:cBhvr>
                                        <p:cTn id="56" dur="1000"/>
                                        <p:tgtEl>
                                          <p:spTgt spid="7171">
                                            <p:txEl>
                                              <p:pRg st="7" end="7"/>
                                            </p:txEl>
                                          </p:spTgt>
                                        </p:tgtEl>
                                      </p:cBhvr>
                                    </p:animEffect>
                                    <p:anim calcmode="lin" valueType="num">
                                      <p:cBhvr>
                                        <p:cTn id="57"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8" end="8"/>
                                            </p:txEl>
                                          </p:spTgt>
                                        </p:tgtEl>
                                        <p:attrNameLst>
                                          <p:attrName>style.visibility</p:attrName>
                                        </p:attrNameLst>
                                      </p:cBhvr>
                                      <p:to>
                                        <p:strVal val="visible"/>
                                      </p:to>
                                    </p:set>
                                    <p:animEffect transition="in" filter="fade">
                                      <p:cBhvr>
                                        <p:cTn id="63" dur="1000"/>
                                        <p:tgtEl>
                                          <p:spTgt spid="7171">
                                            <p:txEl>
                                              <p:pRg st="8" end="8"/>
                                            </p:txEl>
                                          </p:spTgt>
                                        </p:tgtEl>
                                      </p:cBhvr>
                                    </p:animEffect>
                                    <p:anim calcmode="lin" valueType="num">
                                      <p:cBhvr>
                                        <p:cTn id="64"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0" end="10"/>
                                            </p:txEl>
                                          </p:spTgt>
                                        </p:tgtEl>
                                        <p:attrNameLst>
                                          <p:attrName>style.visibility</p:attrName>
                                        </p:attrNameLst>
                                      </p:cBhvr>
                                      <p:to>
                                        <p:strVal val="visible"/>
                                      </p:to>
                                    </p:set>
                                    <p:animEffect transition="in" filter="fade">
                                      <p:cBhvr>
                                        <p:cTn id="70" dur="1000"/>
                                        <p:tgtEl>
                                          <p:spTgt spid="7171">
                                            <p:txEl>
                                              <p:pRg st="10" end="10"/>
                                            </p:txEl>
                                          </p:spTgt>
                                        </p:tgtEl>
                                      </p:cBhvr>
                                    </p:animEffect>
                                    <p:anim calcmode="lin" valueType="num">
                                      <p:cBhvr>
                                        <p:cTn id="71"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1" end="11"/>
                                            </p:txEl>
                                          </p:spTgt>
                                        </p:tgtEl>
                                        <p:attrNameLst>
                                          <p:attrName>style.visibility</p:attrName>
                                        </p:attrNameLst>
                                      </p:cBhvr>
                                      <p:to>
                                        <p:strVal val="visible"/>
                                      </p:to>
                                    </p:set>
                                    <p:animEffect transition="in" filter="fade">
                                      <p:cBhvr>
                                        <p:cTn id="77" dur="1000"/>
                                        <p:tgtEl>
                                          <p:spTgt spid="7171">
                                            <p:txEl>
                                              <p:pRg st="11" end="11"/>
                                            </p:txEl>
                                          </p:spTgt>
                                        </p:tgtEl>
                                      </p:cBhvr>
                                    </p:animEffect>
                                    <p:anim calcmode="lin" valueType="num">
                                      <p:cBhvr>
                                        <p:cTn id="78"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2" end="12"/>
                                            </p:txEl>
                                          </p:spTgt>
                                        </p:tgtEl>
                                        <p:attrNameLst>
                                          <p:attrName>style.visibility</p:attrName>
                                        </p:attrNameLst>
                                      </p:cBhvr>
                                      <p:to>
                                        <p:strVal val="visible"/>
                                      </p:to>
                                    </p:set>
                                    <p:animEffect transition="in" filter="fade">
                                      <p:cBhvr>
                                        <p:cTn id="84" dur="1000"/>
                                        <p:tgtEl>
                                          <p:spTgt spid="7171">
                                            <p:txEl>
                                              <p:pRg st="12" end="12"/>
                                            </p:txEl>
                                          </p:spTgt>
                                        </p:tgtEl>
                                      </p:cBhvr>
                                    </p:animEffect>
                                    <p:anim calcmode="lin" valueType="num">
                                      <p:cBhvr>
                                        <p:cTn id="85"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3" end="13"/>
                                            </p:txEl>
                                          </p:spTgt>
                                        </p:tgtEl>
                                        <p:attrNameLst>
                                          <p:attrName>style.visibility</p:attrName>
                                        </p:attrNameLst>
                                      </p:cBhvr>
                                      <p:to>
                                        <p:strVal val="visible"/>
                                      </p:to>
                                    </p:set>
                                    <p:animEffect transition="in" filter="fade">
                                      <p:cBhvr>
                                        <p:cTn id="91" dur="1000"/>
                                        <p:tgtEl>
                                          <p:spTgt spid="7171">
                                            <p:txEl>
                                              <p:pRg st="13" end="13"/>
                                            </p:txEl>
                                          </p:spTgt>
                                        </p:tgtEl>
                                      </p:cBhvr>
                                    </p:animEffect>
                                    <p:anim calcmode="lin" valueType="num">
                                      <p:cBhvr>
                                        <p:cTn id="92"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4" end="14"/>
                                            </p:txEl>
                                          </p:spTgt>
                                        </p:tgtEl>
                                        <p:attrNameLst>
                                          <p:attrName>style.visibility</p:attrName>
                                        </p:attrNameLst>
                                      </p:cBhvr>
                                      <p:to>
                                        <p:strVal val="visible"/>
                                      </p:to>
                                    </p:set>
                                    <p:animEffect transition="in" filter="fade">
                                      <p:cBhvr>
                                        <p:cTn id="98" dur="1000"/>
                                        <p:tgtEl>
                                          <p:spTgt spid="7171">
                                            <p:txEl>
                                              <p:pRg st="14" end="14"/>
                                            </p:txEl>
                                          </p:spTgt>
                                        </p:tgtEl>
                                      </p:cBhvr>
                                    </p:animEffect>
                                    <p:anim calcmode="lin" valueType="num">
                                      <p:cBhvr>
                                        <p:cTn id="99"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5" end="15"/>
                                            </p:txEl>
                                          </p:spTgt>
                                        </p:tgtEl>
                                        <p:attrNameLst>
                                          <p:attrName>style.visibility</p:attrName>
                                        </p:attrNameLst>
                                      </p:cBhvr>
                                      <p:to>
                                        <p:strVal val="visible"/>
                                      </p:to>
                                    </p:set>
                                    <p:animEffect transition="in" filter="fade">
                                      <p:cBhvr>
                                        <p:cTn id="105" dur="1000"/>
                                        <p:tgtEl>
                                          <p:spTgt spid="7171">
                                            <p:txEl>
                                              <p:pRg st="15" end="15"/>
                                            </p:txEl>
                                          </p:spTgt>
                                        </p:tgtEl>
                                      </p:cBhvr>
                                    </p:animEffect>
                                    <p:anim calcmode="lin" valueType="num">
                                      <p:cBhvr>
                                        <p:cTn id="106"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6" end="16"/>
                                            </p:txEl>
                                          </p:spTgt>
                                        </p:tgtEl>
                                        <p:attrNameLst>
                                          <p:attrName>style.visibility</p:attrName>
                                        </p:attrNameLst>
                                      </p:cBhvr>
                                      <p:to>
                                        <p:strVal val="visible"/>
                                      </p:to>
                                    </p:set>
                                    <p:animEffect transition="in" filter="fade">
                                      <p:cBhvr>
                                        <p:cTn id="112" dur="1000"/>
                                        <p:tgtEl>
                                          <p:spTgt spid="7171">
                                            <p:txEl>
                                              <p:pRg st="16" end="16"/>
                                            </p:txEl>
                                          </p:spTgt>
                                        </p:tgtEl>
                                      </p:cBhvr>
                                    </p:animEffect>
                                    <p:anim calcmode="lin" valueType="num">
                                      <p:cBhvr>
                                        <p:cTn id="113"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7" end="17"/>
                                            </p:txEl>
                                          </p:spTgt>
                                        </p:tgtEl>
                                        <p:attrNameLst>
                                          <p:attrName>style.visibility</p:attrName>
                                        </p:attrNameLst>
                                      </p:cBhvr>
                                      <p:to>
                                        <p:strVal val="visible"/>
                                      </p:to>
                                    </p:set>
                                    <p:animEffect transition="in" filter="fade">
                                      <p:cBhvr>
                                        <p:cTn id="119" dur="1000"/>
                                        <p:tgtEl>
                                          <p:spTgt spid="7171">
                                            <p:txEl>
                                              <p:pRg st="17" end="17"/>
                                            </p:txEl>
                                          </p:spTgt>
                                        </p:tgtEl>
                                      </p:cBhvr>
                                    </p:animEffect>
                                    <p:anim calcmode="lin" valueType="num">
                                      <p:cBhvr>
                                        <p:cTn id="120"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18" end="18"/>
                                            </p:txEl>
                                          </p:spTgt>
                                        </p:tgtEl>
                                        <p:attrNameLst>
                                          <p:attrName>style.visibility</p:attrName>
                                        </p:attrNameLst>
                                      </p:cBhvr>
                                      <p:to>
                                        <p:strVal val="visible"/>
                                      </p:to>
                                    </p:set>
                                    <p:animEffect transition="in" filter="fade">
                                      <p:cBhvr>
                                        <p:cTn id="126" dur="1000"/>
                                        <p:tgtEl>
                                          <p:spTgt spid="7171">
                                            <p:txEl>
                                              <p:pRg st="18" end="18"/>
                                            </p:txEl>
                                          </p:spTgt>
                                        </p:tgtEl>
                                      </p:cBhvr>
                                    </p:animEffect>
                                    <p:anim calcmode="lin" valueType="num">
                                      <p:cBhvr>
                                        <p:cTn id="127"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19" end="19"/>
                                            </p:txEl>
                                          </p:spTgt>
                                        </p:tgtEl>
                                        <p:attrNameLst>
                                          <p:attrName>style.visibility</p:attrName>
                                        </p:attrNameLst>
                                      </p:cBhvr>
                                      <p:to>
                                        <p:strVal val="visible"/>
                                      </p:to>
                                    </p:set>
                                    <p:animEffect transition="in" filter="fade">
                                      <p:cBhvr>
                                        <p:cTn id="133" dur="1000"/>
                                        <p:tgtEl>
                                          <p:spTgt spid="7171">
                                            <p:txEl>
                                              <p:pRg st="19" end="19"/>
                                            </p:txEl>
                                          </p:spTgt>
                                        </p:tgtEl>
                                      </p:cBhvr>
                                    </p:animEffect>
                                    <p:anim calcmode="lin" valueType="num">
                                      <p:cBhvr>
                                        <p:cTn id="134"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0" end="20"/>
                                            </p:txEl>
                                          </p:spTgt>
                                        </p:tgtEl>
                                        <p:attrNameLst>
                                          <p:attrName>style.visibility</p:attrName>
                                        </p:attrNameLst>
                                      </p:cBhvr>
                                      <p:to>
                                        <p:strVal val="visible"/>
                                      </p:to>
                                    </p:set>
                                    <p:animEffect transition="in" filter="fade">
                                      <p:cBhvr>
                                        <p:cTn id="140" dur="1000"/>
                                        <p:tgtEl>
                                          <p:spTgt spid="7171">
                                            <p:txEl>
                                              <p:pRg st="20" end="20"/>
                                            </p:txEl>
                                          </p:spTgt>
                                        </p:tgtEl>
                                      </p:cBhvr>
                                    </p:animEffect>
                                    <p:anim calcmode="lin" valueType="num">
                                      <p:cBhvr>
                                        <p:cTn id="141"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1" end="21"/>
                                            </p:txEl>
                                          </p:spTgt>
                                        </p:tgtEl>
                                        <p:attrNameLst>
                                          <p:attrName>style.visibility</p:attrName>
                                        </p:attrNameLst>
                                      </p:cBhvr>
                                      <p:to>
                                        <p:strVal val="visible"/>
                                      </p:to>
                                    </p:set>
                                    <p:animEffect transition="in" filter="fade">
                                      <p:cBhvr>
                                        <p:cTn id="147" dur="1000"/>
                                        <p:tgtEl>
                                          <p:spTgt spid="7171">
                                            <p:txEl>
                                              <p:pRg st="21" end="21"/>
                                            </p:txEl>
                                          </p:spTgt>
                                        </p:tgtEl>
                                      </p:cBhvr>
                                    </p:animEffect>
                                    <p:anim calcmode="lin" valueType="num">
                                      <p:cBhvr>
                                        <p:cTn id="148"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2" end="22"/>
                                            </p:txEl>
                                          </p:spTgt>
                                        </p:tgtEl>
                                        <p:attrNameLst>
                                          <p:attrName>style.visibility</p:attrName>
                                        </p:attrNameLst>
                                      </p:cBhvr>
                                      <p:to>
                                        <p:strVal val="visible"/>
                                      </p:to>
                                    </p:set>
                                    <p:animEffect transition="in" filter="fade">
                                      <p:cBhvr>
                                        <p:cTn id="154" dur="1000"/>
                                        <p:tgtEl>
                                          <p:spTgt spid="7171">
                                            <p:txEl>
                                              <p:pRg st="22" end="22"/>
                                            </p:txEl>
                                          </p:spTgt>
                                        </p:tgtEl>
                                      </p:cBhvr>
                                    </p:animEffect>
                                    <p:anim calcmode="lin" valueType="num">
                                      <p:cBhvr>
                                        <p:cTn id="155"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3" end="23"/>
                                            </p:txEl>
                                          </p:spTgt>
                                        </p:tgtEl>
                                        <p:attrNameLst>
                                          <p:attrName>style.visibility</p:attrName>
                                        </p:attrNameLst>
                                      </p:cBhvr>
                                      <p:to>
                                        <p:strVal val="visible"/>
                                      </p:to>
                                    </p:set>
                                    <p:animEffect transition="in" filter="fade">
                                      <p:cBhvr>
                                        <p:cTn id="161" dur="1000"/>
                                        <p:tgtEl>
                                          <p:spTgt spid="7171">
                                            <p:txEl>
                                              <p:pRg st="23" end="23"/>
                                            </p:txEl>
                                          </p:spTgt>
                                        </p:tgtEl>
                                      </p:cBhvr>
                                    </p:animEffect>
                                    <p:anim calcmode="lin" valueType="num">
                                      <p:cBhvr>
                                        <p:cTn id="162"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4" end="24"/>
                                            </p:txEl>
                                          </p:spTgt>
                                        </p:tgtEl>
                                        <p:attrNameLst>
                                          <p:attrName>style.visibility</p:attrName>
                                        </p:attrNameLst>
                                      </p:cBhvr>
                                      <p:to>
                                        <p:strVal val="visible"/>
                                      </p:to>
                                    </p:set>
                                    <p:animEffect transition="in" filter="fade">
                                      <p:cBhvr>
                                        <p:cTn id="168" dur="1000"/>
                                        <p:tgtEl>
                                          <p:spTgt spid="7171">
                                            <p:txEl>
                                              <p:pRg st="24" end="24"/>
                                            </p:txEl>
                                          </p:spTgt>
                                        </p:tgtEl>
                                      </p:cBhvr>
                                    </p:animEffect>
                                    <p:anim calcmode="lin" valueType="num">
                                      <p:cBhvr>
                                        <p:cTn id="169"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25" end="25"/>
                                            </p:txEl>
                                          </p:spTgt>
                                        </p:tgtEl>
                                        <p:attrNameLst>
                                          <p:attrName>style.visibility</p:attrName>
                                        </p:attrNameLst>
                                      </p:cBhvr>
                                      <p:to>
                                        <p:strVal val="visible"/>
                                      </p:to>
                                    </p:set>
                                    <p:animEffect transition="in" filter="fade">
                                      <p:cBhvr>
                                        <p:cTn id="175" dur="1000"/>
                                        <p:tgtEl>
                                          <p:spTgt spid="7171">
                                            <p:txEl>
                                              <p:pRg st="25" end="25"/>
                                            </p:txEl>
                                          </p:spTgt>
                                        </p:tgtEl>
                                      </p:cBhvr>
                                    </p:animEffect>
                                    <p:anim calcmode="lin" valueType="num">
                                      <p:cBhvr>
                                        <p:cTn id="176"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When we refuse to hear and think then we will be unprepared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9:22</a:t>
            </a:r>
            <a:r>
              <a:rPr lang="en-US" altLang="en-US" dirty="0">
                <a:effectLst>
                  <a:outerShdw blurRad="38100" dist="38100" dir="2700000" algn="tl">
                    <a:srgbClr val="000000"/>
                  </a:outerShdw>
                </a:effectLst>
              </a:rPr>
              <a:t> - saying, "The Son of Man must suffer many things, and be rejected by the elders and chief priests and scribes, and </a:t>
            </a:r>
            <a:r>
              <a:rPr lang="en-US" altLang="en-US" u="sng" dirty="0">
                <a:effectLst>
                  <a:outerShdw blurRad="38100" dist="38100" dir="2700000" algn="tl">
                    <a:srgbClr val="000000"/>
                  </a:outerShdw>
                </a:effectLst>
              </a:rPr>
              <a:t>be killed, and be raised the third day</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554857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As a young Christian I had no concept as to how this worked.</a:t>
            </a:r>
          </a:p>
          <a:p>
            <a:r>
              <a:rPr lang="en-US" altLang="en-US" dirty="0">
                <a:effectLst>
                  <a:outerShdw blurRad="38100" dist="38100" dir="2700000" algn="tl">
                    <a:srgbClr val="000000"/>
                  </a:outerShdw>
                </a:effectLst>
              </a:rPr>
              <a:t>It has been only after years of experience that I better understood this.</a:t>
            </a:r>
          </a:p>
          <a:p>
            <a:r>
              <a:rPr lang="en-US" altLang="en-US" dirty="0">
                <a:effectLst>
                  <a:outerShdw blurRad="38100" dist="38100" dir="2700000" algn="tl">
                    <a:srgbClr val="000000"/>
                  </a:outerShdw>
                </a:effectLst>
              </a:rPr>
              <a:t>This lesson is dealing with a certain kind of deceiver, the hypocrite.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(Lk 12:1-3; Mt 23:27-28)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59734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Luke 12:1-3</a:t>
            </a:r>
            <a:r>
              <a:rPr lang="en-US" altLang="en-US" sz="3000" dirty="0">
                <a:effectLst>
                  <a:outerShdw blurRad="38100" dist="38100" dir="2700000" algn="tl">
                    <a:srgbClr val="000000"/>
                  </a:outerShdw>
                </a:effectLst>
              </a:rPr>
              <a:t> - …He began to say to His disciples first of all, "Beware of the leaven of the Pharisees, which is hypocrisy.  2 "For there is nothing covered that will not be revealed, nor hidden that will not be known.  3 "Therefore whatever you have spoken in the dark will be heard in the light, and what you have spoken in the ear in inner rooms will be proclaimed on the housetops.</a:t>
            </a:r>
          </a:p>
        </p:txBody>
      </p:sp>
    </p:spTree>
    <p:extLst>
      <p:ext uri="{BB962C8B-B14F-4D97-AF65-F5344CB8AC3E}">
        <p14:creationId xmlns:p14="http://schemas.microsoft.com/office/powerpoint/2010/main" val="18239750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23:27-28</a:t>
            </a:r>
            <a:r>
              <a:rPr lang="en-US" altLang="en-US" dirty="0">
                <a:effectLst>
                  <a:outerShdw blurRad="38100" dist="38100" dir="2700000" algn="tl">
                    <a:srgbClr val="000000"/>
                  </a:outerShdw>
                </a:effectLst>
              </a:rPr>
              <a:t> - "Woe to you, scribes and Pharisees, hypocrites! For you are like whitewashed tombs which indeed appear beautiful outwardly, but inside are full of dead men's bones and all uncleanness.  28 "Even so you also outwardly appear righteous to men, but inside you are full of hypocrisy and lawlessness.</a:t>
            </a:r>
          </a:p>
        </p:txBody>
      </p:sp>
    </p:spTree>
    <p:extLst>
      <p:ext uri="{BB962C8B-B14F-4D97-AF65-F5344CB8AC3E}">
        <p14:creationId xmlns:p14="http://schemas.microsoft.com/office/powerpoint/2010/main" val="27978883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are not dealing with an honest heart that is mistaken. Only a few become                deceivers like this. We must always act by showing true justice and mercy.</a:t>
            </a:r>
          </a:p>
          <a:p>
            <a:r>
              <a:rPr lang="en-US" altLang="en-US" dirty="0">
                <a:effectLst>
                  <a:outerShdw blurRad="38100" dist="38100" dir="2700000" algn="tl">
                    <a:srgbClr val="000000"/>
                  </a:outerShdw>
                </a:effectLst>
              </a:rPr>
              <a:t>Our primary focus will be on the hypocrite with an agenda to influence Christians. </a:t>
            </a:r>
            <a:r>
              <a:rPr lang="en-US" altLang="en-US" b="1" dirty="0">
                <a:effectLst>
                  <a:outerShdw blurRad="38100" dist="38100" dir="2700000" algn="tl">
                    <a:srgbClr val="000000"/>
                  </a:outerShdw>
                </a:effectLst>
              </a:rPr>
              <a:t>(Acts 20:29-31)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495906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20:29-31</a:t>
            </a:r>
            <a:r>
              <a:rPr lang="en-US" altLang="en-US" dirty="0">
                <a:effectLst>
                  <a:outerShdw blurRad="38100" dist="38100" dir="2700000" algn="tl">
                    <a:srgbClr val="000000"/>
                  </a:outerShdw>
                </a:effectLst>
              </a:rPr>
              <a:t>  - "For I know this, that after my departure savage wolves will come in among you, not sparing the flock.  30 "Also from among yourselves men will rise up, speaking perverse things, to draw away the disciples after themselves.  31 "Therefore watch, and remember that for three years I did not cease to warn everyone night and day with tears.</a:t>
            </a:r>
          </a:p>
        </p:txBody>
      </p:sp>
    </p:spTree>
    <p:extLst>
      <p:ext uri="{BB962C8B-B14F-4D97-AF65-F5344CB8AC3E}">
        <p14:creationId xmlns:p14="http://schemas.microsoft.com/office/powerpoint/2010/main" val="8545244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outcomes of our eternity depends on our overcoming deception</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the last five years there have been several churches divided in our state by such men.</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12963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8660</TotalTime>
  <Words>3088</Words>
  <Application>Microsoft Office PowerPoint</Application>
  <PresentationFormat>On-screen Show (4:3)</PresentationFormat>
  <Paragraphs>154</Paragraphs>
  <Slides>32</Slides>
  <Notes>32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Default Design</vt:lpstr>
      <vt:lpstr>Lesson 2 - The Character and Fruits of the Deceiver (Hypocrite) </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outcomes of our eternity depends on our overcoming deception</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The character of the hypocritical deceiver</vt:lpstr>
      <vt:lpstr>How the hypocritical deceiver views and treats others</vt:lpstr>
      <vt:lpstr>Why do men have difficulty hearing God’s word?</vt:lpstr>
      <vt:lpstr>How to “break the code” of a deceiver</vt:lpstr>
      <vt:lpstr>When we refuse to hear and think then we will be unprepared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13347</cp:lastModifiedBy>
  <cp:revision>159</cp:revision>
  <dcterms:created xsi:type="dcterms:W3CDTF">2011-01-22T21:17:58Z</dcterms:created>
  <dcterms:modified xsi:type="dcterms:W3CDTF">2020-01-26T14:29:15Z</dcterms:modified>
</cp:coreProperties>
</file>